
<file path=[Content_Types].xml><?xml version="1.0" encoding="utf-8"?>
<Types xmlns="http://schemas.openxmlformats.org/package/2006/content-types">
  <Default Extension="xml" ContentType="application/vnd.openxmlformats-package.core-properties+xml"/>
  <Default Extension="jpeg" ContentType="image/jpeg"/>
  <Default Extension="jpg" ContentType="image/jpg"/>
  <Default Extension="png" ContentType="image/png"/>
  <Default Extension="fntdata" ContentType="application/x-fontdata"/>
  <Default Extension="emf" ContentType="image/x-emf"/>
  <Default Extension="rels" ContentType="application/vnd.openxmlformats-package.relationships+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s/slide17.xml" ContentType="application/vnd.openxmlformats-officedocument.presentationml.slide+xml"/>
  <Override PartName="/ppt/slides/slide38.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slides/slide3.xml" ContentType="application/vnd.openxmlformats-officedocument.presentationml.slide+xml"/>
  <Override PartName="/ppt/tableStyles.xml" ContentType="application/vnd.openxmlformats-officedocument.presentationml.tableStyles+xml"/>
  <Override PartName="/customXml/item2.xml" ContentType="application/xml"/>
  <Override PartName="/customXml/itemProps2.xml" ContentType="application/vnd.openxmlformats-officedocument.customXmlProperties+xml"/>
  <Override PartName="/ppt/slides/slide12.xml" ContentType="application/vnd.openxmlformats-officedocument.presentationml.slide+xml"/>
  <Override PartName="/ppt/media/image14.jpg" ContentType="image/jpeg"/>
  <Override PartName="/ppt/slides/slide25.xml" ContentType="application/vnd.openxmlformats-officedocument.presentationml.slide+xml"/>
  <Override PartName="/ppt/slides/slide7.xml" ContentType="application/vnd.openxmlformats-officedocument.presentationml.slide+xml"/>
  <Override PartName="/ppt/slides/slide20.xml" ContentType="application/vnd.openxmlformats-officedocument.presentationml.slide+xml"/>
  <Override PartName="/ppt/slides/slide28.xml" ContentType="application/vnd.openxmlformats-officedocument.presentationml.slide+xml"/>
  <Override PartName="/ppt/slides/slide33.xml" ContentType="application/vnd.openxmlformats-officedocument.presentationml.slide+xml"/>
  <Override PartName="/ppt/slides/slide36.xml" ContentType="application/vnd.openxmlformats-officedocument.presentationml.slide+xml"/>
  <Override PartName="/ppt/slides/slide41.xml" ContentType="application/vnd.openxmlformats-officedocument.presentationml.slide+xml"/>
  <Override PartName="/ppt/slides/slide1.xml" ContentType="application/vnd.openxmlformats-officedocument.presentationml.slide+xml"/>
  <Override PartName="/ppt/media/image3.jpg" ContentType="image/jpeg"/>
  <Override PartName="/ppt/slides/slide15.xml" ContentType="application/vnd.openxmlformats-officedocument.presentationml.slide+xml"/>
  <Override PartName="/ppt/slides/slide10.xml" ContentType="application/vnd.openxmlformats-officedocument.presentationml.slide+xml"/>
  <Override PartName="/ppt/media/image12.jpg" ContentType="image/jpeg"/>
  <Override PartName="/ppt/slides/slide18.xml" ContentType="application/vnd.openxmlformats-officedocument.presentationml.slide+xml"/>
  <Override PartName="/ppt/slides/slide23.xml" ContentType="application/vnd.openxmlformats-officedocument.presentationml.slide+xml"/>
  <Override PartName="/ppt/slides/slide26.xml" ContentType="application/vnd.openxmlformats-officedocument.presentationml.slide+xml"/>
  <Override PartName="/ppt/slides/slide31.xml" ContentType="application/vnd.openxmlformats-officedocument.presentationml.slide+xml"/>
  <Override PartName="/ppt/slides/slide39.xml" ContentType="application/vnd.openxmlformats-officedocument.presentationml.slide+xml"/>
  <Override PartName="/ppt/slides/slide44.xml" ContentType="application/vnd.openxmlformats-officedocument.presentationml.slide+xml"/>
  <Override PartName="/ppt/viewProps.xml" ContentType="application/vnd.openxmlformats-officedocument.presentationml.viewProps+xml"/>
  <Override PartName="/ppt/slides/slide4.xml" ContentType="application/vnd.openxmlformats-officedocument.presentationml.slide+xml"/>
  <Override PartName="/ppt/authors.xml" ContentType="application/vnd.ms-powerpoint.authors+xml"/>
  <Override PartName="/customXml/item3.xml" ContentType="application/xml"/>
  <Override PartName="/customXml/itemProps3.xml" ContentType="application/vnd.openxmlformats-officedocument.customXmlProperties+xml"/>
  <Override PartName="/ppt/slides/slide8.xml" ContentType="application/vnd.openxmlformats-officedocument.presentationml.slide+xml"/>
  <Override PartName="/ppt/slides/slide13.xml" ContentType="application/vnd.openxmlformats-officedocument.presentationml.slide+xml"/>
  <Override PartName="/ppt/notesSlides/notesSlide1.xml" ContentType="application/vnd.openxmlformats-officedocument.presentationml.notesSlide+xml"/>
  <Override PartName="/ppt/slides/slide21.xml" ContentType="application/vnd.openxmlformats-officedocument.presentationml.slide+xml"/>
  <Override PartName="/ppt/slides/slide29.xml" ContentType="application/vnd.openxmlformats-officedocument.presentationml.slide+xml"/>
  <Override PartName="/ppt/slides/slide34.xml" ContentType="application/vnd.openxmlformats-officedocument.presentationml.slide+xml"/>
  <Override PartName="/ppt/slides/slide42.xml" ContentType="application/vnd.openxmlformats-officedocument.presentationml.slide+xml"/>
  <Override PartName="/ppt/slides/slide16.xml" ContentType="application/vnd.openxmlformats-officedocument.presentationml.slide+xml"/>
  <Override PartName="/ppt/slides/slide37.xml" ContentType="application/vnd.openxmlformats-officedocument.presentationml.slide+xml"/>
  <Override PartName="/customXml/item1.xml" ContentType="application/xml"/>
  <Override PartName="/customXml/itemProps1.xml" ContentType="application/vnd.openxmlformats-officedocument.customXmlProperties+xml"/>
  <Override PartName="/ppt/slides/slide2.xml" ContentType="application/vnd.openxmlformats-officedocument.presentationml.slide+xml"/>
  <Override PartName="/ppt/slides/slide11.xml" ContentType="application/vnd.openxmlformats-officedocument.presentationml.slide+xml"/>
  <Override PartName="/ppt/slides/slide1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45.xml" ContentType="application/vnd.openxmlformats-officedocument.presentationml.slide+xml"/>
  <Override PartName="/ppt/slides/slide6.xml" ContentType="application/vnd.openxmlformats-officedocument.presentationml.slide+xml"/>
  <Override PartName="/ppt/slides/slide27.xml" ContentType="application/vnd.openxmlformats-officedocument.presentationml.slide+xml"/>
  <Override PartName="/ppt/slides/slide40.xml" ContentType="application/vnd.openxmlformats-officedocument.presentationml.slide+xml"/>
  <Override PartName="/ppt/handoutMasters/handoutMaster1.xml" ContentType="application/vnd.openxmlformats-officedocument.presentationml.handoutMaster+xml"/>
  <Override PartName="/ppt/theme/theme3.xml" ContentType="application/vnd.openxmlformats-officedocument.theme+xml"/>
  <Override PartName="/ppt/slides/slide5.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35.xml" ContentType="application/vnd.openxmlformats-officedocument.presentationml.slide+xml"/>
  <Override PartName="/ppt/slides/slide30.xml" ContentType="application/vnd.openxmlformats-officedocument.presentationml.slide+xml"/>
  <Override PartName="/ppt/notesSlides/notesSlide3.xml" ContentType="application/vnd.openxmlformats-officedocument.presentationml.notesSlide+xml"/>
  <Override PartName="/ppt/slides/slide46.xml" ContentType="application/vnd.openxmlformats-officedocument.presentationml.slide+xml"/>
  <Override PartName="/docProps/custom.xml" ContentType="application/vnd.openxmlformats-officedocument.custom-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custom-properties" Target="/docProps/custom.xml" Id="rId5" /><Relationship Type="http://schemas.openxmlformats.org/officeDocument/2006/relationships/extended-properties" Target="/docProps/app.xml" Id="rId4" /></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51"/>
  </p:notesMasterIdLst>
  <p:handoutMasterIdLst>
    <p:handoutMasterId r:id="rId52"/>
  </p:handoutMasterIdLst>
  <p:sldIdLst>
    <p:sldId id="256" r:id="rId5"/>
    <p:sldId id="266" r:id="rId6"/>
    <p:sldId id="326" r:id="rId7"/>
    <p:sldId id="327" r:id="rId8"/>
    <p:sldId id="319" r:id="rId9"/>
    <p:sldId id="462" r:id="rId10"/>
    <p:sldId id="318" r:id="rId11"/>
    <p:sldId id="320" r:id="rId12"/>
    <p:sldId id="329" r:id="rId13"/>
    <p:sldId id="330" r:id="rId14"/>
    <p:sldId id="331" r:id="rId15"/>
    <p:sldId id="332" r:id="rId16"/>
    <p:sldId id="333" r:id="rId17"/>
    <p:sldId id="336" r:id="rId18"/>
    <p:sldId id="463" r:id="rId19"/>
    <p:sldId id="339" r:id="rId20"/>
    <p:sldId id="340" r:id="rId21"/>
    <p:sldId id="346" r:id="rId22"/>
    <p:sldId id="350" r:id="rId23"/>
    <p:sldId id="363" r:id="rId24"/>
    <p:sldId id="364" r:id="rId25"/>
    <p:sldId id="347" r:id="rId26"/>
    <p:sldId id="348" r:id="rId27"/>
    <p:sldId id="461" r:id="rId28"/>
    <p:sldId id="342" r:id="rId29"/>
    <p:sldId id="343" r:id="rId30"/>
    <p:sldId id="344" r:id="rId31"/>
    <p:sldId id="426" r:id="rId32"/>
    <p:sldId id="427" r:id="rId33"/>
    <p:sldId id="428" r:id="rId34"/>
    <p:sldId id="429" r:id="rId35"/>
    <p:sldId id="430" r:id="rId36"/>
    <p:sldId id="431" r:id="rId37"/>
    <p:sldId id="434" r:id="rId38"/>
    <p:sldId id="435" r:id="rId39"/>
    <p:sldId id="436" r:id="rId40"/>
    <p:sldId id="437" r:id="rId41"/>
    <p:sldId id="438" r:id="rId42"/>
    <p:sldId id="453" r:id="rId43"/>
    <p:sldId id="454" r:id="rId44"/>
    <p:sldId id="455" r:id="rId45"/>
    <p:sldId id="456" r:id="rId46"/>
    <p:sldId id="457" r:id="rId47"/>
    <p:sldId id="458" r:id="rId48"/>
    <p:sldId id="459" r:id="rId49"/>
    <p:sldId id="265" r:id="rId50"/>
  </p:sldIdLst>
  <p:sldSz cx="18288000" cy="10287000"/>
  <p:notesSz cx="6858000" cy="9144000"/>
  <p:embeddedFontLst>
    <p:embeddedFont>
      <p:font typeface="Arial Black" panose="020B0A04020102020204" pitchFamily="34" charset="0"/>
      <p:bold r:id="rId53"/>
    </p:embeddedFont>
    <p:embeddedFont>
      <p:font typeface="Calibri" panose="020F0502020204030204" pitchFamily="34" charset="0"/>
      <p:regular r:id="rId54"/>
      <p:bold r:id="rId55"/>
      <p:italic r:id="rId56"/>
      <p:boldItalic r:id="rId57"/>
    </p:embeddedFont>
    <p:embeddedFont>
      <p:font typeface="Comic Sans MS" panose="030F0702030302020204" pitchFamily="66" charset="0"/>
      <p:regular r:id="rId58"/>
      <p:bold r:id="rId59"/>
      <p:italic r:id="rId60"/>
      <p:boldItalic r:id="rId61"/>
    </p:embeddedFont>
    <p:embeddedFont>
      <p:font typeface="Inter" panose="020B0604020202020204" charset="0"/>
      <p:regular r:id="rId62"/>
    </p:embeddedFont>
    <p:embeddedFont>
      <p:font typeface="Inter Bold" panose="020B0604020202020204" charset="0"/>
      <p:regular r:id="rId63"/>
    </p:embeddedFont>
    <p:embeddedFont>
      <p:font typeface="Open Sans" panose="020B0606030504020204" pitchFamily="34" charset="0"/>
      <p:regular r:id="rId64"/>
      <p:bold r:id="rId65"/>
      <p:italic r:id="rId66"/>
      <p:boldItalic r:id="rId6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0C00CB3-42ED-8B96-69E3-24BF024A82A4}" name="Lydia Vakoula" initials="LV" userId="S::vakoula@exelia.gr::9fe58c6c-445c-41b5-81c2-f63a71f499a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4963"/>
    <a:srgbClr val="64CCD7"/>
    <a:srgbClr val="4F81BD"/>
    <a:srgbClr val="1DC6A2"/>
    <a:srgbClr val="6ABEB2"/>
    <a:srgbClr val="2A734F"/>
    <a:srgbClr val="65B7AD"/>
    <a:srgbClr val="89C9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0" autoAdjust="0"/>
    <p:restoredTop sz="84129" autoAdjust="0"/>
  </p:normalViewPr>
  <p:slideViewPr>
    <p:cSldViewPr>
      <p:cViewPr varScale="1">
        <p:scale>
          <a:sx n="53" d="100"/>
          <a:sy n="53" d="100"/>
        </p:scale>
        <p:origin x="619"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2" d="100"/>
          <a:sy n="72" d="100"/>
        </p:scale>
        <p:origin x="3592" y="216"/>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ppt/slides/slide22.xml" Id="rId26" /><Relationship Type="http://schemas.openxmlformats.org/officeDocument/2006/relationships/slide" Target="/ppt/slides/slide17.xml" Id="rId21" /><Relationship Type="http://schemas.openxmlformats.org/officeDocument/2006/relationships/slide" Target="/ppt/slides/slide38.xml" Id="rId42" /><Relationship Type="http://schemas.openxmlformats.org/officeDocument/2006/relationships/slide" Target="/ppt/slides/slide43.xml" Id="rId47" /><Relationship Type="http://schemas.openxmlformats.org/officeDocument/2006/relationships/font" Target="/ppt/fonts/font11.fntdata" Id="rId63" /><Relationship Type="http://schemas.openxmlformats.org/officeDocument/2006/relationships/presProps" Target="/ppt/presProps.xml" Id="rId68" /><Relationship Type="http://schemas.openxmlformats.org/officeDocument/2006/relationships/slide" Target="/ppt/slides/slide3.xml" Id="rId7" /><Relationship Type="http://schemas.openxmlformats.org/officeDocument/2006/relationships/tableStyles" Target="/ppt/tableStyles.xml" Id="rId71" /><Relationship Type="http://schemas.openxmlformats.org/officeDocument/2006/relationships/customXml" Target="/customXml/item2.xml" Id="rId2" /><Relationship Type="http://schemas.openxmlformats.org/officeDocument/2006/relationships/slide" Target="/ppt/slides/slide12.xml" Id="rId16" /><Relationship Type="http://schemas.openxmlformats.org/officeDocument/2006/relationships/slide" Target="/ppt/slides/slide25.xml" Id="rId29" /><Relationship Type="http://schemas.openxmlformats.org/officeDocument/2006/relationships/slide" Target="/ppt/slides/slide7.xml" Id="rId11" /><Relationship Type="http://schemas.openxmlformats.org/officeDocument/2006/relationships/slide" Target="/ppt/slides/slide20.xml" Id="rId24" /><Relationship Type="http://schemas.openxmlformats.org/officeDocument/2006/relationships/slide" Target="/ppt/slides/slide28.xml" Id="rId32" /><Relationship Type="http://schemas.openxmlformats.org/officeDocument/2006/relationships/slide" Target="/ppt/slides/slide33.xml" Id="rId37" /><Relationship Type="http://schemas.openxmlformats.org/officeDocument/2006/relationships/slide" Target="/ppt/slides/slide36.xml" Id="rId40" /><Relationship Type="http://schemas.openxmlformats.org/officeDocument/2006/relationships/slide" Target="/ppt/slides/slide41.xml" Id="rId45" /><Relationship Type="http://schemas.openxmlformats.org/officeDocument/2006/relationships/font" Target="/ppt/fonts/font1.fntdata" Id="rId53" /><Relationship Type="http://schemas.openxmlformats.org/officeDocument/2006/relationships/font" Target="/ppt/fonts/font6.fntdata" Id="rId58" /><Relationship Type="http://schemas.openxmlformats.org/officeDocument/2006/relationships/font" Target="/ppt/fonts/font14.fntdata" Id="rId66" /><Relationship Type="http://schemas.openxmlformats.org/officeDocument/2006/relationships/slide" Target="/ppt/slides/slide1.xml" Id="rId5" /><Relationship Type="http://schemas.openxmlformats.org/officeDocument/2006/relationships/font" Target="/ppt/fonts/font9.fntdata" Id="rId61" /><Relationship Type="http://schemas.openxmlformats.org/officeDocument/2006/relationships/slide" Target="/ppt/slides/slide15.xml" Id="rId19" /><Relationship Type="http://schemas.openxmlformats.org/officeDocument/2006/relationships/slide" Target="/ppt/slides/slide10.xml" Id="rId14" /><Relationship Type="http://schemas.openxmlformats.org/officeDocument/2006/relationships/slide" Target="/ppt/slides/slide18.xml" Id="rId22" /><Relationship Type="http://schemas.openxmlformats.org/officeDocument/2006/relationships/slide" Target="/ppt/slides/slide23.xml" Id="rId27" /><Relationship Type="http://schemas.openxmlformats.org/officeDocument/2006/relationships/slide" Target="/ppt/slides/slide26.xml" Id="rId30" /><Relationship Type="http://schemas.openxmlformats.org/officeDocument/2006/relationships/slide" Target="/ppt/slides/slide31.xml" Id="rId35" /><Relationship Type="http://schemas.openxmlformats.org/officeDocument/2006/relationships/slide" Target="/ppt/slides/slide39.xml" Id="rId43" /><Relationship Type="http://schemas.openxmlformats.org/officeDocument/2006/relationships/slide" Target="/ppt/slides/slide44.xml" Id="rId48" /><Relationship Type="http://schemas.openxmlformats.org/officeDocument/2006/relationships/font" Target="/ppt/fonts/font4.fntdata" Id="rId56" /><Relationship Type="http://schemas.openxmlformats.org/officeDocument/2006/relationships/font" Target="/ppt/fonts/font12.fntdata" Id="rId64" /><Relationship Type="http://schemas.openxmlformats.org/officeDocument/2006/relationships/viewProps" Target="/ppt/viewProps.xml" Id="rId69" /><Relationship Type="http://schemas.openxmlformats.org/officeDocument/2006/relationships/slide" Target="/ppt/slides/slide4.xml" Id="rId8" /><Relationship Type="http://schemas.openxmlformats.org/officeDocument/2006/relationships/notesMaster" Target="/ppt/notesMasters/notesMaster1.xml" Id="rId51" /><Relationship Type="http://schemas.microsoft.com/office/2018/10/relationships/authors" Target="/ppt/authors.xml" Id="rId72" /><Relationship Type="http://schemas.openxmlformats.org/officeDocument/2006/relationships/customXml" Target="/customXml/item3.xml" Id="rId3" /><Relationship Type="http://schemas.openxmlformats.org/officeDocument/2006/relationships/slide" Target="/ppt/slides/slide8.xml" Id="rId12" /><Relationship Type="http://schemas.openxmlformats.org/officeDocument/2006/relationships/slide" Target="/ppt/slides/slide13.xml" Id="rId17" /><Relationship Type="http://schemas.openxmlformats.org/officeDocument/2006/relationships/slide" Target="/ppt/slides/slide21.xml" Id="rId25" /><Relationship Type="http://schemas.openxmlformats.org/officeDocument/2006/relationships/slide" Target="/ppt/slides/slide29.xml" Id="rId33" /><Relationship Type="http://schemas.openxmlformats.org/officeDocument/2006/relationships/slide" Target="/ppt/slides/slide34.xml" Id="rId38" /><Relationship Type="http://schemas.openxmlformats.org/officeDocument/2006/relationships/slide" Target="/ppt/slides/slide42.xml" Id="rId46" /><Relationship Type="http://schemas.openxmlformats.org/officeDocument/2006/relationships/font" Target="/ppt/fonts/font7.fntdata" Id="rId59" /><Relationship Type="http://schemas.openxmlformats.org/officeDocument/2006/relationships/font" Target="/ppt/fonts/font15.fntdata" Id="rId67" /><Relationship Type="http://schemas.openxmlformats.org/officeDocument/2006/relationships/slide" Target="/ppt/slides/slide16.xml" Id="rId20" /><Relationship Type="http://schemas.openxmlformats.org/officeDocument/2006/relationships/slide" Target="/ppt/slides/slide37.xml" Id="rId41" /><Relationship Type="http://schemas.openxmlformats.org/officeDocument/2006/relationships/font" Target="/ppt/fonts/font2.fntdata" Id="rId54" /><Relationship Type="http://schemas.openxmlformats.org/officeDocument/2006/relationships/font" Target="/ppt/fonts/font10.fntdata" Id="rId62" /><Relationship Type="http://schemas.openxmlformats.org/officeDocument/2006/relationships/theme" Target="/ppt/theme/theme1.xml" Id="rId70" /><Relationship Type="http://schemas.openxmlformats.org/officeDocument/2006/relationships/customXml" Target="/customXml/item1.xml" Id="rId1" /><Relationship Type="http://schemas.openxmlformats.org/officeDocument/2006/relationships/slide" Target="/ppt/slides/slide2.xml" Id="rId6" /><Relationship Type="http://schemas.openxmlformats.org/officeDocument/2006/relationships/slide" Target="/ppt/slides/slide11.xml" Id="rId15" /><Relationship Type="http://schemas.openxmlformats.org/officeDocument/2006/relationships/slide" Target="/ppt/slides/slide19.xml" Id="rId23" /><Relationship Type="http://schemas.openxmlformats.org/officeDocument/2006/relationships/slide" Target="/ppt/slides/slide24.xml" Id="rId28" /><Relationship Type="http://schemas.openxmlformats.org/officeDocument/2006/relationships/slide" Target="/ppt/slides/slide32.xml" Id="rId36" /><Relationship Type="http://schemas.openxmlformats.org/officeDocument/2006/relationships/slide" Target="/ppt/slides/slide45.xml" Id="rId49" /><Relationship Type="http://schemas.openxmlformats.org/officeDocument/2006/relationships/font" Target="/ppt/fonts/font5.fntdata" Id="rId57" /><Relationship Type="http://schemas.openxmlformats.org/officeDocument/2006/relationships/slide" Target="/ppt/slides/slide6.xml" Id="rId10" /><Relationship Type="http://schemas.openxmlformats.org/officeDocument/2006/relationships/slide" Target="/ppt/slides/slide27.xml" Id="rId31" /><Relationship Type="http://schemas.openxmlformats.org/officeDocument/2006/relationships/slide" Target="/ppt/slides/slide40.xml" Id="rId44" /><Relationship Type="http://schemas.openxmlformats.org/officeDocument/2006/relationships/handoutMaster" Target="/ppt/handoutMasters/handoutMaster1.xml" Id="rId52" /><Relationship Type="http://schemas.openxmlformats.org/officeDocument/2006/relationships/font" Target="/ppt/fonts/font8.fntdata" Id="rId60" /><Relationship Type="http://schemas.openxmlformats.org/officeDocument/2006/relationships/font" Target="/ppt/fonts/font13.fntdata" Id="rId65" /><Relationship Type="http://schemas.openxmlformats.org/officeDocument/2006/relationships/slideMaster" Target="/ppt/slideMasters/slideMaster1.xml" Id="rId4" /><Relationship Type="http://schemas.openxmlformats.org/officeDocument/2006/relationships/slide" Target="/ppt/slides/slide5.xml" Id="rId9" /><Relationship Type="http://schemas.openxmlformats.org/officeDocument/2006/relationships/slide" Target="/ppt/slides/slide9.xml" Id="rId13" /><Relationship Type="http://schemas.openxmlformats.org/officeDocument/2006/relationships/slide" Target="/ppt/slides/slide14.xml" Id="rId18" /><Relationship Type="http://schemas.openxmlformats.org/officeDocument/2006/relationships/slide" Target="/ppt/slides/slide35.xml" Id="rId39" /><Relationship Type="http://schemas.openxmlformats.org/officeDocument/2006/relationships/slide" Target="/ppt/slides/slide30.xml" Id="rId34" /><Relationship Type="http://schemas.openxmlformats.org/officeDocument/2006/relationships/slide" Target="/ppt/slides/slide46.xml" Id="rId50" /><Relationship Type="http://schemas.openxmlformats.org/officeDocument/2006/relationships/font" Target="/ppt/fonts/font3.fntdata" Id="rId55" /></Relationships>
</file>

<file path=ppt/handoutMasters/_rels/handoutMaster1.xml.rels>&#65279;<?xml version="1.0" encoding="utf-8"?><Relationships xmlns="http://schemas.openxmlformats.org/package/2006/relationships"><Relationship Type="http://schemas.openxmlformats.org/officeDocument/2006/relationships/theme" Target="/ppt/theme/theme3.xml" Id="rId1"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3CBCBAC5-E76A-C0D3-A4E9-6BD99254556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latin typeface="Open Sans" panose="020B0606030504020204" pitchFamily="34" charset="0"/>
            </a:endParaRPr>
          </a:p>
        </p:txBody>
      </p:sp>
      <p:sp>
        <p:nvSpPr>
          <p:cNvPr id="3" name="Marcador de fecha 2">
            <a:extLst>
              <a:ext uri="{FF2B5EF4-FFF2-40B4-BE49-F238E27FC236}">
                <a16:creationId xmlns:a16="http://schemas.microsoft.com/office/drawing/2014/main" id="{BDB74423-C606-FF6D-07F2-8F2337D9A1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88954A-8599-4949-9D83-C0C0F49DD190}" type="datetimeFigureOut">
              <a:rPr lang="es-ES" smtClean="0">
                <a:latin typeface="Open Sans" panose="020B0606030504020204" pitchFamily="34" charset="0"/>
              </a:rPr>
              <a:t>08/10/2023</a:t>
            </a:fld>
            <a:endParaRPr lang="es-ES" dirty="0">
              <a:latin typeface="Open Sans" panose="020B0606030504020204" pitchFamily="34" charset="0"/>
            </a:endParaRPr>
          </a:p>
        </p:txBody>
      </p:sp>
      <p:sp>
        <p:nvSpPr>
          <p:cNvPr id="4" name="Marcador de pie de página 3">
            <a:extLst>
              <a:ext uri="{FF2B5EF4-FFF2-40B4-BE49-F238E27FC236}">
                <a16:creationId xmlns:a16="http://schemas.microsoft.com/office/drawing/2014/main" id="{28F65341-D7A3-750F-5F30-19E71C462A4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latin typeface="Open Sans" panose="020B0606030504020204" pitchFamily="34" charset="0"/>
            </a:endParaRPr>
          </a:p>
        </p:txBody>
      </p:sp>
      <p:sp>
        <p:nvSpPr>
          <p:cNvPr id="5" name="Marcador de número de diapositiva 4">
            <a:extLst>
              <a:ext uri="{FF2B5EF4-FFF2-40B4-BE49-F238E27FC236}">
                <a16:creationId xmlns:a16="http://schemas.microsoft.com/office/drawing/2014/main" id="{1ECE5C7C-AED8-95FE-3A64-8FE6CA0267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734610-A6BC-E541-9B92-8BAA1D5D11A0}" type="slidenum">
              <a:rPr lang="es-ES" smtClean="0">
                <a:latin typeface="Open Sans" panose="020B0606030504020204" pitchFamily="34" charset="0"/>
              </a:rPr>
              <a:t>‹N›</a:t>
            </a:fld>
            <a:endParaRPr lang="es-ES" dirty="0">
              <a:latin typeface="Open Sans" panose="020B0606030504020204" pitchFamily="34" charset="0"/>
            </a:endParaRPr>
          </a:p>
        </p:txBody>
      </p:sp>
    </p:spTree>
    <p:extLst>
      <p:ext uri="{BB962C8B-B14F-4D97-AF65-F5344CB8AC3E}">
        <p14:creationId xmlns:p14="http://schemas.microsoft.com/office/powerpoint/2010/main" val="2428197725"/>
      </p:ext>
    </p:extLst>
  </p:cSld>
  <p:clrMap bg1="lt1" tx1="dk1" bg2="lt2" tx2="dk2" accent1="accent1" accent2="accent2" accent3="accent3" accent4="accent4" accent5="accent5" accent6="accent6" hlink="hlink" folHlink="folHlink"/>
</p:handoutMaster>
</file>

<file path=ppt/notesMasters/_rels/notesMaster1.xml.rels>&#65279;<?xml version="1.0" encoding="utf-8"?><Relationships xmlns="http://schemas.openxmlformats.org/package/2006/relationships"><Relationship Type="http://schemas.openxmlformats.org/officeDocument/2006/relationships/theme" Target="/ppt/theme/theme2.xml" Id="rId1"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Open Sans" panose="020B0606030504020204" pitchFamily="34" charset="0"/>
              </a:defRPr>
            </a:lvl1pPr>
          </a:lstStyle>
          <a:p>
            <a:endParaRPr lang="es-ES"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Open Sans" panose="020B0606030504020204" pitchFamily="34" charset="0"/>
              </a:defRPr>
            </a:lvl1pPr>
          </a:lstStyle>
          <a:p>
            <a:fld id="{2363D976-CF35-D843-A834-5E831EFBD60C}" type="datetimeFigureOut">
              <a:rPr lang="es-ES" smtClean="0"/>
              <a:t>08/10/2023</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Open Sans" panose="020B0606030504020204" pitchFamily="34" charset="0"/>
              </a:defRPr>
            </a:lvl1pPr>
          </a:lstStyle>
          <a:p>
            <a:endParaRPr lang="es-ES"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Open Sans" panose="020B0606030504020204" pitchFamily="34" charset="0"/>
              </a:defRPr>
            </a:lvl1pPr>
          </a:lstStyle>
          <a:p>
            <a:fld id="{D3FB7478-7FC6-F84A-A79D-87008B3FA5B9}" type="slidenum">
              <a:rPr lang="es-ES" smtClean="0"/>
              <a:t>‹N›</a:t>
            </a:fld>
            <a:endParaRPr lang="es-ES" dirty="0"/>
          </a:p>
        </p:txBody>
      </p:sp>
    </p:spTree>
    <p:extLst>
      <p:ext uri="{BB962C8B-B14F-4D97-AF65-F5344CB8AC3E}">
        <p14:creationId xmlns:p14="http://schemas.microsoft.com/office/powerpoint/2010/main" val="847351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Open Sans" panose="020B0606030504020204" pitchFamily="34" charset="0"/>
        <a:ea typeface="+mn-ea"/>
        <a:cs typeface="+mn-cs"/>
      </a:defRPr>
    </a:lvl1pPr>
    <a:lvl2pPr marL="457200" algn="l" defTabSz="914400" rtl="0" eaLnBrk="1" latinLnBrk="0" hangingPunct="1">
      <a:defRPr sz="1200" b="0" i="0" kern="1200">
        <a:solidFill>
          <a:schemeClr val="tx1"/>
        </a:solidFill>
        <a:latin typeface="Open Sans" panose="020B0606030504020204" pitchFamily="34" charset="0"/>
        <a:ea typeface="+mn-ea"/>
        <a:cs typeface="+mn-cs"/>
      </a:defRPr>
    </a:lvl2pPr>
    <a:lvl3pPr marL="914400" algn="l" defTabSz="914400" rtl="0" eaLnBrk="1" latinLnBrk="0" hangingPunct="1">
      <a:defRPr sz="1200" b="0" i="0" kern="1200">
        <a:solidFill>
          <a:schemeClr val="tx1"/>
        </a:solidFill>
        <a:latin typeface="Open Sans" panose="020B0606030504020204" pitchFamily="34" charset="0"/>
        <a:ea typeface="+mn-ea"/>
        <a:cs typeface="+mn-cs"/>
      </a:defRPr>
    </a:lvl3pPr>
    <a:lvl4pPr marL="1371600" algn="l" defTabSz="914400" rtl="0" eaLnBrk="1" latinLnBrk="0" hangingPunct="1">
      <a:defRPr sz="1200" b="0" i="0" kern="1200">
        <a:solidFill>
          <a:schemeClr val="tx1"/>
        </a:solidFill>
        <a:latin typeface="Open Sans" panose="020B0606030504020204" pitchFamily="34" charset="0"/>
        <a:ea typeface="+mn-ea"/>
        <a:cs typeface="+mn-cs"/>
      </a:defRPr>
    </a:lvl4pPr>
    <a:lvl5pPr marL="1828800" algn="l" defTabSz="914400" rtl="0" eaLnBrk="1" latinLnBrk="0" hangingPunct="1">
      <a:defRPr sz="1200" b="0" i="0" kern="1200">
        <a:solidFill>
          <a:schemeClr val="tx1"/>
        </a:solidFill>
        <a:latin typeface="Open Sans" panose="020B0606030504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Relationships xmlns="http://schemas.openxmlformats.org/package/2006/relationships"><Relationship Type="http://schemas.openxmlformats.org/officeDocument/2006/relationships/slide" Target="/ppt/slides/slide13.xml" Id="rId2" /><Relationship Type="http://schemas.openxmlformats.org/officeDocument/2006/relationships/notesMaster" Target="/ppt/notesMasters/notesMaster1.xml" Id="rId1" /></Relationships>
</file>

<file path=ppt/notesSlides/_rels/notesSlide2.xml.rels>&#65279;<?xml version="1.0" encoding="utf-8"?><Relationships xmlns="http://schemas.openxmlformats.org/package/2006/relationships"><Relationship Type="http://schemas.openxmlformats.org/officeDocument/2006/relationships/slide" Target="/ppt/slides/slide22.xml" Id="rId2" /><Relationship Type="http://schemas.openxmlformats.org/officeDocument/2006/relationships/notesMaster" Target="/ppt/notesMasters/notesMaster1.xml" Id="rId1" /></Relationships>
</file>

<file path=ppt/notesSlides/_rels/notesSlide3.xml.rels>&#65279;<?xml version="1.0" encoding="utf-8"?><Relationships xmlns="http://schemas.openxmlformats.org/package/2006/relationships"><Relationship Type="http://schemas.openxmlformats.org/officeDocument/2006/relationships/slide" Target="/ppt/slides/slide30.xml" Id="rId2" /><Relationship Type="http://schemas.openxmlformats.org/officeDocument/2006/relationships/notesMaster" Target="/ppt/notesMasters/notesMaster1.xml" Id="rId1"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3FB7478-7FC6-F84A-A79D-87008B3FA5B9}" type="slidenum">
              <a:rPr lang="es-ES" smtClean="0"/>
              <a:t>13</a:t>
            </a:fld>
            <a:endParaRPr lang="es-ES" dirty="0"/>
          </a:p>
        </p:txBody>
      </p:sp>
    </p:spTree>
    <p:extLst>
      <p:ext uri="{BB962C8B-B14F-4D97-AF65-F5344CB8AC3E}">
        <p14:creationId xmlns:p14="http://schemas.microsoft.com/office/powerpoint/2010/main" val="2314520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8D14D64-92FC-4A8F-B525-8258DC7E3D6D}" type="slidenum">
              <a:rPr lang="it-IT" smtClean="0"/>
              <a:t>22</a:t>
            </a:fld>
            <a:endParaRPr lang="it-IT"/>
          </a:p>
        </p:txBody>
      </p:sp>
    </p:spTree>
    <p:extLst>
      <p:ext uri="{BB962C8B-B14F-4D97-AF65-F5344CB8AC3E}">
        <p14:creationId xmlns:p14="http://schemas.microsoft.com/office/powerpoint/2010/main" val="2762657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1BCFACE-D59F-2B44-B7E4-A81A08E60DC6}" type="slidenum">
              <a:rPr lang="it-IT" smtClean="0"/>
              <a:t>30</a:t>
            </a:fld>
            <a:endParaRPr lang="it-IT"/>
          </a:p>
        </p:txBody>
      </p:sp>
    </p:spTree>
    <p:extLst>
      <p:ext uri="{BB962C8B-B14F-4D97-AF65-F5344CB8AC3E}">
        <p14:creationId xmlns:p14="http://schemas.microsoft.com/office/powerpoint/2010/main" val="1532124255"/>
      </p:ext>
    </p:extLst>
  </p:cSld>
  <p:clrMapOvr>
    <a:masterClrMapping/>
  </p:clrMapOvr>
</p:notes>
</file>

<file path=ppt/slideLayouts/_rels/slideLayout3.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4.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5.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6.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_rels/slideLayout7.xml.rels>&#65279;<?xml version="1.0" encoding="utf-8"?><Relationships xmlns="http://schemas.openxmlformats.org/package/2006/relationships"><Relationship Type="http://schemas.openxmlformats.org/officeDocument/2006/relationships/slideMaster" Target="/ppt/slideMasters/slideMaster1.xml" Id="rId1" /></Relationships>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0"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45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10/8/2023</a:t>
            </a:fld>
            <a:endParaRPr lang="en-US"/>
          </a:p>
        </p:txBody>
      </p:sp>
      <p:sp>
        <p:nvSpPr>
          <p:cNvPr id="6" name="Holder 6"/>
          <p:cNvSpPr>
            <a:spLocks noGrp="1"/>
          </p:cNvSpPr>
          <p:nvPr>
            <p:ph type="sldNum" sz="quarter" idx="7"/>
          </p:nvPr>
        </p:nvSpPr>
        <p:spPr/>
        <p:txBody>
          <a:bodyPr lIns="0" tIns="0" rIns="0" bIns="0"/>
          <a:lstStyle>
            <a:lvl1pPr>
              <a:defRPr sz="1800" b="0" i="0">
                <a:solidFill>
                  <a:srgbClr val="888888"/>
                </a:solidFill>
                <a:latin typeface="Calibri"/>
                <a:cs typeface="Calibri"/>
              </a:defRPr>
            </a:lvl1pPr>
          </a:lstStyle>
          <a:p>
            <a:pPr marL="173355">
              <a:lnSpc>
                <a:spcPts val="1860"/>
              </a:lnSpc>
            </a:pPr>
            <a:fld id="{81D60167-4931-47E6-BA6A-407CBD079E47}" type="slidenum">
              <a:rPr lang="it-IT" smtClean="0"/>
              <a:pPr marL="173355">
                <a:lnSpc>
                  <a:spcPts val="1860"/>
                </a:lnSpc>
              </a:pPr>
              <a:t>‹N›</a:t>
            </a:fld>
            <a:endParaRPr lang="it-IT" dirty="0"/>
          </a:p>
        </p:txBody>
      </p:sp>
    </p:spTree>
    <p:extLst>
      <p:ext uri="{BB962C8B-B14F-4D97-AF65-F5344CB8AC3E}">
        <p14:creationId xmlns:p14="http://schemas.microsoft.com/office/powerpoint/2010/main" val="2635475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10/8/2023</a:t>
            </a:fld>
            <a:endParaRPr lang="en-US"/>
          </a:p>
        </p:txBody>
      </p:sp>
      <p:sp>
        <p:nvSpPr>
          <p:cNvPr id="4" name="Holder 4"/>
          <p:cNvSpPr>
            <a:spLocks noGrp="1"/>
          </p:cNvSpPr>
          <p:nvPr>
            <p:ph type="sldNum" sz="quarter" idx="7"/>
          </p:nvPr>
        </p:nvSpPr>
        <p:spPr/>
        <p:txBody>
          <a:bodyPr lIns="0" tIns="0" rIns="0" bIns="0"/>
          <a:lstStyle>
            <a:lvl1pPr>
              <a:defRPr sz="1800" b="0" i="0">
                <a:solidFill>
                  <a:srgbClr val="888888"/>
                </a:solidFill>
                <a:latin typeface="Calibri"/>
                <a:cs typeface="Calibri"/>
              </a:defRPr>
            </a:lvl1pPr>
          </a:lstStyle>
          <a:p>
            <a:pPr marL="173355">
              <a:lnSpc>
                <a:spcPts val="1860"/>
              </a:lnSpc>
            </a:pPr>
            <a:fld id="{81D60167-4931-47E6-BA6A-407CBD079E47}" type="slidenum">
              <a:rPr lang="it-IT" smtClean="0"/>
              <a:pPr marL="173355">
                <a:lnSpc>
                  <a:spcPts val="1860"/>
                </a:lnSpc>
              </a:pPr>
              <a:t>‹N›</a:t>
            </a:fld>
            <a:endParaRPr lang="it-IT" dirty="0"/>
          </a:p>
        </p:txBody>
      </p:sp>
    </p:spTree>
    <p:extLst>
      <p:ext uri="{BB962C8B-B14F-4D97-AF65-F5344CB8AC3E}">
        <p14:creationId xmlns:p14="http://schemas.microsoft.com/office/powerpoint/2010/main" val="2299461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000" b="0"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10/8/2023</a:t>
            </a:fld>
            <a:endParaRPr lang="en-US"/>
          </a:p>
        </p:txBody>
      </p:sp>
      <p:sp>
        <p:nvSpPr>
          <p:cNvPr id="5" name="Holder 5"/>
          <p:cNvSpPr>
            <a:spLocks noGrp="1"/>
          </p:cNvSpPr>
          <p:nvPr>
            <p:ph type="sldNum" sz="quarter" idx="7"/>
          </p:nvPr>
        </p:nvSpPr>
        <p:spPr/>
        <p:txBody>
          <a:bodyPr lIns="0" tIns="0" rIns="0" bIns="0"/>
          <a:lstStyle>
            <a:lvl1pPr>
              <a:defRPr sz="1800" b="0" i="0">
                <a:solidFill>
                  <a:srgbClr val="888888"/>
                </a:solidFill>
                <a:latin typeface="Calibri"/>
                <a:cs typeface="Calibri"/>
              </a:defRPr>
            </a:lvl1pPr>
          </a:lstStyle>
          <a:p>
            <a:pPr marL="173355">
              <a:lnSpc>
                <a:spcPts val="1860"/>
              </a:lnSpc>
            </a:pPr>
            <a:fld id="{81D60167-4931-47E6-BA6A-407CBD079E47}" type="slidenum">
              <a:rPr lang="it-IT" smtClean="0"/>
              <a:pPr marL="173355">
                <a:lnSpc>
                  <a:spcPts val="1860"/>
                </a:lnSpc>
              </a:pPr>
              <a:t>‹N›</a:t>
            </a:fld>
            <a:endParaRPr lang="it-IT" dirty="0"/>
          </a:p>
        </p:txBody>
      </p:sp>
    </p:spTree>
    <p:extLst>
      <p:ext uri="{BB962C8B-B14F-4D97-AF65-F5344CB8AC3E}">
        <p14:creationId xmlns:p14="http://schemas.microsoft.com/office/powerpoint/2010/main" val="2141784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228840" y="-90867"/>
            <a:ext cx="3469640" cy="923330"/>
          </a:xfrm>
          <a:prstGeom prst="rect">
            <a:avLst/>
          </a:prstGeom>
        </p:spPr>
        <p:txBody>
          <a:bodyPr wrap="square" lIns="0" tIns="0" rIns="0" bIns="0">
            <a:spAutoFit/>
          </a:bodyPr>
          <a:lstStyle>
            <a:lvl1pPr>
              <a:defRPr sz="6000" b="1" i="1">
                <a:solidFill>
                  <a:srgbClr val="C00000"/>
                </a:solidFill>
                <a:latin typeface="Calibri"/>
                <a:cs typeface="Calibri"/>
              </a:defRPr>
            </a:lvl1pPr>
          </a:lstStyle>
          <a:p>
            <a:endParaRPr/>
          </a:p>
        </p:txBody>
      </p:sp>
      <p:sp>
        <p:nvSpPr>
          <p:cNvPr id="3" name="Holder 3"/>
          <p:cNvSpPr>
            <a:spLocks noGrp="1"/>
          </p:cNvSpPr>
          <p:nvPr>
            <p:ph type="subTitle" idx="4"/>
          </p:nvPr>
        </p:nvSpPr>
        <p:spPr>
          <a:xfrm>
            <a:off x="2533143" y="5823967"/>
            <a:ext cx="13221714" cy="738664"/>
          </a:xfrm>
          <a:prstGeom prst="rect">
            <a:avLst/>
          </a:prstGeom>
        </p:spPr>
        <p:txBody>
          <a:bodyPr wrap="square" lIns="0" tIns="0" rIns="0" bIns="0">
            <a:spAutoFit/>
          </a:bodyPr>
          <a:lstStyle>
            <a:lvl1pPr>
              <a:defRPr sz="4800" b="0" i="1" u="heavy">
                <a:solidFill>
                  <a:srgbClr val="244060"/>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10/8/2023</a:t>
            </a:fld>
            <a:endParaRPr lang="en-US"/>
          </a:p>
        </p:txBody>
      </p:sp>
      <p:sp>
        <p:nvSpPr>
          <p:cNvPr id="6" name="Holder 6"/>
          <p:cNvSpPr>
            <a:spLocks noGrp="1"/>
          </p:cNvSpPr>
          <p:nvPr>
            <p:ph type="sldNum" sz="quarter" idx="7"/>
          </p:nvPr>
        </p:nvSpPr>
        <p:spPr/>
        <p:txBody>
          <a:bodyPr lIns="0" tIns="0" rIns="0" bIns="0"/>
          <a:lstStyle>
            <a:lvl1pPr>
              <a:defRPr sz="1800" b="0" i="0">
                <a:solidFill>
                  <a:srgbClr val="888888"/>
                </a:solidFill>
                <a:latin typeface="Calibri"/>
                <a:cs typeface="Calibri"/>
              </a:defRPr>
            </a:lvl1pPr>
          </a:lstStyle>
          <a:p>
            <a:pPr marL="173355">
              <a:lnSpc>
                <a:spcPts val="1860"/>
              </a:lnSpc>
            </a:pPr>
            <a:fld id="{81D60167-4931-47E6-BA6A-407CBD079E47}" type="slidenum">
              <a:rPr lang="it-IT" smtClean="0"/>
              <a:pPr marL="173355">
                <a:lnSpc>
                  <a:spcPts val="1860"/>
                </a:lnSpc>
              </a:pPr>
              <a:t>‹N›</a:t>
            </a:fld>
            <a:endParaRPr lang="it-IT" dirty="0"/>
          </a:p>
        </p:txBody>
      </p:sp>
    </p:spTree>
    <p:extLst>
      <p:ext uri="{BB962C8B-B14F-4D97-AF65-F5344CB8AC3E}">
        <p14:creationId xmlns:p14="http://schemas.microsoft.com/office/powerpoint/2010/main" val="1129709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01F9CA3-105E-4857-9057-6DB6197DA786}" type="datetimeFigureOut">
              <a:rPr lang="en-US" smtClean="0"/>
              <a:t>10/8/2023</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61374613"/>
      </p:ext>
    </p:extLst>
  </p:cSld>
  <p:clrMapOvr>
    <a:masterClrMapping/>
  </p:clrMapOvr>
</p:sldLayout>
</file>

<file path=ppt/slideMasters/_rels/slideMaster1.xml.rels>&#65279;<?xml version="1.0" encoding="utf-8"?><Relationships xmlns="http://schemas.openxmlformats.org/package/2006/relationships"><Relationship Type="http://schemas.openxmlformats.org/officeDocument/2006/relationships/theme" Target="/ppt/theme/theme1.xml" Id="rId8" /><Relationship Type="http://schemas.openxmlformats.org/officeDocument/2006/relationships/slideLayout" Target="/ppt/slideLayouts/slideLayout3.xml" Id="rId3" /><Relationship Type="http://schemas.openxmlformats.org/officeDocument/2006/relationships/slideLayout" Target="/ppt/slideLayouts/slideLayout7.xml" Id="rId7" /><Relationship Type="http://schemas.openxmlformats.org/officeDocument/2006/relationships/slideLayout" Target="/ppt/slideLayouts/slideLayout6.xml" Id="rId6" /><Relationship Type="http://schemas.openxmlformats.org/officeDocument/2006/relationships/slideLayout" Target="/ppt/slideLayouts/slideLayout5.xml" Id="rId5" /><Relationship Type="http://schemas.openxmlformats.org/officeDocument/2006/relationships/slideLayout" Target="/ppt/slideLayouts/slideLayout4.xml" Id="rId4"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3"/>
    <p:sldLayoutId id="2147483659" r:id="rId4"/>
    <p:sldLayoutId id="2147483660" r:id="rId5"/>
    <p:sldLayoutId id="2147483661" r:id="rId6"/>
    <p:sldLayoutId id="2147483663" r:id="rId7"/>
  </p:sldLayoutIdLst>
  <p:hf sldNum="0" hdr="0" dt="0"/>
  <p:txStyles>
    <p:titleStyle>
      <a:lvl1pPr algn="ctr" defTabSz="914400" rtl="0" eaLnBrk="1" latinLnBrk="0" hangingPunct="1">
        <a:spcBef>
          <a:spcPct val="0"/>
        </a:spcBef>
        <a:buNone/>
        <a:defRPr sz="4400" b="0" i="0" kern="1200">
          <a:solidFill>
            <a:schemeClr val="tx1"/>
          </a:solidFill>
          <a:latin typeface="Open Sans" panose="020B0606030504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b="0" i="0" kern="1200">
          <a:solidFill>
            <a:schemeClr val="tx1"/>
          </a:solidFill>
          <a:latin typeface="Open Sans" panose="020B0606030504020204" pitchFamily="34" charset="0"/>
          <a:ea typeface="+mn-ea"/>
          <a:cs typeface="+mn-cs"/>
        </a:defRPr>
      </a:lvl1pPr>
      <a:lvl2pPr marL="742950" indent="-285750" algn="l" defTabSz="914400" rtl="0" eaLnBrk="1" latinLnBrk="0" hangingPunct="1">
        <a:spcBef>
          <a:spcPct val="20000"/>
        </a:spcBef>
        <a:buFont typeface="Arial" pitchFamily="34" charset="0"/>
        <a:buChar char="–"/>
        <a:defRPr sz="2800" b="0" i="0" kern="1200">
          <a:solidFill>
            <a:schemeClr val="tx1"/>
          </a:solidFill>
          <a:latin typeface="Open Sans" panose="020B060603050402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b="0" i="0" kern="1200">
          <a:solidFill>
            <a:schemeClr val="tx1"/>
          </a:solidFill>
          <a:latin typeface="Open Sans" panose="020B0606030504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b="0" i="0" kern="1200">
          <a:solidFill>
            <a:schemeClr val="tx1"/>
          </a:solidFill>
          <a:latin typeface="Open Sans" panose="020B060603050402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b="0" i="0" kern="1200">
          <a:solidFill>
            <a:schemeClr val="tx1"/>
          </a:solidFill>
          <a:latin typeface="Open Sans" panose="020B0606030504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Relationships xmlns="http://schemas.openxmlformats.org/package/2006/relationships"><Relationship Type="http://schemas.openxmlformats.org/officeDocument/2006/relationships/image" Target="/ppt/media/image2.png" Id="rId3" /><Relationship Type="http://schemas.openxmlformats.org/officeDocument/2006/relationships/image" Target="/ppt/media/image1.png" Id="rId2" /><Relationship Type="http://schemas.openxmlformats.org/officeDocument/2006/relationships/slideLayout" Target="/ppt/slideLayouts/slideLayout4.xml" Id="rId1" /><Relationship Type="http://schemas.openxmlformats.org/officeDocument/2006/relationships/image" Target="/ppt/media/image3.jpg" Id="rId4" /></Relationships>
</file>

<file path=ppt/slides/_rels/slide10.xml.rels>&#65279;<?xml version="1.0" encoding="utf-8"?><Relationships xmlns="http://schemas.openxmlformats.org/package/2006/relationships"><Relationship Type="http://schemas.openxmlformats.org/officeDocument/2006/relationships/image" Target="/ppt/media/image12.jpg" Id="rId2" /><Relationship Type="http://schemas.openxmlformats.org/officeDocument/2006/relationships/slideLayout" Target="/ppt/slideLayouts/slideLayout4.xml" Id="rId1" /></Relationships>
</file>

<file path=ppt/slides/_rels/slide11.xml.rels>&#65279;<?xml version="1.0" encoding="utf-8"?><Relationships xmlns="http://schemas.openxmlformats.org/package/2006/relationships"><Relationship Type="http://schemas.openxmlformats.org/officeDocument/2006/relationships/image" Target="/ppt/media/image13.emf" Id="rId2" /><Relationship Type="http://schemas.openxmlformats.org/officeDocument/2006/relationships/slideLayout" Target="/ppt/slideLayouts/slideLayout4.xml" Id="rId1" /></Relationships>
</file>

<file path=ppt/slides/_rels/slide12.xml.rels>&#65279;<?xml version="1.0" encoding="utf-8"?><Relationships xmlns="http://schemas.openxmlformats.org/package/2006/relationships"><Relationship Type="http://schemas.openxmlformats.org/officeDocument/2006/relationships/image" Target="/ppt/media/image14.jpg" Id="rId2" /><Relationship Type="http://schemas.openxmlformats.org/officeDocument/2006/relationships/slideLayout" Target="/ppt/slideLayouts/slideLayout4.xml" Id="rId1" /></Relationships>
</file>

<file path=ppt/slides/_rels/slide13.xml.rels>&#65279;<?xml version="1.0" encoding="utf-8"?><Relationships xmlns="http://schemas.openxmlformats.org/package/2006/relationships"><Relationship Type="http://schemas.openxmlformats.org/officeDocument/2006/relationships/image" Target="/ppt/media/image15.jpg" Id="rId3" /><Relationship Type="http://schemas.openxmlformats.org/officeDocument/2006/relationships/notesSlide" Target="/ppt/notesSlides/notesSlide1.xml" Id="rId2" /><Relationship Type="http://schemas.openxmlformats.org/officeDocument/2006/relationships/slideLayout" Target="/ppt/slideLayouts/slideLayout4.xml" Id="rId1" /></Relationships>
</file>

<file path=ppt/slides/_rels/slide14.xml.rels>&#65279;<?xml version="1.0" encoding="utf-8"?><Relationships xmlns="http://schemas.openxmlformats.org/package/2006/relationships"><Relationship Type="http://schemas.openxmlformats.org/officeDocument/2006/relationships/slideLayout" Target="/ppt/slideLayouts/slideLayout5.xml" Id="rId1" /></Relationships>
</file>

<file path=ppt/slides/_rels/slide15.xml.rels>&#65279;<?xml version="1.0" encoding="utf-8"?><Relationships xmlns="http://schemas.openxmlformats.org/package/2006/relationships"><Relationship Type="http://schemas.openxmlformats.org/officeDocument/2006/relationships/slideLayout" Target="/ppt/slideLayouts/slideLayout4.xml" Id="rId1" /></Relationships>
</file>

<file path=ppt/slides/_rels/slide16.xml.rels>&#65279;<?xml version="1.0" encoding="utf-8"?><Relationships xmlns="http://schemas.openxmlformats.org/package/2006/relationships"><Relationship Type="http://schemas.openxmlformats.org/officeDocument/2006/relationships/image" Target="/ppt/media/image16.emf" Id="rId2" /><Relationship Type="http://schemas.openxmlformats.org/officeDocument/2006/relationships/slideLayout" Target="/ppt/slideLayouts/slideLayout6.xml" Id="rId1" /></Relationships>
</file>

<file path=ppt/slides/_rels/slide17.xml.rels>&#65279;<?xml version="1.0" encoding="utf-8"?><Relationships xmlns="http://schemas.openxmlformats.org/package/2006/relationships"><Relationship Type="http://schemas.openxmlformats.org/officeDocument/2006/relationships/image" Target="/ppt/media/image18.jpg" Id="rId3" /><Relationship Type="http://schemas.openxmlformats.org/officeDocument/2006/relationships/image" Target="/ppt/media/image17.jpg" Id="rId2" /><Relationship Type="http://schemas.openxmlformats.org/officeDocument/2006/relationships/slideLayout" Target="/ppt/slideLayouts/slideLayout4.xml" Id="rId1" /><Relationship Type="http://schemas.openxmlformats.org/officeDocument/2006/relationships/image" Target="/ppt/media/image19.png" Id="rId4" /></Relationships>
</file>

<file path=ppt/slides/_rels/slide18.xml.rels>&#65279;<?xml version="1.0" encoding="utf-8"?><Relationships xmlns="http://schemas.openxmlformats.org/package/2006/relationships"><Relationship Type="http://schemas.openxmlformats.org/officeDocument/2006/relationships/image" Target="/ppt/media/image21.emf" Id="rId3" /><Relationship Type="http://schemas.openxmlformats.org/officeDocument/2006/relationships/image" Target="/ppt/media/image20.emf" Id="rId2" /><Relationship Type="http://schemas.openxmlformats.org/officeDocument/2006/relationships/slideLayout" Target="/ppt/slideLayouts/slideLayout5.xml" Id="rId1" /></Relationships>
</file>

<file path=ppt/slides/_rels/slide19.xml.rels>&#65279;<?xml version="1.0" encoding="utf-8"?><Relationships xmlns="http://schemas.openxmlformats.org/package/2006/relationships"><Relationship Type="http://schemas.openxmlformats.org/officeDocument/2006/relationships/slideLayout" Target="/ppt/slideLayouts/slideLayout3.xml" Id="rId1" /></Relationships>
</file>

<file path=ppt/slides/_rels/slide2.xml.rels>&#65279;<?xml version="1.0" encoding="utf-8"?><Relationships xmlns="http://schemas.openxmlformats.org/package/2006/relationships"><Relationship Type="http://schemas.openxmlformats.org/officeDocument/2006/relationships/slideLayout" Target="/ppt/slideLayouts/slideLayout4.xml" Id="rId1" /></Relationships>
</file>

<file path=ppt/slides/_rels/slide20.xml.rels>&#65279;<?xml version="1.0" encoding="utf-8"?><Relationships xmlns="http://schemas.openxmlformats.org/package/2006/relationships"><Relationship Type="http://schemas.openxmlformats.org/officeDocument/2006/relationships/image" Target="/ppt/media/image23.png" Id="rId3" /><Relationship Type="http://schemas.openxmlformats.org/officeDocument/2006/relationships/image" Target="/ppt/media/image22.png" Id="rId2" /><Relationship Type="http://schemas.openxmlformats.org/officeDocument/2006/relationships/slideLayout" Target="/ppt/slideLayouts/slideLayout3.xml" Id="rId1" /><Relationship Type="http://schemas.openxmlformats.org/officeDocument/2006/relationships/image" Target="/ppt/media/image24.png" Id="rId4" /></Relationships>
</file>

<file path=ppt/slides/_rels/slide21.xml.rels>&#65279;<?xml version="1.0" encoding="utf-8"?><Relationships xmlns="http://schemas.openxmlformats.org/package/2006/relationships"><Relationship Type="http://schemas.openxmlformats.org/officeDocument/2006/relationships/image" Target="/ppt/media/image25.png" Id="rId2" /><Relationship Type="http://schemas.openxmlformats.org/officeDocument/2006/relationships/slideLayout" Target="/ppt/slideLayouts/slideLayout4.xml" Id="rId1" /></Relationships>
</file>

<file path=ppt/slides/_rels/slide22.xml.rels>&#65279;<?xml version="1.0" encoding="utf-8"?><Relationships xmlns="http://schemas.openxmlformats.org/package/2006/relationships"><Relationship Type="http://schemas.openxmlformats.org/officeDocument/2006/relationships/image" Target="/ppt/media/image26.jpeg" Id="rId3" /><Relationship Type="http://schemas.openxmlformats.org/officeDocument/2006/relationships/notesSlide" Target="/ppt/notesSlides/notesSlide2.xml" Id="rId2" /><Relationship Type="http://schemas.openxmlformats.org/officeDocument/2006/relationships/slideLayout" Target="/ppt/slideLayouts/slideLayout3.xml" Id="rId1" /><Relationship Type="http://schemas.openxmlformats.org/officeDocument/2006/relationships/image" Target="/ppt/media/image28.jpeg" Id="rId5" /><Relationship Type="http://schemas.openxmlformats.org/officeDocument/2006/relationships/image" Target="/ppt/media/image27.jpeg" Id="rId4" /></Relationships>
</file>

<file path=ppt/slides/_rels/slide23.xml.rels>&#65279;<?xml version="1.0" encoding="utf-8"?><Relationships xmlns="http://schemas.openxmlformats.org/package/2006/relationships"><Relationship Type="http://schemas.openxmlformats.org/officeDocument/2006/relationships/image" Target="/ppt/media/image30.jpeg" Id="rId3" /><Relationship Type="http://schemas.openxmlformats.org/officeDocument/2006/relationships/image" Target="/ppt/media/image29.jpeg" Id="rId2" /><Relationship Type="http://schemas.openxmlformats.org/officeDocument/2006/relationships/slideLayout" Target="/ppt/slideLayouts/slideLayout3.xml" Id="rId1" /><Relationship Type="http://schemas.openxmlformats.org/officeDocument/2006/relationships/image" Target="/ppt/media/image31.jpeg" Id="rId4" /></Relationships>
</file>

<file path=ppt/slides/_rels/slide24.xml.rels>&#65279;<?xml version="1.0" encoding="utf-8"?><Relationships xmlns="http://schemas.openxmlformats.org/package/2006/relationships"><Relationship Type="http://schemas.openxmlformats.org/officeDocument/2006/relationships/slideLayout" Target="/ppt/slideLayouts/slideLayout4.xml" Id="rId1" /></Relationships>
</file>

<file path=ppt/slides/_rels/slide25.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26.xml.rels>&#65279;<?xml version="1.0" encoding="utf-8"?><Relationships xmlns="http://schemas.openxmlformats.org/package/2006/relationships"><Relationship Type="http://schemas.openxmlformats.org/officeDocument/2006/relationships/image" Target="/ppt/media/image32.jpeg" Id="rId2" /><Relationship Type="http://schemas.openxmlformats.org/officeDocument/2006/relationships/slideLayout" Target="/ppt/slideLayouts/slideLayout7.xml" Id="rId1" /></Relationships>
</file>

<file path=ppt/slides/_rels/slide27.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28.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29.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3.xml.rels>&#65279;<?xml version="1.0" encoding="utf-8"?><Relationships xmlns="http://schemas.openxmlformats.org/package/2006/relationships"><Relationship Type="http://schemas.openxmlformats.org/officeDocument/2006/relationships/image" Target="/ppt/media/image4.png" Id="rId2" /><Relationship Type="http://schemas.openxmlformats.org/officeDocument/2006/relationships/slideLayout" Target="/ppt/slideLayouts/slideLayout4.xml" Id="rId1" /></Relationships>
</file>

<file path=ppt/slides/_rels/slide30.xml.rels>&#65279;<?xml version="1.0" encoding="utf-8"?><Relationships xmlns="http://schemas.openxmlformats.org/package/2006/relationships"><Relationship Type="http://schemas.openxmlformats.org/officeDocument/2006/relationships/image" Target="/ppt/media/image33.jpeg" Id="rId3" /><Relationship Type="http://schemas.openxmlformats.org/officeDocument/2006/relationships/notesSlide" Target="/ppt/notesSlides/notesSlide3.xml" Id="rId2" /><Relationship Type="http://schemas.openxmlformats.org/officeDocument/2006/relationships/slideLayout" Target="/ppt/slideLayouts/slideLayout7.xml" Id="rId1" /></Relationships>
</file>

<file path=ppt/slides/_rels/slide31.xml.rels>&#65279;<?xml version="1.0" encoding="utf-8"?><Relationships xmlns="http://schemas.openxmlformats.org/package/2006/relationships"><Relationship Type="http://schemas.openxmlformats.org/officeDocument/2006/relationships/image" Target="/ppt/media/image34.jpeg" Id="rId2" /><Relationship Type="http://schemas.openxmlformats.org/officeDocument/2006/relationships/slideLayout" Target="/ppt/slideLayouts/slideLayout7.xml" Id="rId1" /></Relationships>
</file>

<file path=ppt/slides/_rels/slide32.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33.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34.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35.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36.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37.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38.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39.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4.xml.rels>&#65279;<?xml version="1.0" encoding="utf-8"?><Relationships xmlns="http://schemas.openxmlformats.org/package/2006/relationships"><Relationship Type="http://schemas.openxmlformats.org/officeDocument/2006/relationships/image" Target="/ppt/media/image6.png" Id="rId3" /><Relationship Type="http://schemas.openxmlformats.org/officeDocument/2006/relationships/image" Target="/ppt/media/image5.png" Id="rId2" /><Relationship Type="http://schemas.openxmlformats.org/officeDocument/2006/relationships/slideLayout" Target="/ppt/slideLayouts/slideLayout4.xml" Id="rId1" /><Relationship Type="http://schemas.openxmlformats.org/officeDocument/2006/relationships/image" Target="/ppt/media/image7.png" Id="rId4" /></Relationships>
</file>

<file path=ppt/slides/_rels/slide40.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41.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42.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43.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44.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45.xml.rels>&#65279;<?xml version="1.0" encoding="utf-8"?><Relationships xmlns="http://schemas.openxmlformats.org/package/2006/relationships"><Relationship Type="http://schemas.openxmlformats.org/officeDocument/2006/relationships/slideLayout" Target="/ppt/slideLayouts/slideLayout7.xml" Id="rId1" /></Relationships>
</file>

<file path=ppt/slides/_rels/slide46.xml.rels>&#65279;<?xml version="1.0" encoding="utf-8"?><Relationships xmlns="http://schemas.openxmlformats.org/package/2006/relationships"><Relationship Type="http://schemas.openxmlformats.org/officeDocument/2006/relationships/image" Target="/ppt/media/image2.png" Id="rId3" /><Relationship Type="http://schemas.openxmlformats.org/officeDocument/2006/relationships/image" Target="/ppt/media/image1.png" Id="rId2" /><Relationship Type="http://schemas.openxmlformats.org/officeDocument/2006/relationships/slideLayout" Target="/ppt/slideLayouts/slideLayout4.xml" Id="rId1" /></Relationships>
</file>

<file path=ppt/slides/_rels/slide5.xml.rels>&#65279;<?xml version="1.0" encoding="utf-8"?><Relationships xmlns="http://schemas.openxmlformats.org/package/2006/relationships"><Relationship Type="http://schemas.openxmlformats.org/officeDocument/2006/relationships/slideLayout" Target="/ppt/slideLayouts/slideLayout4.xml" Id="rId1" /></Relationships>
</file>

<file path=ppt/slides/_rels/slide6.xml.rels>&#65279;<?xml version="1.0" encoding="utf-8"?><Relationships xmlns="http://schemas.openxmlformats.org/package/2006/relationships"><Relationship Type="http://schemas.openxmlformats.org/officeDocument/2006/relationships/slideLayout" Target="/ppt/slideLayouts/slideLayout4.xml" Id="rId1" /></Relationships>
</file>

<file path=ppt/slides/_rels/slide7.xml.rels>&#65279;<?xml version="1.0" encoding="utf-8"?><Relationships xmlns="http://schemas.openxmlformats.org/package/2006/relationships"><Relationship Type="http://schemas.openxmlformats.org/officeDocument/2006/relationships/slideLayout" Target="/ppt/slideLayouts/slideLayout3.xml" Id="rId1" /></Relationships>
</file>

<file path=ppt/slides/_rels/slide8.xml.rels>&#65279;<?xml version="1.0" encoding="utf-8"?><Relationships xmlns="http://schemas.openxmlformats.org/package/2006/relationships"><Relationship Type="http://schemas.openxmlformats.org/officeDocument/2006/relationships/image" Target="/ppt/media/image9.png" Id="rId3" /><Relationship Type="http://schemas.openxmlformats.org/officeDocument/2006/relationships/image" Target="/ppt/media/image8.jpg" Id="rId2" /><Relationship Type="http://schemas.openxmlformats.org/officeDocument/2006/relationships/slideLayout" Target="/ppt/slideLayouts/slideLayout4.xml" Id="rId1" /><Relationship Type="http://schemas.openxmlformats.org/officeDocument/2006/relationships/image" Target="/ppt/media/image11.png" Id="rId5" /><Relationship Type="http://schemas.openxmlformats.org/officeDocument/2006/relationships/image" Target="/ppt/media/image10.png" Id="rId4" /></Relationships>
</file>

<file path=ppt/slides/_rels/slide9.xml.rels>&#65279;<?xml version="1.0" encoding="utf-8"?><Relationships xmlns="http://schemas.openxmlformats.org/package/2006/relationships"><Relationship Type="http://schemas.openxmlformats.org/officeDocument/2006/relationships/slideLayout" Target="/ppt/slideLayouts/slideLayout4.xml" Id="rId1"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a:off x="0" y="2057400"/>
            <a:ext cx="9144000" cy="8229600"/>
          </a:xfrm>
          <a:prstGeom prst="rect">
            <a:avLst/>
          </a:prstGeom>
          <a:solidFill>
            <a:srgbClr val="FFFFFF"/>
          </a:solidFill>
        </p:spPr>
        <p:txBody>
          <a:bodyPr/>
          <a:lstStyle/>
          <a:p>
            <a:endParaRPr lang="it-IT" dirty="0"/>
          </a:p>
        </p:txBody>
      </p:sp>
      <p:grpSp>
        <p:nvGrpSpPr>
          <p:cNvPr id="9" name="Group 9"/>
          <p:cNvGrpSpPr/>
          <p:nvPr/>
        </p:nvGrpSpPr>
        <p:grpSpPr>
          <a:xfrm>
            <a:off x="762000" y="2476500"/>
            <a:ext cx="6705600" cy="4744447"/>
            <a:chOff x="9835" y="-701282"/>
            <a:chExt cx="8571685" cy="5562169"/>
          </a:xfrm>
        </p:grpSpPr>
        <p:sp>
          <p:nvSpPr>
            <p:cNvPr id="10" name="TextBox 10"/>
            <p:cNvSpPr txBox="1"/>
            <p:nvPr/>
          </p:nvSpPr>
          <p:spPr>
            <a:xfrm>
              <a:off x="9835" y="-701282"/>
              <a:ext cx="8534400" cy="2237103"/>
            </a:xfrm>
            <a:prstGeom prst="rect">
              <a:avLst/>
            </a:prstGeom>
          </p:spPr>
          <p:txBody>
            <a:bodyPr lIns="0" tIns="0" rIns="0" bIns="0" rtlCol="0" anchor="t">
              <a:spAutoFit/>
            </a:bodyPr>
            <a:lstStyle/>
            <a:p>
              <a:pPr>
                <a:lnSpc>
                  <a:spcPts val="7800"/>
                </a:lnSpc>
                <a:spcBef>
                  <a:spcPts val="5850"/>
                </a:spcBef>
              </a:pPr>
              <a:r>
                <a:rPr lang="en-US" sz="5400" spc="-300" dirty="0">
                  <a:solidFill>
                    <a:srgbClr val="242424"/>
                  </a:solidFill>
                  <a:latin typeface="Inter"/>
                </a:rPr>
                <a:t>Module 5: </a:t>
              </a:r>
              <a:r>
                <a:rPr lang="en-US" sz="4800" dirty="0"/>
                <a:t>HEALTH &amp; SAFETY PRACTICES</a:t>
              </a:r>
              <a:endParaRPr lang="en-US" sz="4800" spc="-300" dirty="0">
                <a:solidFill>
                  <a:srgbClr val="242424"/>
                </a:solidFill>
                <a:latin typeface="Inter"/>
              </a:endParaRPr>
            </a:p>
          </p:txBody>
        </p:sp>
        <p:sp>
          <p:nvSpPr>
            <p:cNvPr id="11" name="TextBox 11"/>
            <p:cNvSpPr txBox="1"/>
            <p:nvPr/>
          </p:nvSpPr>
          <p:spPr>
            <a:xfrm>
              <a:off x="9835" y="4301385"/>
              <a:ext cx="8571685" cy="559502"/>
            </a:xfrm>
            <a:prstGeom prst="rect">
              <a:avLst/>
            </a:prstGeom>
          </p:spPr>
          <p:txBody>
            <a:bodyPr wrap="square" lIns="0" tIns="0" rIns="0" bIns="0" rtlCol="0" anchor="t">
              <a:spAutoFit/>
            </a:bodyPr>
            <a:lstStyle/>
            <a:p>
              <a:pPr>
                <a:lnSpc>
                  <a:spcPts val="4029"/>
                </a:lnSpc>
                <a:spcBef>
                  <a:spcPts val="3021"/>
                </a:spcBef>
              </a:pPr>
              <a:endParaRPr lang="en-US" sz="2599" spc="51" dirty="0">
                <a:solidFill>
                  <a:srgbClr val="242424"/>
                </a:solidFill>
                <a:latin typeface="Inter"/>
              </a:endParaRPr>
            </a:p>
          </p:txBody>
        </p:sp>
      </p:grpSp>
      <p:pic>
        <p:nvPicPr>
          <p:cNvPr id="27" name="Picture 26" descr="A blue lines on a black background&#10;&#10;Description automatically generated with low confidence">
            <a:extLst>
              <a:ext uri="{FF2B5EF4-FFF2-40B4-BE49-F238E27FC236}">
                <a16:creationId xmlns:a16="http://schemas.microsoft.com/office/drawing/2014/main" id="{EBCA8530-35AD-AEF1-E9EE-F65BF9FA78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7048500"/>
            <a:ext cx="3657600" cy="3657600"/>
          </a:xfrm>
          <a:prstGeom prst="rect">
            <a:avLst/>
          </a:prstGeom>
        </p:spPr>
      </p:pic>
      <p:sp>
        <p:nvSpPr>
          <p:cNvPr id="2" name="TextBox 1">
            <a:extLst>
              <a:ext uri="{FF2B5EF4-FFF2-40B4-BE49-F238E27FC236}">
                <a16:creationId xmlns:a16="http://schemas.microsoft.com/office/drawing/2014/main" id="{7D505769-A73E-8D48-68C8-A75AE7AAF0F9}"/>
              </a:ext>
            </a:extLst>
          </p:cNvPr>
          <p:cNvSpPr txBox="1"/>
          <p:nvPr/>
        </p:nvSpPr>
        <p:spPr>
          <a:xfrm>
            <a:off x="3048000" y="8980483"/>
            <a:ext cx="4419600" cy="1200329"/>
          </a:xfrm>
          <a:prstGeom prst="rect">
            <a:avLst/>
          </a:prstGeom>
          <a:noFill/>
        </p:spPr>
        <p:txBody>
          <a:bodyPr wrap="square" rtlCol="0">
            <a:spAutoFit/>
          </a:bodyPr>
          <a:lstStyle/>
          <a:p>
            <a:pPr algn="just"/>
            <a:r>
              <a:rPr lang="en-US" sz="1200" b="0" i="0" dirty="0">
                <a:solidFill>
                  <a:srgbClr val="404040"/>
                </a:solidFill>
                <a:effectLst/>
                <a:latin typeface="arial" panose="020B0604020202020204" pitchFamily="34" charset="0"/>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l-GR" sz="1200" dirty="0"/>
          </a:p>
        </p:txBody>
      </p:sp>
      <p:pic>
        <p:nvPicPr>
          <p:cNvPr id="1026" name="Picture 2" descr="Co-funded by the European Union logo in png for web usage">
            <a:extLst>
              <a:ext uri="{FF2B5EF4-FFF2-40B4-BE49-F238E27FC236}">
                <a16:creationId xmlns:a16="http://schemas.microsoft.com/office/drawing/2014/main" id="{8349F108-C49D-DD9A-58C8-EB24A5B2E1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19100"/>
            <a:ext cx="3937767" cy="824055"/>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4"/>
          <p:cNvGrpSpPr/>
          <p:nvPr/>
        </p:nvGrpSpPr>
        <p:grpSpPr>
          <a:xfrm>
            <a:off x="7429500" y="8572500"/>
            <a:ext cx="1714500" cy="1714500"/>
            <a:chOff x="0" y="0"/>
            <a:chExt cx="2286000" cy="2286000"/>
          </a:xfrm>
        </p:grpSpPr>
        <p:grpSp>
          <p:nvGrpSpPr>
            <p:cNvPr id="5" name="Group 5"/>
            <p:cNvGrpSpPr/>
            <p:nvPr/>
          </p:nvGrpSpPr>
          <p:grpSpPr>
            <a:xfrm>
              <a:off x="0" y="0"/>
              <a:ext cx="2286000" cy="2286000"/>
              <a:chOff x="0" y="0"/>
              <a:chExt cx="1913890" cy="1913890"/>
            </a:xfrm>
          </p:grpSpPr>
          <p:sp>
            <p:nvSpPr>
              <p:cNvPr id="6" name="Freeform 6"/>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grpSp>
          <p:nvGrpSpPr>
            <p:cNvPr id="7" name="Group 7"/>
            <p:cNvGrpSpPr/>
            <p:nvPr/>
          </p:nvGrpSpPr>
          <p:grpSpPr>
            <a:xfrm>
              <a:off x="745837" y="914400"/>
              <a:ext cx="794327" cy="559504"/>
              <a:chOff x="0" y="0"/>
              <a:chExt cx="946584" cy="666750"/>
            </a:xfrm>
          </p:grpSpPr>
          <p:sp>
            <p:nvSpPr>
              <p:cNvPr id="8" name="Freeform 8"/>
              <p:cNvSpPr/>
              <p:nvPr/>
            </p:nvSpPr>
            <p:spPr>
              <a:xfrm>
                <a:off x="0" y="-3810"/>
                <a:ext cx="946584" cy="652780"/>
              </a:xfrm>
              <a:custGeom>
                <a:avLst/>
                <a:gdLst/>
                <a:ahLst/>
                <a:cxnLst/>
                <a:rect l="l" t="t" r="r" b="b"/>
                <a:pathLst>
                  <a:path w="946584" h="652780">
                    <a:moveTo>
                      <a:pt x="922454" y="297180"/>
                    </a:moveTo>
                    <a:lnTo>
                      <a:pt x="582094" y="11430"/>
                    </a:lnTo>
                    <a:cubicBezTo>
                      <a:pt x="569394" y="0"/>
                      <a:pt x="549074" y="2540"/>
                      <a:pt x="537644" y="15240"/>
                    </a:cubicBezTo>
                    <a:cubicBezTo>
                      <a:pt x="526214" y="27940"/>
                      <a:pt x="528754" y="48260"/>
                      <a:pt x="541454" y="59690"/>
                    </a:cubicBezTo>
                    <a:lnTo>
                      <a:pt x="823394" y="295910"/>
                    </a:lnTo>
                    <a:lnTo>
                      <a:pt x="31750" y="295910"/>
                    </a:lnTo>
                    <a:cubicBezTo>
                      <a:pt x="13970" y="295910"/>
                      <a:pt x="0" y="309880"/>
                      <a:pt x="0" y="327660"/>
                    </a:cubicBezTo>
                    <a:cubicBezTo>
                      <a:pt x="0" y="345440"/>
                      <a:pt x="13970" y="359410"/>
                      <a:pt x="31750" y="359410"/>
                    </a:cubicBezTo>
                    <a:lnTo>
                      <a:pt x="824664" y="359410"/>
                    </a:lnTo>
                    <a:lnTo>
                      <a:pt x="541454" y="596900"/>
                    </a:lnTo>
                    <a:cubicBezTo>
                      <a:pt x="528754" y="608330"/>
                      <a:pt x="526214" y="627380"/>
                      <a:pt x="537644" y="641350"/>
                    </a:cubicBezTo>
                    <a:cubicBezTo>
                      <a:pt x="543994" y="648970"/>
                      <a:pt x="552884" y="652780"/>
                      <a:pt x="561774" y="652780"/>
                    </a:cubicBezTo>
                    <a:cubicBezTo>
                      <a:pt x="569394" y="652780"/>
                      <a:pt x="575744" y="650240"/>
                      <a:pt x="582094" y="645160"/>
                    </a:cubicBezTo>
                    <a:lnTo>
                      <a:pt x="922454" y="359410"/>
                    </a:lnTo>
                    <a:cubicBezTo>
                      <a:pt x="936424" y="356870"/>
                      <a:pt x="946584" y="344170"/>
                      <a:pt x="946584" y="328930"/>
                    </a:cubicBezTo>
                    <a:cubicBezTo>
                      <a:pt x="946584" y="313690"/>
                      <a:pt x="936424" y="299720"/>
                      <a:pt x="922454" y="297180"/>
                    </a:cubicBezTo>
                    <a:close/>
                  </a:path>
                </a:pathLst>
              </a:custGeom>
              <a:solidFill>
                <a:srgbClr val="FFFFFF"/>
              </a:solidFill>
            </p:spPr>
            <p:txBody>
              <a:bodyPr/>
              <a:lstStyle/>
              <a:p>
                <a:endParaRPr lang="it-IT" dirty="0"/>
              </a:p>
            </p:txBody>
          </p:sp>
        </p:grpSp>
      </p:grpSp>
      <p:pic>
        <p:nvPicPr>
          <p:cNvPr id="21" name="Immagine 20">
            <a:extLst>
              <a:ext uri="{FF2B5EF4-FFF2-40B4-BE49-F238E27FC236}">
                <a16:creationId xmlns:a16="http://schemas.microsoft.com/office/drawing/2014/main" id="{801161F3-B5DC-31C5-7A28-6A377D60AC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05901" y="460400"/>
            <a:ext cx="9182099" cy="920450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magine 18">
            <a:extLst>
              <a:ext uri="{FF2B5EF4-FFF2-40B4-BE49-F238E27FC236}">
                <a16:creationId xmlns:a16="http://schemas.microsoft.com/office/drawing/2014/main" id="{990EBF97-65E7-2931-3CC9-4B6892D564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3174303"/>
            <a:ext cx="8430840" cy="3874197"/>
          </a:xfrm>
          <a:prstGeom prst="rect">
            <a:avLst/>
          </a:prstGeom>
        </p:spPr>
      </p:pic>
      <p:sp>
        <p:nvSpPr>
          <p:cNvPr id="3" name="object 3"/>
          <p:cNvSpPr txBox="1"/>
          <p:nvPr/>
        </p:nvSpPr>
        <p:spPr>
          <a:xfrm>
            <a:off x="2777144" y="1389033"/>
            <a:ext cx="12257723" cy="1583126"/>
          </a:xfrm>
          <a:prstGeom prst="rect">
            <a:avLst/>
          </a:prstGeom>
        </p:spPr>
        <p:txBody>
          <a:bodyPr vert="horz" wrap="square" lIns="0" tIns="81915" rIns="0" bIns="0" rtlCol="0">
            <a:spAutoFit/>
          </a:bodyPr>
          <a:lstStyle/>
          <a:p>
            <a:pPr marL="402908" marR="7620" indent="-384810">
              <a:lnSpc>
                <a:spcPts val="3885"/>
              </a:lnSpc>
              <a:spcBef>
                <a:spcPts val="645"/>
              </a:spcBef>
              <a:buFont typeface="Arial"/>
              <a:buChar char="•"/>
              <a:tabLst>
                <a:tab pos="402908" algn="l"/>
                <a:tab pos="403860" algn="l"/>
              </a:tabLst>
            </a:pPr>
            <a:r>
              <a:rPr sz="3600" dirty="0">
                <a:latin typeface="Calibri"/>
                <a:cs typeface="Calibri"/>
              </a:rPr>
              <a:t>The </a:t>
            </a:r>
            <a:r>
              <a:rPr lang="it-IT" sz="3600" b="1" dirty="0">
                <a:latin typeface="Calibri"/>
                <a:cs typeface="Calibri"/>
              </a:rPr>
              <a:t>FF</a:t>
            </a:r>
            <a:r>
              <a:rPr sz="3600" b="1" dirty="0">
                <a:latin typeface="Calibri"/>
                <a:cs typeface="Calibri"/>
              </a:rPr>
              <a:t> </a:t>
            </a:r>
            <a:r>
              <a:rPr sz="3600" spc="-8" dirty="0">
                <a:latin typeface="Calibri"/>
                <a:cs typeface="Calibri"/>
              </a:rPr>
              <a:t>has a </a:t>
            </a:r>
            <a:r>
              <a:rPr sz="3600" spc="-23" dirty="0">
                <a:latin typeface="Calibri"/>
                <a:cs typeface="Calibri"/>
              </a:rPr>
              <a:t>value </a:t>
            </a:r>
            <a:r>
              <a:rPr sz="3600" dirty="0">
                <a:latin typeface="Calibri"/>
                <a:cs typeface="Calibri"/>
              </a:rPr>
              <a:t>&lt; </a:t>
            </a:r>
            <a:r>
              <a:rPr sz="3600" spc="-8" dirty="0">
                <a:latin typeface="Calibri"/>
                <a:cs typeface="Calibri"/>
              </a:rPr>
              <a:t>of </a:t>
            </a:r>
            <a:r>
              <a:rPr sz="3600" dirty="0">
                <a:latin typeface="Calibri"/>
                <a:cs typeface="Calibri"/>
              </a:rPr>
              <a:t>1 </a:t>
            </a:r>
            <a:r>
              <a:rPr sz="3600" spc="-8" dirty="0">
                <a:latin typeface="Calibri"/>
                <a:cs typeface="Calibri"/>
              </a:rPr>
              <a:t>when </a:t>
            </a:r>
            <a:r>
              <a:rPr sz="3600" dirty="0">
                <a:latin typeface="Calibri"/>
                <a:cs typeface="Calibri"/>
              </a:rPr>
              <a:t>the </a:t>
            </a:r>
            <a:r>
              <a:rPr sz="3600" spc="-30" dirty="0">
                <a:latin typeface="Calibri"/>
                <a:cs typeface="Calibri"/>
              </a:rPr>
              <a:t>anchorage </a:t>
            </a:r>
            <a:r>
              <a:rPr sz="3600" spc="-23" dirty="0">
                <a:latin typeface="Calibri"/>
                <a:cs typeface="Calibri"/>
              </a:rPr>
              <a:t>point </a:t>
            </a:r>
            <a:r>
              <a:rPr sz="3600" dirty="0">
                <a:latin typeface="Calibri"/>
                <a:cs typeface="Calibri"/>
              </a:rPr>
              <a:t>is </a:t>
            </a:r>
            <a:r>
              <a:rPr sz="3600" spc="-23" dirty="0">
                <a:latin typeface="Calibri"/>
                <a:cs typeface="Calibri"/>
              </a:rPr>
              <a:t>located above </a:t>
            </a:r>
            <a:r>
              <a:rPr sz="3600" spc="-30" dirty="0">
                <a:latin typeface="Calibri"/>
                <a:cs typeface="Calibri"/>
              </a:rPr>
              <a:t>the </a:t>
            </a:r>
            <a:r>
              <a:rPr sz="3600" spc="-15" dirty="0">
                <a:latin typeface="Calibri"/>
                <a:cs typeface="Calibri"/>
              </a:rPr>
              <a:t>harness </a:t>
            </a:r>
            <a:r>
              <a:rPr sz="3600" spc="-53" dirty="0">
                <a:latin typeface="Calibri"/>
                <a:cs typeface="Calibri"/>
              </a:rPr>
              <a:t>attachment </a:t>
            </a:r>
            <a:r>
              <a:rPr sz="3600" spc="-30" dirty="0">
                <a:latin typeface="Calibri"/>
                <a:cs typeface="Calibri"/>
              </a:rPr>
              <a:t>ring </a:t>
            </a:r>
            <a:r>
              <a:rPr sz="3600" spc="-8" dirty="0">
                <a:latin typeface="Calibri"/>
                <a:cs typeface="Calibri"/>
              </a:rPr>
              <a:t>(which </a:t>
            </a:r>
            <a:r>
              <a:rPr sz="3600" dirty="0">
                <a:latin typeface="Calibri"/>
                <a:cs typeface="Calibri"/>
              </a:rPr>
              <a:t>is </a:t>
            </a:r>
            <a:r>
              <a:rPr sz="3600" spc="-15" dirty="0">
                <a:latin typeface="Calibri"/>
                <a:cs typeface="Calibri"/>
              </a:rPr>
              <a:t>normally </a:t>
            </a:r>
            <a:r>
              <a:rPr sz="3600" spc="-8" dirty="0">
                <a:latin typeface="Calibri"/>
                <a:cs typeface="Calibri"/>
              </a:rPr>
              <a:t>130/150 </a:t>
            </a:r>
            <a:r>
              <a:rPr sz="3600" dirty="0">
                <a:latin typeface="Calibri"/>
                <a:cs typeface="Calibri"/>
              </a:rPr>
              <a:t>cm </a:t>
            </a:r>
            <a:r>
              <a:rPr sz="3600" spc="-8" dirty="0">
                <a:latin typeface="Calibri"/>
                <a:cs typeface="Calibri"/>
              </a:rPr>
              <a:t>from the walking surface)</a:t>
            </a:r>
            <a:endParaRPr sz="3600" dirty="0">
              <a:latin typeface="Calibri"/>
              <a:cs typeface="Calibri"/>
            </a:endParaRPr>
          </a:p>
        </p:txBody>
      </p:sp>
      <p:sp>
        <p:nvSpPr>
          <p:cNvPr id="4" name="object 4"/>
          <p:cNvSpPr txBox="1"/>
          <p:nvPr/>
        </p:nvSpPr>
        <p:spPr>
          <a:xfrm>
            <a:off x="3903725" y="7036497"/>
            <a:ext cx="9968864" cy="2789225"/>
          </a:xfrm>
          <a:prstGeom prst="rect">
            <a:avLst/>
          </a:prstGeom>
        </p:spPr>
        <p:txBody>
          <a:bodyPr vert="horz" wrap="square" lIns="0" tIns="19050" rIns="0" bIns="0" rtlCol="0">
            <a:spAutoFit/>
          </a:bodyPr>
          <a:lstStyle/>
          <a:p>
            <a:pPr marL="19050">
              <a:spcBef>
                <a:spcPts val="150"/>
              </a:spcBef>
            </a:pPr>
            <a:r>
              <a:rPr sz="3000" dirty="0">
                <a:latin typeface="Arial"/>
                <a:cs typeface="Arial"/>
              </a:rPr>
              <a:t>L = Lanyard length</a:t>
            </a:r>
          </a:p>
          <a:p>
            <a:pPr marL="19050">
              <a:tabLst>
                <a:tab pos="8277225" algn="l"/>
              </a:tabLst>
            </a:pPr>
            <a:r>
              <a:rPr sz="3000" dirty="0">
                <a:latin typeface="Arial"/>
                <a:cs typeface="Arial"/>
              </a:rPr>
              <a:t>D = Height </a:t>
            </a:r>
            <a:r>
              <a:rPr sz="3000" spc="-8" dirty="0">
                <a:latin typeface="Arial"/>
                <a:cs typeface="Arial"/>
              </a:rPr>
              <a:t>difference between sling attachment </a:t>
            </a:r>
            <a:r>
              <a:rPr sz="3000" dirty="0">
                <a:latin typeface="Arial"/>
                <a:cs typeface="Arial"/>
              </a:rPr>
              <a:t>and point </a:t>
            </a:r>
            <a:r>
              <a:rPr sz="3000" spc="-8" dirty="0">
                <a:latin typeface="Arial"/>
                <a:cs typeface="Arial"/>
              </a:rPr>
              <a:t>of</a:t>
            </a:r>
            <a:r>
              <a:rPr lang="it-IT" sz="3000" spc="-8" dirty="0">
                <a:latin typeface="Arial"/>
                <a:cs typeface="Arial"/>
              </a:rPr>
              <a:t> </a:t>
            </a:r>
            <a:r>
              <a:rPr sz="3000" dirty="0">
                <a:latin typeface="Arial"/>
                <a:cs typeface="Arial"/>
              </a:rPr>
              <a:t>anchor</a:t>
            </a:r>
            <a:endParaRPr lang="it-IT" sz="3000" dirty="0">
              <a:latin typeface="Arial"/>
              <a:cs typeface="Arial"/>
            </a:endParaRPr>
          </a:p>
          <a:p>
            <a:pPr marL="19050">
              <a:tabLst>
                <a:tab pos="8277225" algn="l"/>
              </a:tabLst>
            </a:pPr>
            <a:endParaRPr sz="3000" dirty="0">
              <a:latin typeface="Arial"/>
              <a:cs typeface="Arial"/>
            </a:endParaRPr>
          </a:p>
          <a:p>
            <a:pPr marL="19050"/>
            <a:r>
              <a:rPr sz="3000" dirty="0">
                <a:latin typeface="Arial"/>
                <a:cs typeface="Arial"/>
              </a:rPr>
              <a:t>C = L-D) fall &lt; of L</a:t>
            </a:r>
          </a:p>
          <a:p>
            <a:pPr marL="4344353">
              <a:tabLst>
                <a:tab pos="5933123" algn="l"/>
              </a:tabLst>
            </a:pPr>
            <a:r>
              <a:rPr lang="it-IT" sz="3000" b="1" dirty="0">
                <a:latin typeface="Arial"/>
                <a:cs typeface="Arial"/>
              </a:rPr>
              <a:t>T</a:t>
            </a:r>
            <a:r>
              <a:rPr sz="3000" b="1" dirty="0" err="1">
                <a:latin typeface="Arial"/>
                <a:cs typeface="Arial"/>
              </a:rPr>
              <a:t>herefore</a:t>
            </a:r>
            <a:r>
              <a:rPr lang="it-IT" sz="3000" b="1" dirty="0">
                <a:latin typeface="Arial"/>
                <a:cs typeface="Arial"/>
              </a:rPr>
              <a:t> FF</a:t>
            </a:r>
            <a:r>
              <a:rPr sz="3000" b="1" dirty="0">
                <a:latin typeface="Arial"/>
                <a:cs typeface="Arial"/>
              </a:rPr>
              <a:t>&lt; 1</a:t>
            </a:r>
            <a:endParaRPr sz="3000" dirty="0">
              <a:latin typeface="Arial"/>
              <a:cs typeface="Arial"/>
            </a:endParaRPr>
          </a:p>
        </p:txBody>
      </p:sp>
      <p:sp>
        <p:nvSpPr>
          <p:cNvPr id="6" name="object 6"/>
          <p:cNvSpPr/>
          <p:nvPr/>
        </p:nvSpPr>
        <p:spPr>
          <a:xfrm>
            <a:off x="8470964" y="3433763"/>
            <a:ext cx="434340" cy="481013"/>
          </a:xfrm>
          <a:custGeom>
            <a:avLst/>
            <a:gdLst/>
            <a:ahLst/>
            <a:cxnLst/>
            <a:rect l="l" t="t" r="r" b="b"/>
            <a:pathLst>
              <a:path w="289560" h="320675">
                <a:moveTo>
                  <a:pt x="144652" y="0"/>
                </a:moveTo>
                <a:lnTo>
                  <a:pt x="98934" y="8171"/>
                </a:lnTo>
                <a:lnTo>
                  <a:pt x="59225" y="30931"/>
                </a:lnTo>
                <a:lnTo>
                  <a:pt x="27911" y="65644"/>
                </a:lnTo>
                <a:lnTo>
                  <a:pt x="7375" y="109679"/>
                </a:lnTo>
                <a:lnTo>
                  <a:pt x="0" y="160400"/>
                </a:lnTo>
                <a:lnTo>
                  <a:pt x="7375" y="211060"/>
                </a:lnTo>
                <a:lnTo>
                  <a:pt x="27911" y="255057"/>
                </a:lnTo>
                <a:lnTo>
                  <a:pt x="59225" y="289752"/>
                </a:lnTo>
                <a:lnTo>
                  <a:pt x="98934" y="312504"/>
                </a:lnTo>
                <a:lnTo>
                  <a:pt x="144652" y="320675"/>
                </a:lnTo>
                <a:lnTo>
                  <a:pt x="190358" y="312504"/>
                </a:lnTo>
                <a:lnTo>
                  <a:pt x="230035" y="289752"/>
                </a:lnTo>
                <a:lnTo>
                  <a:pt x="261312" y="255057"/>
                </a:lnTo>
                <a:lnTo>
                  <a:pt x="281817" y="211060"/>
                </a:lnTo>
                <a:lnTo>
                  <a:pt x="289178" y="160400"/>
                </a:lnTo>
                <a:lnTo>
                  <a:pt x="281817" y="109679"/>
                </a:lnTo>
                <a:lnTo>
                  <a:pt x="261312" y="65644"/>
                </a:lnTo>
                <a:lnTo>
                  <a:pt x="230035" y="30931"/>
                </a:lnTo>
                <a:lnTo>
                  <a:pt x="190358" y="8171"/>
                </a:lnTo>
                <a:lnTo>
                  <a:pt x="144652" y="0"/>
                </a:lnTo>
                <a:close/>
              </a:path>
            </a:pathLst>
          </a:custGeom>
          <a:solidFill>
            <a:srgbClr val="FF0000"/>
          </a:solidFill>
        </p:spPr>
        <p:txBody>
          <a:bodyPr wrap="square" lIns="0" tIns="0" rIns="0" bIns="0" rtlCol="0"/>
          <a:lstStyle/>
          <a:p>
            <a:endParaRPr sz="2700"/>
          </a:p>
        </p:txBody>
      </p:sp>
      <p:sp>
        <p:nvSpPr>
          <p:cNvPr id="5" name="AutoShape 3">
            <a:extLst>
              <a:ext uri="{FF2B5EF4-FFF2-40B4-BE49-F238E27FC236}">
                <a16:creationId xmlns:a16="http://schemas.microsoft.com/office/drawing/2014/main" id="{3C9CF65D-40C8-8AAA-4613-5BFB4F8116E9}"/>
              </a:ext>
            </a:extLst>
          </p:cNvPr>
          <p:cNvSpPr/>
          <p:nvPr/>
        </p:nvSpPr>
        <p:spPr>
          <a:xfrm>
            <a:off x="0" y="-12526"/>
            <a:ext cx="1714500" cy="10287000"/>
          </a:xfrm>
          <a:prstGeom prst="rect">
            <a:avLst/>
          </a:prstGeom>
          <a:solidFill>
            <a:srgbClr val="242424"/>
          </a:solidFill>
        </p:spPr>
        <p:txBody>
          <a:bodyPr/>
          <a:lstStyle/>
          <a:p>
            <a:endParaRPr lang="it-IT"/>
          </a:p>
        </p:txBody>
      </p:sp>
      <p:grpSp>
        <p:nvGrpSpPr>
          <p:cNvPr id="8" name="Group 5">
            <a:extLst>
              <a:ext uri="{FF2B5EF4-FFF2-40B4-BE49-F238E27FC236}">
                <a16:creationId xmlns:a16="http://schemas.microsoft.com/office/drawing/2014/main" id="{1D7468E6-8CDB-0509-91BB-67083A645D3D}"/>
              </a:ext>
            </a:extLst>
          </p:cNvPr>
          <p:cNvGrpSpPr/>
          <p:nvPr/>
        </p:nvGrpSpPr>
        <p:grpSpPr>
          <a:xfrm>
            <a:off x="0" y="8572500"/>
            <a:ext cx="1714500" cy="1714500"/>
            <a:chOff x="0" y="0"/>
            <a:chExt cx="1913890" cy="1913890"/>
          </a:xfrm>
        </p:grpSpPr>
        <p:sp>
          <p:nvSpPr>
            <p:cNvPr id="9" name="Freeform 6">
              <a:extLst>
                <a:ext uri="{FF2B5EF4-FFF2-40B4-BE49-F238E27FC236}">
                  <a16:creationId xmlns:a16="http://schemas.microsoft.com/office/drawing/2014/main" id="{3AEF7567-28B8-7A27-7A4C-6456CD67FE92}"/>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3" name="Group 20">
            <a:extLst>
              <a:ext uri="{FF2B5EF4-FFF2-40B4-BE49-F238E27FC236}">
                <a16:creationId xmlns:a16="http://schemas.microsoft.com/office/drawing/2014/main" id="{6F2F2D97-B690-D40D-84FB-6926FBCF8EDD}"/>
              </a:ext>
            </a:extLst>
          </p:cNvPr>
          <p:cNvGrpSpPr/>
          <p:nvPr/>
        </p:nvGrpSpPr>
        <p:grpSpPr>
          <a:xfrm>
            <a:off x="16573500" y="-12526"/>
            <a:ext cx="1714500" cy="1714500"/>
            <a:chOff x="0" y="0"/>
            <a:chExt cx="1913890" cy="1913890"/>
          </a:xfrm>
        </p:grpSpPr>
        <p:sp>
          <p:nvSpPr>
            <p:cNvPr id="14" name="Freeform 21">
              <a:extLst>
                <a:ext uri="{FF2B5EF4-FFF2-40B4-BE49-F238E27FC236}">
                  <a16:creationId xmlns:a16="http://schemas.microsoft.com/office/drawing/2014/main" id="{F2163CE1-6F18-55E7-6D1A-AB9D8D3C6A06}"/>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5" name="TextBox 22">
            <a:extLst>
              <a:ext uri="{FF2B5EF4-FFF2-40B4-BE49-F238E27FC236}">
                <a16:creationId xmlns:a16="http://schemas.microsoft.com/office/drawing/2014/main" id="{A23664FE-0226-8169-8860-B0B1DA41EDBD}"/>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10</a:t>
            </a:r>
          </a:p>
        </p:txBody>
      </p:sp>
      <p:sp>
        <p:nvSpPr>
          <p:cNvPr id="7" name="TextBox 4">
            <a:extLst>
              <a:ext uri="{FF2B5EF4-FFF2-40B4-BE49-F238E27FC236}">
                <a16:creationId xmlns:a16="http://schemas.microsoft.com/office/drawing/2014/main" id="{5EC1DEFA-8DD9-995F-2260-B571539DF4EE}"/>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2: Safety and protection equipment </a:t>
            </a:r>
          </a:p>
          <a:p>
            <a:pPr marL="0" lvl="1">
              <a:lnSpc>
                <a:spcPts val="1680"/>
              </a:lnSpc>
              <a:spcBef>
                <a:spcPts val="1260"/>
              </a:spcBef>
            </a:pPr>
            <a:r>
              <a:rPr lang="en-US" sz="1400" spc="210" dirty="0">
                <a:solidFill>
                  <a:schemeClr val="bg1"/>
                </a:solidFill>
                <a:latin typeface="Inter"/>
              </a:rPr>
              <a:t> </a:t>
            </a:r>
          </a:p>
        </p:txBody>
      </p:sp>
      <p:sp>
        <p:nvSpPr>
          <p:cNvPr id="10" name="TextBox 7">
            <a:extLst>
              <a:ext uri="{FF2B5EF4-FFF2-40B4-BE49-F238E27FC236}">
                <a16:creationId xmlns:a16="http://schemas.microsoft.com/office/drawing/2014/main" id="{7EB16CA3-B88A-00D7-E5E6-A2FE7F392FAB}"/>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06-14</a:t>
            </a:r>
          </a:p>
        </p:txBody>
      </p:sp>
      <p:sp>
        <p:nvSpPr>
          <p:cNvPr id="20" name="CasellaDiTesto 19">
            <a:extLst>
              <a:ext uri="{FF2B5EF4-FFF2-40B4-BE49-F238E27FC236}">
                <a16:creationId xmlns:a16="http://schemas.microsoft.com/office/drawing/2014/main" id="{C0CC6AA5-FBB9-F3A7-8518-BAC0886224E0}"/>
              </a:ext>
            </a:extLst>
          </p:cNvPr>
          <p:cNvSpPr txBox="1"/>
          <p:nvPr/>
        </p:nvSpPr>
        <p:spPr>
          <a:xfrm>
            <a:off x="4343400" y="3351103"/>
            <a:ext cx="1219200" cy="646331"/>
          </a:xfrm>
          <a:prstGeom prst="rect">
            <a:avLst/>
          </a:prstGeom>
          <a:noFill/>
        </p:spPr>
        <p:txBody>
          <a:bodyPr wrap="square" rtlCol="0">
            <a:spAutoFit/>
          </a:bodyPr>
          <a:lstStyle/>
          <a:p>
            <a:r>
              <a:rPr lang="it-IT" dirty="0"/>
              <a:t>Anchorage Point</a:t>
            </a:r>
          </a:p>
        </p:txBody>
      </p:sp>
      <p:sp>
        <p:nvSpPr>
          <p:cNvPr id="21" name="CasellaDiTesto 20">
            <a:extLst>
              <a:ext uri="{FF2B5EF4-FFF2-40B4-BE49-F238E27FC236}">
                <a16:creationId xmlns:a16="http://schemas.microsoft.com/office/drawing/2014/main" id="{5E7B3B41-BBB1-B6A5-1F35-09E211222B18}"/>
              </a:ext>
            </a:extLst>
          </p:cNvPr>
          <p:cNvSpPr txBox="1"/>
          <p:nvPr/>
        </p:nvSpPr>
        <p:spPr>
          <a:xfrm>
            <a:off x="10887754" y="3997434"/>
            <a:ext cx="1657886" cy="923330"/>
          </a:xfrm>
          <a:prstGeom prst="rect">
            <a:avLst/>
          </a:prstGeom>
          <a:noFill/>
        </p:spPr>
        <p:txBody>
          <a:bodyPr wrap="square" rtlCol="0">
            <a:spAutoFit/>
          </a:bodyPr>
          <a:lstStyle/>
          <a:p>
            <a:r>
              <a:rPr lang="it-IT" dirty="0" err="1"/>
              <a:t>Difference</a:t>
            </a:r>
            <a:r>
              <a:rPr lang="it-IT" dirty="0"/>
              <a:t> </a:t>
            </a:r>
            <a:r>
              <a:rPr lang="it-IT" dirty="0" err="1"/>
              <a:t>between</a:t>
            </a:r>
            <a:r>
              <a:rPr lang="it-IT" dirty="0"/>
              <a:t> </a:t>
            </a:r>
            <a:r>
              <a:rPr lang="it-IT" dirty="0" err="1"/>
              <a:t>heights</a:t>
            </a:r>
            <a:r>
              <a:rPr lang="it-IT" dirty="0"/>
              <a:t> </a:t>
            </a:r>
            <a:r>
              <a:rPr lang="it-IT" b="1" dirty="0"/>
              <a:t>D</a:t>
            </a:r>
          </a:p>
        </p:txBody>
      </p:sp>
      <p:sp>
        <p:nvSpPr>
          <p:cNvPr id="22" name="CasellaDiTesto 21">
            <a:extLst>
              <a:ext uri="{FF2B5EF4-FFF2-40B4-BE49-F238E27FC236}">
                <a16:creationId xmlns:a16="http://schemas.microsoft.com/office/drawing/2014/main" id="{A32996F9-2EA2-8C97-FEC0-D5FE88BD6F4D}"/>
              </a:ext>
            </a:extLst>
          </p:cNvPr>
          <p:cNvSpPr txBox="1"/>
          <p:nvPr/>
        </p:nvSpPr>
        <p:spPr>
          <a:xfrm>
            <a:off x="4359965" y="5155822"/>
            <a:ext cx="1202635" cy="646331"/>
          </a:xfrm>
          <a:prstGeom prst="rect">
            <a:avLst/>
          </a:prstGeom>
          <a:noFill/>
        </p:spPr>
        <p:txBody>
          <a:bodyPr wrap="square" rtlCol="0">
            <a:spAutoFit/>
          </a:bodyPr>
          <a:lstStyle/>
          <a:p>
            <a:r>
              <a:rPr lang="it-IT" sz="1800" spc="-15" dirty="0" err="1">
                <a:latin typeface="Calibri"/>
                <a:cs typeface="Calibri"/>
              </a:rPr>
              <a:t>harness</a:t>
            </a:r>
            <a:r>
              <a:rPr lang="it-IT" sz="1800" spc="-15" dirty="0">
                <a:latin typeface="Calibri"/>
                <a:cs typeface="Calibri"/>
              </a:rPr>
              <a:t> </a:t>
            </a:r>
            <a:r>
              <a:rPr lang="it-IT" sz="1800" spc="-53" dirty="0">
                <a:latin typeface="Calibri"/>
                <a:cs typeface="Calibri"/>
              </a:rPr>
              <a:t>attachment</a:t>
            </a:r>
            <a:endParaRPr lang="it-IT" dirty="0"/>
          </a:p>
        </p:txBody>
      </p:sp>
      <p:sp>
        <p:nvSpPr>
          <p:cNvPr id="23" name="CasellaDiTesto 22">
            <a:extLst>
              <a:ext uri="{FF2B5EF4-FFF2-40B4-BE49-F238E27FC236}">
                <a16:creationId xmlns:a16="http://schemas.microsoft.com/office/drawing/2014/main" id="{97D3E819-4139-91EF-0986-15095DC61580}"/>
              </a:ext>
            </a:extLst>
          </p:cNvPr>
          <p:cNvSpPr txBox="1"/>
          <p:nvPr/>
        </p:nvSpPr>
        <p:spPr>
          <a:xfrm>
            <a:off x="11212734" y="5876923"/>
            <a:ext cx="500650" cy="369332"/>
          </a:xfrm>
          <a:prstGeom prst="rect">
            <a:avLst/>
          </a:prstGeom>
          <a:noFill/>
        </p:spPr>
        <p:txBody>
          <a:bodyPr wrap="none" rtlCol="0">
            <a:spAutoFit/>
          </a:bodyPr>
          <a:lstStyle/>
          <a:p>
            <a:r>
              <a:rPr lang="it-IT" dirty="0"/>
              <a:t>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magine 16">
            <a:extLst>
              <a:ext uri="{FF2B5EF4-FFF2-40B4-BE49-F238E27FC236}">
                <a16:creationId xmlns:a16="http://schemas.microsoft.com/office/drawing/2014/main" id="{4AC799EC-5E72-B663-AE66-B86CBED63161}"/>
              </a:ext>
            </a:extLst>
          </p:cNvPr>
          <p:cNvPicPr>
            <a:picLocks noChangeAspect="1"/>
          </p:cNvPicPr>
          <p:nvPr/>
        </p:nvPicPr>
        <p:blipFill>
          <a:blip r:embed="rId2"/>
          <a:stretch>
            <a:fillRect/>
          </a:stretch>
        </p:blipFill>
        <p:spPr>
          <a:xfrm>
            <a:off x="4572000" y="2705100"/>
            <a:ext cx="7246108" cy="3581400"/>
          </a:xfrm>
          <a:prstGeom prst="rect">
            <a:avLst/>
          </a:prstGeom>
        </p:spPr>
      </p:pic>
      <p:sp>
        <p:nvSpPr>
          <p:cNvPr id="3" name="object 3"/>
          <p:cNvSpPr txBox="1"/>
          <p:nvPr/>
        </p:nvSpPr>
        <p:spPr>
          <a:xfrm>
            <a:off x="3214726" y="6641019"/>
            <a:ext cx="10217468" cy="2327560"/>
          </a:xfrm>
          <a:prstGeom prst="rect">
            <a:avLst/>
          </a:prstGeom>
        </p:spPr>
        <p:txBody>
          <a:bodyPr vert="horz" wrap="square" lIns="0" tIns="19050" rIns="0" bIns="0" rtlCol="0">
            <a:spAutoFit/>
          </a:bodyPr>
          <a:lstStyle/>
          <a:p>
            <a:pPr marL="19050">
              <a:spcBef>
                <a:spcPts val="150"/>
              </a:spcBef>
            </a:pPr>
            <a:r>
              <a:rPr sz="3000" dirty="0">
                <a:latin typeface="Arial"/>
                <a:cs typeface="Arial"/>
              </a:rPr>
              <a:t>L = Lanyard length</a:t>
            </a:r>
          </a:p>
          <a:p>
            <a:pPr marL="19050">
              <a:spcBef>
                <a:spcPts val="8"/>
              </a:spcBef>
            </a:pPr>
            <a:r>
              <a:rPr sz="3000" dirty="0">
                <a:latin typeface="Arial"/>
                <a:cs typeface="Arial"/>
              </a:rPr>
              <a:t>D = </a:t>
            </a:r>
            <a:r>
              <a:rPr sz="3000" spc="-8" dirty="0">
                <a:latin typeface="Arial"/>
                <a:cs typeface="Arial"/>
              </a:rPr>
              <a:t>Height difference </a:t>
            </a:r>
            <a:r>
              <a:rPr sz="3000" dirty="0">
                <a:latin typeface="Arial"/>
                <a:cs typeface="Arial"/>
              </a:rPr>
              <a:t>between </a:t>
            </a:r>
            <a:r>
              <a:rPr sz="3000" spc="-8" dirty="0">
                <a:latin typeface="Arial"/>
                <a:cs typeface="Arial"/>
              </a:rPr>
              <a:t>connection</a:t>
            </a:r>
            <a:endParaRPr sz="3000" dirty="0">
              <a:latin typeface="Arial"/>
              <a:cs typeface="Arial"/>
            </a:endParaRPr>
          </a:p>
          <a:p>
            <a:pPr marL="845820">
              <a:tabLst>
                <a:tab pos="3068955" algn="l"/>
              </a:tabLst>
            </a:pPr>
            <a:r>
              <a:rPr sz="3000" dirty="0">
                <a:latin typeface="Arial"/>
                <a:cs typeface="Arial"/>
              </a:rPr>
              <a:t>harness and anchorage point (D = 0)</a:t>
            </a:r>
          </a:p>
          <a:p>
            <a:pPr marL="19050"/>
            <a:r>
              <a:rPr sz="3000" dirty="0">
                <a:latin typeface="Arial"/>
                <a:cs typeface="Arial"/>
              </a:rPr>
              <a:t>C = Fall (L-D = L) fall equal to length of lanyard</a:t>
            </a:r>
          </a:p>
          <a:p>
            <a:pPr marL="1389698"/>
            <a:r>
              <a:rPr sz="3000" b="1" dirty="0">
                <a:latin typeface="Arial"/>
                <a:cs typeface="Arial"/>
              </a:rPr>
              <a:t>whence </a:t>
            </a:r>
            <a:r>
              <a:rPr lang="it-IT" sz="3000" b="1" dirty="0">
                <a:latin typeface="Arial"/>
                <a:cs typeface="Arial"/>
              </a:rPr>
              <a:t>FF</a:t>
            </a:r>
            <a:r>
              <a:rPr sz="3000" b="1" dirty="0">
                <a:latin typeface="Arial"/>
                <a:cs typeface="Arial"/>
              </a:rPr>
              <a:t> = 1</a:t>
            </a:r>
            <a:endParaRPr sz="3000" dirty="0">
              <a:latin typeface="Arial"/>
              <a:cs typeface="Arial"/>
            </a:endParaRPr>
          </a:p>
        </p:txBody>
      </p:sp>
      <p:sp>
        <p:nvSpPr>
          <p:cNvPr id="4" name="object 4"/>
          <p:cNvSpPr txBox="1"/>
          <p:nvPr/>
        </p:nvSpPr>
        <p:spPr>
          <a:xfrm>
            <a:off x="2405442" y="833764"/>
            <a:ext cx="12831128" cy="1510028"/>
          </a:xfrm>
          <a:prstGeom prst="rect">
            <a:avLst/>
          </a:prstGeom>
        </p:spPr>
        <p:txBody>
          <a:bodyPr vert="horz" wrap="square" lIns="0" tIns="184784" rIns="0" bIns="0" rtlCol="0">
            <a:spAutoFit/>
          </a:bodyPr>
          <a:lstStyle/>
          <a:p>
            <a:pPr>
              <a:spcBef>
                <a:spcPts val="45"/>
              </a:spcBef>
            </a:pPr>
            <a:endParaRPr sz="2100" dirty="0">
              <a:latin typeface="Arial"/>
              <a:cs typeface="Arial"/>
            </a:endParaRPr>
          </a:p>
          <a:p>
            <a:pPr marL="982028" marR="7620" indent="-514350">
              <a:lnSpc>
                <a:spcPts val="3885"/>
              </a:lnSpc>
              <a:buFont typeface="Arial"/>
              <a:buChar char="•"/>
              <a:tabLst>
                <a:tab pos="982028" algn="l"/>
                <a:tab pos="982980" algn="l"/>
              </a:tabLst>
            </a:pPr>
            <a:r>
              <a:rPr sz="3600" dirty="0">
                <a:latin typeface="Calibri"/>
                <a:cs typeface="Calibri"/>
              </a:rPr>
              <a:t>The </a:t>
            </a:r>
            <a:r>
              <a:rPr lang="it-IT" sz="3600" b="1" dirty="0">
                <a:latin typeface="Calibri"/>
                <a:cs typeface="Calibri"/>
              </a:rPr>
              <a:t>FF</a:t>
            </a:r>
            <a:r>
              <a:rPr sz="3600" b="1" dirty="0">
                <a:latin typeface="Calibri"/>
                <a:cs typeface="Calibri"/>
              </a:rPr>
              <a:t> </a:t>
            </a:r>
            <a:r>
              <a:rPr sz="3600" spc="-8" dirty="0">
                <a:latin typeface="Calibri"/>
                <a:cs typeface="Calibri"/>
              </a:rPr>
              <a:t>has a </a:t>
            </a:r>
            <a:r>
              <a:rPr sz="3600" spc="-23" dirty="0">
                <a:latin typeface="Calibri"/>
                <a:cs typeface="Calibri"/>
              </a:rPr>
              <a:t>value </a:t>
            </a:r>
            <a:r>
              <a:rPr sz="3600" dirty="0">
                <a:latin typeface="Calibri"/>
                <a:cs typeface="Calibri"/>
              </a:rPr>
              <a:t>= to 1 </a:t>
            </a:r>
            <a:r>
              <a:rPr sz="3600" spc="-8" dirty="0">
                <a:latin typeface="Calibri"/>
                <a:cs typeface="Calibri"/>
              </a:rPr>
              <a:t>when </a:t>
            </a:r>
            <a:r>
              <a:rPr sz="3600" dirty="0">
                <a:latin typeface="Calibri"/>
                <a:cs typeface="Calibri"/>
              </a:rPr>
              <a:t>the </a:t>
            </a:r>
            <a:r>
              <a:rPr sz="3600" spc="-38" dirty="0">
                <a:latin typeface="Calibri"/>
                <a:cs typeface="Calibri"/>
              </a:rPr>
              <a:t>anchor </a:t>
            </a:r>
            <a:r>
              <a:rPr sz="3600" spc="-23" dirty="0">
                <a:latin typeface="Calibri"/>
                <a:cs typeface="Calibri"/>
              </a:rPr>
              <a:t>point is at the </a:t>
            </a:r>
            <a:r>
              <a:rPr sz="3600" dirty="0">
                <a:latin typeface="Calibri"/>
                <a:cs typeface="Calibri"/>
              </a:rPr>
              <a:t>same </a:t>
            </a:r>
            <a:r>
              <a:rPr sz="3600" spc="-23" dirty="0">
                <a:latin typeface="Calibri"/>
                <a:cs typeface="Calibri"/>
              </a:rPr>
              <a:t>height as </a:t>
            </a:r>
            <a:r>
              <a:rPr sz="3600" spc="-45" dirty="0">
                <a:latin typeface="Calibri"/>
                <a:cs typeface="Calibri"/>
              </a:rPr>
              <a:t>the </a:t>
            </a:r>
            <a:r>
              <a:rPr sz="3600" spc="-15" dirty="0">
                <a:latin typeface="Calibri"/>
                <a:cs typeface="Calibri"/>
              </a:rPr>
              <a:t>harness </a:t>
            </a:r>
            <a:r>
              <a:rPr sz="3600" spc="-53" dirty="0">
                <a:latin typeface="Calibri"/>
                <a:cs typeface="Calibri"/>
              </a:rPr>
              <a:t>attachment </a:t>
            </a:r>
            <a:r>
              <a:rPr sz="3600" spc="-30" dirty="0">
                <a:latin typeface="Calibri"/>
                <a:cs typeface="Calibri"/>
              </a:rPr>
              <a:t>ring</a:t>
            </a:r>
            <a:endParaRPr sz="3600" dirty="0">
              <a:latin typeface="Calibri"/>
              <a:cs typeface="Calibri"/>
            </a:endParaRPr>
          </a:p>
        </p:txBody>
      </p:sp>
      <p:sp>
        <p:nvSpPr>
          <p:cNvPr id="5" name="object 5"/>
          <p:cNvSpPr/>
          <p:nvPr/>
        </p:nvSpPr>
        <p:spPr>
          <a:xfrm>
            <a:off x="8408231" y="3475565"/>
            <a:ext cx="442913" cy="445770"/>
          </a:xfrm>
          <a:custGeom>
            <a:avLst/>
            <a:gdLst/>
            <a:ahLst/>
            <a:cxnLst/>
            <a:rect l="l" t="t" r="r" b="b"/>
            <a:pathLst>
              <a:path w="295275" h="297180">
                <a:moveTo>
                  <a:pt x="147447" y="0"/>
                </a:moveTo>
                <a:lnTo>
                  <a:pt x="100803" y="7564"/>
                </a:lnTo>
                <a:lnTo>
                  <a:pt x="60322" y="28630"/>
                </a:lnTo>
                <a:lnTo>
                  <a:pt x="28419" y="60761"/>
                </a:lnTo>
                <a:lnTo>
                  <a:pt x="7507" y="101518"/>
                </a:lnTo>
                <a:lnTo>
                  <a:pt x="0" y="148462"/>
                </a:lnTo>
                <a:lnTo>
                  <a:pt x="7507" y="195358"/>
                </a:lnTo>
                <a:lnTo>
                  <a:pt x="28419" y="236109"/>
                </a:lnTo>
                <a:lnTo>
                  <a:pt x="60322" y="268258"/>
                </a:lnTo>
                <a:lnTo>
                  <a:pt x="100803" y="289349"/>
                </a:lnTo>
                <a:lnTo>
                  <a:pt x="147447" y="296925"/>
                </a:lnTo>
                <a:lnTo>
                  <a:pt x="194041" y="289349"/>
                </a:lnTo>
                <a:lnTo>
                  <a:pt x="234516" y="268258"/>
                </a:lnTo>
                <a:lnTo>
                  <a:pt x="266437" y="236109"/>
                </a:lnTo>
                <a:lnTo>
                  <a:pt x="287374" y="195358"/>
                </a:lnTo>
                <a:lnTo>
                  <a:pt x="294893" y="148462"/>
                </a:lnTo>
                <a:lnTo>
                  <a:pt x="287374" y="101518"/>
                </a:lnTo>
                <a:lnTo>
                  <a:pt x="266437" y="60761"/>
                </a:lnTo>
                <a:lnTo>
                  <a:pt x="234516" y="28630"/>
                </a:lnTo>
                <a:lnTo>
                  <a:pt x="194041" y="7564"/>
                </a:lnTo>
                <a:lnTo>
                  <a:pt x="147447" y="0"/>
                </a:lnTo>
                <a:close/>
              </a:path>
            </a:pathLst>
          </a:custGeom>
          <a:solidFill>
            <a:srgbClr val="FF0000"/>
          </a:solidFill>
        </p:spPr>
        <p:txBody>
          <a:bodyPr wrap="square" lIns="0" tIns="0" rIns="0" bIns="0" rtlCol="0"/>
          <a:lstStyle/>
          <a:p>
            <a:endParaRPr sz="2700"/>
          </a:p>
        </p:txBody>
      </p:sp>
      <p:sp>
        <p:nvSpPr>
          <p:cNvPr id="9" name="AutoShape 3">
            <a:extLst>
              <a:ext uri="{FF2B5EF4-FFF2-40B4-BE49-F238E27FC236}">
                <a16:creationId xmlns:a16="http://schemas.microsoft.com/office/drawing/2014/main" id="{725BBC0E-DE68-4368-4447-0301EA7AAFBD}"/>
              </a:ext>
            </a:extLst>
          </p:cNvPr>
          <p:cNvSpPr/>
          <p:nvPr/>
        </p:nvSpPr>
        <p:spPr>
          <a:xfrm>
            <a:off x="0" y="-12526"/>
            <a:ext cx="1714500" cy="10287000"/>
          </a:xfrm>
          <a:prstGeom prst="rect">
            <a:avLst/>
          </a:prstGeom>
          <a:solidFill>
            <a:srgbClr val="242424"/>
          </a:solidFill>
        </p:spPr>
        <p:txBody>
          <a:bodyPr/>
          <a:lstStyle/>
          <a:p>
            <a:endParaRPr lang="it-IT"/>
          </a:p>
        </p:txBody>
      </p:sp>
      <p:grpSp>
        <p:nvGrpSpPr>
          <p:cNvPr id="10" name="Group 5">
            <a:extLst>
              <a:ext uri="{FF2B5EF4-FFF2-40B4-BE49-F238E27FC236}">
                <a16:creationId xmlns:a16="http://schemas.microsoft.com/office/drawing/2014/main" id="{E5658AAE-2121-D1C7-C861-CEA898EDF119}"/>
              </a:ext>
            </a:extLst>
          </p:cNvPr>
          <p:cNvGrpSpPr/>
          <p:nvPr/>
        </p:nvGrpSpPr>
        <p:grpSpPr>
          <a:xfrm>
            <a:off x="0" y="8572500"/>
            <a:ext cx="1714500" cy="1714500"/>
            <a:chOff x="0" y="0"/>
            <a:chExt cx="1913890" cy="1913890"/>
          </a:xfrm>
        </p:grpSpPr>
        <p:sp>
          <p:nvSpPr>
            <p:cNvPr id="11" name="Freeform 6">
              <a:extLst>
                <a:ext uri="{FF2B5EF4-FFF2-40B4-BE49-F238E27FC236}">
                  <a16:creationId xmlns:a16="http://schemas.microsoft.com/office/drawing/2014/main" id="{98AB2801-2F69-3236-CA3A-386A1B6C4DFF}"/>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3" name="Group 20">
            <a:extLst>
              <a:ext uri="{FF2B5EF4-FFF2-40B4-BE49-F238E27FC236}">
                <a16:creationId xmlns:a16="http://schemas.microsoft.com/office/drawing/2014/main" id="{2B38BD07-603E-7D57-4FC9-81D278ABF8E1}"/>
              </a:ext>
            </a:extLst>
          </p:cNvPr>
          <p:cNvGrpSpPr/>
          <p:nvPr/>
        </p:nvGrpSpPr>
        <p:grpSpPr>
          <a:xfrm>
            <a:off x="16573500" y="-12526"/>
            <a:ext cx="1714500" cy="1714500"/>
            <a:chOff x="0" y="0"/>
            <a:chExt cx="1913890" cy="1913890"/>
          </a:xfrm>
        </p:grpSpPr>
        <p:sp>
          <p:nvSpPr>
            <p:cNvPr id="14" name="Freeform 21">
              <a:extLst>
                <a:ext uri="{FF2B5EF4-FFF2-40B4-BE49-F238E27FC236}">
                  <a16:creationId xmlns:a16="http://schemas.microsoft.com/office/drawing/2014/main" id="{0FB0DF67-16B2-9118-E04B-21B2080D137D}"/>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sp>
        <p:nvSpPr>
          <p:cNvPr id="15" name="TextBox 22">
            <a:extLst>
              <a:ext uri="{FF2B5EF4-FFF2-40B4-BE49-F238E27FC236}">
                <a16:creationId xmlns:a16="http://schemas.microsoft.com/office/drawing/2014/main" id="{CC731F38-5198-7453-2E46-2F16C909C0EB}"/>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11</a:t>
            </a:r>
          </a:p>
        </p:txBody>
      </p:sp>
      <p:sp>
        <p:nvSpPr>
          <p:cNvPr id="6" name="TextBox 4">
            <a:extLst>
              <a:ext uri="{FF2B5EF4-FFF2-40B4-BE49-F238E27FC236}">
                <a16:creationId xmlns:a16="http://schemas.microsoft.com/office/drawing/2014/main" id="{F197CCA0-0945-0E51-7BD0-56FC8769600D}"/>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2: Safety and protection equipment </a:t>
            </a:r>
          </a:p>
          <a:p>
            <a:pPr marL="0" lvl="1">
              <a:lnSpc>
                <a:spcPts val="1680"/>
              </a:lnSpc>
              <a:spcBef>
                <a:spcPts val="1260"/>
              </a:spcBef>
            </a:pPr>
            <a:r>
              <a:rPr lang="en-US" sz="1400" spc="210" dirty="0">
                <a:solidFill>
                  <a:schemeClr val="bg1"/>
                </a:solidFill>
                <a:latin typeface="Inter"/>
              </a:rPr>
              <a:t> </a:t>
            </a:r>
          </a:p>
        </p:txBody>
      </p:sp>
      <p:sp>
        <p:nvSpPr>
          <p:cNvPr id="7" name="TextBox 7">
            <a:extLst>
              <a:ext uri="{FF2B5EF4-FFF2-40B4-BE49-F238E27FC236}">
                <a16:creationId xmlns:a16="http://schemas.microsoft.com/office/drawing/2014/main" id="{39EEB160-2CE2-E8F8-E855-95CC0FE86D04}"/>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06-14</a:t>
            </a:r>
          </a:p>
        </p:txBody>
      </p:sp>
      <p:sp>
        <p:nvSpPr>
          <p:cNvPr id="18" name="CasellaDiTesto 17">
            <a:extLst>
              <a:ext uri="{FF2B5EF4-FFF2-40B4-BE49-F238E27FC236}">
                <a16:creationId xmlns:a16="http://schemas.microsoft.com/office/drawing/2014/main" id="{8CC876B1-EC49-FD40-1AD4-52AE71143D70}"/>
              </a:ext>
            </a:extLst>
          </p:cNvPr>
          <p:cNvSpPr txBox="1"/>
          <p:nvPr/>
        </p:nvSpPr>
        <p:spPr>
          <a:xfrm>
            <a:off x="4733246" y="3029920"/>
            <a:ext cx="1219200" cy="646331"/>
          </a:xfrm>
          <a:prstGeom prst="rect">
            <a:avLst/>
          </a:prstGeom>
          <a:noFill/>
        </p:spPr>
        <p:txBody>
          <a:bodyPr wrap="square" rtlCol="0">
            <a:spAutoFit/>
          </a:bodyPr>
          <a:lstStyle/>
          <a:p>
            <a:r>
              <a:rPr lang="it-IT" dirty="0"/>
              <a:t>Anchorage Point</a:t>
            </a:r>
          </a:p>
        </p:txBody>
      </p:sp>
      <p:sp>
        <p:nvSpPr>
          <p:cNvPr id="19" name="CasellaDiTesto 18">
            <a:extLst>
              <a:ext uri="{FF2B5EF4-FFF2-40B4-BE49-F238E27FC236}">
                <a16:creationId xmlns:a16="http://schemas.microsoft.com/office/drawing/2014/main" id="{3A9EE48D-EF97-AA9A-4079-E5E4C0FE69A1}"/>
              </a:ext>
            </a:extLst>
          </p:cNvPr>
          <p:cNvSpPr txBox="1"/>
          <p:nvPr/>
        </p:nvSpPr>
        <p:spPr>
          <a:xfrm>
            <a:off x="10321468" y="3214586"/>
            <a:ext cx="1657886" cy="923330"/>
          </a:xfrm>
          <a:prstGeom prst="rect">
            <a:avLst/>
          </a:prstGeom>
          <a:noFill/>
        </p:spPr>
        <p:txBody>
          <a:bodyPr wrap="square" rtlCol="0">
            <a:spAutoFit/>
          </a:bodyPr>
          <a:lstStyle/>
          <a:p>
            <a:r>
              <a:rPr lang="it-IT" dirty="0" err="1"/>
              <a:t>Difference</a:t>
            </a:r>
            <a:r>
              <a:rPr lang="it-IT" dirty="0"/>
              <a:t> </a:t>
            </a:r>
            <a:r>
              <a:rPr lang="it-IT" dirty="0" err="1"/>
              <a:t>between</a:t>
            </a:r>
            <a:r>
              <a:rPr lang="it-IT" dirty="0"/>
              <a:t> </a:t>
            </a:r>
            <a:r>
              <a:rPr lang="it-IT" dirty="0" err="1"/>
              <a:t>heights</a:t>
            </a:r>
            <a:r>
              <a:rPr lang="it-IT" dirty="0"/>
              <a:t> </a:t>
            </a:r>
            <a:r>
              <a:rPr lang="it-IT" b="1" dirty="0"/>
              <a:t>D=0</a:t>
            </a:r>
          </a:p>
        </p:txBody>
      </p:sp>
      <p:sp>
        <p:nvSpPr>
          <p:cNvPr id="20" name="CasellaDiTesto 19">
            <a:extLst>
              <a:ext uri="{FF2B5EF4-FFF2-40B4-BE49-F238E27FC236}">
                <a16:creationId xmlns:a16="http://schemas.microsoft.com/office/drawing/2014/main" id="{5E9F10CD-8011-BAE7-00D0-97CDA5DD1F78}"/>
              </a:ext>
            </a:extLst>
          </p:cNvPr>
          <p:cNvSpPr txBox="1"/>
          <p:nvPr/>
        </p:nvSpPr>
        <p:spPr>
          <a:xfrm>
            <a:off x="4733246" y="4385230"/>
            <a:ext cx="1202635" cy="646331"/>
          </a:xfrm>
          <a:prstGeom prst="rect">
            <a:avLst/>
          </a:prstGeom>
          <a:noFill/>
        </p:spPr>
        <p:txBody>
          <a:bodyPr wrap="square" rtlCol="0">
            <a:spAutoFit/>
          </a:bodyPr>
          <a:lstStyle/>
          <a:p>
            <a:r>
              <a:rPr lang="it-IT" sz="1800" spc="-15" dirty="0" err="1">
                <a:latin typeface="Calibri"/>
                <a:cs typeface="Calibri"/>
              </a:rPr>
              <a:t>harness</a:t>
            </a:r>
            <a:r>
              <a:rPr lang="it-IT" sz="1800" spc="-15" dirty="0">
                <a:latin typeface="Calibri"/>
                <a:cs typeface="Calibri"/>
              </a:rPr>
              <a:t> </a:t>
            </a:r>
            <a:r>
              <a:rPr lang="it-IT" sz="1800" spc="-53" dirty="0">
                <a:latin typeface="Calibri"/>
                <a:cs typeface="Calibri"/>
              </a:rPr>
              <a:t>attachment</a:t>
            </a:r>
            <a:endParaRPr lang="it-IT" dirty="0"/>
          </a:p>
        </p:txBody>
      </p:sp>
      <p:sp>
        <p:nvSpPr>
          <p:cNvPr id="21" name="CasellaDiTesto 20">
            <a:extLst>
              <a:ext uri="{FF2B5EF4-FFF2-40B4-BE49-F238E27FC236}">
                <a16:creationId xmlns:a16="http://schemas.microsoft.com/office/drawing/2014/main" id="{837001F0-7DE3-EC09-1110-137BF9EC52B3}"/>
              </a:ext>
            </a:extLst>
          </p:cNvPr>
          <p:cNvSpPr txBox="1"/>
          <p:nvPr/>
        </p:nvSpPr>
        <p:spPr>
          <a:xfrm>
            <a:off x="10439400" y="5372100"/>
            <a:ext cx="766748" cy="369332"/>
          </a:xfrm>
          <a:prstGeom prst="rect">
            <a:avLst/>
          </a:prstGeom>
          <a:noFill/>
        </p:spPr>
        <p:txBody>
          <a:bodyPr wrap="none" rtlCol="0">
            <a:spAutoFit/>
          </a:bodyPr>
          <a:lstStyle/>
          <a:p>
            <a:r>
              <a:rPr lang="it-IT" dirty="0"/>
              <a:t>Fall= 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magine 23">
            <a:extLst>
              <a:ext uri="{FF2B5EF4-FFF2-40B4-BE49-F238E27FC236}">
                <a16:creationId xmlns:a16="http://schemas.microsoft.com/office/drawing/2014/main" id="{4497226C-AB99-3A38-E032-651861CCEC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4694" y="3038534"/>
            <a:ext cx="9171106" cy="5045659"/>
          </a:xfrm>
          <a:prstGeom prst="rect">
            <a:avLst/>
          </a:prstGeom>
        </p:spPr>
      </p:pic>
      <p:sp>
        <p:nvSpPr>
          <p:cNvPr id="4" name="object 4"/>
          <p:cNvSpPr txBox="1"/>
          <p:nvPr/>
        </p:nvSpPr>
        <p:spPr>
          <a:xfrm>
            <a:off x="2890571" y="8282330"/>
            <a:ext cx="10399395" cy="664606"/>
          </a:xfrm>
          <a:prstGeom prst="rect">
            <a:avLst/>
          </a:prstGeom>
        </p:spPr>
        <p:txBody>
          <a:bodyPr vert="horz" wrap="square" lIns="0" tIns="18098" rIns="0" bIns="0" rtlCol="0">
            <a:spAutoFit/>
          </a:bodyPr>
          <a:lstStyle/>
          <a:p>
            <a:pPr marL="19050">
              <a:spcBef>
                <a:spcPts val="143"/>
              </a:spcBef>
            </a:pPr>
            <a:r>
              <a:rPr sz="3600" spc="-8" dirty="0">
                <a:latin typeface="Arial"/>
                <a:cs typeface="Arial"/>
              </a:rPr>
              <a:t>Fall C </a:t>
            </a:r>
            <a:r>
              <a:rPr sz="3600" dirty="0">
                <a:latin typeface="Arial"/>
                <a:cs typeface="Arial"/>
              </a:rPr>
              <a:t>= </a:t>
            </a:r>
            <a:r>
              <a:rPr sz="3600" spc="-8" dirty="0">
                <a:latin typeface="Arial"/>
                <a:cs typeface="Arial"/>
              </a:rPr>
              <a:t>L+D so fall </a:t>
            </a:r>
            <a:r>
              <a:rPr sz="3600" dirty="0">
                <a:latin typeface="Arial"/>
                <a:cs typeface="Arial"/>
              </a:rPr>
              <a:t>&gt; </a:t>
            </a:r>
            <a:r>
              <a:rPr sz="3600" spc="-8" dirty="0">
                <a:latin typeface="Arial"/>
                <a:cs typeface="Arial"/>
              </a:rPr>
              <a:t>L and the </a:t>
            </a:r>
            <a:r>
              <a:rPr lang="it-IT" sz="3600" dirty="0">
                <a:latin typeface="Arial"/>
                <a:cs typeface="Arial"/>
              </a:rPr>
              <a:t>FF</a:t>
            </a:r>
            <a:r>
              <a:rPr sz="3600" dirty="0">
                <a:latin typeface="Arial"/>
                <a:cs typeface="Arial"/>
              </a:rPr>
              <a:t> </a:t>
            </a:r>
            <a:r>
              <a:rPr sz="3600" spc="-8" dirty="0">
                <a:latin typeface="Arial"/>
                <a:cs typeface="Arial"/>
              </a:rPr>
              <a:t>is </a:t>
            </a:r>
            <a:r>
              <a:rPr sz="4200" b="1" spc="-8" dirty="0">
                <a:latin typeface="Arial"/>
                <a:cs typeface="Arial"/>
              </a:rPr>
              <a:t>&gt; 1</a:t>
            </a:r>
            <a:endParaRPr sz="4200" dirty="0">
              <a:latin typeface="Arial"/>
              <a:cs typeface="Arial"/>
            </a:endParaRPr>
          </a:p>
        </p:txBody>
      </p:sp>
      <p:sp>
        <p:nvSpPr>
          <p:cNvPr id="5" name="object 5"/>
          <p:cNvSpPr txBox="1"/>
          <p:nvPr/>
        </p:nvSpPr>
        <p:spPr>
          <a:xfrm>
            <a:off x="2066630" y="562669"/>
            <a:ext cx="14020800" cy="1888979"/>
          </a:xfrm>
          <a:prstGeom prst="rect">
            <a:avLst/>
          </a:prstGeom>
        </p:spPr>
        <p:txBody>
          <a:bodyPr vert="horz" wrap="square" lIns="0" tIns="232410" rIns="0" bIns="0" rtlCol="0">
            <a:spAutoFit/>
          </a:bodyPr>
          <a:lstStyle/>
          <a:p>
            <a:pPr marL="1122045" marR="7620" indent="-384810">
              <a:spcBef>
                <a:spcPts val="2130"/>
              </a:spcBef>
              <a:buFont typeface="Arial"/>
              <a:buChar char="•"/>
              <a:tabLst>
                <a:tab pos="1122045" algn="l"/>
                <a:tab pos="1122998" algn="l"/>
              </a:tabLst>
            </a:pPr>
            <a:endParaRPr lang="it-IT" sz="3000" dirty="0">
              <a:latin typeface="Calibri"/>
              <a:cs typeface="Calibri"/>
            </a:endParaRPr>
          </a:p>
          <a:p>
            <a:pPr marL="1122045" marR="7620" indent="-384810">
              <a:spcBef>
                <a:spcPts val="2130"/>
              </a:spcBef>
              <a:buFont typeface="Arial"/>
              <a:buChar char="•"/>
              <a:tabLst>
                <a:tab pos="1122045" algn="l"/>
                <a:tab pos="1122998" algn="l"/>
              </a:tabLst>
            </a:pPr>
            <a:r>
              <a:rPr sz="3000" dirty="0">
                <a:latin typeface="Calibri"/>
                <a:cs typeface="Calibri"/>
              </a:rPr>
              <a:t>The </a:t>
            </a:r>
            <a:r>
              <a:rPr lang="it-IT" sz="3000" b="1" dirty="0">
                <a:latin typeface="Calibri"/>
                <a:cs typeface="Calibri"/>
              </a:rPr>
              <a:t>FF</a:t>
            </a:r>
            <a:r>
              <a:rPr sz="3000" b="1" dirty="0">
                <a:latin typeface="Calibri"/>
                <a:cs typeface="Calibri"/>
              </a:rPr>
              <a:t> </a:t>
            </a:r>
            <a:r>
              <a:rPr sz="3000" spc="-8" dirty="0">
                <a:latin typeface="Calibri"/>
                <a:cs typeface="Calibri"/>
              </a:rPr>
              <a:t>has a </a:t>
            </a:r>
            <a:r>
              <a:rPr sz="3000" spc="-15" dirty="0">
                <a:latin typeface="Calibri"/>
                <a:cs typeface="Calibri"/>
              </a:rPr>
              <a:t>value </a:t>
            </a:r>
            <a:r>
              <a:rPr sz="3000" dirty="0">
                <a:latin typeface="Calibri"/>
                <a:cs typeface="Calibri"/>
              </a:rPr>
              <a:t>&gt; to 1 </a:t>
            </a:r>
            <a:r>
              <a:rPr sz="3000" spc="-8" dirty="0">
                <a:latin typeface="Calibri"/>
                <a:cs typeface="Calibri"/>
              </a:rPr>
              <a:t>when </a:t>
            </a:r>
            <a:r>
              <a:rPr sz="3000" dirty="0">
                <a:latin typeface="Calibri"/>
                <a:cs typeface="Calibri"/>
              </a:rPr>
              <a:t>the </a:t>
            </a:r>
            <a:r>
              <a:rPr sz="3000" spc="-8" dirty="0">
                <a:latin typeface="Calibri"/>
                <a:cs typeface="Calibri"/>
              </a:rPr>
              <a:t>anchor </a:t>
            </a:r>
            <a:r>
              <a:rPr sz="3000" spc="-15" dirty="0">
                <a:latin typeface="Calibri"/>
                <a:cs typeface="Calibri"/>
              </a:rPr>
              <a:t>point </a:t>
            </a:r>
            <a:r>
              <a:rPr sz="3000" dirty="0">
                <a:latin typeface="Calibri"/>
                <a:cs typeface="Calibri"/>
              </a:rPr>
              <a:t>is </a:t>
            </a:r>
            <a:r>
              <a:rPr sz="3000" spc="-23" dirty="0">
                <a:latin typeface="Calibri"/>
                <a:cs typeface="Calibri"/>
              </a:rPr>
              <a:t>below </a:t>
            </a:r>
            <a:r>
              <a:rPr sz="3000" dirty="0">
                <a:latin typeface="Calibri"/>
                <a:cs typeface="Calibri"/>
              </a:rPr>
              <a:t>the </a:t>
            </a:r>
            <a:r>
              <a:rPr sz="3000" spc="-15" dirty="0">
                <a:latin typeface="Calibri"/>
                <a:cs typeface="Calibri"/>
              </a:rPr>
              <a:t>point of </a:t>
            </a:r>
            <a:r>
              <a:rPr sz="3000" spc="-30" dirty="0">
                <a:latin typeface="Calibri"/>
                <a:cs typeface="Calibri"/>
              </a:rPr>
              <a:t>the </a:t>
            </a:r>
            <a:r>
              <a:rPr sz="3000" spc="-15" dirty="0">
                <a:latin typeface="Calibri"/>
                <a:cs typeface="Calibri"/>
              </a:rPr>
              <a:t>harness </a:t>
            </a:r>
            <a:r>
              <a:rPr sz="3000" spc="-38" dirty="0">
                <a:latin typeface="Calibri"/>
                <a:cs typeface="Calibri"/>
              </a:rPr>
              <a:t>attachment </a:t>
            </a:r>
            <a:r>
              <a:rPr sz="3000" spc="-23" dirty="0">
                <a:latin typeface="Calibri"/>
                <a:cs typeface="Calibri"/>
              </a:rPr>
              <a:t>ring</a:t>
            </a:r>
            <a:endParaRPr sz="3000" dirty="0">
              <a:latin typeface="Calibri"/>
              <a:cs typeface="Calibri"/>
            </a:endParaRPr>
          </a:p>
        </p:txBody>
      </p:sp>
      <p:sp>
        <p:nvSpPr>
          <p:cNvPr id="6" name="object 6"/>
          <p:cNvSpPr/>
          <p:nvPr/>
        </p:nvSpPr>
        <p:spPr>
          <a:xfrm>
            <a:off x="6460333" y="3314700"/>
            <a:ext cx="605790" cy="600075"/>
          </a:xfrm>
          <a:custGeom>
            <a:avLst/>
            <a:gdLst/>
            <a:ahLst/>
            <a:cxnLst/>
            <a:rect l="l" t="t" r="r" b="b"/>
            <a:pathLst>
              <a:path w="403860" h="400050">
                <a:moveTo>
                  <a:pt x="201803" y="0"/>
                </a:moveTo>
                <a:lnTo>
                  <a:pt x="155554" y="5281"/>
                </a:lnTo>
                <a:lnTo>
                  <a:pt x="113087" y="20327"/>
                </a:lnTo>
                <a:lnTo>
                  <a:pt x="75616" y="43937"/>
                </a:lnTo>
                <a:lnTo>
                  <a:pt x="44357" y="74911"/>
                </a:lnTo>
                <a:lnTo>
                  <a:pt x="20524" y="112050"/>
                </a:lnTo>
                <a:lnTo>
                  <a:pt x="5333" y="154155"/>
                </a:lnTo>
                <a:lnTo>
                  <a:pt x="0" y="200025"/>
                </a:lnTo>
                <a:lnTo>
                  <a:pt x="5333" y="245854"/>
                </a:lnTo>
                <a:lnTo>
                  <a:pt x="20524" y="287943"/>
                </a:lnTo>
                <a:lnTo>
                  <a:pt x="44357" y="325085"/>
                </a:lnTo>
                <a:lnTo>
                  <a:pt x="75616" y="356072"/>
                </a:lnTo>
                <a:lnTo>
                  <a:pt x="113087" y="379700"/>
                </a:lnTo>
                <a:lnTo>
                  <a:pt x="155554" y="394761"/>
                </a:lnTo>
                <a:lnTo>
                  <a:pt x="201803" y="400050"/>
                </a:lnTo>
                <a:lnTo>
                  <a:pt x="248091" y="394761"/>
                </a:lnTo>
                <a:lnTo>
                  <a:pt x="290574" y="379700"/>
                </a:lnTo>
                <a:lnTo>
                  <a:pt x="328042" y="356072"/>
                </a:lnTo>
                <a:lnTo>
                  <a:pt x="359288" y="325085"/>
                </a:lnTo>
                <a:lnTo>
                  <a:pt x="383103" y="287943"/>
                </a:lnTo>
                <a:lnTo>
                  <a:pt x="398279" y="245854"/>
                </a:lnTo>
                <a:lnTo>
                  <a:pt x="403606" y="200025"/>
                </a:lnTo>
                <a:lnTo>
                  <a:pt x="398279" y="154155"/>
                </a:lnTo>
                <a:lnTo>
                  <a:pt x="383103" y="112050"/>
                </a:lnTo>
                <a:lnTo>
                  <a:pt x="359288" y="74911"/>
                </a:lnTo>
                <a:lnTo>
                  <a:pt x="328042" y="43937"/>
                </a:lnTo>
                <a:lnTo>
                  <a:pt x="290574" y="20327"/>
                </a:lnTo>
                <a:lnTo>
                  <a:pt x="248091" y="5281"/>
                </a:lnTo>
                <a:lnTo>
                  <a:pt x="201803" y="0"/>
                </a:lnTo>
                <a:close/>
              </a:path>
            </a:pathLst>
          </a:custGeom>
          <a:solidFill>
            <a:srgbClr val="FF0000"/>
          </a:solidFill>
        </p:spPr>
        <p:txBody>
          <a:bodyPr wrap="square" lIns="0" tIns="0" rIns="0" bIns="0" rtlCol="0"/>
          <a:lstStyle/>
          <a:p>
            <a:endParaRPr sz="2700"/>
          </a:p>
        </p:txBody>
      </p:sp>
      <p:sp>
        <p:nvSpPr>
          <p:cNvPr id="7" name="object 7"/>
          <p:cNvSpPr/>
          <p:nvPr/>
        </p:nvSpPr>
        <p:spPr>
          <a:xfrm>
            <a:off x="12296641" y="7005162"/>
            <a:ext cx="1793558" cy="1488758"/>
          </a:xfrm>
          <a:custGeom>
            <a:avLst/>
            <a:gdLst/>
            <a:ahLst/>
            <a:cxnLst/>
            <a:rect l="l" t="t" r="r" b="b"/>
            <a:pathLst>
              <a:path w="1195704" h="992504">
                <a:moveTo>
                  <a:pt x="0" y="992187"/>
                </a:moveTo>
                <a:lnTo>
                  <a:pt x="1195209" y="992187"/>
                </a:lnTo>
                <a:lnTo>
                  <a:pt x="1195209" y="0"/>
                </a:lnTo>
                <a:lnTo>
                  <a:pt x="0" y="0"/>
                </a:lnTo>
                <a:lnTo>
                  <a:pt x="0" y="992187"/>
                </a:lnTo>
                <a:close/>
              </a:path>
            </a:pathLst>
          </a:custGeom>
          <a:solidFill>
            <a:srgbClr val="FFFFFF"/>
          </a:solidFill>
        </p:spPr>
        <p:txBody>
          <a:bodyPr wrap="square" lIns="0" tIns="0" rIns="0" bIns="0" rtlCol="0"/>
          <a:lstStyle/>
          <a:p>
            <a:endParaRPr sz="2700"/>
          </a:p>
        </p:txBody>
      </p:sp>
      <p:sp>
        <p:nvSpPr>
          <p:cNvPr id="8" name="object 8"/>
          <p:cNvSpPr/>
          <p:nvPr/>
        </p:nvSpPr>
        <p:spPr>
          <a:xfrm>
            <a:off x="12296641" y="7005162"/>
            <a:ext cx="1793558" cy="1488758"/>
          </a:xfrm>
          <a:custGeom>
            <a:avLst/>
            <a:gdLst/>
            <a:ahLst/>
            <a:cxnLst/>
            <a:rect l="l" t="t" r="r" b="b"/>
            <a:pathLst>
              <a:path w="1195704" h="992504">
                <a:moveTo>
                  <a:pt x="0" y="992187"/>
                </a:moveTo>
                <a:lnTo>
                  <a:pt x="1195209" y="992187"/>
                </a:lnTo>
                <a:lnTo>
                  <a:pt x="1195209" y="0"/>
                </a:lnTo>
                <a:lnTo>
                  <a:pt x="0" y="0"/>
                </a:lnTo>
                <a:lnTo>
                  <a:pt x="0" y="992187"/>
                </a:lnTo>
                <a:close/>
              </a:path>
            </a:pathLst>
          </a:custGeom>
          <a:ln w="25400">
            <a:solidFill>
              <a:srgbClr val="FFFFFF"/>
            </a:solidFill>
          </a:ln>
        </p:spPr>
        <p:txBody>
          <a:bodyPr wrap="square" lIns="0" tIns="0" rIns="0" bIns="0" rtlCol="0"/>
          <a:lstStyle/>
          <a:p>
            <a:endParaRPr sz="2700"/>
          </a:p>
        </p:txBody>
      </p:sp>
      <p:sp>
        <p:nvSpPr>
          <p:cNvPr id="11" name="AutoShape 3">
            <a:extLst>
              <a:ext uri="{FF2B5EF4-FFF2-40B4-BE49-F238E27FC236}">
                <a16:creationId xmlns:a16="http://schemas.microsoft.com/office/drawing/2014/main" id="{F8DA764C-AF5E-80A2-0A32-930A737D84C7}"/>
              </a:ext>
            </a:extLst>
          </p:cNvPr>
          <p:cNvSpPr/>
          <p:nvPr/>
        </p:nvSpPr>
        <p:spPr>
          <a:xfrm>
            <a:off x="0" y="-12526"/>
            <a:ext cx="1714500" cy="10287000"/>
          </a:xfrm>
          <a:prstGeom prst="rect">
            <a:avLst/>
          </a:prstGeom>
          <a:solidFill>
            <a:srgbClr val="242424"/>
          </a:solidFill>
        </p:spPr>
        <p:txBody>
          <a:bodyPr/>
          <a:lstStyle/>
          <a:p>
            <a:endParaRPr lang="it-IT"/>
          </a:p>
        </p:txBody>
      </p:sp>
      <p:grpSp>
        <p:nvGrpSpPr>
          <p:cNvPr id="12" name="Group 5">
            <a:extLst>
              <a:ext uri="{FF2B5EF4-FFF2-40B4-BE49-F238E27FC236}">
                <a16:creationId xmlns:a16="http://schemas.microsoft.com/office/drawing/2014/main" id="{C22B57C3-760D-089D-35D6-3E4870EAF5E6}"/>
              </a:ext>
            </a:extLst>
          </p:cNvPr>
          <p:cNvGrpSpPr/>
          <p:nvPr/>
        </p:nvGrpSpPr>
        <p:grpSpPr>
          <a:xfrm>
            <a:off x="0" y="8572500"/>
            <a:ext cx="1714500" cy="1714500"/>
            <a:chOff x="0" y="0"/>
            <a:chExt cx="1913890" cy="1913890"/>
          </a:xfrm>
        </p:grpSpPr>
        <p:sp>
          <p:nvSpPr>
            <p:cNvPr id="13" name="Freeform 6">
              <a:extLst>
                <a:ext uri="{FF2B5EF4-FFF2-40B4-BE49-F238E27FC236}">
                  <a16:creationId xmlns:a16="http://schemas.microsoft.com/office/drawing/2014/main" id="{3A4C3330-78FB-9831-27AD-8438AFC1001D}"/>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5" name="Group 20">
            <a:extLst>
              <a:ext uri="{FF2B5EF4-FFF2-40B4-BE49-F238E27FC236}">
                <a16:creationId xmlns:a16="http://schemas.microsoft.com/office/drawing/2014/main" id="{4E563B77-97BE-7973-A5DF-C12812C2A75C}"/>
              </a:ext>
            </a:extLst>
          </p:cNvPr>
          <p:cNvGrpSpPr/>
          <p:nvPr/>
        </p:nvGrpSpPr>
        <p:grpSpPr>
          <a:xfrm>
            <a:off x="16573500" y="-12526"/>
            <a:ext cx="1714500" cy="1714500"/>
            <a:chOff x="0" y="0"/>
            <a:chExt cx="1913890" cy="1913890"/>
          </a:xfrm>
        </p:grpSpPr>
        <p:sp>
          <p:nvSpPr>
            <p:cNvPr id="16" name="Freeform 21">
              <a:extLst>
                <a:ext uri="{FF2B5EF4-FFF2-40B4-BE49-F238E27FC236}">
                  <a16:creationId xmlns:a16="http://schemas.microsoft.com/office/drawing/2014/main" id="{A066C1D7-57DC-BB90-206B-99C4A25E3AB8}"/>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7" name="TextBox 22">
            <a:extLst>
              <a:ext uri="{FF2B5EF4-FFF2-40B4-BE49-F238E27FC236}">
                <a16:creationId xmlns:a16="http://schemas.microsoft.com/office/drawing/2014/main" id="{5D8506AA-048B-8331-0568-7A68C8351BD2}"/>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12</a:t>
            </a:r>
          </a:p>
        </p:txBody>
      </p:sp>
      <p:sp>
        <p:nvSpPr>
          <p:cNvPr id="3" name="TextBox 4">
            <a:extLst>
              <a:ext uri="{FF2B5EF4-FFF2-40B4-BE49-F238E27FC236}">
                <a16:creationId xmlns:a16="http://schemas.microsoft.com/office/drawing/2014/main" id="{7DD6AF13-557C-8503-1F64-B14D627A70B3}"/>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2: Safety and protection equipment </a:t>
            </a:r>
          </a:p>
          <a:p>
            <a:pPr marL="0" lvl="1">
              <a:lnSpc>
                <a:spcPts val="1680"/>
              </a:lnSpc>
              <a:spcBef>
                <a:spcPts val="1260"/>
              </a:spcBef>
            </a:pPr>
            <a:r>
              <a:rPr lang="en-US" sz="1400" spc="210" dirty="0">
                <a:solidFill>
                  <a:schemeClr val="bg1"/>
                </a:solidFill>
                <a:latin typeface="Inter"/>
              </a:rPr>
              <a:t> </a:t>
            </a:r>
          </a:p>
        </p:txBody>
      </p:sp>
      <p:sp>
        <p:nvSpPr>
          <p:cNvPr id="9" name="TextBox 7">
            <a:extLst>
              <a:ext uri="{FF2B5EF4-FFF2-40B4-BE49-F238E27FC236}">
                <a16:creationId xmlns:a16="http://schemas.microsoft.com/office/drawing/2014/main" id="{428344AF-1F4F-7F5B-F367-E7A65E96E138}"/>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09-19</a:t>
            </a:r>
          </a:p>
        </p:txBody>
      </p:sp>
      <p:sp>
        <p:nvSpPr>
          <p:cNvPr id="19" name="CasellaDiTesto 18">
            <a:extLst>
              <a:ext uri="{FF2B5EF4-FFF2-40B4-BE49-F238E27FC236}">
                <a16:creationId xmlns:a16="http://schemas.microsoft.com/office/drawing/2014/main" id="{86E9081E-5E90-FABC-BC41-854B20F41D5B}"/>
              </a:ext>
            </a:extLst>
          </p:cNvPr>
          <p:cNvSpPr txBox="1"/>
          <p:nvPr/>
        </p:nvSpPr>
        <p:spPr>
          <a:xfrm>
            <a:off x="3124200" y="3144943"/>
            <a:ext cx="1219200" cy="646331"/>
          </a:xfrm>
          <a:prstGeom prst="rect">
            <a:avLst/>
          </a:prstGeom>
          <a:noFill/>
        </p:spPr>
        <p:txBody>
          <a:bodyPr wrap="square" rtlCol="0">
            <a:spAutoFit/>
          </a:bodyPr>
          <a:lstStyle/>
          <a:p>
            <a:r>
              <a:rPr lang="it-IT" dirty="0"/>
              <a:t>Anchorage Point</a:t>
            </a:r>
          </a:p>
        </p:txBody>
      </p:sp>
      <p:sp>
        <p:nvSpPr>
          <p:cNvPr id="20" name="CasellaDiTesto 19">
            <a:extLst>
              <a:ext uri="{FF2B5EF4-FFF2-40B4-BE49-F238E27FC236}">
                <a16:creationId xmlns:a16="http://schemas.microsoft.com/office/drawing/2014/main" id="{FAB06D23-E5D1-BD0B-302E-3A47222DB9C9}"/>
              </a:ext>
            </a:extLst>
          </p:cNvPr>
          <p:cNvSpPr txBox="1"/>
          <p:nvPr/>
        </p:nvSpPr>
        <p:spPr>
          <a:xfrm>
            <a:off x="7924800" y="4076700"/>
            <a:ext cx="1657886" cy="923330"/>
          </a:xfrm>
          <a:prstGeom prst="rect">
            <a:avLst/>
          </a:prstGeom>
          <a:noFill/>
        </p:spPr>
        <p:txBody>
          <a:bodyPr wrap="square" rtlCol="0">
            <a:spAutoFit/>
          </a:bodyPr>
          <a:lstStyle/>
          <a:p>
            <a:r>
              <a:rPr lang="it-IT" dirty="0" err="1"/>
              <a:t>Difference</a:t>
            </a:r>
            <a:r>
              <a:rPr lang="it-IT" dirty="0"/>
              <a:t> </a:t>
            </a:r>
            <a:r>
              <a:rPr lang="it-IT" dirty="0" err="1"/>
              <a:t>between</a:t>
            </a:r>
            <a:r>
              <a:rPr lang="it-IT" dirty="0"/>
              <a:t> </a:t>
            </a:r>
            <a:r>
              <a:rPr lang="it-IT" dirty="0" err="1"/>
              <a:t>heights</a:t>
            </a:r>
            <a:r>
              <a:rPr lang="it-IT" dirty="0"/>
              <a:t> </a:t>
            </a:r>
            <a:r>
              <a:rPr lang="it-IT" b="1" dirty="0"/>
              <a:t>D</a:t>
            </a:r>
          </a:p>
        </p:txBody>
      </p:sp>
      <p:sp>
        <p:nvSpPr>
          <p:cNvPr id="21" name="CasellaDiTesto 20">
            <a:extLst>
              <a:ext uri="{FF2B5EF4-FFF2-40B4-BE49-F238E27FC236}">
                <a16:creationId xmlns:a16="http://schemas.microsoft.com/office/drawing/2014/main" id="{047553CE-8890-8B2E-0924-7F1E34529EF5}"/>
              </a:ext>
            </a:extLst>
          </p:cNvPr>
          <p:cNvSpPr txBox="1"/>
          <p:nvPr/>
        </p:nvSpPr>
        <p:spPr>
          <a:xfrm>
            <a:off x="3124200" y="4915032"/>
            <a:ext cx="1202635" cy="646331"/>
          </a:xfrm>
          <a:prstGeom prst="rect">
            <a:avLst/>
          </a:prstGeom>
          <a:noFill/>
        </p:spPr>
        <p:txBody>
          <a:bodyPr wrap="square" rtlCol="0">
            <a:spAutoFit/>
          </a:bodyPr>
          <a:lstStyle/>
          <a:p>
            <a:r>
              <a:rPr lang="it-IT" sz="1800" spc="-15" dirty="0" err="1">
                <a:latin typeface="Calibri"/>
                <a:cs typeface="Calibri"/>
              </a:rPr>
              <a:t>harness</a:t>
            </a:r>
            <a:r>
              <a:rPr lang="it-IT" sz="1800" spc="-15" dirty="0">
                <a:latin typeface="Calibri"/>
                <a:cs typeface="Calibri"/>
              </a:rPr>
              <a:t> </a:t>
            </a:r>
            <a:r>
              <a:rPr lang="it-IT" sz="1800" spc="-53" dirty="0">
                <a:latin typeface="Calibri"/>
                <a:cs typeface="Calibri"/>
              </a:rPr>
              <a:t>attachment</a:t>
            </a:r>
            <a:endParaRPr lang="it-IT" dirty="0"/>
          </a:p>
        </p:txBody>
      </p:sp>
      <p:sp>
        <p:nvSpPr>
          <p:cNvPr id="22" name="CasellaDiTesto 21">
            <a:extLst>
              <a:ext uri="{FF2B5EF4-FFF2-40B4-BE49-F238E27FC236}">
                <a16:creationId xmlns:a16="http://schemas.microsoft.com/office/drawing/2014/main" id="{4C04A9B7-AD1E-00BF-BD31-D9C426BE2F3F}"/>
              </a:ext>
            </a:extLst>
          </p:cNvPr>
          <p:cNvSpPr txBox="1"/>
          <p:nvPr/>
        </p:nvSpPr>
        <p:spPr>
          <a:xfrm>
            <a:off x="10744200" y="6057900"/>
            <a:ext cx="1077731" cy="369332"/>
          </a:xfrm>
          <a:prstGeom prst="rect">
            <a:avLst/>
          </a:prstGeom>
          <a:noFill/>
        </p:spPr>
        <p:txBody>
          <a:bodyPr wrap="none" rtlCol="0">
            <a:spAutoFit/>
          </a:bodyPr>
          <a:lstStyle/>
          <a:p>
            <a:r>
              <a:rPr lang="it-IT" dirty="0"/>
              <a:t>Fall </a:t>
            </a:r>
            <a:r>
              <a:rPr lang="it-IT" b="1" dirty="0"/>
              <a:t>= L+D</a:t>
            </a:r>
          </a:p>
        </p:txBody>
      </p:sp>
      <p:sp>
        <p:nvSpPr>
          <p:cNvPr id="25" name="CasellaDiTesto 24">
            <a:extLst>
              <a:ext uri="{FF2B5EF4-FFF2-40B4-BE49-F238E27FC236}">
                <a16:creationId xmlns:a16="http://schemas.microsoft.com/office/drawing/2014/main" id="{88FBC7FE-A819-5774-B91B-08006F0D599C}"/>
              </a:ext>
            </a:extLst>
          </p:cNvPr>
          <p:cNvSpPr txBox="1"/>
          <p:nvPr/>
        </p:nvSpPr>
        <p:spPr>
          <a:xfrm>
            <a:off x="6344960" y="5948197"/>
            <a:ext cx="1198841" cy="646331"/>
          </a:xfrm>
          <a:prstGeom prst="rect">
            <a:avLst/>
          </a:prstGeom>
          <a:noFill/>
        </p:spPr>
        <p:txBody>
          <a:bodyPr wrap="square" rtlCol="0">
            <a:spAutoFit/>
          </a:bodyPr>
          <a:lstStyle/>
          <a:p>
            <a:r>
              <a:rPr lang="it-IT" dirty="0" err="1"/>
              <a:t>Lanyard</a:t>
            </a:r>
            <a:r>
              <a:rPr lang="it-IT" dirty="0"/>
              <a:t> </a:t>
            </a:r>
            <a:r>
              <a:rPr lang="it-IT" dirty="0" err="1"/>
              <a:t>length</a:t>
            </a:r>
            <a:r>
              <a:rPr lang="it-IT" dirty="0"/>
              <a:t> </a:t>
            </a:r>
            <a:r>
              <a:rPr lang="it-IT" b="1" dirty="0"/>
              <a:t>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095499" y="2034636"/>
            <a:ext cx="7359015" cy="1644296"/>
          </a:xfrm>
          <a:prstGeom prst="rect">
            <a:avLst/>
          </a:prstGeom>
        </p:spPr>
        <p:txBody>
          <a:bodyPr vert="horz" wrap="square" lIns="0" tIns="19050" rIns="0" bIns="0" rtlCol="0">
            <a:spAutoFit/>
          </a:bodyPr>
          <a:lstStyle/>
          <a:p>
            <a:pPr marL="19050" marR="7620">
              <a:lnSpc>
                <a:spcPct val="120000"/>
              </a:lnSpc>
              <a:spcBef>
                <a:spcPts val="150"/>
              </a:spcBef>
            </a:pPr>
            <a:r>
              <a:rPr sz="3000" b="1" spc="-8" dirty="0">
                <a:solidFill>
                  <a:srgbClr val="C00000"/>
                </a:solidFill>
                <a:latin typeface="Calibri"/>
                <a:cs typeface="Calibri"/>
              </a:rPr>
              <a:t>Minimum </a:t>
            </a:r>
            <a:r>
              <a:rPr sz="3000" b="1" spc="-15" dirty="0">
                <a:solidFill>
                  <a:srgbClr val="C00000"/>
                </a:solidFill>
                <a:latin typeface="Calibri"/>
                <a:cs typeface="Calibri"/>
              </a:rPr>
              <a:t>safety distance </a:t>
            </a:r>
            <a:r>
              <a:rPr sz="3000" b="1" spc="-8" dirty="0">
                <a:solidFill>
                  <a:srgbClr val="C00000"/>
                </a:solidFill>
                <a:latin typeface="Calibri"/>
                <a:cs typeface="Calibri"/>
              </a:rPr>
              <a:t>required </a:t>
            </a:r>
            <a:r>
              <a:rPr sz="3000" b="1" spc="-30" dirty="0">
                <a:solidFill>
                  <a:srgbClr val="C00000"/>
                </a:solidFill>
                <a:latin typeface="Calibri"/>
                <a:cs typeface="Calibri"/>
              </a:rPr>
              <a:t>between </a:t>
            </a:r>
            <a:r>
              <a:rPr sz="3000" b="1" dirty="0">
                <a:solidFill>
                  <a:srgbClr val="C00000"/>
                </a:solidFill>
                <a:latin typeface="Calibri"/>
                <a:cs typeface="Calibri"/>
              </a:rPr>
              <a:t>the </a:t>
            </a:r>
            <a:r>
              <a:rPr sz="3000" b="1" spc="-15" dirty="0">
                <a:solidFill>
                  <a:srgbClr val="C00000"/>
                </a:solidFill>
                <a:latin typeface="Calibri"/>
                <a:cs typeface="Calibri"/>
              </a:rPr>
              <a:t>point </a:t>
            </a:r>
            <a:r>
              <a:rPr sz="3000" b="1" dirty="0">
                <a:solidFill>
                  <a:srgbClr val="C00000"/>
                </a:solidFill>
                <a:latin typeface="Calibri"/>
                <a:cs typeface="Calibri"/>
              </a:rPr>
              <a:t>of </a:t>
            </a:r>
            <a:r>
              <a:rPr sz="3000" b="1" spc="-8" dirty="0">
                <a:solidFill>
                  <a:srgbClr val="C00000"/>
                </a:solidFill>
                <a:latin typeface="Calibri"/>
                <a:cs typeface="Calibri"/>
              </a:rPr>
              <a:t>walking and the </a:t>
            </a:r>
            <a:r>
              <a:rPr sz="3000" b="1" spc="-15" dirty="0">
                <a:solidFill>
                  <a:srgbClr val="C00000"/>
                </a:solidFill>
                <a:latin typeface="Calibri"/>
                <a:cs typeface="Calibri"/>
              </a:rPr>
              <a:t>point </a:t>
            </a:r>
            <a:r>
              <a:rPr sz="3000" b="1" dirty="0">
                <a:solidFill>
                  <a:srgbClr val="C00000"/>
                </a:solidFill>
                <a:latin typeface="Calibri"/>
                <a:cs typeface="Calibri"/>
              </a:rPr>
              <a:t>of </a:t>
            </a:r>
            <a:r>
              <a:rPr sz="3000" b="1" spc="-15" dirty="0">
                <a:solidFill>
                  <a:srgbClr val="C00000"/>
                </a:solidFill>
                <a:latin typeface="Calibri"/>
                <a:cs typeface="Calibri"/>
              </a:rPr>
              <a:t>impact.</a:t>
            </a:r>
            <a:endParaRPr sz="3000" dirty="0">
              <a:latin typeface="Calibri"/>
              <a:cs typeface="Calibri"/>
            </a:endParaRPr>
          </a:p>
        </p:txBody>
      </p:sp>
      <p:sp>
        <p:nvSpPr>
          <p:cNvPr id="4" name="object 4"/>
          <p:cNvSpPr txBox="1"/>
          <p:nvPr/>
        </p:nvSpPr>
        <p:spPr>
          <a:xfrm>
            <a:off x="2634615" y="3867629"/>
            <a:ext cx="6819900" cy="3329438"/>
          </a:xfrm>
          <a:prstGeom prst="rect">
            <a:avLst/>
          </a:prstGeom>
        </p:spPr>
        <p:txBody>
          <a:bodyPr vert="horz" wrap="square" lIns="0" tIns="109538" rIns="0" bIns="0" rtlCol="0">
            <a:spAutoFit/>
          </a:bodyPr>
          <a:lstStyle/>
          <a:p>
            <a:pPr marL="704850" indent="-685800">
              <a:spcBef>
                <a:spcPts val="863"/>
              </a:spcBef>
              <a:buAutoNum type="arabicPeriod"/>
              <a:tabLst>
                <a:tab pos="703898" algn="l"/>
                <a:tab pos="704850" algn="l"/>
              </a:tabLst>
            </a:pPr>
            <a:r>
              <a:rPr sz="3000" spc="-15" dirty="0">
                <a:latin typeface="Calibri"/>
                <a:cs typeface="Calibri"/>
              </a:rPr>
              <a:t>Starting </a:t>
            </a:r>
            <a:r>
              <a:rPr sz="3000" spc="-23" dirty="0">
                <a:latin typeface="Calibri"/>
                <a:cs typeface="Calibri"/>
              </a:rPr>
              <a:t>distance </a:t>
            </a:r>
            <a:r>
              <a:rPr sz="2700" spc="-8" dirty="0">
                <a:solidFill>
                  <a:srgbClr val="006FC0"/>
                </a:solidFill>
                <a:latin typeface="Calibri"/>
                <a:cs typeface="Calibri"/>
              </a:rPr>
              <a:t>(L </a:t>
            </a:r>
            <a:r>
              <a:rPr sz="2700" spc="-15" dirty="0">
                <a:solidFill>
                  <a:srgbClr val="006FC0"/>
                </a:solidFill>
                <a:latin typeface="Calibri"/>
                <a:cs typeface="Calibri"/>
              </a:rPr>
              <a:t>lanyard </a:t>
            </a:r>
            <a:r>
              <a:rPr sz="2700" dirty="0">
                <a:solidFill>
                  <a:srgbClr val="006FC0"/>
                </a:solidFill>
                <a:latin typeface="Calibri"/>
                <a:cs typeface="Calibri"/>
              </a:rPr>
              <a:t>- </a:t>
            </a:r>
            <a:r>
              <a:rPr sz="2700" spc="-15" dirty="0">
                <a:solidFill>
                  <a:srgbClr val="006FC0"/>
                </a:solidFill>
                <a:latin typeface="Calibri"/>
                <a:cs typeface="Calibri"/>
              </a:rPr>
              <a:t>height </a:t>
            </a:r>
            <a:r>
              <a:rPr sz="2700" dirty="0">
                <a:solidFill>
                  <a:srgbClr val="006FC0"/>
                </a:solidFill>
                <a:latin typeface="Calibri"/>
                <a:cs typeface="Calibri"/>
              </a:rPr>
              <a:t>1)</a:t>
            </a:r>
            <a:endParaRPr sz="2700" dirty="0">
              <a:latin typeface="Calibri"/>
              <a:cs typeface="Calibri"/>
            </a:endParaRPr>
          </a:p>
          <a:p>
            <a:pPr marL="704850" indent="-685800">
              <a:spcBef>
                <a:spcPts val="726"/>
              </a:spcBef>
              <a:buAutoNum type="arabicPeriod"/>
              <a:tabLst>
                <a:tab pos="703898" algn="l"/>
                <a:tab pos="704850" algn="l"/>
              </a:tabLst>
            </a:pPr>
            <a:r>
              <a:rPr sz="3000" spc="-15" dirty="0">
                <a:latin typeface="Calibri"/>
                <a:cs typeface="Calibri"/>
              </a:rPr>
              <a:t>Absorber elongation</a:t>
            </a:r>
            <a:endParaRPr sz="3000" dirty="0">
              <a:latin typeface="Calibri"/>
              <a:cs typeface="Calibri"/>
            </a:endParaRPr>
          </a:p>
          <a:p>
            <a:pPr marL="704850" indent="-685800">
              <a:spcBef>
                <a:spcPts val="720"/>
              </a:spcBef>
              <a:buAutoNum type="arabicPeriod"/>
              <a:tabLst>
                <a:tab pos="703898" algn="l"/>
                <a:tab pos="704850" algn="l"/>
              </a:tabLst>
            </a:pPr>
            <a:r>
              <a:rPr sz="3000" spc="-15" dirty="0">
                <a:latin typeface="Calibri"/>
                <a:cs typeface="Calibri"/>
              </a:rPr>
              <a:t>Lanyard length</a:t>
            </a:r>
            <a:endParaRPr sz="3000" dirty="0">
              <a:latin typeface="Calibri"/>
              <a:cs typeface="Calibri"/>
            </a:endParaRPr>
          </a:p>
          <a:p>
            <a:pPr marL="704850" indent="-685800">
              <a:spcBef>
                <a:spcPts val="720"/>
              </a:spcBef>
              <a:buAutoNum type="arabicPeriod"/>
              <a:tabLst>
                <a:tab pos="703898" algn="l"/>
                <a:tab pos="704850" algn="l"/>
              </a:tabLst>
            </a:pPr>
            <a:r>
              <a:rPr sz="3000" spc="-23" dirty="0">
                <a:latin typeface="Calibri"/>
                <a:cs typeface="Calibri"/>
              </a:rPr>
              <a:t>Operator </a:t>
            </a:r>
            <a:r>
              <a:rPr sz="3000" dirty="0">
                <a:latin typeface="Calibri"/>
                <a:cs typeface="Calibri"/>
              </a:rPr>
              <a:t>space</a:t>
            </a:r>
          </a:p>
          <a:p>
            <a:pPr marL="704850" indent="-685800">
              <a:spcBef>
                <a:spcPts val="720"/>
              </a:spcBef>
              <a:buAutoNum type="arabicPeriod"/>
              <a:tabLst>
                <a:tab pos="703898" algn="l"/>
                <a:tab pos="704850" algn="l"/>
              </a:tabLst>
            </a:pPr>
            <a:r>
              <a:rPr sz="3000" spc="-8" dirty="0">
                <a:latin typeface="Calibri"/>
                <a:cs typeface="Calibri"/>
              </a:rPr>
              <a:t>Residual </a:t>
            </a:r>
            <a:r>
              <a:rPr sz="3000" spc="-15" dirty="0">
                <a:latin typeface="Calibri"/>
                <a:cs typeface="Calibri"/>
              </a:rPr>
              <a:t>free </a:t>
            </a:r>
            <a:r>
              <a:rPr sz="3000" dirty="0">
                <a:latin typeface="Calibri"/>
                <a:cs typeface="Calibri"/>
              </a:rPr>
              <a:t>space</a:t>
            </a:r>
          </a:p>
          <a:p>
            <a:pPr marL="704850" indent="-685800">
              <a:spcBef>
                <a:spcPts val="720"/>
              </a:spcBef>
              <a:buAutoNum type="arabicPeriod"/>
              <a:tabLst>
                <a:tab pos="703898" algn="l"/>
                <a:tab pos="704850" algn="l"/>
              </a:tabLst>
            </a:pPr>
            <a:r>
              <a:rPr sz="3000" spc="-8" dirty="0">
                <a:latin typeface="Calibri"/>
                <a:cs typeface="Calibri"/>
              </a:rPr>
              <a:t>Anchor line arrow</a:t>
            </a:r>
            <a:endParaRPr sz="3000" dirty="0">
              <a:latin typeface="Calibri"/>
              <a:cs typeface="Calibri"/>
            </a:endParaRPr>
          </a:p>
        </p:txBody>
      </p:sp>
      <p:sp>
        <p:nvSpPr>
          <p:cNvPr id="5" name="object 5"/>
          <p:cNvSpPr/>
          <p:nvPr/>
        </p:nvSpPr>
        <p:spPr>
          <a:xfrm>
            <a:off x="9821301" y="1433059"/>
            <a:ext cx="6151055" cy="8062556"/>
          </a:xfrm>
          <a:prstGeom prst="rect">
            <a:avLst/>
          </a:prstGeom>
          <a:blipFill>
            <a:blip r:embed="rId3" cstate="print"/>
            <a:stretch>
              <a:fillRect/>
            </a:stretch>
          </a:blipFill>
        </p:spPr>
        <p:txBody>
          <a:bodyPr wrap="square" lIns="0" tIns="0" rIns="0" bIns="0" rtlCol="0"/>
          <a:lstStyle/>
          <a:p>
            <a:endParaRPr sz="2700"/>
          </a:p>
        </p:txBody>
      </p:sp>
      <p:sp>
        <p:nvSpPr>
          <p:cNvPr id="6" name="object 6"/>
          <p:cNvSpPr/>
          <p:nvPr/>
        </p:nvSpPr>
        <p:spPr>
          <a:xfrm>
            <a:off x="11088242" y="1795082"/>
            <a:ext cx="436245" cy="479108"/>
          </a:xfrm>
          <a:custGeom>
            <a:avLst/>
            <a:gdLst/>
            <a:ahLst/>
            <a:cxnLst/>
            <a:rect l="l" t="t" r="r" b="b"/>
            <a:pathLst>
              <a:path w="290829" h="319405">
                <a:moveTo>
                  <a:pt x="145287" y="0"/>
                </a:moveTo>
                <a:lnTo>
                  <a:pt x="99356" y="8140"/>
                </a:lnTo>
                <a:lnTo>
                  <a:pt x="59472" y="30801"/>
                </a:lnTo>
                <a:lnTo>
                  <a:pt x="28025" y="65343"/>
                </a:lnTo>
                <a:lnTo>
                  <a:pt x="7404" y="109126"/>
                </a:lnTo>
                <a:lnTo>
                  <a:pt x="0" y="159512"/>
                </a:lnTo>
                <a:lnTo>
                  <a:pt x="7404" y="209959"/>
                </a:lnTo>
                <a:lnTo>
                  <a:pt x="28025" y="253780"/>
                </a:lnTo>
                <a:lnTo>
                  <a:pt x="59472" y="288341"/>
                </a:lnTo>
                <a:lnTo>
                  <a:pt x="99356" y="311009"/>
                </a:lnTo>
                <a:lnTo>
                  <a:pt x="145287" y="319150"/>
                </a:lnTo>
                <a:lnTo>
                  <a:pt x="191232" y="311009"/>
                </a:lnTo>
                <a:lnTo>
                  <a:pt x="231148" y="288341"/>
                </a:lnTo>
                <a:lnTo>
                  <a:pt x="262632" y="253780"/>
                </a:lnTo>
                <a:lnTo>
                  <a:pt x="283285" y="209959"/>
                </a:lnTo>
                <a:lnTo>
                  <a:pt x="290702" y="159512"/>
                </a:lnTo>
                <a:lnTo>
                  <a:pt x="283285" y="109126"/>
                </a:lnTo>
                <a:lnTo>
                  <a:pt x="262632" y="65343"/>
                </a:lnTo>
                <a:lnTo>
                  <a:pt x="231148" y="30801"/>
                </a:lnTo>
                <a:lnTo>
                  <a:pt x="191232" y="8140"/>
                </a:lnTo>
                <a:lnTo>
                  <a:pt x="145287" y="0"/>
                </a:lnTo>
                <a:close/>
              </a:path>
            </a:pathLst>
          </a:custGeom>
          <a:solidFill>
            <a:srgbClr val="FF0000"/>
          </a:solidFill>
        </p:spPr>
        <p:txBody>
          <a:bodyPr wrap="square" lIns="0" tIns="0" rIns="0" bIns="0" rtlCol="0"/>
          <a:lstStyle/>
          <a:p>
            <a:endParaRPr sz="2700"/>
          </a:p>
        </p:txBody>
      </p:sp>
      <p:sp>
        <p:nvSpPr>
          <p:cNvPr id="7" name="object 7"/>
          <p:cNvSpPr txBox="1"/>
          <p:nvPr/>
        </p:nvSpPr>
        <p:spPr>
          <a:xfrm>
            <a:off x="5914071" y="7683094"/>
            <a:ext cx="3348990" cy="857927"/>
          </a:xfrm>
          <a:prstGeom prst="rect">
            <a:avLst/>
          </a:prstGeom>
          <a:ln w="9525">
            <a:solidFill>
              <a:srgbClr val="4F81BC"/>
            </a:solidFill>
          </a:ln>
        </p:spPr>
        <p:txBody>
          <a:bodyPr vert="horz" wrap="square" lIns="0" tIns="26670" rIns="0" bIns="0" rtlCol="0">
            <a:spAutoFit/>
          </a:bodyPr>
          <a:lstStyle/>
          <a:p>
            <a:pPr marL="137160">
              <a:spcBef>
                <a:spcPts val="210"/>
              </a:spcBef>
            </a:pPr>
            <a:r>
              <a:rPr sz="5400" u="heavy" dirty="0">
                <a:solidFill>
                  <a:srgbClr val="006FC0"/>
                </a:solidFill>
                <a:uFill>
                  <a:solidFill>
                    <a:srgbClr val="006FC0"/>
                  </a:solidFill>
                </a:uFill>
                <a:latin typeface="Calibri"/>
                <a:cs typeface="Calibri"/>
              </a:rPr>
              <a:t>C = 1+2+6</a:t>
            </a:r>
            <a:endParaRPr sz="5400">
              <a:latin typeface="Calibri"/>
              <a:cs typeface="Calibri"/>
            </a:endParaRPr>
          </a:p>
        </p:txBody>
      </p:sp>
      <p:sp>
        <p:nvSpPr>
          <p:cNvPr id="8" name="object 8"/>
          <p:cNvSpPr/>
          <p:nvPr/>
        </p:nvSpPr>
        <p:spPr>
          <a:xfrm>
            <a:off x="10128885" y="5143500"/>
            <a:ext cx="190500" cy="3025140"/>
          </a:xfrm>
          <a:custGeom>
            <a:avLst/>
            <a:gdLst/>
            <a:ahLst/>
            <a:cxnLst/>
            <a:rect l="l" t="t" r="r" b="b"/>
            <a:pathLst>
              <a:path w="127000" h="2016760">
                <a:moveTo>
                  <a:pt x="52324" y="1889252"/>
                </a:moveTo>
                <a:lnTo>
                  <a:pt x="0" y="1889252"/>
                </a:lnTo>
                <a:lnTo>
                  <a:pt x="63500" y="2016252"/>
                </a:lnTo>
                <a:lnTo>
                  <a:pt x="120650" y="1901952"/>
                </a:lnTo>
                <a:lnTo>
                  <a:pt x="52324" y="1901952"/>
                </a:lnTo>
                <a:lnTo>
                  <a:pt x="52324" y="1889252"/>
                </a:lnTo>
                <a:close/>
              </a:path>
              <a:path w="127000" h="2016760">
                <a:moveTo>
                  <a:pt x="74549" y="114300"/>
                </a:moveTo>
                <a:lnTo>
                  <a:pt x="52324" y="114300"/>
                </a:lnTo>
                <a:lnTo>
                  <a:pt x="52324" y="1901952"/>
                </a:lnTo>
                <a:lnTo>
                  <a:pt x="74549" y="1901952"/>
                </a:lnTo>
                <a:lnTo>
                  <a:pt x="74549" y="114300"/>
                </a:lnTo>
                <a:close/>
              </a:path>
              <a:path w="127000" h="2016760">
                <a:moveTo>
                  <a:pt x="127000" y="1889252"/>
                </a:moveTo>
                <a:lnTo>
                  <a:pt x="74549" y="1889252"/>
                </a:lnTo>
                <a:lnTo>
                  <a:pt x="74549" y="1901952"/>
                </a:lnTo>
                <a:lnTo>
                  <a:pt x="120650" y="1901952"/>
                </a:lnTo>
                <a:lnTo>
                  <a:pt x="127000" y="1889252"/>
                </a:lnTo>
                <a:close/>
              </a:path>
              <a:path w="127000" h="2016760">
                <a:moveTo>
                  <a:pt x="63500" y="0"/>
                </a:moveTo>
                <a:lnTo>
                  <a:pt x="0" y="127000"/>
                </a:lnTo>
                <a:lnTo>
                  <a:pt x="52324" y="127000"/>
                </a:lnTo>
                <a:lnTo>
                  <a:pt x="52324" y="114300"/>
                </a:lnTo>
                <a:lnTo>
                  <a:pt x="120650" y="114300"/>
                </a:lnTo>
                <a:lnTo>
                  <a:pt x="63500" y="0"/>
                </a:lnTo>
                <a:close/>
              </a:path>
              <a:path w="127000" h="2016760">
                <a:moveTo>
                  <a:pt x="120650" y="114300"/>
                </a:moveTo>
                <a:lnTo>
                  <a:pt x="74549" y="114300"/>
                </a:lnTo>
                <a:lnTo>
                  <a:pt x="74549" y="127000"/>
                </a:lnTo>
                <a:lnTo>
                  <a:pt x="127000" y="127000"/>
                </a:lnTo>
                <a:lnTo>
                  <a:pt x="120650" y="114300"/>
                </a:lnTo>
                <a:close/>
              </a:path>
            </a:pathLst>
          </a:custGeom>
          <a:solidFill>
            <a:srgbClr val="497DBA"/>
          </a:solidFill>
        </p:spPr>
        <p:txBody>
          <a:bodyPr wrap="square" lIns="0" tIns="0" rIns="0" bIns="0" rtlCol="0"/>
          <a:lstStyle/>
          <a:p>
            <a:endParaRPr sz="2700"/>
          </a:p>
        </p:txBody>
      </p:sp>
      <p:sp>
        <p:nvSpPr>
          <p:cNvPr id="9" name="object 9"/>
          <p:cNvSpPr/>
          <p:nvPr/>
        </p:nvSpPr>
        <p:spPr>
          <a:xfrm>
            <a:off x="9684068" y="8167878"/>
            <a:ext cx="2700338" cy="0"/>
          </a:xfrm>
          <a:custGeom>
            <a:avLst/>
            <a:gdLst/>
            <a:ahLst/>
            <a:cxnLst/>
            <a:rect l="l" t="t" r="r" b="b"/>
            <a:pathLst>
              <a:path w="1800225">
                <a:moveTo>
                  <a:pt x="0" y="0"/>
                </a:moveTo>
                <a:lnTo>
                  <a:pt x="1800225" y="0"/>
                </a:lnTo>
              </a:path>
            </a:pathLst>
          </a:custGeom>
          <a:ln w="9525">
            <a:solidFill>
              <a:srgbClr val="497DBA"/>
            </a:solidFill>
          </a:ln>
        </p:spPr>
        <p:txBody>
          <a:bodyPr wrap="square" lIns="0" tIns="0" rIns="0" bIns="0" rtlCol="0"/>
          <a:lstStyle/>
          <a:p>
            <a:endParaRPr sz="2700"/>
          </a:p>
        </p:txBody>
      </p:sp>
      <p:sp>
        <p:nvSpPr>
          <p:cNvPr id="10" name="object 10"/>
          <p:cNvSpPr txBox="1"/>
          <p:nvPr/>
        </p:nvSpPr>
        <p:spPr>
          <a:xfrm>
            <a:off x="10116120" y="6201879"/>
            <a:ext cx="864870" cy="857927"/>
          </a:xfrm>
          <a:prstGeom prst="rect">
            <a:avLst/>
          </a:prstGeom>
          <a:solidFill>
            <a:srgbClr val="FFFF00"/>
          </a:solidFill>
          <a:ln w="9525">
            <a:solidFill>
              <a:srgbClr val="4F81BC"/>
            </a:solidFill>
          </a:ln>
        </p:spPr>
        <p:txBody>
          <a:bodyPr vert="horz" wrap="square" lIns="0" tIns="26670" rIns="0" bIns="0" rtlCol="0">
            <a:spAutoFit/>
          </a:bodyPr>
          <a:lstStyle/>
          <a:p>
            <a:pPr marL="250508">
              <a:spcBef>
                <a:spcPts val="210"/>
              </a:spcBef>
            </a:pPr>
            <a:r>
              <a:rPr sz="5400" u="heavy" dirty="0">
                <a:uFill>
                  <a:solidFill>
                    <a:srgbClr val="000000"/>
                  </a:solidFill>
                </a:uFill>
                <a:latin typeface="Calibri"/>
                <a:cs typeface="Calibri"/>
              </a:rPr>
              <a:t>C</a:t>
            </a:r>
            <a:endParaRPr sz="5400">
              <a:latin typeface="Calibri"/>
              <a:cs typeface="Calibri"/>
            </a:endParaRPr>
          </a:p>
        </p:txBody>
      </p:sp>
      <p:sp>
        <p:nvSpPr>
          <p:cNvPr id="2" name="AutoShape 3">
            <a:extLst>
              <a:ext uri="{FF2B5EF4-FFF2-40B4-BE49-F238E27FC236}">
                <a16:creationId xmlns:a16="http://schemas.microsoft.com/office/drawing/2014/main" id="{2859E7EA-3E18-03A3-4BBC-3C1FACBFA6B3}"/>
              </a:ext>
            </a:extLst>
          </p:cNvPr>
          <p:cNvSpPr/>
          <p:nvPr/>
        </p:nvSpPr>
        <p:spPr>
          <a:xfrm>
            <a:off x="0" y="-12526"/>
            <a:ext cx="1714500" cy="10287000"/>
          </a:xfrm>
          <a:prstGeom prst="rect">
            <a:avLst/>
          </a:prstGeom>
          <a:solidFill>
            <a:srgbClr val="242424"/>
          </a:solidFill>
        </p:spPr>
        <p:txBody>
          <a:bodyPr/>
          <a:lstStyle/>
          <a:p>
            <a:endParaRPr lang="it-IT"/>
          </a:p>
        </p:txBody>
      </p:sp>
      <p:grpSp>
        <p:nvGrpSpPr>
          <p:cNvPr id="13" name="Group 5">
            <a:extLst>
              <a:ext uri="{FF2B5EF4-FFF2-40B4-BE49-F238E27FC236}">
                <a16:creationId xmlns:a16="http://schemas.microsoft.com/office/drawing/2014/main" id="{EA3F5B6B-0DE6-77EB-6093-C21372D98C65}"/>
              </a:ext>
            </a:extLst>
          </p:cNvPr>
          <p:cNvGrpSpPr/>
          <p:nvPr/>
        </p:nvGrpSpPr>
        <p:grpSpPr>
          <a:xfrm>
            <a:off x="0" y="8647165"/>
            <a:ext cx="1714500" cy="1714500"/>
            <a:chOff x="0" y="0"/>
            <a:chExt cx="1913890" cy="1913890"/>
          </a:xfrm>
        </p:grpSpPr>
        <p:sp>
          <p:nvSpPr>
            <p:cNvPr id="14" name="Freeform 6">
              <a:extLst>
                <a:ext uri="{FF2B5EF4-FFF2-40B4-BE49-F238E27FC236}">
                  <a16:creationId xmlns:a16="http://schemas.microsoft.com/office/drawing/2014/main" id="{ECECDD57-89F9-9E53-5634-7B8792A14545}"/>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6" name="Group 20">
            <a:extLst>
              <a:ext uri="{FF2B5EF4-FFF2-40B4-BE49-F238E27FC236}">
                <a16:creationId xmlns:a16="http://schemas.microsoft.com/office/drawing/2014/main" id="{13664D6C-8F24-674A-2429-45AB939317E2}"/>
              </a:ext>
            </a:extLst>
          </p:cNvPr>
          <p:cNvGrpSpPr/>
          <p:nvPr/>
        </p:nvGrpSpPr>
        <p:grpSpPr>
          <a:xfrm>
            <a:off x="16573500" y="-12526"/>
            <a:ext cx="1714500" cy="1714500"/>
            <a:chOff x="0" y="0"/>
            <a:chExt cx="1913890" cy="1913890"/>
          </a:xfrm>
        </p:grpSpPr>
        <p:sp>
          <p:nvSpPr>
            <p:cNvPr id="17" name="Freeform 21">
              <a:extLst>
                <a:ext uri="{FF2B5EF4-FFF2-40B4-BE49-F238E27FC236}">
                  <a16:creationId xmlns:a16="http://schemas.microsoft.com/office/drawing/2014/main" id="{7B95F682-20B0-1254-50EC-A1A033AC39F4}"/>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8" name="TextBox 22">
            <a:extLst>
              <a:ext uri="{FF2B5EF4-FFF2-40B4-BE49-F238E27FC236}">
                <a16:creationId xmlns:a16="http://schemas.microsoft.com/office/drawing/2014/main" id="{28965EF6-D737-6F13-FEC1-30A4DFF1D4C7}"/>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13</a:t>
            </a:r>
          </a:p>
        </p:txBody>
      </p:sp>
      <p:sp>
        <p:nvSpPr>
          <p:cNvPr id="11" name="TextBox 4">
            <a:extLst>
              <a:ext uri="{FF2B5EF4-FFF2-40B4-BE49-F238E27FC236}">
                <a16:creationId xmlns:a16="http://schemas.microsoft.com/office/drawing/2014/main" id="{364188B6-588F-6542-295E-56494E8C1107}"/>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2: Safety and protection equipment </a:t>
            </a:r>
          </a:p>
          <a:p>
            <a:pPr marL="0" lvl="1">
              <a:lnSpc>
                <a:spcPts val="1680"/>
              </a:lnSpc>
              <a:spcBef>
                <a:spcPts val="1260"/>
              </a:spcBef>
            </a:pPr>
            <a:r>
              <a:rPr lang="en-US" sz="1400" spc="210" dirty="0">
                <a:solidFill>
                  <a:schemeClr val="bg1"/>
                </a:solidFill>
                <a:latin typeface="Inter"/>
              </a:rPr>
              <a:t> </a:t>
            </a:r>
          </a:p>
        </p:txBody>
      </p:sp>
      <p:sp>
        <p:nvSpPr>
          <p:cNvPr id="12" name="TextBox 7">
            <a:extLst>
              <a:ext uri="{FF2B5EF4-FFF2-40B4-BE49-F238E27FC236}">
                <a16:creationId xmlns:a16="http://schemas.microsoft.com/office/drawing/2014/main" id="{3D2B54D5-3A55-1396-6327-919EA9A4FF02}"/>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06-14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14700" y="3195638"/>
            <a:ext cx="11658600" cy="3028714"/>
          </a:xfrm>
          <a:prstGeom prst="rect">
            <a:avLst/>
          </a:prstGeom>
          <a:solidFill>
            <a:srgbClr val="FFFF00"/>
          </a:solidFill>
          <a:ln w="9525">
            <a:solidFill>
              <a:srgbClr val="4F81BC"/>
            </a:solidFill>
          </a:ln>
        </p:spPr>
        <p:txBody>
          <a:bodyPr vert="horz" wrap="square" lIns="0" tIns="256223" rIns="0" bIns="0" rtlCol="0">
            <a:spAutoFit/>
          </a:bodyPr>
          <a:lstStyle/>
          <a:p>
            <a:pPr marL="190500" marR="188595">
              <a:spcBef>
                <a:spcPts val="2018"/>
              </a:spcBef>
            </a:pPr>
            <a:r>
              <a:rPr spc="-8" dirty="0"/>
              <a:t>If </a:t>
            </a:r>
            <a:r>
              <a:rPr dirty="0"/>
              <a:t>we add </a:t>
            </a:r>
            <a:r>
              <a:rPr spc="-8" dirty="0"/>
              <a:t>1 </a:t>
            </a:r>
            <a:r>
              <a:rPr spc="-15" dirty="0"/>
              <a:t>(one) </a:t>
            </a:r>
            <a:r>
              <a:rPr spc="-30" dirty="0"/>
              <a:t>metre </a:t>
            </a:r>
            <a:r>
              <a:rPr spc="-38" dirty="0"/>
              <a:t>tolerance </a:t>
            </a:r>
            <a:r>
              <a:rPr spc="-8" dirty="0"/>
              <a:t>to the </a:t>
            </a:r>
            <a:r>
              <a:rPr spc="-23" dirty="0"/>
              <a:t>drop </a:t>
            </a:r>
            <a:r>
              <a:rPr spc="-15" dirty="0"/>
              <a:t>space, </a:t>
            </a:r>
            <a:r>
              <a:rPr spc="-8" dirty="0"/>
              <a:t>we have </a:t>
            </a:r>
            <a:r>
              <a:rPr spc="-23" dirty="0"/>
              <a:t>defined the </a:t>
            </a:r>
            <a:r>
              <a:rPr u="heavy" spc="-68" dirty="0">
                <a:solidFill>
                  <a:srgbClr val="C00000"/>
                </a:solidFill>
                <a:uFill>
                  <a:solidFill>
                    <a:srgbClr val="C00000"/>
                  </a:solidFill>
                </a:uFill>
              </a:rPr>
              <a:t>air </a:t>
            </a:r>
            <a:r>
              <a:rPr u="heavy" spc="8" dirty="0">
                <a:solidFill>
                  <a:srgbClr val="C00000"/>
                </a:solidFill>
                <a:uFill>
                  <a:solidFill>
                    <a:srgbClr val="C00000"/>
                  </a:solidFill>
                </a:uFill>
              </a:rPr>
              <a:t>gap</a:t>
            </a:r>
            <a:r>
              <a:rPr spc="-68" dirty="0"/>
              <a:t>!</a:t>
            </a:r>
          </a:p>
        </p:txBody>
      </p:sp>
      <p:sp>
        <p:nvSpPr>
          <p:cNvPr id="3" name="object 3"/>
          <p:cNvSpPr txBox="1"/>
          <p:nvPr/>
        </p:nvSpPr>
        <p:spPr>
          <a:xfrm>
            <a:off x="14809850" y="9640671"/>
            <a:ext cx="388619" cy="296235"/>
          </a:xfrm>
          <a:prstGeom prst="rect">
            <a:avLst/>
          </a:prstGeom>
        </p:spPr>
        <p:txBody>
          <a:bodyPr vert="horz" wrap="square" lIns="0" tIns="19050" rIns="0" bIns="0" rtlCol="0">
            <a:spAutoFit/>
          </a:bodyPr>
          <a:lstStyle/>
          <a:p>
            <a:pPr marL="19050">
              <a:spcBef>
                <a:spcPts val="150"/>
              </a:spcBef>
            </a:pPr>
            <a:r>
              <a:rPr dirty="0">
                <a:solidFill>
                  <a:srgbClr val="888888"/>
                </a:solidFill>
                <a:latin typeface="Calibri"/>
                <a:cs typeface="Calibri"/>
              </a:rPr>
              <a:t>111</a:t>
            </a:r>
            <a:endParaRPr>
              <a:latin typeface="Calibri"/>
              <a:cs typeface="Calibri"/>
            </a:endParaRPr>
          </a:p>
        </p:txBody>
      </p:sp>
      <p:sp>
        <p:nvSpPr>
          <p:cNvPr id="6" name="AutoShape 3">
            <a:extLst>
              <a:ext uri="{FF2B5EF4-FFF2-40B4-BE49-F238E27FC236}">
                <a16:creationId xmlns:a16="http://schemas.microsoft.com/office/drawing/2014/main" id="{BBA177BB-C30C-75C8-EF6C-E8EBDE5D04F4}"/>
              </a:ext>
            </a:extLst>
          </p:cNvPr>
          <p:cNvSpPr/>
          <p:nvPr/>
        </p:nvSpPr>
        <p:spPr>
          <a:xfrm>
            <a:off x="0" y="-12526"/>
            <a:ext cx="1714500" cy="10287000"/>
          </a:xfrm>
          <a:prstGeom prst="rect">
            <a:avLst/>
          </a:prstGeom>
          <a:solidFill>
            <a:srgbClr val="242424"/>
          </a:solidFill>
        </p:spPr>
        <p:txBody>
          <a:bodyPr/>
          <a:lstStyle/>
          <a:p>
            <a:endParaRPr lang="it-IT"/>
          </a:p>
        </p:txBody>
      </p:sp>
      <p:grpSp>
        <p:nvGrpSpPr>
          <p:cNvPr id="7" name="Group 5">
            <a:extLst>
              <a:ext uri="{FF2B5EF4-FFF2-40B4-BE49-F238E27FC236}">
                <a16:creationId xmlns:a16="http://schemas.microsoft.com/office/drawing/2014/main" id="{EB268288-BFB5-01DA-07C9-EA546AC45127}"/>
              </a:ext>
            </a:extLst>
          </p:cNvPr>
          <p:cNvGrpSpPr/>
          <p:nvPr/>
        </p:nvGrpSpPr>
        <p:grpSpPr>
          <a:xfrm>
            <a:off x="0" y="8572500"/>
            <a:ext cx="1714500" cy="1714500"/>
            <a:chOff x="0" y="0"/>
            <a:chExt cx="1913890" cy="1913890"/>
          </a:xfrm>
        </p:grpSpPr>
        <p:sp>
          <p:nvSpPr>
            <p:cNvPr id="8" name="Freeform 6">
              <a:extLst>
                <a:ext uri="{FF2B5EF4-FFF2-40B4-BE49-F238E27FC236}">
                  <a16:creationId xmlns:a16="http://schemas.microsoft.com/office/drawing/2014/main" id="{9CB4D01F-35D0-83E8-D1BB-48A5BF5DBEDE}"/>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0" name="Group 20">
            <a:extLst>
              <a:ext uri="{FF2B5EF4-FFF2-40B4-BE49-F238E27FC236}">
                <a16:creationId xmlns:a16="http://schemas.microsoft.com/office/drawing/2014/main" id="{09313DB2-1060-26C8-9A32-5F4F3CD0096F}"/>
              </a:ext>
            </a:extLst>
          </p:cNvPr>
          <p:cNvGrpSpPr/>
          <p:nvPr/>
        </p:nvGrpSpPr>
        <p:grpSpPr>
          <a:xfrm>
            <a:off x="16573500" y="-12526"/>
            <a:ext cx="1714500" cy="1714500"/>
            <a:chOff x="0" y="0"/>
            <a:chExt cx="1913890" cy="1913890"/>
          </a:xfrm>
        </p:grpSpPr>
        <p:sp>
          <p:nvSpPr>
            <p:cNvPr id="11" name="Freeform 21">
              <a:extLst>
                <a:ext uri="{FF2B5EF4-FFF2-40B4-BE49-F238E27FC236}">
                  <a16:creationId xmlns:a16="http://schemas.microsoft.com/office/drawing/2014/main" id="{6AEC6EAC-5898-0B81-9221-8411927B762F}"/>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2" name="TextBox 22">
            <a:extLst>
              <a:ext uri="{FF2B5EF4-FFF2-40B4-BE49-F238E27FC236}">
                <a16:creationId xmlns:a16="http://schemas.microsoft.com/office/drawing/2014/main" id="{68333B3E-75A3-C74A-5AE0-70E52B41C5BF}"/>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14</a:t>
            </a:r>
          </a:p>
        </p:txBody>
      </p:sp>
      <p:sp>
        <p:nvSpPr>
          <p:cNvPr id="4" name="TextBox 4">
            <a:extLst>
              <a:ext uri="{FF2B5EF4-FFF2-40B4-BE49-F238E27FC236}">
                <a16:creationId xmlns:a16="http://schemas.microsoft.com/office/drawing/2014/main" id="{18C64545-F0DA-E6AF-7F88-3AB7EB8CE55D}"/>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2: Safety and protection equipment </a:t>
            </a:r>
          </a:p>
          <a:p>
            <a:pPr marL="0" lvl="1">
              <a:lnSpc>
                <a:spcPts val="1680"/>
              </a:lnSpc>
              <a:spcBef>
                <a:spcPts val="1260"/>
              </a:spcBef>
            </a:pPr>
            <a:r>
              <a:rPr lang="en-US" sz="1400" spc="210" dirty="0">
                <a:solidFill>
                  <a:schemeClr val="bg1"/>
                </a:solidFill>
                <a:latin typeface="Inter"/>
              </a:rPr>
              <a:t> </a:t>
            </a:r>
          </a:p>
        </p:txBody>
      </p:sp>
      <p:sp>
        <p:nvSpPr>
          <p:cNvPr id="5" name="TextBox 7">
            <a:extLst>
              <a:ext uri="{FF2B5EF4-FFF2-40B4-BE49-F238E27FC236}">
                <a16:creationId xmlns:a16="http://schemas.microsoft.com/office/drawing/2014/main" id="{B888B376-F8D6-B41A-25DA-97DA15CCA97E}"/>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06-14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7">
            <a:extLst>
              <a:ext uri="{FF2B5EF4-FFF2-40B4-BE49-F238E27FC236}">
                <a16:creationId xmlns:a16="http://schemas.microsoft.com/office/drawing/2014/main" id="{AF401C4D-E26B-E277-FFCD-D9A41DA57B20}"/>
              </a:ext>
            </a:extLst>
          </p:cNvPr>
          <p:cNvSpPr/>
          <p:nvPr/>
        </p:nvSpPr>
        <p:spPr>
          <a:xfrm>
            <a:off x="0" y="3771900"/>
            <a:ext cx="18288000" cy="3695700"/>
          </a:xfrm>
          <a:prstGeom prst="rect">
            <a:avLst/>
          </a:prstGeom>
          <a:solidFill>
            <a:srgbClr val="242424"/>
          </a:solidFill>
        </p:spPr>
        <p:txBody>
          <a:bodyPr/>
          <a:lstStyle/>
          <a:p>
            <a:endParaRPr lang="it-IT" dirty="0"/>
          </a:p>
        </p:txBody>
      </p:sp>
      <p:sp>
        <p:nvSpPr>
          <p:cNvPr id="3" name="TextBox 8">
            <a:extLst>
              <a:ext uri="{FF2B5EF4-FFF2-40B4-BE49-F238E27FC236}">
                <a16:creationId xmlns:a16="http://schemas.microsoft.com/office/drawing/2014/main" id="{080C3119-8FF8-3ED6-8A01-80D3E76817D1}"/>
              </a:ext>
            </a:extLst>
          </p:cNvPr>
          <p:cNvSpPr txBox="1"/>
          <p:nvPr/>
        </p:nvSpPr>
        <p:spPr>
          <a:xfrm>
            <a:off x="2743200" y="4991100"/>
            <a:ext cx="14249400" cy="2057871"/>
          </a:xfrm>
          <a:prstGeom prst="rect">
            <a:avLst/>
          </a:prstGeom>
        </p:spPr>
        <p:txBody>
          <a:bodyPr wrap="square" lIns="0" tIns="0" rIns="0" bIns="0" rtlCol="0" anchor="t">
            <a:spAutoFit/>
          </a:bodyPr>
          <a:lstStyle/>
          <a:p>
            <a:pPr marL="0" lvl="1">
              <a:lnSpc>
                <a:spcPts val="5980"/>
              </a:lnSpc>
              <a:spcBef>
                <a:spcPts val="4485"/>
              </a:spcBef>
            </a:pPr>
            <a:r>
              <a:rPr lang="en-US" sz="4600" spc="276" dirty="0">
                <a:solidFill>
                  <a:srgbClr val="FFFFFF"/>
                </a:solidFill>
                <a:latin typeface="Inter Bold"/>
              </a:rPr>
              <a:t>Learning Unit 3: </a:t>
            </a:r>
            <a:r>
              <a:rPr lang="en-US" sz="4800" dirty="0">
                <a:solidFill>
                  <a:schemeClr val="bg1"/>
                </a:solidFill>
              </a:rPr>
              <a:t>Pre- and post-operational checks</a:t>
            </a:r>
            <a:endParaRPr lang="en-US" sz="4800" spc="210" dirty="0">
              <a:solidFill>
                <a:schemeClr val="bg1"/>
              </a:solidFill>
              <a:latin typeface="Inter"/>
            </a:endParaRPr>
          </a:p>
          <a:p>
            <a:pPr marL="0" lvl="1" indent="0" algn="l">
              <a:lnSpc>
                <a:spcPts val="5980"/>
              </a:lnSpc>
              <a:spcBef>
                <a:spcPts val="4485"/>
              </a:spcBef>
            </a:pPr>
            <a:r>
              <a:rPr lang="en-US" sz="4600" spc="276" dirty="0">
                <a:solidFill>
                  <a:srgbClr val="FFFFFF"/>
                </a:solidFill>
                <a:latin typeface="Inter Bold"/>
              </a:rPr>
              <a:t> </a:t>
            </a:r>
            <a:endParaRPr lang="en-US" sz="4600" u="none" spc="276" dirty="0">
              <a:solidFill>
                <a:srgbClr val="FFFFFF"/>
              </a:solidFill>
              <a:latin typeface="Inter Bold"/>
            </a:endParaRPr>
          </a:p>
        </p:txBody>
      </p:sp>
      <p:grpSp>
        <p:nvGrpSpPr>
          <p:cNvPr id="4" name="Group 13">
            <a:extLst>
              <a:ext uri="{FF2B5EF4-FFF2-40B4-BE49-F238E27FC236}">
                <a16:creationId xmlns:a16="http://schemas.microsoft.com/office/drawing/2014/main" id="{122A09B5-D24B-7447-1FA7-032F07D3A98E}"/>
              </a:ext>
            </a:extLst>
          </p:cNvPr>
          <p:cNvGrpSpPr/>
          <p:nvPr/>
        </p:nvGrpSpPr>
        <p:grpSpPr>
          <a:xfrm>
            <a:off x="16573500" y="0"/>
            <a:ext cx="1714500" cy="1714500"/>
            <a:chOff x="0" y="0"/>
            <a:chExt cx="1913890" cy="1913890"/>
          </a:xfrm>
        </p:grpSpPr>
        <p:sp>
          <p:nvSpPr>
            <p:cNvPr id="5" name="Freeform 14">
              <a:extLst>
                <a:ext uri="{FF2B5EF4-FFF2-40B4-BE49-F238E27FC236}">
                  <a16:creationId xmlns:a16="http://schemas.microsoft.com/office/drawing/2014/main" id="{DF8C06B0-58BE-47F2-E527-23D1350B888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6" name="TextBox 15">
            <a:extLst>
              <a:ext uri="{FF2B5EF4-FFF2-40B4-BE49-F238E27FC236}">
                <a16:creationId xmlns:a16="http://schemas.microsoft.com/office/drawing/2014/main" id="{D09F549B-8671-FBF8-15D6-E9E03A655E32}"/>
              </a:ext>
            </a:extLst>
          </p:cNvPr>
          <p:cNvSpPr txBox="1"/>
          <p:nvPr/>
        </p:nvSpPr>
        <p:spPr>
          <a:xfrm>
            <a:off x="16922553" y="705511"/>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15</a:t>
            </a:r>
          </a:p>
        </p:txBody>
      </p:sp>
    </p:spTree>
    <p:extLst>
      <p:ext uri="{BB962C8B-B14F-4D97-AF65-F5344CB8AC3E}">
        <p14:creationId xmlns:p14="http://schemas.microsoft.com/office/powerpoint/2010/main" val="5248835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xfrm>
            <a:off x="6248400" y="308063"/>
            <a:ext cx="6858000" cy="941604"/>
          </a:xfrm>
          <a:prstGeom prst="rect">
            <a:avLst/>
          </a:prstGeom>
        </p:spPr>
        <p:txBody>
          <a:bodyPr vert="horz" wrap="square" lIns="0" tIns="18098" rIns="0" bIns="0" rtlCol="0">
            <a:spAutoFit/>
          </a:bodyPr>
          <a:lstStyle/>
          <a:p>
            <a:pPr marL="19050" marR="7620" indent="225743">
              <a:spcBef>
                <a:spcPts val="143"/>
              </a:spcBef>
            </a:pPr>
            <a:r>
              <a:rPr spc="-8" dirty="0"/>
              <a:t>Pendulum </a:t>
            </a:r>
            <a:r>
              <a:rPr spc="-60" dirty="0"/>
              <a:t>Effect</a:t>
            </a:r>
          </a:p>
        </p:txBody>
      </p:sp>
      <p:sp>
        <p:nvSpPr>
          <p:cNvPr id="3" name="object 3"/>
          <p:cNvSpPr txBox="1"/>
          <p:nvPr/>
        </p:nvSpPr>
        <p:spPr>
          <a:xfrm>
            <a:off x="2768498" y="1677544"/>
            <a:ext cx="12377738" cy="1405193"/>
          </a:xfrm>
          <a:prstGeom prst="rect">
            <a:avLst/>
          </a:prstGeom>
        </p:spPr>
        <p:txBody>
          <a:bodyPr vert="horz" wrap="square" lIns="0" tIns="20003" rIns="0" bIns="0" rtlCol="0">
            <a:spAutoFit/>
          </a:bodyPr>
          <a:lstStyle/>
          <a:p>
            <a:pPr marL="533400" marR="7620" indent="-514350" algn="just">
              <a:spcBef>
                <a:spcPts val="158"/>
              </a:spcBef>
              <a:buFont typeface="Arial"/>
              <a:buChar char="•"/>
              <a:tabLst>
                <a:tab pos="533400" algn="l"/>
              </a:tabLst>
            </a:pPr>
            <a:r>
              <a:rPr sz="3000" i="1" spc="-68" dirty="0">
                <a:solidFill>
                  <a:srgbClr val="003399"/>
                </a:solidFill>
                <a:latin typeface="Calibri"/>
                <a:cs typeface="Calibri"/>
              </a:rPr>
              <a:t>The </a:t>
            </a:r>
            <a:r>
              <a:rPr sz="3000" i="1" spc="-15" dirty="0">
                <a:solidFill>
                  <a:srgbClr val="003399"/>
                </a:solidFill>
                <a:latin typeface="Calibri"/>
                <a:cs typeface="Calibri"/>
              </a:rPr>
              <a:t>pendulum </a:t>
            </a:r>
            <a:r>
              <a:rPr sz="3000" i="1" spc="-68" dirty="0">
                <a:solidFill>
                  <a:srgbClr val="003399"/>
                </a:solidFill>
                <a:latin typeface="Calibri"/>
                <a:cs typeface="Calibri"/>
              </a:rPr>
              <a:t>effect</a:t>
            </a:r>
            <a:r>
              <a:rPr sz="3000" i="1" spc="-15" dirty="0">
                <a:solidFill>
                  <a:srgbClr val="003399"/>
                </a:solidFill>
                <a:latin typeface="Calibri"/>
                <a:cs typeface="Calibri"/>
              </a:rPr>
              <a:t>, during a fall </a:t>
            </a:r>
            <a:r>
              <a:rPr sz="3000" i="1" spc="-38" dirty="0">
                <a:solidFill>
                  <a:srgbClr val="003399"/>
                </a:solidFill>
                <a:latin typeface="Calibri"/>
                <a:cs typeface="Calibri"/>
              </a:rPr>
              <a:t>from height, </a:t>
            </a:r>
            <a:r>
              <a:rPr sz="3000" i="1" dirty="0">
                <a:solidFill>
                  <a:srgbClr val="003399"/>
                </a:solidFill>
                <a:latin typeface="Calibri"/>
                <a:cs typeface="Calibri"/>
              </a:rPr>
              <a:t>is an </a:t>
            </a:r>
            <a:r>
              <a:rPr sz="3000" i="1" spc="-38" dirty="0">
                <a:solidFill>
                  <a:srgbClr val="003399"/>
                </a:solidFill>
                <a:latin typeface="Calibri"/>
                <a:cs typeface="Calibri"/>
              </a:rPr>
              <a:t>uncontrolled </a:t>
            </a:r>
            <a:r>
              <a:rPr sz="3000" i="1" spc="-8" dirty="0">
                <a:solidFill>
                  <a:srgbClr val="003399"/>
                </a:solidFill>
                <a:latin typeface="Calibri"/>
                <a:cs typeface="Calibri"/>
              </a:rPr>
              <a:t>rotation </a:t>
            </a:r>
            <a:r>
              <a:rPr sz="3000" i="1" dirty="0">
                <a:solidFill>
                  <a:srgbClr val="003399"/>
                </a:solidFill>
                <a:latin typeface="Calibri"/>
                <a:cs typeface="Calibri"/>
              </a:rPr>
              <a:t>and </a:t>
            </a:r>
            <a:r>
              <a:rPr sz="3000" i="1" spc="-8" dirty="0">
                <a:solidFill>
                  <a:srgbClr val="003399"/>
                </a:solidFill>
                <a:latin typeface="Calibri"/>
                <a:cs typeface="Calibri"/>
              </a:rPr>
              <a:t>oscillation </a:t>
            </a:r>
            <a:r>
              <a:rPr sz="3000" i="1" spc="-15" dirty="0">
                <a:solidFill>
                  <a:srgbClr val="003399"/>
                </a:solidFill>
                <a:latin typeface="Calibri"/>
                <a:cs typeface="Calibri"/>
              </a:rPr>
              <a:t>movement </a:t>
            </a:r>
            <a:r>
              <a:rPr sz="3000" i="1" dirty="0">
                <a:solidFill>
                  <a:srgbClr val="003399"/>
                </a:solidFill>
                <a:latin typeface="Calibri"/>
                <a:cs typeface="Calibri"/>
              </a:rPr>
              <a:t>from </a:t>
            </a:r>
            <a:r>
              <a:rPr sz="3000" i="1" spc="-15" dirty="0">
                <a:solidFill>
                  <a:srgbClr val="003399"/>
                </a:solidFill>
                <a:latin typeface="Calibri"/>
                <a:cs typeface="Calibri"/>
              </a:rPr>
              <a:t>which </a:t>
            </a:r>
            <a:r>
              <a:rPr sz="3000" i="1" dirty="0">
                <a:solidFill>
                  <a:srgbClr val="003399"/>
                </a:solidFill>
                <a:latin typeface="Calibri"/>
                <a:cs typeface="Calibri"/>
              </a:rPr>
              <a:t>a </a:t>
            </a:r>
            <a:r>
              <a:rPr sz="3000" i="1" u="heavy" spc="-8" dirty="0">
                <a:solidFill>
                  <a:srgbClr val="003399"/>
                </a:solidFill>
                <a:uFill>
                  <a:solidFill>
                    <a:srgbClr val="003399"/>
                  </a:solidFill>
                </a:uFill>
                <a:latin typeface="Calibri"/>
                <a:cs typeface="Calibri"/>
              </a:rPr>
              <a:t>'risk of </a:t>
            </a:r>
            <a:r>
              <a:rPr sz="3000" i="1" u="heavy" spc="-15" dirty="0">
                <a:solidFill>
                  <a:srgbClr val="003399"/>
                </a:solidFill>
                <a:uFill>
                  <a:solidFill>
                    <a:srgbClr val="003399"/>
                  </a:solidFill>
                </a:uFill>
                <a:latin typeface="Calibri"/>
                <a:cs typeface="Calibri"/>
              </a:rPr>
              <a:t>violent </a:t>
            </a:r>
            <a:r>
              <a:rPr sz="3000" i="1" u="heavy" spc="-45" dirty="0">
                <a:solidFill>
                  <a:srgbClr val="003399"/>
                </a:solidFill>
                <a:uFill>
                  <a:solidFill>
                    <a:srgbClr val="003399"/>
                  </a:solidFill>
                </a:uFill>
                <a:latin typeface="Calibri"/>
                <a:cs typeface="Calibri"/>
              </a:rPr>
              <a:t>impact' </a:t>
            </a:r>
            <a:r>
              <a:rPr sz="3000" i="1" spc="-15" dirty="0">
                <a:solidFill>
                  <a:srgbClr val="003399"/>
                </a:solidFill>
                <a:latin typeface="Calibri"/>
                <a:cs typeface="Calibri"/>
              </a:rPr>
              <a:t>against </a:t>
            </a:r>
            <a:r>
              <a:rPr sz="3000" i="1" spc="-8" dirty="0">
                <a:solidFill>
                  <a:srgbClr val="003399"/>
                </a:solidFill>
                <a:latin typeface="Calibri"/>
                <a:cs typeface="Calibri"/>
              </a:rPr>
              <a:t>lateral </a:t>
            </a:r>
            <a:r>
              <a:rPr sz="3000" i="1" dirty="0">
                <a:solidFill>
                  <a:srgbClr val="003399"/>
                </a:solidFill>
                <a:latin typeface="Calibri"/>
                <a:cs typeface="Calibri"/>
              </a:rPr>
              <a:t>or </a:t>
            </a:r>
            <a:r>
              <a:rPr sz="3000" i="1" spc="-8" dirty="0">
                <a:solidFill>
                  <a:srgbClr val="003399"/>
                </a:solidFill>
                <a:latin typeface="Calibri"/>
                <a:cs typeface="Calibri"/>
              </a:rPr>
              <a:t>ground </a:t>
            </a:r>
            <a:r>
              <a:rPr sz="3000" i="1" spc="-15" dirty="0">
                <a:solidFill>
                  <a:srgbClr val="003399"/>
                </a:solidFill>
                <a:latin typeface="Calibri"/>
                <a:cs typeface="Calibri"/>
              </a:rPr>
              <a:t>obstacles </a:t>
            </a:r>
            <a:r>
              <a:rPr sz="3000" i="1" spc="-8" dirty="0">
                <a:solidFill>
                  <a:srgbClr val="003399"/>
                </a:solidFill>
                <a:latin typeface="Calibri"/>
                <a:cs typeface="Calibri"/>
              </a:rPr>
              <a:t>arises.</a:t>
            </a:r>
            <a:endParaRPr sz="3000" dirty="0">
              <a:latin typeface="Calibri"/>
              <a:cs typeface="Calibri"/>
            </a:endParaRPr>
          </a:p>
        </p:txBody>
      </p:sp>
      <p:sp>
        <p:nvSpPr>
          <p:cNvPr id="5" name="AutoShape 3">
            <a:extLst>
              <a:ext uri="{FF2B5EF4-FFF2-40B4-BE49-F238E27FC236}">
                <a16:creationId xmlns:a16="http://schemas.microsoft.com/office/drawing/2014/main" id="{D643126C-707B-B1F8-BCD1-544B3E9CE652}"/>
              </a:ext>
            </a:extLst>
          </p:cNvPr>
          <p:cNvSpPr/>
          <p:nvPr/>
        </p:nvSpPr>
        <p:spPr>
          <a:xfrm>
            <a:off x="0" y="-12526"/>
            <a:ext cx="1714500" cy="10287000"/>
          </a:xfrm>
          <a:prstGeom prst="rect">
            <a:avLst/>
          </a:prstGeom>
          <a:solidFill>
            <a:srgbClr val="242424"/>
          </a:solidFill>
        </p:spPr>
        <p:txBody>
          <a:bodyPr/>
          <a:lstStyle/>
          <a:p>
            <a:endParaRPr lang="it-IT"/>
          </a:p>
        </p:txBody>
      </p:sp>
      <p:grpSp>
        <p:nvGrpSpPr>
          <p:cNvPr id="8" name="Group 5">
            <a:extLst>
              <a:ext uri="{FF2B5EF4-FFF2-40B4-BE49-F238E27FC236}">
                <a16:creationId xmlns:a16="http://schemas.microsoft.com/office/drawing/2014/main" id="{79D3327A-388D-EEBE-DB86-B058301A9902}"/>
              </a:ext>
            </a:extLst>
          </p:cNvPr>
          <p:cNvGrpSpPr/>
          <p:nvPr/>
        </p:nvGrpSpPr>
        <p:grpSpPr>
          <a:xfrm>
            <a:off x="0" y="8725560"/>
            <a:ext cx="1714500" cy="1714500"/>
            <a:chOff x="0" y="0"/>
            <a:chExt cx="1913890" cy="1913890"/>
          </a:xfrm>
        </p:grpSpPr>
        <p:sp>
          <p:nvSpPr>
            <p:cNvPr id="9" name="Freeform 6">
              <a:extLst>
                <a:ext uri="{FF2B5EF4-FFF2-40B4-BE49-F238E27FC236}">
                  <a16:creationId xmlns:a16="http://schemas.microsoft.com/office/drawing/2014/main" id="{4EDAD8F6-C6B2-7241-D4E5-627DE59CBDF9}"/>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1" name="Group 20">
            <a:extLst>
              <a:ext uri="{FF2B5EF4-FFF2-40B4-BE49-F238E27FC236}">
                <a16:creationId xmlns:a16="http://schemas.microsoft.com/office/drawing/2014/main" id="{DC006064-0173-E9E8-E1F6-5145A9CCFE5E}"/>
              </a:ext>
            </a:extLst>
          </p:cNvPr>
          <p:cNvGrpSpPr/>
          <p:nvPr/>
        </p:nvGrpSpPr>
        <p:grpSpPr>
          <a:xfrm>
            <a:off x="16573500" y="-12526"/>
            <a:ext cx="1714500" cy="1714500"/>
            <a:chOff x="0" y="0"/>
            <a:chExt cx="1913890" cy="1913890"/>
          </a:xfrm>
        </p:grpSpPr>
        <p:sp>
          <p:nvSpPr>
            <p:cNvPr id="12" name="Freeform 21">
              <a:extLst>
                <a:ext uri="{FF2B5EF4-FFF2-40B4-BE49-F238E27FC236}">
                  <a16:creationId xmlns:a16="http://schemas.microsoft.com/office/drawing/2014/main" id="{F1FC3910-4A13-3A70-1CF0-CEFC9DADB2E8}"/>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3" name="TextBox 22">
            <a:extLst>
              <a:ext uri="{FF2B5EF4-FFF2-40B4-BE49-F238E27FC236}">
                <a16:creationId xmlns:a16="http://schemas.microsoft.com/office/drawing/2014/main" id="{42EA9B92-8AA4-5A34-7B3C-509F9273E168}"/>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16</a:t>
            </a:r>
          </a:p>
        </p:txBody>
      </p:sp>
      <p:sp>
        <p:nvSpPr>
          <p:cNvPr id="6" name="TextBox 4">
            <a:extLst>
              <a:ext uri="{FF2B5EF4-FFF2-40B4-BE49-F238E27FC236}">
                <a16:creationId xmlns:a16="http://schemas.microsoft.com/office/drawing/2014/main" id="{A3D94CA2-D49E-D0CF-429F-27DA5CC177E9}"/>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3: Pre- and post-operational checks</a:t>
            </a:r>
          </a:p>
          <a:p>
            <a:pPr marL="0" lvl="1">
              <a:lnSpc>
                <a:spcPts val="1680"/>
              </a:lnSpc>
              <a:spcBef>
                <a:spcPts val="1260"/>
              </a:spcBef>
            </a:pPr>
            <a:r>
              <a:rPr lang="en-US" sz="1400" spc="210" dirty="0">
                <a:solidFill>
                  <a:schemeClr val="bg1"/>
                </a:solidFill>
                <a:latin typeface="Inter"/>
              </a:rPr>
              <a:t> </a:t>
            </a:r>
          </a:p>
        </p:txBody>
      </p:sp>
      <p:sp>
        <p:nvSpPr>
          <p:cNvPr id="7" name="TextBox 7">
            <a:extLst>
              <a:ext uri="{FF2B5EF4-FFF2-40B4-BE49-F238E27FC236}">
                <a16:creationId xmlns:a16="http://schemas.microsoft.com/office/drawing/2014/main" id="{AE342229-E49F-863F-9AD1-8AA531802416}"/>
              </a:ext>
            </a:extLst>
          </p:cNvPr>
          <p:cNvSpPr txBox="1"/>
          <p:nvPr/>
        </p:nvSpPr>
        <p:spPr>
          <a:xfrm>
            <a:off x="349053" y="9311327"/>
            <a:ext cx="958543" cy="264111"/>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15-23</a:t>
            </a:r>
          </a:p>
        </p:txBody>
      </p:sp>
      <p:pic>
        <p:nvPicPr>
          <p:cNvPr id="14" name="Immagine 13">
            <a:extLst>
              <a:ext uri="{FF2B5EF4-FFF2-40B4-BE49-F238E27FC236}">
                <a16:creationId xmlns:a16="http://schemas.microsoft.com/office/drawing/2014/main" id="{8AF11A3A-0E78-EE46-600B-A79F222BB411}"/>
              </a:ext>
            </a:extLst>
          </p:cNvPr>
          <p:cNvPicPr>
            <a:picLocks noChangeAspect="1"/>
          </p:cNvPicPr>
          <p:nvPr/>
        </p:nvPicPr>
        <p:blipFill>
          <a:blip r:embed="rId2"/>
          <a:stretch>
            <a:fillRect/>
          </a:stretch>
        </p:blipFill>
        <p:spPr>
          <a:xfrm>
            <a:off x="7315200" y="4786545"/>
            <a:ext cx="4874272" cy="4835437"/>
          </a:xfrm>
          <a:prstGeom prst="rect">
            <a:avLst/>
          </a:prstGeom>
        </p:spPr>
      </p:pic>
      <p:sp>
        <p:nvSpPr>
          <p:cNvPr id="15" name="CasellaDiTesto 14">
            <a:extLst>
              <a:ext uri="{FF2B5EF4-FFF2-40B4-BE49-F238E27FC236}">
                <a16:creationId xmlns:a16="http://schemas.microsoft.com/office/drawing/2014/main" id="{8073DC4C-7C0C-CCFE-BA9A-640DE667AD1C}"/>
              </a:ext>
            </a:extLst>
          </p:cNvPr>
          <p:cNvSpPr txBox="1"/>
          <p:nvPr/>
        </p:nvSpPr>
        <p:spPr>
          <a:xfrm>
            <a:off x="6039945" y="3401520"/>
            <a:ext cx="7274909" cy="1477328"/>
          </a:xfrm>
          <a:prstGeom prst="rect">
            <a:avLst/>
          </a:prstGeom>
          <a:noFill/>
        </p:spPr>
        <p:txBody>
          <a:bodyPr wrap="square" rtlCol="0">
            <a:spAutoFit/>
          </a:bodyPr>
          <a:lstStyle/>
          <a:p>
            <a:r>
              <a:rPr lang="en-US" b="1" dirty="0"/>
              <a:t>Effect of lateral offset relative to the anchorage point</a:t>
            </a:r>
          </a:p>
          <a:p>
            <a:endParaRPr lang="en-US" dirty="0"/>
          </a:p>
          <a:p>
            <a:r>
              <a:rPr lang="en-US" dirty="0"/>
              <a:t>Legend</a:t>
            </a:r>
          </a:p>
          <a:p>
            <a:r>
              <a:rPr lang="en-US" dirty="0"/>
              <a:t>1 Height of the starting position</a:t>
            </a:r>
          </a:p>
          <a:p>
            <a:r>
              <a:rPr lang="en-US" dirty="0"/>
              <a:t>2 Height of the final position before activation of the fall arrest device</a:t>
            </a:r>
            <a:endParaRPr lang="it-IT"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362201" y="342900"/>
            <a:ext cx="4724400" cy="5943600"/>
          </a:xfrm>
          <a:prstGeom prst="rect">
            <a:avLst/>
          </a:prstGeom>
          <a:blipFill>
            <a:blip r:embed="rId2" cstate="print"/>
            <a:stretch>
              <a:fillRect/>
            </a:stretch>
          </a:blipFill>
        </p:spPr>
        <p:txBody>
          <a:bodyPr wrap="square" lIns="0" tIns="0" rIns="0" bIns="0" rtlCol="0"/>
          <a:lstStyle/>
          <a:p>
            <a:endParaRPr sz="2700"/>
          </a:p>
        </p:txBody>
      </p:sp>
      <p:sp>
        <p:nvSpPr>
          <p:cNvPr id="3" name="AutoShape 3">
            <a:extLst>
              <a:ext uri="{FF2B5EF4-FFF2-40B4-BE49-F238E27FC236}">
                <a16:creationId xmlns:a16="http://schemas.microsoft.com/office/drawing/2014/main" id="{70740FBF-CB3C-E990-8BE3-68486B24DF37}"/>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B3189829-7509-0E5D-1EB8-99918C2DD02E}"/>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30E0C0D6-8C09-76B0-4480-4BE0F8B5AA16}"/>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101C826B-6A8B-F777-F4B0-A83F5861ABF4}"/>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FBB4DBEB-BD5E-5357-8B5D-B8311A857E5C}"/>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DB02E33E-3F59-C614-B2E9-57C5CD4B874E}"/>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17</a:t>
            </a:r>
          </a:p>
        </p:txBody>
      </p:sp>
      <p:sp>
        <p:nvSpPr>
          <p:cNvPr id="4" name="TextBox 4">
            <a:extLst>
              <a:ext uri="{FF2B5EF4-FFF2-40B4-BE49-F238E27FC236}">
                <a16:creationId xmlns:a16="http://schemas.microsoft.com/office/drawing/2014/main" id="{3FC4CDE1-2AFD-574E-E619-F8D75E4F9B26}"/>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3: Pre- and post-operational checks</a:t>
            </a:r>
          </a:p>
          <a:p>
            <a:pPr marL="0" lvl="1">
              <a:lnSpc>
                <a:spcPts val="1680"/>
              </a:lnSpc>
              <a:spcBef>
                <a:spcPts val="1260"/>
              </a:spcBef>
            </a:pPr>
            <a:r>
              <a:rPr lang="en-US" sz="1400" spc="210" dirty="0">
                <a:solidFill>
                  <a:schemeClr val="bg1"/>
                </a:solidFill>
                <a:latin typeface="Inter"/>
              </a:rPr>
              <a:t> </a:t>
            </a:r>
          </a:p>
        </p:txBody>
      </p:sp>
      <p:sp>
        <p:nvSpPr>
          <p:cNvPr id="5" name="TextBox 7">
            <a:extLst>
              <a:ext uri="{FF2B5EF4-FFF2-40B4-BE49-F238E27FC236}">
                <a16:creationId xmlns:a16="http://schemas.microsoft.com/office/drawing/2014/main" id="{151278FF-14FD-821E-4A3F-752035F4E60E}"/>
              </a:ext>
            </a:extLst>
          </p:cNvPr>
          <p:cNvSpPr txBox="1"/>
          <p:nvPr/>
        </p:nvSpPr>
        <p:spPr>
          <a:xfrm>
            <a:off x="349053" y="9311327"/>
            <a:ext cx="958543" cy="264111"/>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15-23</a:t>
            </a:r>
          </a:p>
        </p:txBody>
      </p:sp>
      <p:sp>
        <p:nvSpPr>
          <p:cNvPr id="8" name="object 3">
            <a:extLst>
              <a:ext uri="{FF2B5EF4-FFF2-40B4-BE49-F238E27FC236}">
                <a16:creationId xmlns:a16="http://schemas.microsoft.com/office/drawing/2014/main" id="{FF07382F-9DCB-5F1A-2E3C-824066737EAF}"/>
              </a:ext>
            </a:extLst>
          </p:cNvPr>
          <p:cNvSpPr/>
          <p:nvPr/>
        </p:nvSpPr>
        <p:spPr>
          <a:xfrm>
            <a:off x="10058401" y="310019"/>
            <a:ext cx="4953000" cy="5022749"/>
          </a:xfrm>
          <a:prstGeom prst="rect">
            <a:avLst/>
          </a:prstGeom>
          <a:blipFill>
            <a:blip r:embed="rId3" cstate="print"/>
            <a:stretch>
              <a:fillRect/>
            </a:stretch>
          </a:blipFill>
        </p:spPr>
        <p:txBody>
          <a:bodyPr wrap="square" lIns="0" tIns="0" rIns="0" bIns="0" rtlCol="0"/>
          <a:lstStyle/>
          <a:p>
            <a:endParaRPr sz="2700"/>
          </a:p>
        </p:txBody>
      </p:sp>
      <p:pic>
        <p:nvPicPr>
          <p:cNvPr id="13" name="Immagine 12">
            <a:extLst>
              <a:ext uri="{FF2B5EF4-FFF2-40B4-BE49-F238E27FC236}">
                <a16:creationId xmlns:a16="http://schemas.microsoft.com/office/drawing/2014/main" id="{2994A2A2-3BDA-A1D8-128E-4D7371059DD6}"/>
              </a:ext>
            </a:extLst>
          </p:cNvPr>
          <p:cNvPicPr>
            <a:picLocks noChangeAspect="1"/>
          </p:cNvPicPr>
          <p:nvPr/>
        </p:nvPicPr>
        <p:blipFill>
          <a:blip r:embed="rId4"/>
          <a:stretch>
            <a:fillRect/>
          </a:stretch>
        </p:blipFill>
        <p:spPr>
          <a:xfrm>
            <a:off x="10068839" y="5332768"/>
            <a:ext cx="3966087" cy="4267200"/>
          </a:xfrm>
          <a:prstGeom prst="rect">
            <a:avLst/>
          </a:prstGeom>
        </p:spPr>
      </p:pic>
      <p:sp>
        <p:nvSpPr>
          <p:cNvPr id="15" name="CasellaDiTesto 14">
            <a:extLst>
              <a:ext uri="{FF2B5EF4-FFF2-40B4-BE49-F238E27FC236}">
                <a16:creationId xmlns:a16="http://schemas.microsoft.com/office/drawing/2014/main" id="{61F5F0CA-3AAF-6948-7FBF-C6B62B089CDC}"/>
              </a:ext>
            </a:extLst>
          </p:cNvPr>
          <p:cNvSpPr txBox="1"/>
          <p:nvPr/>
        </p:nvSpPr>
        <p:spPr>
          <a:xfrm>
            <a:off x="13984266" y="8203168"/>
            <a:ext cx="2590800" cy="892552"/>
          </a:xfrm>
          <a:prstGeom prst="rect">
            <a:avLst/>
          </a:prstGeom>
          <a:noFill/>
        </p:spPr>
        <p:txBody>
          <a:bodyPr wrap="square">
            <a:spAutoFit/>
          </a:bodyPr>
          <a:lstStyle/>
          <a:p>
            <a:r>
              <a:rPr lang="it-IT" sz="2600" b="1" dirty="0"/>
              <a:t>Simple </a:t>
            </a:r>
            <a:r>
              <a:rPr lang="it-IT" sz="2600" b="1" dirty="0" err="1"/>
              <a:t>pendulum</a:t>
            </a:r>
            <a:r>
              <a:rPr lang="it-IT" sz="2600" b="1" dirty="0"/>
              <a:t> </a:t>
            </a:r>
            <a:r>
              <a:rPr lang="it-IT" sz="2600" b="1" dirty="0" err="1"/>
              <a:t>effect</a:t>
            </a:r>
            <a:endParaRPr lang="it-IT" sz="2600" b="1" dirty="0"/>
          </a:p>
        </p:txBody>
      </p:sp>
      <p:sp>
        <p:nvSpPr>
          <p:cNvPr id="17" name="CasellaDiTesto 16">
            <a:extLst>
              <a:ext uri="{FF2B5EF4-FFF2-40B4-BE49-F238E27FC236}">
                <a16:creationId xmlns:a16="http://schemas.microsoft.com/office/drawing/2014/main" id="{867C56ED-A0BD-930B-66BC-5411EFA90458}"/>
              </a:ext>
            </a:extLst>
          </p:cNvPr>
          <p:cNvSpPr txBox="1"/>
          <p:nvPr/>
        </p:nvSpPr>
        <p:spPr>
          <a:xfrm>
            <a:off x="9407679" y="9599968"/>
            <a:ext cx="7543800" cy="492443"/>
          </a:xfrm>
          <a:prstGeom prst="rect">
            <a:avLst/>
          </a:prstGeom>
          <a:noFill/>
        </p:spPr>
        <p:txBody>
          <a:bodyPr wrap="square">
            <a:spAutoFit/>
          </a:bodyPr>
          <a:lstStyle/>
          <a:p>
            <a:r>
              <a:rPr lang="it-IT" sz="2600" b="1" dirty="0" err="1"/>
              <a:t>oscillation</a:t>
            </a:r>
            <a:r>
              <a:rPr lang="it-IT" sz="2600" b="1" dirty="0"/>
              <a:t> of the body with impact </a:t>
            </a:r>
            <a:r>
              <a:rPr lang="it-IT" sz="2600" b="1" dirty="0" err="1"/>
              <a:t>against</a:t>
            </a:r>
            <a:r>
              <a:rPr lang="it-IT" sz="2600" b="1" dirty="0"/>
              <a:t> </a:t>
            </a:r>
            <a:r>
              <a:rPr lang="it-IT" sz="2600" b="1" dirty="0" err="1"/>
              <a:t>obstacles</a:t>
            </a:r>
            <a:endParaRPr lang="it-IT" sz="26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54634" y="1704573"/>
            <a:ext cx="13290233" cy="1891863"/>
          </a:xfrm>
          <a:prstGeom prst="rect">
            <a:avLst/>
          </a:prstGeom>
          <a:ln w="9525">
            <a:solidFill>
              <a:srgbClr val="4F81BC"/>
            </a:solidFill>
          </a:ln>
        </p:spPr>
        <p:txBody>
          <a:bodyPr vert="horz" wrap="square" lIns="0" tIns="44766" rIns="0" bIns="0" rtlCol="0">
            <a:spAutoFit/>
          </a:bodyPr>
          <a:lstStyle/>
          <a:p>
            <a:pPr marL="137160" marR="145733">
              <a:spcBef>
                <a:spcPts val="351"/>
              </a:spcBef>
            </a:pPr>
            <a:r>
              <a:rPr sz="3000" b="1" spc="-23" dirty="0">
                <a:solidFill>
                  <a:srgbClr val="006FC0"/>
                </a:solidFill>
              </a:rPr>
              <a:t>In order to </a:t>
            </a:r>
            <a:r>
              <a:rPr sz="3000" b="1" spc="-15" dirty="0">
                <a:solidFill>
                  <a:srgbClr val="006FC0"/>
                </a:solidFill>
              </a:rPr>
              <a:t>eliminate </a:t>
            </a:r>
            <a:r>
              <a:rPr sz="3000" b="1" dirty="0">
                <a:solidFill>
                  <a:srgbClr val="006FC0"/>
                </a:solidFill>
              </a:rPr>
              <a:t>the </a:t>
            </a:r>
            <a:r>
              <a:rPr sz="3000" b="1" spc="-8" dirty="0">
                <a:solidFill>
                  <a:srgbClr val="006FC0"/>
                </a:solidFill>
              </a:rPr>
              <a:t>risk </a:t>
            </a:r>
            <a:r>
              <a:rPr sz="3000" b="1" dirty="0">
                <a:solidFill>
                  <a:srgbClr val="006FC0"/>
                </a:solidFill>
              </a:rPr>
              <a:t>of </a:t>
            </a:r>
            <a:r>
              <a:rPr sz="3000" b="1" spc="-8" dirty="0">
                <a:solidFill>
                  <a:srgbClr val="006FC0"/>
                </a:solidFill>
              </a:rPr>
              <a:t>falling</a:t>
            </a:r>
            <a:r>
              <a:rPr sz="3000" b="1" dirty="0">
                <a:solidFill>
                  <a:srgbClr val="006FC0"/>
                </a:solidFill>
              </a:rPr>
              <a:t>, it is necessary to </a:t>
            </a:r>
            <a:r>
              <a:rPr sz="3000" b="1" spc="-8" dirty="0">
                <a:solidFill>
                  <a:srgbClr val="006FC0"/>
                </a:solidFill>
              </a:rPr>
              <a:t>use </a:t>
            </a:r>
            <a:r>
              <a:rPr sz="3000" b="1" u="heavy" spc="-8" dirty="0">
                <a:solidFill>
                  <a:srgbClr val="006FC0"/>
                </a:solidFill>
                <a:uFill>
                  <a:solidFill>
                    <a:srgbClr val="006FC0"/>
                  </a:solidFill>
                </a:uFill>
              </a:rPr>
              <a:t>fall-arrest </a:t>
            </a:r>
            <a:r>
              <a:rPr sz="3000" b="1" spc="-15" dirty="0">
                <a:solidFill>
                  <a:srgbClr val="006FC0"/>
                </a:solidFill>
              </a:rPr>
              <a:t>systems </a:t>
            </a:r>
            <a:r>
              <a:rPr sz="3000" b="1" spc="-8" dirty="0">
                <a:solidFill>
                  <a:srgbClr val="006FC0"/>
                </a:solidFill>
              </a:rPr>
              <a:t>with </a:t>
            </a:r>
            <a:r>
              <a:rPr sz="3000" b="1" dirty="0">
                <a:solidFill>
                  <a:srgbClr val="006FC0"/>
                </a:solidFill>
              </a:rPr>
              <a:t>a second </a:t>
            </a:r>
            <a:r>
              <a:rPr sz="3000" b="1" spc="-8" dirty="0">
                <a:solidFill>
                  <a:srgbClr val="006FC0"/>
                </a:solidFill>
              </a:rPr>
              <a:t>anchorage </a:t>
            </a:r>
            <a:r>
              <a:rPr sz="3000" b="1" spc="-15" dirty="0">
                <a:solidFill>
                  <a:srgbClr val="006FC0"/>
                </a:solidFill>
              </a:rPr>
              <a:t>point </a:t>
            </a:r>
            <a:r>
              <a:rPr sz="3000" b="1" spc="-8" dirty="0">
                <a:solidFill>
                  <a:srgbClr val="006FC0"/>
                </a:solidFill>
              </a:rPr>
              <a:t>to</a:t>
            </a:r>
            <a:r>
              <a:rPr sz="3000" b="1" dirty="0">
                <a:solidFill>
                  <a:srgbClr val="006FC0"/>
                </a:solidFill>
              </a:rPr>
              <a:t> which an </a:t>
            </a:r>
            <a:r>
              <a:rPr sz="3000" b="1" spc="-15" dirty="0">
                <a:solidFill>
                  <a:srgbClr val="006FC0"/>
                </a:solidFill>
              </a:rPr>
              <a:t>additional </a:t>
            </a:r>
            <a:r>
              <a:rPr sz="3000" b="1" spc="-8" dirty="0">
                <a:solidFill>
                  <a:srgbClr val="006FC0"/>
                </a:solidFill>
              </a:rPr>
              <a:t>lanyard </a:t>
            </a:r>
            <a:r>
              <a:rPr sz="3000" b="1" dirty="0">
                <a:solidFill>
                  <a:srgbClr val="006FC0"/>
                </a:solidFill>
              </a:rPr>
              <a:t>can be </a:t>
            </a:r>
            <a:r>
              <a:rPr sz="3000" b="1" spc="-15" dirty="0">
                <a:solidFill>
                  <a:srgbClr val="006FC0"/>
                </a:solidFill>
              </a:rPr>
              <a:t>attached </a:t>
            </a:r>
            <a:r>
              <a:rPr sz="3000" b="1" dirty="0">
                <a:solidFill>
                  <a:srgbClr val="006FC0"/>
                </a:solidFill>
              </a:rPr>
              <a:t>(fig. 1) or to </a:t>
            </a:r>
            <a:r>
              <a:rPr sz="3000" b="1" spc="-8" dirty="0">
                <a:solidFill>
                  <a:srgbClr val="006FC0"/>
                </a:solidFill>
              </a:rPr>
              <a:t>use </a:t>
            </a:r>
            <a:r>
              <a:rPr sz="3000" b="1" dirty="0">
                <a:solidFill>
                  <a:srgbClr val="006FC0"/>
                </a:solidFill>
              </a:rPr>
              <a:t>a </a:t>
            </a:r>
            <a:r>
              <a:rPr sz="3000" b="1" spc="-23" dirty="0">
                <a:solidFill>
                  <a:srgbClr val="006FC0"/>
                </a:solidFill>
              </a:rPr>
              <a:t>fall-arrest </a:t>
            </a:r>
            <a:r>
              <a:rPr sz="3000" b="1" dirty="0">
                <a:solidFill>
                  <a:srgbClr val="006FC0"/>
                </a:solidFill>
              </a:rPr>
              <a:t>rope </a:t>
            </a:r>
            <a:r>
              <a:rPr sz="3000" b="1" spc="-8" dirty="0">
                <a:solidFill>
                  <a:srgbClr val="006FC0"/>
                </a:solidFill>
              </a:rPr>
              <a:t>deflection </a:t>
            </a:r>
            <a:r>
              <a:rPr sz="3000" b="1" spc="-15" dirty="0">
                <a:solidFill>
                  <a:srgbClr val="006FC0"/>
                </a:solidFill>
              </a:rPr>
              <a:t>point </a:t>
            </a:r>
            <a:r>
              <a:rPr sz="3000" b="1" spc="8" dirty="0">
                <a:solidFill>
                  <a:srgbClr val="006FC0"/>
                </a:solidFill>
              </a:rPr>
              <a:t>(fig. </a:t>
            </a:r>
            <a:r>
              <a:rPr sz="3000" b="1" dirty="0">
                <a:solidFill>
                  <a:srgbClr val="006FC0"/>
                </a:solidFill>
              </a:rPr>
              <a:t>2). The USE </a:t>
            </a:r>
            <a:r>
              <a:rPr sz="3000" b="1" spc="-8" dirty="0">
                <a:solidFill>
                  <a:srgbClr val="006FC0"/>
                </a:solidFill>
              </a:rPr>
              <a:t>prescriptions for </a:t>
            </a:r>
            <a:r>
              <a:rPr sz="3000" b="1" dirty="0">
                <a:solidFill>
                  <a:srgbClr val="006FC0"/>
                </a:solidFill>
              </a:rPr>
              <a:t>the </a:t>
            </a:r>
            <a:r>
              <a:rPr sz="3000" b="1" spc="-8" dirty="0">
                <a:solidFill>
                  <a:srgbClr val="006FC0"/>
                </a:solidFill>
              </a:rPr>
              <a:t>fall arrest </a:t>
            </a:r>
            <a:r>
              <a:rPr sz="3000" b="1" spc="-15" dirty="0">
                <a:solidFill>
                  <a:srgbClr val="006FC0"/>
                </a:solidFill>
              </a:rPr>
              <a:t>system </a:t>
            </a:r>
            <a:r>
              <a:rPr sz="3000" b="1" dirty="0">
                <a:solidFill>
                  <a:srgbClr val="006FC0"/>
                </a:solidFill>
              </a:rPr>
              <a:t>are </a:t>
            </a:r>
            <a:r>
              <a:rPr sz="3000" b="1" spc="-15" dirty="0">
                <a:solidFill>
                  <a:srgbClr val="006FC0"/>
                </a:solidFill>
              </a:rPr>
              <a:t>provided </a:t>
            </a:r>
            <a:r>
              <a:rPr sz="3000" b="1" dirty="0">
                <a:solidFill>
                  <a:srgbClr val="006FC0"/>
                </a:solidFill>
              </a:rPr>
              <a:t>by the </a:t>
            </a:r>
            <a:r>
              <a:rPr sz="3000" b="1" spc="-15" dirty="0">
                <a:solidFill>
                  <a:srgbClr val="006FC0"/>
                </a:solidFill>
              </a:rPr>
              <a:t>client </a:t>
            </a:r>
            <a:r>
              <a:rPr sz="3000" b="1" dirty="0">
                <a:solidFill>
                  <a:srgbClr val="006FC0"/>
                </a:solidFill>
              </a:rPr>
              <a:t>and </a:t>
            </a:r>
            <a:r>
              <a:rPr sz="3000" b="1" spc="-8" dirty="0">
                <a:solidFill>
                  <a:srgbClr val="006FC0"/>
                </a:solidFill>
              </a:rPr>
              <a:t>must be </a:t>
            </a:r>
            <a:r>
              <a:rPr sz="3000" b="1" spc="-23" dirty="0">
                <a:solidFill>
                  <a:srgbClr val="006FC0"/>
                </a:solidFill>
              </a:rPr>
              <a:t>adhered to.</a:t>
            </a:r>
            <a:endParaRPr sz="3000" dirty="0"/>
          </a:p>
        </p:txBody>
      </p:sp>
      <p:sp>
        <p:nvSpPr>
          <p:cNvPr id="4" name="AutoShape 3">
            <a:extLst>
              <a:ext uri="{FF2B5EF4-FFF2-40B4-BE49-F238E27FC236}">
                <a16:creationId xmlns:a16="http://schemas.microsoft.com/office/drawing/2014/main" id="{26912D8A-7357-7188-660C-9338F45A5470}"/>
              </a:ext>
            </a:extLst>
          </p:cNvPr>
          <p:cNvSpPr/>
          <p:nvPr/>
        </p:nvSpPr>
        <p:spPr>
          <a:xfrm>
            <a:off x="0" y="-12526"/>
            <a:ext cx="1714500" cy="10287000"/>
          </a:xfrm>
          <a:prstGeom prst="rect">
            <a:avLst/>
          </a:prstGeom>
          <a:solidFill>
            <a:srgbClr val="242424"/>
          </a:solidFill>
        </p:spPr>
        <p:txBody>
          <a:bodyPr/>
          <a:lstStyle/>
          <a:p>
            <a:endParaRPr lang="it-IT"/>
          </a:p>
        </p:txBody>
      </p:sp>
      <p:grpSp>
        <p:nvGrpSpPr>
          <p:cNvPr id="7" name="Group 5">
            <a:extLst>
              <a:ext uri="{FF2B5EF4-FFF2-40B4-BE49-F238E27FC236}">
                <a16:creationId xmlns:a16="http://schemas.microsoft.com/office/drawing/2014/main" id="{D35E3AC7-C8D5-0239-85F9-A4869305B866}"/>
              </a:ext>
            </a:extLst>
          </p:cNvPr>
          <p:cNvGrpSpPr/>
          <p:nvPr/>
        </p:nvGrpSpPr>
        <p:grpSpPr>
          <a:xfrm>
            <a:off x="0" y="8572500"/>
            <a:ext cx="1714500" cy="1714500"/>
            <a:chOff x="0" y="0"/>
            <a:chExt cx="1913890" cy="1913890"/>
          </a:xfrm>
        </p:grpSpPr>
        <p:sp>
          <p:nvSpPr>
            <p:cNvPr id="8" name="Freeform 6">
              <a:extLst>
                <a:ext uri="{FF2B5EF4-FFF2-40B4-BE49-F238E27FC236}">
                  <a16:creationId xmlns:a16="http://schemas.microsoft.com/office/drawing/2014/main" id="{76C3B7AA-31E0-1809-2001-05A7EF0C6DA5}"/>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0" name="Group 20">
            <a:extLst>
              <a:ext uri="{FF2B5EF4-FFF2-40B4-BE49-F238E27FC236}">
                <a16:creationId xmlns:a16="http://schemas.microsoft.com/office/drawing/2014/main" id="{772DEC80-53D6-9169-25AC-2BA5487E1485}"/>
              </a:ext>
            </a:extLst>
          </p:cNvPr>
          <p:cNvGrpSpPr/>
          <p:nvPr/>
        </p:nvGrpSpPr>
        <p:grpSpPr>
          <a:xfrm>
            <a:off x="16573500" y="-12526"/>
            <a:ext cx="1714500" cy="1714500"/>
            <a:chOff x="0" y="0"/>
            <a:chExt cx="1913890" cy="1913890"/>
          </a:xfrm>
        </p:grpSpPr>
        <p:sp>
          <p:nvSpPr>
            <p:cNvPr id="11" name="Freeform 21">
              <a:extLst>
                <a:ext uri="{FF2B5EF4-FFF2-40B4-BE49-F238E27FC236}">
                  <a16:creationId xmlns:a16="http://schemas.microsoft.com/office/drawing/2014/main" id="{1BDB163E-C6A7-182B-48C0-A933ED727DBE}"/>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2" name="TextBox 22">
            <a:extLst>
              <a:ext uri="{FF2B5EF4-FFF2-40B4-BE49-F238E27FC236}">
                <a16:creationId xmlns:a16="http://schemas.microsoft.com/office/drawing/2014/main" id="{C99637E7-CE90-9850-8DAF-3DC0B68033C6}"/>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18</a:t>
            </a:r>
          </a:p>
        </p:txBody>
      </p:sp>
      <p:sp>
        <p:nvSpPr>
          <p:cNvPr id="5" name="TextBox 4">
            <a:extLst>
              <a:ext uri="{FF2B5EF4-FFF2-40B4-BE49-F238E27FC236}">
                <a16:creationId xmlns:a16="http://schemas.microsoft.com/office/drawing/2014/main" id="{EBF61CD0-0287-C712-DC60-D75527729AAE}"/>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3: Pre- and post-operational checks</a:t>
            </a:r>
          </a:p>
          <a:p>
            <a:pPr marL="0" lvl="1">
              <a:lnSpc>
                <a:spcPts val="1680"/>
              </a:lnSpc>
              <a:spcBef>
                <a:spcPts val="1260"/>
              </a:spcBef>
            </a:pPr>
            <a:r>
              <a:rPr lang="en-US" sz="1400" spc="210" dirty="0">
                <a:solidFill>
                  <a:schemeClr val="bg1"/>
                </a:solidFill>
                <a:latin typeface="Inter"/>
              </a:rPr>
              <a:t> </a:t>
            </a:r>
          </a:p>
        </p:txBody>
      </p:sp>
      <p:sp>
        <p:nvSpPr>
          <p:cNvPr id="6" name="TextBox 7">
            <a:extLst>
              <a:ext uri="{FF2B5EF4-FFF2-40B4-BE49-F238E27FC236}">
                <a16:creationId xmlns:a16="http://schemas.microsoft.com/office/drawing/2014/main" id="{3F4551F6-7B89-9A32-BFD0-F8D0BDF9B773}"/>
              </a:ext>
            </a:extLst>
          </p:cNvPr>
          <p:cNvSpPr txBox="1"/>
          <p:nvPr/>
        </p:nvSpPr>
        <p:spPr>
          <a:xfrm>
            <a:off x="349053" y="9311327"/>
            <a:ext cx="958543" cy="264111"/>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15-23</a:t>
            </a:r>
          </a:p>
        </p:txBody>
      </p:sp>
      <p:pic>
        <p:nvPicPr>
          <p:cNvPr id="13" name="Immagine 12">
            <a:extLst>
              <a:ext uri="{FF2B5EF4-FFF2-40B4-BE49-F238E27FC236}">
                <a16:creationId xmlns:a16="http://schemas.microsoft.com/office/drawing/2014/main" id="{84D4A4C0-85FE-EDEA-E345-4F96381F1F23}"/>
              </a:ext>
            </a:extLst>
          </p:cNvPr>
          <p:cNvPicPr>
            <a:picLocks noChangeAspect="1"/>
          </p:cNvPicPr>
          <p:nvPr/>
        </p:nvPicPr>
        <p:blipFill>
          <a:blip r:embed="rId2"/>
          <a:stretch>
            <a:fillRect/>
          </a:stretch>
        </p:blipFill>
        <p:spPr>
          <a:xfrm>
            <a:off x="9985802" y="4686300"/>
            <a:ext cx="6044102" cy="3220300"/>
          </a:xfrm>
          <a:prstGeom prst="rect">
            <a:avLst/>
          </a:prstGeom>
        </p:spPr>
      </p:pic>
      <p:pic>
        <p:nvPicPr>
          <p:cNvPr id="15" name="Immagine 14">
            <a:extLst>
              <a:ext uri="{FF2B5EF4-FFF2-40B4-BE49-F238E27FC236}">
                <a16:creationId xmlns:a16="http://schemas.microsoft.com/office/drawing/2014/main" id="{29DFCB5A-0348-4239-5D9C-F7F96E0C5638}"/>
              </a:ext>
            </a:extLst>
          </p:cNvPr>
          <p:cNvPicPr>
            <a:picLocks noChangeAspect="1"/>
          </p:cNvPicPr>
          <p:nvPr/>
        </p:nvPicPr>
        <p:blipFill>
          <a:blip r:embed="rId3"/>
          <a:stretch>
            <a:fillRect/>
          </a:stretch>
        </p:blipFill>
        <p:spPr>
          <a:xfrm>
            <a:off x="2917098" y="4533900"/>
            <a:ext cx="6269642" cy="3372700"/>
          </a:xfrm>
          <a:prstGeom prst="rect">
            <a:avLst/>
          </a:prstGeom>
        </p:spPr>
      </p:pic>
      <p:sp>
        <p:nvSpPr>
          <p:cNvPr id="16" name="CasellaDiTesto 15">
            <a:extLst>
              <a:ext uri="{FF2B5EF4-FFF2-40B4-BE49-F238E27FC236}">
                <a16:creationId xmlns:a16="http://schemas.microsoft.com/office/drawing/2014/main" id="{40B7E31D-55EC-4545-BA92-80A637311E12}"/>
              </a:ext>
            </a:extLst>
          </p:cNvPr>
          <p:cNvSpPr txBox="1"/>
          <p:nvPr/>
        </p:nvSpPr>
        <p:spPr>
          <a:xfrm>
            <a:off x="4832338" y="7277100"/>
            <a:ext cx="2929392" cy="369332"/>
          </a:xfrm>
          <a:prstGeom prst="rect">
            <a:avLst/>
          </a:prstGeom>
          <a:noFill/>
        </p:spPr>
        <p:txBody>
          <a:bodyPr wrap="none" rtlCol="0">
            <a:spAutoFit/>
          </a:bodyPr>
          <a:lstStyle/>
          <a:p>
            <a:r>
              <a:rPr lang="it-IT" b="1" dirty="0"/>
              <a:t>DOUBLE ANCHORAGE POINT</a:t>
            </a:r>
          </a:p>
        </p:txBody>
      </p:sp>
      <p:sp>
        <p:nvSpPr>
          <p:cNvPr id="17" name="CasellaDiTesto 16">
            <a:extLst>
              <a:ext uri="{FF2B5EF4-FFF2-40B4-BE49-F238E27FC236}">
                <a16:creationId xmlns:a16="http://schemas.microsoft.com/office/drawing/2014/main" id="{01EC808C-E0EA-D0C7-E9D2-0DF7AC228800}"/>
              </a:ext>
            </a:extLst>
          </p:cNvPr>
          <p:cNvSpPr txBox="1"/>
          <p:nvPr/>
        </p:nvSpPr>
        <p:spPr>
          <a:xfrm>
            <a:off x="11963400" y="7341599"/>
            <a:ext cx="2814297" cy="369332"/>
          </a:xfrm>
          <a:prstGeom prst="rect">
            <a:avLst/>
          </a:prstGeom>
          <a:noFill/>
        </p:spPr>
        <p:txBody>
          <a:bodyPr wrap="none" rtlCol="0">
            <a:spAutoFit/>
          </a:bodyPr>
          <a:lstStyle/>
          <a:p>
            <a:r>
              <a:rPr lang="it-IT" b="1" dirty="0"/>
              <a:t>POINT OF FALL DEFLECTION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971800" y="1722882"/>
            <a:ext cx="12344400" cy="1059906"/>
          </a:xfrm>
          <a:prstGeom prst="rect">
            <a:avLst/>
          </a:prstGeom>
          <a:solidFill>
            <a:srgbClr val="FFFF00"/>
          </a:solidFill>
          <a:ln w="9525">
            <a:solidFill>
              <a:srgbClr val="000000"/>
            </a:solidFill>
          </a:ln>
        </p:spPr>
        <p:txBody>
          <a:bodyPr vert="horz" wrap="square" lIns="0" tIns="135255" rIns="0" bIns="0" rtlCol="0">
            <a:spAutoFit/>
          </a:bodyPr>
          <a:lstStyle/>
          <a:p>
            <a:pPr marL="581978">
              <a:spcBef>
                <a:spcPts val="1065"/>
              </a:spcBef>
            </a:pPr>
            <a:r>
              <a:rPr spc="-45" dirty="0"/>
              <a:t>Why </a:t>
            </a:r>
            <a:r>
              <a:rPr spc="-15" dirty="0"/>
              <a:t>perform periodic </a:t>
            </a:r>
            <a:r>
              <a:rPr spc="-30" dirty="0"/>
              <a:t>checks</a:t>
            </a:r>
            <a:r>
              <a:rPr spc="-15" dirty="0"/>
              <a:t>?</a:t>
            </a:r>
          </a:p>
        </p:txBody>
      </p:sp>
      <p:sp>
        <p:nvSpPr>
          <p:cNvPr id="3" name="object 3"/>
          <p:cNvSpPr/>
          <p:nvPr/>
        </p:nvSpPr>
        <p:spPr>
          <a:xfrm>
            <a:off x="2971800" y="3323083"/>
            <a:ext cx="12344400" cy="4736783"/>
          </a:xfrm>
          <a:custGeom>
            <a:avLst/>
            <a:gdLst/>
            <a:ahLst/>
            <a:cxnLst/>
            <a:rect l="l" t="t" r="r" b="b"/>
            <a:pathLst>
              <a:path w="8229600" h="3157854">
                <a:moveTo>
                  <a:pt x="0" y="3157855"/>
                </a:moveTo>
                <a:lnTo>
                  <a:pt x="8229600" y="3157855"/>
                </a:lnTo>
                <a:lnTo>
                  <a:pt x="8229600" y="0"/>
                </a:lnTo>
                <a:lnTo>
                  <a:pt x="0" y="0"/>
                </a:lnTo>
                <a:lnTo>
                  <a:pt x="0" y="3157855"/>
                </a:lnTo>
                <a:close/>
              </a:path>
            </a:pathLst>
          </a:custGeom>
          <a:ln w="9525">
            <a:solidFill>
              <a:srgbClr val="000000"/>
            </a:solidFill>
          </a:ln>
        </p:spPr>
        <p:txBody>
          <a:bodyPr wrap="square" lIns="0" tIns="0" rIns="0" bIns="0" rtlCol="0"/>
          <a:lstStyle/>
          <a:p>
            <a:endParaRPr sz="2700"/>
          </a:p>
        </p:txBody>
      </p:sp>
      <p:sp>
        <p:nvSpPr>
          <p:cNvPr id="4" name="object 4"/>
          <p:cNvSpPr txBox="1"/>
          <p:nvPr/>
        </p:nvSpPr>
        <p:spPr>
          <a:xfrm>
            <a:off x="3089910" y="3256789"/>
            <a:ext cx="11833860" cy="4028475"/>
          </a:xfrm>
          <a:prstGeom prst="rect">
            <a:avLst/>
          </a:prstGeom>
        </p:spPr>
        <p:txBody>
          <a:bodyPr vert="horz" wrap="square" lIns="0" tIns="18098" rIns="0" bIns="0" rtlCol="0">
            <a:spAutoFit/>
          </a:bodyPr>
          <a:lstStyle/>
          <a:p>
            <a:pPr marL="533400" indent="-514350">
              <a:lnSpc>
                <a:spcPts val="3563"/>
              </a:lnSpc>
              <a:spcBef>
                <a:spcPts val="143"/>
              </a:spcBef>
              <a:buFont typeface="Arial"/>
              <a:buChar char="•"/>
              <a:tabLst>
                <a:tab pos="532448" algn="l"/>
                <a:tab pos="533400" algn="l"/>
              </a:tabLst>
            </a:pPr>
            <a:r>
              <a:rPr sz="3300" spc="-8" dirty="0">
                <a:solidFill>
                  <a:srgbClr val="938953"/>
                </a:solidFill>
                <a:latin typeface="Calibri"/>
                <a:cs typeface="Calibri"/>
              </a:rPr>
              <a:t>All </a:t>
            </a:r>
            <a:r>
              <a:rPr sz="3300" spc="-30" dirty="0">
                <a:solidFill>
                  <a:srgbClr val="938953"/>
                </a:solidFill>
                <a:latin typeface="Calibri"/>
                <a:cs typeface="Calibri"/>
              </a:rPr>
              <a:t>equipment</a:t>
            </a:r>
            <a:r>
              <a:rPr sz="3300" spc="-8" dirty="0">
                <a:solidFill>
                  <a:srgbClr val="938953"/>
                </a:solidFill>
                <a:latin typeface="Calibri"/>
                <a:cs typeface="Calibri"/>
              </a:rPr>
              <a:t>, in </a:t>
            </a:r>
            <a:r>
              <a:rPr sz="3300" spc="-15" dirty="0">
                <a:solidFill>
                  <a:srgbClr val="938953"/>
                </a:solidFill>
                <a:latin typeface="Calibri"/>
                <a:cs typeface="Calibri"/>
              </a:rPr>
              <a:t>particular </a:t>
            </a:r>
            <a:r>
              <a:rPr sz="3300" spc="-23" dirty="0">
                <a:solidFill>
                  <a:srgbClr val="938953"/>
                </a:solidFill>
                <a:latin typeface="Calibri"/>
                <a:cs typeface="Calibri"/>
              </a:rPr>
              <a:t>safety </a:t>
            </a:r>
            <a:r>
              <a:rPr sz="3300" spc="-8" dirty="0">
                <a:solidFill>
                  <a:srgbClr val="938953"/>
                </a:solidFill>
                <a:latin typeface="Calibri"/>
                <a:cs typeface="Calibri"/>
              </a:rPr>
              <a:t>equipment,</a:t>
            </a:r>
            <a:endParaRPr sz="3300">
              <a:latin typeface="Calibri"/>
              <a:cs typeface="Calibri"/>
            </a:endParaRPr>
          </a:p>
          <a:p>
            <a:pPr marL="533400">
              <a:lnSpc>
                <a:spcPts val="3563"/>
              </a:lnSpc>
            </a:pPr>
            <a:r>
              <a:rPr sz="3300" spc="-15" dirty="0">
                <a:solidFill>
                  <a:srgbClr val="938953"/>
                </a:solidFill>
                <a:latin typeface="Calibri"/>
                <a:cs typeface="Calibri"/>
              </a:rPr>
              <a:t>must be </a:t>
            </a:r>
            <a:r>
              <a:rPr sz="3300" spc="-23" dirty="0">
                <a:solidFill>
                  <a:srgbClr val="938953"/>
                </a:solidFill>
                <a:latin typeface="Calibri"/>
                <a:cs typeface="Calibri"/>
              </a:rPr>
              <a:t>kept efficient </a:t>
            </a:r>
            <a:r>
              <a:rPr sz="3300" spc="-8" dirty="0">
                <a:solidFill>
                  <a:srgbClr val="938953"/>
                </a:solidFill>
                <a:latin typeface="Calibri"/>
                <a:cs typeface="Calibri"/>
              </a:rPr>
              <a:t>and </a:t>
            </a:r>
            <a:r>
              <a:rPr sz="3300" spc="-23" dirty="0">
                <a:solidFill>
                  <a:srgbClr val="938953"/>
                </a:solidFill>
                <a:latin typeface="Calibri"/>
                <a:cs typeface="Calibri"/>
              </a:rPr>
              <a:t>regularly </a:t>
            </a:r>
            <a:r>
              <a:rPr sz="3300" spc="-15" dirty="0">
                <a:solidFill>
                  <a:srgbClr val="938953"/>
                </a:solidFill>
                <a:latin typeface="Calibri"/>
                <a:cs typeface="Calibri"/>
              </a:rPr>
              <a:t>inspected.</a:t>
            </a:r>
            <a:endParaRPr sz="3300">
              <a:latin typeface="Calibri"/>
              <a:cs typeface="Calibri"/>
            </a:endParaRPr>
          </a:p>
          <a:p>
            <a:pPr marL="533400" marR="230505" indent="-514350">
              <a:lnSpc>
                <a:spcPts val="3165"/>
              </a:lnSpc>
              <a:spcBef>
                <a:spcPts val="764"/>
              </a:spcBef>
              <a:buFont typeface="Arial"/>
              <a:buChar char="•"/>
              <a:tabLst>
                <a:tab pos="532448" algn="l"/>
                <a:tab pos="533400" algn="l"/>
              </a:tabLst>
            </a:pPr>
            <a:r>
              <a:rPr sz="3300" spc="-15" dirty="0">
                <a:solidFill>
                  <a:srgbClr val="4F6128"/>
                </a:solidFill>
                <a:latin typeface="Calibri"/>
                <a:cs typeface="Calibri"/>
              </a:rPr>
              <a:t>Failure to </a:t>
            </a:r>
            <a:r>
              <a:rPr sz="3300" spc="-8" dirty="0">
                <a:solidFill>
                  <a:srgbClr val="4F6128"/>
                </a:solidFill>
                <a:latin typeface="Calibri"/>
                <a:cs typeface="Calibri"/>
              </a:rPr>
              <a:t>carry out </a:t>
            </a:r>
            <a:r>
              <a:rPr sz="3300" spc="-15" dirty="0">
                <a:solidFill>
                  <a:srgbClr val="4F6128"/>
                </a:solidFill>
                <a:latin typeface="Calibri"/>
                <a:cs typeface="Calibri"/>
              </a:rPr>
              <a:t>periodic </a:t>
            </a:r>
            <a:r>
              <a:rPr sz="3300" spc="-23" dirty="0">
                <a:solidFill>
                  <a:srgbClr val="4F6128"/>
                </a:solidFill>
                <a:latin typeface="Calibri"/>
                <a:cs typeface="Calibri"/>
              </a:rPr>
              <a:t>checks </a:t>
            </a:r>
            <a:r>
              <a:rPr sz="3300" spc="-15" dirty="0">
                <a:solidFill>
                  <a:srgbClr val="4F6128"/>
                </a:solidFill>
                <a:latin typeface="Calibri"/>
                <a:cs typeface="Calibri"/>
              </a:rPr>
              <a:t>can lead </a:t>
            </a:r>
            <a:r>
              <a:rPr sz="3300" dirty="0">
                <a:solidFill>
                  <a:srgbClr val="4F6128"/>
                </a:solidFill>
                <a:latin typeface="Calibri"/>
                <a:cs typeface="Calibri"/>
              </a:rPr>
              <a:t>to</a:t>
            </a:r>
            <a:r>
              <a:rPr sz="3300" spc="-15" dirty="0">
                <a:solidFill>
                  <a:srgbClr val="4F6128"/>
                </a:solidFill>
                <a:latin typeface="Calibri"/>
                <a:cs typeface="Calibri"/>
              </a:rPr>
              <a:t> the ineffectiveness of the </a:t>
            </a:r>
            <a:r>
              <a:rPr sz="3300" spc="-23" dirty="0">
                <a:solidFill>
                  <a:srgbClr val="4F6128"/>
                </a:solidFill>
                <a:latin typeface="Calibri"/>
                <a:cs typeface="Calibri"/>
              </a:rPr>
              <a:t>protection system </a:t>
            </a:r>
            <a:r>
              <a:rPr sz="3300" spc="-8" dirty="0">
                <a:solidFill>
                  <a:srgbClr val="4F6128"/>
                </a:solidFill>
                <a:latin typeface="Calibri"/>
                <a:cs typeface="Calibri"/>
              </a:rPr>
              <a:t>and the </a:t>
            </a:r>
            <a:r>
              <a:rPr sz="3300" spc="-23" dirty="0">
                <a:solidFill>
                  <a:srgbClr val="4F6128"/>
                </a:solidFill>
                <a:latin typeface="Calibri"/>
                <a:cs typeface="Calibri"/>
              </a:rPr>
              <a:t>lapse of </a:t>
            </a:r>
            <a:r>
              <a:rPr sz="3300" spc="-15" dirty="0">
                <a:solidFill>
                  <a:srgbClr val="4F6128"/>
                </a:solidFill>
                <a:latin typeface="Calibri"/>
                <a:cs typeface="Calibri"/>
              </a:rPr>
              <a:t>liability </a:t>
            </a:r>
            <a:r>
              <a:rPr sz="3300" spc="-8" dirty="0">
                <a:solidFill>
                  <a:srgbClr val="4F6128"/>
                </a:solidFill>
                <a:latin typeface="Calibri"/>
                <a:cs typeface="Calibri"/>
              </a:rPr>
              <a:t>on the </a:t>
            </a:r>
            <a:r>
              <a:rPr sz="3300" spc="-15" dirty="0">
                <a:solidFill>
                  <a:srgbClr val="4F6128"/>
                </a:solidFill>
                <a:latin typeface="Calibri"/>
                <a:cs typeface="Calibri"/>
              </a:rPr>
              <a:t>part of </a:t>
            </a:r>
            <a:r>
              <a:rPr sz="3300" spc="-8" dirty="0">
                <a:solidFill>
                  <a:srgbClr val="4F6128"/>
                </a:solidFill>
                <a:latin typeface="Calibri"/>
                <a:cs typeface="Calibri"/>
              </a:rPr>
              <a:t>the </a:t>
            </a:r>
            <a:r>
              <a:rPr sz="3300" spc="-30" dirty="0">
                <a:solidFill>
                  <a:srgbClr val="4F6128"/>
                </a:solidFill>
                <a:latin typeface="Calibri"/>
                <a:cs typeface="Calibri"/>
              </a:rPr>
              <a:t>manufacturer.</a:t>
            </a:r>
            <a:endParaRPr sz="3300">
              <a:latin typeface="Calibri"/>
              <a:cs typeface="Calibri"/>
            </a:endParaRPr>
          </a:p>
          <a:p>
            <a:pPr marL="533400" marR="7620" indent="-514350">
              <a:lnSpc>
                <a:spcPts val="3165"/>
              </a:lnSpc>
              <a:spcBef>
                <a:spcPts val="810"/>
              </a:spcBef>
              <a:buFont typeface="Arial"/>
              <a:buChar char="•"/>
              <a:tabLst>
                <a:tab pos="532448" algn="l"/>
                <a:tab pos="533400" algn="l"/>
              </a:tabLst>
            </a:pPr>
            <a:r>
              <a:rPr sz="3300" spc="-8" dirty="0">
                <a:solidFill>
                  <a:srgbClr val="C00000"/>
                </a:solidFill>
                <a:latin typeface="Calibri"/>
                <a:cs typeface="Calibri"/>
              </a:rPr>
              <a:t>In the </a:t>
            </a:r>
            <a:r>
              <a:rPr sz="3300" spc="-15" dirty="0">
                <a:solidFill>
                  <a:srgbClr val="C00000"/>
                </a:solidFill>
                <a:latin typeface="Calibri"/>
                <a:cs typeface="Calibri"/>
              </a:rPr>
              <a:t>event of </a:t>
            </a:r>
            <a:r>
              <a:rPr sz="3300" spc="-8" dirty="0">
                <a:solidFill>
                  <a:srgbClr val="C00000"/>
                </a:solidFill>
                <a:latin typeface="Calibri"/>
                <a:cs typeface="Calibri"/>
              </a:rPr>
              <a:t>an </a:t>
            </a:r>
            <a:r>
              <a:rPr sz="3300" spc="-15" dirty="0">
                <a:solidFill>
                  <a:srgbClr val="C00000"/>
                </a:solidFill>
                <a:latin typeface="Calibri"/>
                <a:cs typeface="Calibri"/>
              </a:rPr>
              <a:t>accident, </a:t>
            </a:r>
            <a:r>
              <a:rPr sz="3300" spc="-8" dirty="0">
                <a:solidFill>
                  <a:srgbClr val="C00000"/>
                </a:solidFill>
                <a:latin typeface="Calibri"/>
                <a:cs typeface="Calibri"/>
              </a:rPr>
              <a:t>if </a:t>
            </a:r>
            <a:r>
              <a:rPr sz="3300" spc="-15" dirty="0">
                <a:solidFill>
                  <a:srgbClr val="C00000"/>
                </a:solidFill>
                <a:latin typeface="Calibri"/>
                <a:cs typeface="Calibri"/>
              </a:rPr>
              <a:t>maintenance </a:t>
            </a:r>
            <a:r>
              <a:rPr sz="3300" spc="-8" dirty="0">
                <a:solidFill>
                  <a:srgbClr val="C00000"/>
                </a:solidFill>
                <a:latin typeface="Calibri"/>
                <a:cs typeface="Calibri"/>
              </a:rPr>
              <a:t>has not </a:t>
            </a:r>
            <a:r>
              <a:rPr sz="3300" spc="-38" dirty="0">
                <a:solidFill>
                  <a:srgbClr val="C00000"/>
                </a:solidFill>
                <a:latin typeface="Calibri"/>
                <a:cs typeface="Calibri"/>
              </a:rPr>
              <a:t>been </a:t>
            </a:r>
            <a:r>
              <a:rPr sz="3300" spc="-15" dirty="0">
                <a:solidFill>
                  <a:srgbClr val="C00000"/>
                </a:solidFill>
                <a:latin typeface="Calibri"/>
                <a:cs typeface="Calibri"/>
              </a:rPr>
              <a:t>carried </a:t>
            </a:r>
            <a:r>
              <a:rPr sz="3300" spc="-8" dirty="0">
                <a:solidFill>
                  <a:srgbClr val="C00000"/>
                </a:solidFill>
                <a:latin typeface="Calibri"/>
                <a:cs typeface="Calibri"/>
              </a:rPr>
              <a:t>out </a:t>
            </a:r>
            <a:r>
              <a:rPr sz="3300" spc="-30" dirty="0">
                <a:solidFill>
                  <a:srgbClr val="C00000"/>
                </a:solidFill>
                <a:latin typeface="Calibri"/>
                <a:cs typeface="Calibri"/>
              </a:rPr>
              <a:t>properly</a:t>
            </a:r>
            <a:r>
              <a:rPr sz="3300" spc="-8" dirty="0">
                <a:solidFill>
                  <a:srgbClr val="C00000"/>
                </a:solidFill>
                <a:latin typeface="Calibri"/>
                <a:cs typeface="Calibri"/>
              </a:rPr>
              <a:t>, the </a:t>
            </a:r>
            <a:r>
              <a:rPr sz="3300" spc="-15" dirty="0">
                <a:solidFill>
                  <a:srgbClr val="C00000"/>
                </a:solidFill>
                <a:latin typeface="Calibri"/>
                <a:cs typeface="Calibri"/>
              </a:rPr>
              <a:t>owner of </a:t>
            </a:r>
            <a:r>
              <a:rPr sz="3300" spc="-8" dirty="0">
                <a:solidFill>
                  <a:srgbClr val="C00000"/>
                </a:solidFill>
                <a:latin typeface="Calibri"/>
                <a:cs typeface="Calibri"/>
              </a:rPr>
              <a:t>the </a:t>
            </a:r>
            <a:r>
              <a:rPr sz="3300" spc="-15" dirty="0">
                <a:solidFill>
                  <a:srgbClr val="C00000"/>
                </a:solidFill>
                <a:latin typeface="Calibri"/>
                <a:cs typeface="Calibri"/>
              </a:rPr>
              <a:t>anchorage system </a:t>
            </a:r>
            <a:r>
              <a:rPr sz="3300" spc="-23" dirty="0">
                <a:solidFill>
                  <a:srgbClr val="C00000"/>
                </a:solidFill>
                <a:latin typeface="Calibri"/>
                <a:cs typeface="Calibri"/>
              </a:rPr>
              <a:t>(</a:t>
            </a:r>
            <a:r>
              <a:rPr sz="3300" spc="-8" dirty="0">
                <a:solidFill>
                  <a:srgbClr val="C00000"/>
                </a:solidFill>
                <a:latin typeface="Calibri"/>
                <a:cs typeface="Calibri"/>
              </a:rPr>
              <a:t>owner</a:t>
            </a:r>
            <a:r>
              <a:rPr sz="3300" spc="-23" dirty="0">
                <a:solidFill>
                  <a:srgbClr val="C00000"/>
                </a:solidFill>
                <a:latin typeface="Calibri"/>
                <a:cs typeface="Calibri"/>
              </a:rPr>
              <a:t>, building manager, </a:t>
            </a:r>
            <a:r>
              <a:rPr sz="3300" spc="-30" dirty="0">
                <a:solidFill>
                  <a:srgbClr val="C00000"/>
                </a:solidFill>
                <a:latin typeface="Calibri"/>
                <a:cs typeface="Calibri"/>
              </a:rPr>
              <a:t>employer, </a:t>
            </a:r>
            <a:r>
              <a:rPr sz="3300" spc="-8" dirty="0">
                <a:solidFill>
                  <a:srgbClr val="C00000"/>
                </a:solidFill>
                <a:latin typeface="Calibri"/>
                <a:cs typeface="Calibri"/>
              </a:rPr>
              <a:t>etc.) takes </a:t>
            </a:r>
            <a:r>
              <a:rPr sz="3300" spc="-30" dirty="0">
                <a:solidFill>
                  <a:srgbClr val="C00000"/>
                </a:solidFill>
                <a:latin typeface="Calibri"/>
                <a:cs typeface="Calibri"/>
              </a:rPr>
              <a:t>full </a:t>
            </a:r>
            <a:r>
              <a:rPr sz="3300" spc="-15" dirty="0">
                <a:solidFill>
                  <a:srgbClr val="C00000"/>
                </a:solidFill>
                <a:latin typeface="Calibri"/>
                <a:cs typeface="Calibri"/>
              </a:rPr>
              <a:t>responsibility.</a:t>
            </a:r>
            <a:endParaRPr sz="3300">
              <a:latin typeface="Calibri"/>
              <a:cs typeface="Calibri"/>
            </a:endParaRPr>
          </a:p>
        </p:txBody>
      </p:sp>
      <p:sp>
        <p:nvSpPr>
          <p:cNvPr id="5" name="object 5"/>
          <p:cNvSpPr txBox="1"/>
          <p:nvPr/>
        </p:nvSpPr>
        <p:spPr>
          <a:xfrm>
            <a:off x="14713839" y="87058"/>
            <a:ext cx="483870" cy="342401"/>
          </a:xfrm>
          <a:prstGeom prst="rect">
            <a:avLst/>
          </a:prstGeom>
        </p:spPr>
        <p:txBody>
          <a:bodyPr vert="horz" wrap="square" lIns="0" tIns="19050" rIns="0" bIns="0" rtlCol="0">
            <a:spAutoFit/>
          </a:bodyPr>
          <a:lstStyle/>
          <a:p>
            <a:pPr marL="19050">
              <a:spcBef>
                <a:spcPts val="150"/>
              </a:spcBef>
            </a:pPr>
            <a:r>
              <a:rPr sz="2100" spc="-8" dirty="0">
                <a:solidFill>
                  <a:srgbClr val="FFFFFF"/>
                </a:solidFill>
                <a:latin typeface="Arial"/>
                <a:cs typeface="Arial"/>
              </a:rPr>
              <a:t>127</a:t>
            </a:r>
            <a:endParaRPr sz="2100">
              <a:latin typeface="Arial"/>
              <a:cs typeface="Arial"/>
            </a:endParaRPr>
          </a:p>
        </p:txBody>
      </p:sp>
      <p:sp>
        <p:nvSpPr>
          <p:cNvPr id="8" name="AutoShape 3">
            <a:extLst>
              <a:ext uri="{FF2B5EF4-FFF2-40B4-BE49-F238E27FC236}">
                <a16:creationId xmlns:a16="http://schemas.microsoft.com/office/drawing/2014/main" id="{701C6C1F-4785-56E0-62D0-A433E89FA098}"/>
              </a:ext>
            </a:extLst>
          </p:cNvPr>
          <p:cNvSpPr/>
          <p:nvPr/>
        </p:nvSpPr>
        <p:spPr>
          <a:xfrm>
            <a:off x="0" y="-12526"/>
            <a:ext cx="1714500" cy="10287000"/>
          </a:xfrm>
          <a:prstGeom prst="rect">
            <a:avLst/>
          </a:prstGeom>
          <a:solidFill>
            <a:srgbClr val="242424"/>
          </a:solidFill>
        </p:spPr>
        <p:txBody>
          <a:bodyPr/>
          <a:lstStyle/>
          <a:p>
            <a:endParaRPr lang="it-IT"/>
          </a:p>
        </p:txBody>
      </p:sp>
      <p:grpSp>
        <p:nvGrpSpPr>
          <p:cNvPr id="9" name="Group 5">
            <a:extLst>
              <a:ext uri="{FF2B5EF4-FFF2-40B4-BE49-F238E27FC236}">
                <a16:creationId xmlns:a16="http://schemas.microsoft.com/office/drawing/2014/main" id="{F7021838-96C3-F5DA-33A8-2C645777360C}"/>
              </a:ext>
            </a:extLst>
          </p:cNvPr>
          <p:cNvGrpSpPr/>
          <p:nvPr/>
        </p:nvGrpSpPr>
        <p:grpSpPr>
          <a:xfrm>
            <a:off x="0" y="8572500"/>
            <a:ext cx="1714500" cy="1714500"/>
            <a:chOff x="0" y="0"/>
            <a:chExt cx="1913890" cy="1913890"/>
          </a:xfrm>
        </p:grpSpPr>
        <p:sp>
          <p:nvSpPr>
            <p:cNvPr id="10" name="Freeform 6">
              <a:extLst>
                <a:ext uri="{FF2B5EF4-FFF2-40B4-BE49-F238E27FC236}">
                  <a16:creationId xmlns:a16="http://schemas.microsoft.com/office/drawing/2014/main" id="{4DE88AD9-187B-749E-4C65-588B94A2754F}"/>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2" name="Group 20">
            <a:extLst>
              <a:ext uri="{FF2B5EF4-FFF2-40B4-BE49-F238E27FC236}">
                <a16:creationId xmlns:a16="http://schemas.microsoft.com/office/drawing/2014/main" id="{D7AA3DA6-AFD0-9A4B-CB87-3CEBE674DCEA}"/>
              </a:ext>
            </a:extLst>
          </p:cNvPr>
          <p:cNvGrpSpPr/>
          <p:nvPr/>
        </p:nvGrpSpPr>
        <p:grpSpPr>
          <a:xfrm>
            <a:off x="16573500" y="-12526"/>
            <a:ext cx="1714500" cy="1714500"/>
            <a:chOff x="0" y="0"/>
            <a:chExt cx="1913890" cy="1913890"/>
          </a:xfrm>
        </p:grpSpPr>
        <p:sp>
          <p:nvSpPr>
            <p:cNvPr id="13" name="Freeform 21">
              <a:extLst>
                <a:ext uri="{FF2B5EF4-FFF2-40B4-BE49-F238E27FC236}">
                  <a16:creationId xmlns:a16="http://schemas.microsoft.com/office/drawing/2014/main" id="{0F4335E9-1511-FDEE-C8D9-A7AE12A88CB5}"/>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4" name="TextBox 22">
            <a:extLst>
              <a:ext uri="{FF2B5EF4-FFF2-40B4-BE49-F238E27FC236}">
                <a16:creationId xmlns:a16="http://schemas.microsoft.com/office/drawing/2014/main" id="{82F91C92-0065-8FD5-45B7-1C03230DFCAA}"/>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19</a:t>
            </a:r>
          </a:p>
        </p:txBody>
      </p:sp>
      <p:sp>
        <p:nvSpPr>
          <p:cNvPr id="6" name="TextBox 4">
            <a:extLst>
              <a:ext uri="{FF2B5EF4-FFF2-40B4-BE49-F238E27FC236}">
                <a16:creationId xmlns:a16="http://schemas.microsoft.com/office/drawing/2014/main" id="{F56AB662-760E-E037-6E35-1DF2A5AF71FF}"/>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3: Pre- and post-operational checks</a:t>
            </a:r>
          </a:p>
          <a:p>
            <a:pPr marL="0" lvl="1">
              <a:lnSpc>
                <a:spcPts val="1680"/>
              </a:lnSpc>
              <a:spcBef>
                <a:spcPts val="1260"/>
              </a:spcBef>
            </a:pPr>
            <a:r>
              <a:rPr lang="en-US" sz="1400" spc="210" dirty="0">
                <a:solidFill>
                  <a:schemeClr val="bg1"/>
                </a:solidFill>
                <a:latin typeface="Inter"/>
              </a:rPr>
              <a:t> </a:t>
            </a:r>
          </a:p>
        </p:txBody>
      </p:sp>
      <p:sp>
        <p:nvSpPr>
          <p:cNvPr id="7" name="TextBox 7">
            <a:extLst>
              <a:ext uri="{FF2B5EF4-FFF2-40B4-BE49-F238E27FC236}">
                <a16:creationId xmlns:a16="http://schemas.microsoft.com/office/drawing/2014/main" id="{546100B0-522A-FEAB-EC17-59303D5972CE}"/>
              </a:ext>
            </a:extLst>
          </p:cNvPr>
          <p:cNvSpPr txBox="1"/>
          <p:nvPr/>
        </p:nvSpPr>
        <p:spPr>
          <a:xfrm>
            <a:off x="349053" y="9311327"/>
            <a:ext cx="958543" cy="264111"/>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15-23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7">
            <a:extLst>
              <a:ext uri="{FF2B5EF4-FFF2-40B4-BE49-F238E27FC236}">
                <a16:creationId xmlns:a16="http://schemas.microsoft.com/office/drawing/2014/main" id="{AF401C4D-E26B-E277-FFCD-D9A41DA57B20}"/>
              </a:ext>
            </a:extLst>
          </p:cNvPr>
          <p:cNvSpPr/>
          <p:nvPr/>
        </p:nvSpPr>
        <p:spPr>
          <a:xfrm>
            <a:off x="0" y="3771900"/>
            <a:ext cx="18288000" cy="3695700"/>
          </a:xfrm>
          <a:prstGeom prst="rect">
            <a:avLst/>
          </a:prstGeom>
          <a:solidFill>
            <a:srgbClr val="242424"/>
          </a:solidFill>
        </p:spPr>
        <p:txBody>
          <a:bodyPr/>
          <a:lstStyle/>
          <a:p>
            <a:endParaRPr lang="it-IT" dirty="0"/>
          </a:p>
        </p:txBody>
      </p:sp>
      <p:sp>
        <p:nvSpPr>
          <p:cNvPr id="3" name="TextBox 8">
            <a:extLst>
              <a:ext uri="{FF2B5EF4-FFF2-40B4-BE49-F238E27FC236}">
                <a16:creationId xmlns:a16="http://schemas.microsoft.com/office/drawing/2014/main" id="{080C3119-8FF8-3ED6-8A01-80D3E76817D1}"/>
              </a:ext>
            </a:extLst>
          </p:cNvPr>
          <p:cNvSpPr txBox="1"/>
          <p:nvPr/>
        </p:nvSpPr>
        <p:spPr>
          <a:xfrm>
            <a:off x="1600200" y="4991100"/>
            <a:ext cx="15392400" cy="2062296"/>
          </a:xfrm>
          <a:prstGeom prst="rect">
            <a:avLst/>
          </a:prstGeom>
        </p:spPr>
        <p:txBody>
          <a:bodyPr wrap="square" lIns="0" tIns="0" rIns="0" bIns="0" rtlCol="0" anchor="t">
            <a:spAutoFit/>
          </a:bodyPr>
          <a:lstStyle/>
          <a:p>
            <a:pPr marL="0" lvl="1">
              <a:lnSpc>
                <a:spcPts val="5980"/>
              </a:lnSpc>
              <a:spcBef>
                <a:spcPts val="4485"/>
              </a:spcBef>
            </a:pPr>
            <a:r>
              <a:rPr lang="en-US" sz="4600" spc="276" dirty="0">
                <a:solidFill>
                  <a:srgbClr val="FFFFFF"/>
                </a:solidFill>
                <a:latin typeface="Inter Bold"/>
              </a:rPr>
              <a:t>Learning Unit 1: </a:t>
            </a:r>
            <a:r>
              <a:rPr lang="en-US" sz="4800" dirty="0">
                <a:solidFill>
                  <a:schemeClr val="bg1"/>
                </a:solidFill>
              </a:rPr>
              <a:t>Occupational health &amp; safety standards</a:t>
            </a:r>
            <a:endParaRPr lang="en-US" sz="4800" spc="210" dirty="0">
              <a:solidFill>
                <a:schemeClr val="bg1"/>
              </a:solidFill>
              <a:latin typeface="Inter"/>
            </a:endParaRPr>
          </a:p>
          <a:p>
            <a:pPr marL="0" lvl="1" indent="0" algn="l">
              <a:lnSpc>
                <a:spcPts val="5980"/>
              </a:lnSpc>
              <a:spcBef>
                <a:spcPts val="4485"/>
              </a:spcBef>
            </a:pPr>
            <a:r>
              <a:rPr lang="en-US" sz="4600" spc="276" dirty="0">
                <a:solidFill>
                  <a:srgbClr val="FFFFFF"/>
                </a:solidFill>
                <a:latin typeface="Inter Bold"/>
              </a:rPr>
              <a:t> </a:t>
            </a:r>
            <a:endParaRPr lang="en-US" sz="4600" u="none" spc="276" dirty="0">
              <a:solidFill>
                <a:srgbClr val="FFFFFF"/>
              </a:solidFill>
              <a:latin typeface="Inter Bold"/>
            </a:endParaRPr>
          </a:p>
        </p:txBody>
      </p:sp>
      <p:grpSp>
        <p:nvGrpSpPr>
          <p:cNvPr id="4" name="Group 13">
            <a:extLst>
              <a:ext uri="{FF2B5EF4-FFF2-40B4-BE49-F238E27FC236}">
                <a16:creationId xmlns:a16="http://schemas.microsoft.com/office/drawing/2014/main" id="{122A09B5-D24B-7447-1FA7-032F07D3A98E}"/>
              </a:ext>
            </a:extLst>
          </p:cNvPr>
          <p:cNvGrpSpPr/>
          <p:nvPr/>
        </p:nvGrpSpPr>
        <p:grpSpPr>
          <a:xfrm>
            <a:off x="16573500" y="0"/>
            <a:ext cx="1714500" cy="1714500"/>
            <a:chOff x="0" y="0"/>
            <a:chExt cx="1913890" cy="1913890"/>
          </a:xfrm>
        </p:grpSpPr>
        <p:sp>
          <p:nvSpPr>
            <p:cNvPr id="5" name="Freeform 14">
              <a:extLst>
                <a:ext uri="{FF2B5EF4-FFF2-40B4-BE49-F238E27FC236}">
                  <a16:creationId xmlns:a16="http://schemas.microsoft.com/office/drawing/2014/main" id="{DF8C06B0-58BE-47F2-E527-23D1350B888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sp>
        <p:nvSpPr>
          <p:cNvPr id="6" name="TextBox 15">
            <a:extLst>
              <a:ext uri="{FF2B5EF4-FFF2-40B4-BE49-F238E27FC236}">
                <a16:creationId xmlns:a16="http://schemas.microsoft.com/office/drawing/2014/main" id="{D09F549B-8671-FBF8-15D6-E9E03A655E32}"/>
              </a:ext>
            </a:extLst>
          </p:cNvPr>
          <p:cNvSpPr txBox="1"/>
          <p:nvPr/>
        </p:nvSpPr>
        <p:spPr>
          <a:xfrm>
            <a:off x="16922553" y="705511"/>
            <a:ext cx="958543" cy="291105"/>
          </a:xfrm>
          <a:prstGeom prst="rect">
            <a:avLst/>
          </a:prstGeom>
        </p:spPr>
        <p:txBody>
          <a:bodyPr lIns="0" tIns="0" rIns="0" bIns="0" rtlCol="0" anchor="t">
            <a:spAutoFit/>
          </a:bodyPr>
          <a:lstStyle/>
          <a:p>
            <a:pPr algn="ctr">
              <a:lnSpc>
                <a:spcPts val="2399"/>
              </a:lnSpc>
              <a:spcBef>
                <a:spcPts val="1799"/>
              </a:spcBef>
            </a:pPr>
            <a:r>
              <a:rPr lang="en-US" sz="1999" b="1" spc="119" dirty="0">
                <a:solidFill>
                  <a:srgbClr val="FFFFFF"/>
                </a:solidFill>
                <a:latin typeface="Inter Bold"/>
              </a:rPr>
              <a:t>02</a:t>
            </a:r>
          </a:p>
        </p:txBody>
      </p:sp>
    </p:spTree>
    <p:extLst>
      <p:ext uri="{BB962C8B-B14F-4D97-AF65-F5344CB8AC3E}">
        <p14:creationId xmlns:p14="http://schemas.microsoft.com/office/powerpoint/2010/main" val="3012353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2596889" y="4080524"/>
            <a:ext cx="2844939" cy="3790950"/>
          </a:xfrm>
          <a:prstGeom prst="rect">
            <a:avLst/>
          </a:prstGeom>
          <a:blipFill>
            <a:blip r:embed="rId2" cstate="print"/>
            <a:stretch>
              <a:fillRect/>
            </a:stretch>
          </a:blipFill>
        </p:spPr>
        <p:txBody>
          <a:bodyPr wrap="square" lIns="0" tIns="0" rIns="0" bIns="0" rtlCol="0"/>
          <a:lstStyle/>
          <a:p>
            <a:endParaRPr sz="2700"/>
          </a:p>
        </p:txBody>
      </p:sp>
      <p:sp>
        <p:nvSpPr>
          <p:cNvPr id="4" name="object 4"/>
          <p:cNvSpPr/>
          <p:nvPr/>
        </p:nvSpPr>
        <p:spPr>
          <a:xfrm>
            <a:off x="2432303" y="180593"/>
            <a:ext cx="7317486" cy="1184147"/>
          </a:xfrm>
          <a:prstGeom prst="rect">
            <a:avLst/>
          </a:prstGeom>
          <a:blipFill>
            <a:blip r:embed="rId3" cstate="print"/>
            <a:stretch>
              <a:fillRect/>
            </a:stretch>
          </a:blipFill>
        </p:spPr>
        <p:txBody>
          <a:bodyPr wrap="square" lIns="0" tIns="0" rIns="0" bIns="0" rtlCol="0"/>
          <a:lstStyle/>
          <a:p>
            <a:endParaRPr sz="2700"/>
          </a:p>
        </p:txBody>
      </p:sp>
      <p:sp>
        <p:nvSpPr>
          <p:cNvPr id="5" name="object 5"/>
          <p:cNvSpPr/>
          <p:nvPr/>
        </p:nvSpPr>
        <p:spPr>
          <a:xfrm>
            <a:off x="9045701" y="180593"/>
            <a:ext cx="1979676" cy="1184147"/>
          </a:xfrm>
          <a:prstGeom prst="rect">
            <a:avLst/>
          </a:prstGeom>
          <a:blipFill>
            <a:blip r:embed="rId4" cstate="print"/>
            <a:stretch>
              <a:fillRect/>
            </a:stretch>
          </a:blipFill>
        </p:spPr>
        <p:txBody>
          <a:bodyPr wrap="square" lIns="0" tIns="0" rIns="0" bIns="0" rtlCol="0"/>
          <a:lstStyle/>
          <a:p>
            <a:endParaRPr sz="2700"/>
          </a:p>
        </p:txBody>
      </p:sp>
      <p:sp>
        <p:nvSpPr>
          <p:cNvPr id="6" name="object 6"/>
          <p:cNvSpPr txBox="1">
            <a:spLocks noGrp="1"/>
          </p:cNvSpPr>
          <p:nvPr>
            <p:ph type="title"/>
          </p:nvPr>
        </p:nvSpPr>
        <p:spPr>
          <a:xfrm>
            <a:off x="2744723" y="319278"/>
            <a:ext cx="7927658" cy="664606"/>
          </a:xfrm>
          <a:prstGeom prst="rect">
            <a:avLst/>
          </a:prstGeom>
        </p:spPr>
        <p:txBody>
          <a:bodyPr vert="horz" wrap="square" lIns="0" tIns="18098" rIns="0" bIns="0" rtlCol="0">
            <a:spAutoFit/>
          </a:bodyPr>
          <a:lstStyle/>
          <a:p>
            <a:pPr marL="19050">
              <a:spcBef>
                <a:spcPts val="143"/>
              </a:spcBef>
            </a:pPr>
            <a:r>
              <a:rPr sz="4200" b="1" i="1" dirty="0">
                <a:solidFill>
                  <a:srgbClr val="001F5F"/>
                </a:solidFill>
                <a:latin typeface="Arial"/>
                <a:cs typeface="Arial"/>
              </a:rPr>
              <a:t>Lifeline</a:t>
            </a:r>
            <a:r>
              <a:rPr sz="4200" b="1" i="1" spc="-8" dirty="0">
                <a:solidFill>
                  <a:srgbClr val="001F5F"/>
                </a:solidFill>
                <a:latin typeface="Arial"/>
                <a:cs typeface="Arial"/>
              </a:rPr>
              <a:t> control diagram *</a:t>
            </a:r>
            <a:endParaRPr sz="4200">
              <a:latin typeface="Arial"/>
              <a:cs typeface="Arial"/>
            </a:endParaRPr>
          </a:p>
        </p:txBody>
      </p:sp>
      <p:sp>
        <p:nvSpPr>
          <p:cNvPr id="7" name="object 7"/>
          <p:cNvSpPr txBox="1"/>
          <p:nvPr/>
        </p:nvSpPr>
        <p:spPr>
          <a:xfrm>
            <a:off x="3759993" y="3760850"/>
            <a:ext cx="7029450" cy="982961"/>
          </a:xfrm>
          <a:prstGeom prst="rect">
            <a:avLst/>
          </a:prstGeom>
          <a:solidFill>
            <a:srgbClr val="FFFFFF"/>
          </a:solidFill>
          <a:ln w="25400">
            <a:solidFill>
              <a:srgbClr val="295325"/>
            </a:solidFill>
          </a:ln>
        </p:spPr>
        <p:txBody>
          <a:bodyPr vert="horz" wrap="square" lIns="0" tIns="59055" rIns="0" bIns="0" rtlCol="0">
            <a:spAutoFit/>
          </a:bodyPr>
          <a:lstStyle/>
          <a:p>
            <a:pPr marL="138113" marR="329565">
              <a:spcBef>
                <a:spcPts val="465"/>
              </a:spcBef>
              <a:buFont typeface="Wingdings"/>
              <a:buChar char=""/>
              <a:tabLst>
                <a:tab pos="823913" algn="l"/>
                <a:tab pos="824865" algn="l"/>
              </a:tabLst>
            </a:pPr>
            <a:r>
              <a:rPr sz="3000" dirty="0">
                <a:solidFill>
                  <a:srgbClr val="003399"/>
                </a:solidFill>
                <a:latin typeface="Arial"/>
                <a:cs typeface="Arial"/>
              </a:rPr>
              <a:t>End and intermediate elements: </a:t>
            </a:r>
            <a:r>
              <a:rPr sz="3000" spc="-23" dirty="0">
                <a:solidFill>
                  <a:srgbClr val="C00000"/>
                </a:solidFill>
                <a:latin typeface="Arial"/>
                <a:cs typeface="Arial"/>
              </a:rPr>
              <a:t>Check </a:t>
            </a:r>
            <a:r>
              <a:rPr sz="3000" dirty="0">
                <a:solidFill>
                  <a:srgbClr val="C00000"/>
                </a:solidFill>
                <a:latin typeface="Arial"/>
                <a:cs typeface="Arial"/>
              </a:rPr>
              <a:t>for deformations</a:t>
            </a:r>
            <a:endParaRPr sz="3000">
              <a:latin typeface="Arial"/>
              <a:cs typeface="Arial"/>
            </a:endParaRPr>
          </a:p>
        </p:txBody>
      </p:sp>
      <p:sp>
        <p:nvSpPr>
          <p:cNvPr id="8" name="object 8"/>
          <p:cNvSpPr txBox="1"/>
          <p:nvPr/>
        </p:nvSpPr>
        <p:spPr>
          <a:xfrm>
            <a:off x="3783806" y="4987100"/>
            <a:ext cx="7000875" cy="1444626"/>
          </a:xfrm>
          <a:prstGeom prst="rect">
            <a:avLst/>
          </a:prstGeom>
          <a:solidFill>
            <a:srgbClr val="FFFFFF"/>
          </a:solidFill>
          <a:ln w="25400">
            <a:solidFill>
              <a:srgbClr val="1C5E1F"/>
            </a:solidFill>
          </a:ln>
        </p:spPr>
        <p:txBody>
          <a:bodyPr vert="horz" wrap="square" lIns="0" tIns="59055" rIns="0" bIns="0" rtlCol="0">
            <a:spAutoFit/>
          </a:bodyPr>
          <a:lstStyle/>
          <a:p>
            <a:pPr marL="823913" indent="-686751">
              <a:spcBef>
                <a:spcPts val="465"/>
              </a:spcBef>
              <a:buFont typeface="Wingdings"/>
              <a:buChar char=""/>
              <a:tabLst>
                <a:tab pos="823913" algn="l"/>
                <a:tab pos="824865" algn="l"/>
              </a:tabLst>
            </a:pPr>
            <a:r>
              <a:rPr sz="3000" spc="-38" dirty="0">
                <a:solidFill>
                  <a:srgbClr val="003399"/>
                </a:solidFill>
                <a:latin typeface="Arial"/>
                <a:cs typeface="Arial"/>
              </a:rPr>
              <a:t>Turnbuckles:</a:t>
            </a:r>
            <a:endParaRPr sz="3000">
              <a:latin typeface="Arial"/>
              <a:cs typeface="Arial"/>
            </a:endParaRPr>
          </a:p>
          <a:p>
            <a:pPr marL="138113" marR="262890"/>
            <a:r>
              <a:rPr sz="3000" spc="-23" dirty="0">
                <a:solidFill>
                  <a:srgbClr val="C00000"/>
                </a:solidFill>
                <a:latin typeface="Arial"/>
                <a:cs typeface="Arial"/>
              </a:rPr>
              <a:t>Check the </a:t>
            </a:r>
            <a:r>
              <a:rPr sz="3000" dirty="0">
                <a:solidFill>
                  <a:srgbClr val="C00000"/>
                </a:solidFill>
                <a:latin typeface="Arial"/>
                <a:cs typeface="Arial"/>
              </a:rPr>
              <a:t>cable tension </a:t>
            </a:r>
            <a:r>
              <a:rPr sz="3000" spc="-23" dirty="0">
                <a:solidFill>
                  <a:srgbClr val="C00000"/>
                </a:solidFill>
                <a:latin typeface="Arial"/>
                <a:cs typeface="Arial"/>
              </a:rPr>
              <a:t>Check </a:t>
            </a:r>
            <a:r>
              <a:rPr sz="3000" dirty="0">
                <a:solidFill>
                  <a:srgbClr val="C00000"/>
                </a:solidFill>
                <a:latin typeface="Arial"/>
                <a:cs typeface="Arial"/>
              </a:rPr>
              <a:t>the presence of the lead</a:t>
            </a:r>
            <a:endParaRPr sz="3000">
              <a:latin typeface="Arial"/>
              <a:cs typeface="Arial"/>
            </a:endParaRPr>
          </a:p>
        </p:txBody>
      </p:sp>
      <p:sp>
        <p:nvSpPr>
          <p:cNvPr id="9" name="object 9"/>
          <p:cNvSpPr txBox="1"/>
          <p:nvPr/>
        </p:nvSpPr>
        <p:spPr>
          <a:xfrm>
            <a:off x="3793331" y="6782563"/>
            <a:ext cx="6991350" cy="1445589"/>
          </a:xfrm>
          <a:prstGeom prst="rect">
            <a:avLst/>
          </a:prstGeom>
          <a:solidFill>
            <a:srgbClr val="FFFFFF"/>
          </a:solidFill>
          <a:ln w="25400">
            <a:solidFill>
              <a:srgbClr val="1C5E1F"/>
            </a:solidFill>
          </a:ln>
        </p:spPr>
        <p:txBody>
          <a:bodyPr vert="horz" wrap="square" lIns="0" tIns="60008" rIns="0" bIns="0" rtlCol="0">
            <a:spAutoFit/>
          </a:bodyPr>
          <a:lstStyle/>
          <a:p>
            <a:pPr marL="823913" indent="-686751">
              <a:spcBef>
                <a:spcPts val="472"/>
              </a:spcBef>
              <a:buFont typeface="Wingdings"/>
              <a:buChar char=""/>
              <a:tabLst>
                <a:tab pos="823913" algn="l"/>
                <a:tab pos="824865" algn="l"/>
              </a:tabLst>
            </a:pPr>
            <a:r>
              <a:rPr sz="3000" dirty="0">
                <a:solidFill>
                  <a:srgbClr val="003399"/>
                </a:solidFill>
                <a:latin typeface="Arial"/>
                <a:cs typeface="Arial"/>
              </a:rPr>
              <a:t>Shock absorbers:</a:t>
            </a:r>
            <a:endParaRPr sz="3000">
              <a:latin typeface="Arial"/>
              <a:cs typeface="Arial"/>
            </a:endParaRPr>
          </a:p>
          <a:p>
            <a:pPr marL="138113"/>
            <a:r>
              <a:rPr sz="3000" spc="-23" dirty="0">
                <a:solidFill>
                  <a:srgbClr val="C00000"/>
                </a:solidFill>
                <a:latin typeface="Arial"/>
                <a:cs typeface="Arial"/>
              </a:rPr>
              <a:t>Check for </a:t>
            </a:r>
            <a:r>
              <a:rPr sz="3000" dirty="0">
                <a:solidFill>
                  <a:srgbClr val="C00000"/>
                </a:solidFill>
                <a:latin typeface="Arial"/>
                <a:cs typeface="Arial"/>
              </a:rPr>
              <a:t>deformations and</a:t>
            </a:r>
            <a:endParaRPr sz="3000">
              <a:latin typeface="Arial"/>
              <a:cs typeface="Arial"/>
            </a:endParaRPr>
          </a:p>
          <a:p>
            <a:pPr marL="823913"/>
            <a:r>
              <a:rPr sz="3000" dirty="0">
                <a:solidFill>
                  <a:srgbClr val="C00000"/>
                </a:solidFill>
                <a:latin typeface="Arial"/>
                <a:cs typeface="Arial"/>
              </a:rPr>
              <a:t>elongations</a:t>
            </a:r>
            <a:endParaRPr sz="3000">
              <a:latin typeface="Arial"/>
              <a:cs typeface="Arial"/>
            </a:endParaRPr>
          </a:p>
        </p:txBody>
      </p:sp>
      <p:sp>
        <p:nvSpPr>
          <p:cNvPr id="10" name="object 10"/>
          <p:cNvSpPr txBox="1"/>
          <p:nvPr/>
        </p:nvSpPr>
        <p:spPr>
          <a:xfrm>
            <a:off x="3776663" y="1186814"/>
            <a:ext cx="9591675" cy="2367955"/>
          </a:xfrm>
          <a:prstGeom prst="rect">
            <a:avLst/>
          </a:prstGeom>
          <a:solidFill>
            <a:srgbClr val="CCFFFF"/>
          </a:solidFill>
          <a:ln w="38100">
            <a:solidFill>
              <a:srgbClr val="003399"/>
            </a:solidFill>
          </a:ln>
        </p:spPr>
        <p:txBody>
          <a:bodyPr vert="horz" wrap="square" lIns="0" tIns="59054" rIns="0" bIns="0" rtlCol="0">
            <a:spAutoFit/>
          </a:bodyPr>
          <a:lstStyle/>
          <a:p>
            <a:pPr marL="823913" indent="-686751">
              <a:spcBef>
                <a:spcPts val="464"/>
              </a:spcBef>
              <a:buFont typeface="Wingdings"/>
              <a:buChar char=""/>
              <a:tabLst>
                <a:tab pos="823913" algn="l"/>
                <a:tab pos="824865" algn="l"/>
              </a:tabLst>
            </a:pPr>
            <a:r>
              <a:rPr sz="3000" b="1" u="heavy" dirty="0">
                <a:solidFill>
                  <a:srgbClr val="C00000"/>
                </a:solidFill>
                <a:uFill>
                  <a:solidFill>
                    <a:srgbClr val="C00000"/>
                  </a:solidFill>
                </a:uFill>
                <a:latin typeface="Arial"/>
                <a:cs typeface="Arial"/>
              </a:rPr>
              <a:t>Always and for everything</a:t>
            </a:r>
            <a:endParaRPr sz="3000">
              <a:latin typeface="Arial"/>
              <a:cs typeface="Arial"/>
            </a:endParaRPr>
          </a:p>
          <a:p>
            <a:pPr marL="1266825" lvl="1" indent="-443865">
              <a:buAutoNum type="alphaLcParenR"/>
              <a:tabLst>
                <a:tab pos="1267778" algn="l"/>
              </a:tabLst>
            </a:pPr>
            <a:r>
              <a:rPr sz="3000" b="1" spc="-15" dirty="0">
                <a:solidFill>
                  <a:srgbClr val="003399"/>
                </a:solidFill>
                <a:latin typeface="Arial"/>
                <a:cs typeface="Arial"/>
              </a:rPr>
              <a:t>Check </a:t>
            </a:r>
            <a:r>
              <a:rPr sz="3000" b="1" dirty="0">
                <a:solidFill>
                  <a:srgbClr val="003399"/>
                </a:solidFill>
                <a:latin typeface="Arial"/>
                <a:cs typeface="Arial"/>
              </a:rPr>
              <a:t>bolting </a:t>
            </a:r>
            <a:r>
              <a:rPr sz="3000" b="1" spc="-8" dirty="0">
                <a:solidFill>
                  <a:srgbClr val="003399"/>
                </a:solidFill>
                <a:latin typeface="Arial"/>
                <a:cs typeface="Arial"/>
              </a:rPr>
              <a:t>tightness</a:t>
            </a:r>
            <a:endParaRPr sz="3000">
              <a:latin typeface="Arial"/>
              <a:cs typeface="Arial"/>
            </a:endParaRPr>
          </a:p>
          <a:p>
            <a:pPr marL="823913" marR="1883093" lvl="1">
              <a:buAutoNum type="alphaLcParenR"/>
              <a:tabLst>
                <a:tab pos="1288733" algn="l"/>
              </a:tabLst>
            </a:pPr>
            <a:r>
              <a:rPr sz="3000" b="1" spc="-15" dirty="0">
                <a:solidFill>
                  <a:srgbClr val="003399"/>
                </a:solidFill>
                <a:latin typeface="Arial"/>
                <a:cs typeface="Arial"/>
              </a:rPr>
              <a:t>Check </a:t>
            </a:r>
            <a:r>
              <a:rPr sz="3000" b="1" dirty="0">
                <a:solidFill>
                  <a:srgbClr val="003399"/>
                </a:solidFill>
                <a:latin typeface="Arial"/>
                <a:cs typeface="Arial"/>
              </a:rPr>
              <a:t>that the part has not been modified</a:t>
            </a:r>
            <a:endParaRPr sz="3000">
              <a:latin typeface="Arial"/>
              <a:cs typeface="Arial"/>
            </a:endParaRPr>
          </a:p>
          <a:p>
            <a:pPr marL="1266825" lvl="1" indent="-443865">
              <a:buAutoNum type="alphaLcParenR"/>
              <a:tabLst>
                <a:tab pos="1267778" algn="l"/>
              </a:tabLst>
            </a:pPr>
            <a:r>
              <a:rPr sz="3000" b="1" spc="-15" dirty="0">
                <a:solidFill>
                  <a:srgbClr val="003399"/>
                </a:solidFill>
                <a:latin typeface="Arial"/>
                <a:cs typeface="Arial"/>
              </a:rPr>
              <a:t>Check </a:t>
            </a:r>
            <a:r>
              <a:rPr sz="3000" b="1" dirty="0">
                <a:solidFill>
                  <a:srgbClr val="003399"/>
                </a:solidFill>
                <a:latin typeface="Arial"/>
                <a:cs typeface="Arial"/>
              </a:rPr>
              <a:t>for corrosion</a:t>
            </a:r>
            <a:endParaRPr sz="3000">
              <a:latin typeface="Arial"/>
              <a:cs typeface="Arial"/>
            </a:endParaRPr>
          </a:p>
        </p:txBody>
      </p:sp>
      <p:sp>
        <p:nvSpPr>
          <p:cNvPr id="11" name="object 11"/>
          <p:cNvSpPr txBox="1"/>
          <p:nvPr/>
        </p:nvSpPr>
        <p:spPr>
          <a:xfrm>
            <a:off x="3105455" y="8858402"/>
            <a:ext cx="10204133" cy="434734"/>
          </a:xfrm>
          <a:prstGeom prst="rect">
            <a:avLst/>
          </a:prstGeom>
        </p:spPr>
        <p:txBody>
          <a:bodyPr vert="horz" wrap="square" lIns="0" tIns="19050" rIns="0" bIns="0" rtlCol="0">
            <a:spAutoFit/>
          </a:bodyPr>
          <a:lstStyle/>
          <a:p>
            <a:pPr marL="19050">
              <a:spcBef>
                <a:spcPts val="150"/>
              </a:spcBef>
            </a:pPr>
            <a:r>
              <a:rPr sz="2700" i="1" u="heavy" spc="-8" dirty="0">
                <a:solidFill>
                  <a:srgbClr val="001F5F"/>
                </a:solidFill>
                <a:uFill>
                  <a:solidFill>
                    <a:srgbClr val="001F5F"/>
                  </a:solidFill>
                </a:uFill>
                <a:latin typeface="Arial"/>
                <a:cs typeface="Arial"/>
              </a:rPr>
              <a:t>* </a:t>
            </a:r>
            <a:r>
              <a:rPr sz="2700" i="1" u="heavy" dirty="0">
                <a:solidFill>
                  <a:srgbClr val="001F5F"/>
                </a:solidFill>
                <a:uFill>
                  <a:solidFill>
                    <a:srgbClr val="001F5F"/>
                  </a:solidFill>
                </a:uFill>
                <a:latin typeface="Arial"/>
                <a:cs typeface="Arial"/>
              </a:rPr>
              <a:t>To be provided </a:t>
            </a:r>
            <a:r>
              <a:rPr sz="2700" i="1" u="heavy" spc="-8" dirty="0">
                <a:solidFill>
                  <a:srgbClr val="001F5F"/>
                </a:solidFill>
                <a:uFill>
                  <a:solidFill>
                    <a:srgbClr val="001F5F"/>
                  </a:solidFill>
                </a:uFill>
                <a:latin typeface="Arial"/>
                <a:cs typeface="Arial"/>
              </a:rPr>
              <a:t>by the manufacturer and specific to each type of anchorage</a:t>
            </a:r>
            <a:r>
              <a:rPr sz="2700" i="1" u="heavy" spc="53" dirty="0">
                <a:solidFill>
                  <a:srgbClr val="001F5F"/>
                </a:solidFill>
                <a:uFill>
                  <a:solidFill>
                    <a:srgbClr val="001F5F"/>
                  </a:solidFill>
                </a:uFill>
                <a:latin typeface="Arial"/>
                <a:cs typeface="Arial"/>
              </a:rPr>
              <a:t>. </a:t>
            </a:r>
            <a:endParaRPr sz="2700">
              <a:latin typeface="Arial"/>
              <a:cs typeface="Arial"/>
            </a:endParaRPr>
          </a:p>
        </p:txBody>
      </p:sp>
      <p:sp>
        <p:nvSpPr>
          <p:cNvPr id="2" name="AutoShape 3">
            <a:extLst>
              <a:ext uri="{FF2B5EF4-FFF2-40B4-BE49-F238E27FC236}">
                <a16:creationId xmlns:a16="http://schemas.microsoft.com/office/drawing/2014/main" id="{8806C130-5DC7-0CE1-F714-A789F1DC23D3}"/>
              </a:ext>
            </a:extLst>
          </p:cNvPr>
          <p:cNvSpPr/>
          <p:nvPr/>
        </p:nvSpPr>
        <p:spPr>
          <a:xfrm>
            <a:off x="0" y="-12526"/>
            <a:ext cx="1714500" cy="10287000"/>
          </a:xfrm>
          <a:prstGeom prst="rect">
            <a:avLst/>
          </a:prstGeom>
          <a:solidFill>
            <a:srgbClr val="242424"/>
          </a:solidFill>
        </p:spPr>
        <p:txBody>
          <a:bodyPr/>
          <a:lstStyle/>
          <a:p>
            <a:endParaRPr lang="it-IT"/>
          </a:p>
        </p:txBody>
      </p:sp>
      <p:grpSp>
        <p:nvGrpSpPr>
          <p:cNvPr id="14" name="Group 5">
            <a:extLst>
              <a:ext uri="{FF2B5EF4-FFF2-40B4-BE49-F238E27FC236}">
                <a16:creationId xmlns:a16="http://schemas.microsoft.com/office/drawing/2014/main" id="{A353F31A-70F8-1463-53FB-182448A619E0}"/>
              </a:ext>
            </a:extLst>
          </p:cNvPr>
          <p:cNvGrpSpPr/>
          <p:nvPr/>
        </p:nvGrpSpPr>
        <p:grpSpPr>
          <a:xfrm>
            <a:off x="0" y="8572500"/>
            <a:ext cx="1714500" cy="1714500"/>
            <a:chOff x="0" y="0"/>
            <a:chExt cx="1913890" cy="1913890"/>
          </a:xfrm>
        </p:grpSpPr>
        <p:sp>
          <p:nvSpPr>
            <p:cNvPr id="15" name="Freeform 6">
              <a:extLst>
                <a:ext uri="{FF2B5EF4-FFF2-40B4-BE49-F238E27FC236}">
                  <a16:creationId xmlns:a16="http://schemas.microsoft.com/office/drawing/2014/main" id="{F094E73D-2616-C37A-68D1-3D0BBE06B612}"/>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7" name="Group 20">
            <a:extLst>
              <a:ext uri="{FF2B5EF4-FFF2-40B4-BE49-F238E27FC236}">
                <a16:creationId xmlns:a16="http://schemas.microsoft.com/office/drawing/2014/main" id="{91034842-E592-8AA8-4E48-01504B64CB87}"/>
              </a:ext>
            </a:extLst>
          </p:cNvPr>
          <p:cNvGrpSpPr/>
          <p:nvPr/>
        </p:nvGrpSpPr>
        <p:grpSpPr>
          <a:xfrm>
            <a:off x="16573500" y="-12526"/>
            <a:ext cx="1714500" cy="1714500"/>
            <a:chOff x="0" y="0"/>
            <a:chExt cx="1913890" cy="1913890"/>
          </a:xfrm>
        </p:grpSpPr>
        <p:sp>
          <p:nvSpPr>
            <p:cNvPr id="18" name="Freeform 21">
              <a:extLst>
                <a:ext uri="{FF2B5EF4-FFF2-40B4-BE49-F238E27FC236}">
                  <a16:creationId xmlns:a16="http://schemas.microsoft.com/office/drawing/2014/main" id="{32DF4EB4-FBC3-13CE-D8C6-C8E4ECB7C511}"/>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9" name="TextBox 22">
            <a:extLst>
              <a:ext uri="{FF2B5EF4-FFF2-40B4-BE49-F238E27FC236}">
                <a16:creationId xmlns:a16="http://schemas.microsoft.com/office/drawing/2014/main" id="{0A636CC3-2264-7001-BBD8-BCA38823AD16}"/>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20</a:t>
            </a:r>
          </a:p>
        </p:txBody>
      </p:sp>
      <p:sp>
        <p:nvSpPr>
          <p:cNvPr id="12" name="TextBox 4">
            <a:extLst>
              <a:ext uri="{FF2B5EF4-FFF2-40B4-BE49-F238E27FC236}">
                <a16:creationId xmlns:a16="http://schemas.microsoft.com/office/drawing/2014/main" id="{878C274B-F48C-90F2-1480-D39FC69D53ED}"/>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3: Pre- and post-operational checks</a:t>
            </a:r>
          </a:p>
          <a:p>
            <a:pPr marL="0" lvl="1">
              <a:lnSpc>
                <a:spcPts val="1680"/>
              </a:lnSpc>
              <a:spcBef>
                <a:spcPts val="1260"/>
              </a:spcBef>
            </a:pPr>
            <a:r>
              <a:rPr lang="en-US" sz="1400" spc="210" dirty="0">
                <a:solidFill>
                  <a:schemeClr val="bg1"/>
                </a:solidFill>
                <a:latin typeface="Inter"/>
              </a:rPr>
              <a:t> </a:t>
            </a:r>
          </a:p>
        </p:txBody>
      </p:sp>
      <p:sp>
        <p:nvSpPr>
          <p:cNvPr id="13" name="TextBox 7">
            <a:extLst>
              <a:ext uri="{FF2B5EF4-FFF2-40B4-BE49-F238E27FC236}">
                <a16:creationId xmlns:a16="http://schemas.microsoft.com/office/drawing/2014/main" id="{649B4DD0-3F2B-A049-62C4-A15E5A01B1B0}"/>
              </a:ext>
            </a:extLst>
          </p:cNvPr>
          <p:cNvSpPr txBox="1"/>
          <p:nvPr/>
        </p:nvSpPr>
        <p:spPr>
          <a:xfrm>
            <a:off x="349053" y="9311327"/>
            <a:ext cx="958543" cy="264111"/>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15-23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2717536" y="2151680"/>
            <a:ext cx="2852058" cy="3790949"/>
          </a:xfrm>
          <a:prstGeom prst="rect">
            <a:avLst/>
          </a:prstGeom>
          <a:blipFill>
            <a:blip r:embed="rId2" cstate="print"/>
            <a:stretch>
              <a:fillRect/>
            </a:stretch>
          </a:blipFill>
        </p:spPr>
        <p:txBody>
          <a:bodyPr wrap="square" lIns="0" tIns="0" rIns="0" bIns="0" rtlCol="0"/>
          <a:lstStyle/>
          <a:p>
            <a:endParaRPr sz="2700"/>
          </a:p>
        </p:txBody>
      </p:sp>
      <p:sp>
        <p:nvSpPr>
          <p:cNvPr id="4" name="object 4"/>
          <p:cNvSpPr txBox="1"/>
          <p:nvPr/>
        </p:nvSpPr>
        <p:spPr>
          <a:xfrm>
            <a:off x="5443990" y="715479"/>
            <a:ext cx="6586538" cy="982000"/>
          </a:xfrm>
          <a:prstGeom prst="rect">
            <a:avLst/>
          </a:prstGeom>
          <a:solidFill>
            <a:srgbClr val="FFFFFF"/>
          </a:solidFill>
          <a:ln w="28575">
            <a:solidFill>
              <a:srgbClr val="003399"/>
            </a:solidFill>
          </a:ln>
        </p:spPr>
        <p:txBody>
          <a:bodyPr vert="horz" wrap="square" lIns="0" tIns="58103" rIns="0" bIns="0" rtlCol="0">
            <a:spAutoFit/>
          </a:bodyPr>
          <a:lstStyle/>
          <a:p>
            <a:pPr marL="823913" indent="-686751">
              <a:spcBef>
                <a:spcPts val="458"/>
              </a:spcBef>
              <a:buFont typeface="Wingdings"/>
              <a:buChar char=""/>
              <a:tabLst>
                <a:tab pos="823913" algn="l"/>
                <a:tab pos="824865" algn="l"/>
              </a:tabLst>
            </a:pPr>
            <a:r>
              <a:rPr sz="3000" dirty="0">
                <a:solidFill>
                  <a:srgbClr val="003399"/>
                </a:solidFill>
                <a:latin typeface="Arial"/>
                <a:cs typeface="Arial"/>
              </a:rPr>
              <a:t>Clamps:</a:t>
            </a:r>
            <a:endParaRPr sz="3000">
              <a:latin typeface="Arial"/>
              <a:cs typeface="Arial"/>
            </a:endParaRPr>
          </a:p>
          <a:p>
            <a:pPr marL="138113"/>
            <a:r>
              <a:rPr sz="3000" spc="-23" dirty="0">
                <a:solidFill>
                  <a:srgbClr val="C00000"/>
                </a:solidFill>
                <a:latin typeface="Arial"/>
                <a:cs typeface="Arial"/>
              </a:rPr>
              <a:t>Check </a:t>
            </a:r>
            <a:r>
              <a:rPr sz="3000" dirty="0">
                <a:solidFill>
                  <a:srgbClr val="C00000"/>
                </a:solidFill>
                <a:latin typeface="Arial"/>
                <a:cs typeface="Arial"/>
              </a:rPr>
              <a:t>cable </a:t>
            </a:r>
            <a:r>
              <a:rPr sz="3000" spc="-8" dirty="0">
                <a:solidFill>
                  <a:srgbClr val="C00000"/>
                </a:solidFill>
                <a:latin typeface="Arial"/>
                <a:cs typeface="Arial"/>
              </a:rPr>
              <a:t>crimping</a:t>
            </a:r>
            <a:endParaRPr sz="3000">
              <a:latin typeface="Arial"/>
              <a:cs typeface="Arial"/>
            </a:endParaRPr>
          </a:p>
        </p:txBody>
      </p:sp>
      <p:sp>
        <p:nvSpPr>
          <p:cNvPr id="5" name="object 5"/>
          <p:cNvSpPr txBox="1"/>
          <p:nvPr/>
        </p:nvSpPr>
        <p:spPr>
          <a:xfrm>
            <a:off x="5455991" y="1948969"/>
            <a:ext cx="6575108" cy="1905330"/>
          </a:xfrm>
          <a:prstGeom prst="rect">
            <a:avLst/>
          </a:prstGeom>
          <a:solidFill>
            <a:srgbClr val="FFFFFF"/>
          </a:solidFill>
          <a:ln w="25400">
            <a:solidFill>
              <a:srgbClr val="003399"/>
            </a:solidFill>
          </a:ln>
        </p:spPr>
        <p:txBody>
          <a:bodyPr vert="horz" wrap="square" lIns="0" tIns="58103" rIns="0" bIns="0" rtlCol="0">
            <a:spAutoFit/>
          </a:bodyPr>
          <a:lstStyle/>
          <a:p>
            <a:pPr marL="823913" indent="-686751">
              <a:spcBef>
                <a:spcPts val="458"/>
              </a:spcBef>
              <a:buFont typeface="Wingdings"/>
              <a:buChar char=""/>
              <a:tabLst>
                <a:tab pos="823913" algn="l"/>
                <a:tab pos="824865" algn="l"/>
              </a:tabLst>
            </a:pPr>
            <a:r>
              <a:rPr sz="3000" spc="-8" dirty="0">
                <a:solidFill>
                  <a:srgbClr val="003399"/>
                </a:solidFill>
                <a:latin typeface="Arial"/>
                <a:cs typeface="Arial"/>
              </a:rPr>
              <a:t>Cables:</a:t>
            </a:r>
            <a:endParaRPr sz="3000">
              <a:latin typeface="Arial"/>
              <a:cs typeface="Arial"/>
            </a:endParaRPr>
          </a:p>
          <a:p>
            <a:pPr marL="138113" marR="600075">
              <a:spcBef>
                <a:spcPts val="8"/>
              </a:spcBef>
            </a:pPr>
            <a:r>
              <a:rPr sz="3000" spc="-15" dirty="0">
                <a:solidFill>
                  <a:srgbClr val="C00000"/>
                </a:solidFill>
                <a:latin typeface="Arial"/>
                <a:cs typeface="Arial"/>
              </a:rPr>
              <a:t>Check </a:t>
            </a:r>
            <a:r>
              <a:rPr sz="3000" dirty="0">
                <a:solidFill>
                  <a:srgbClr val="C00000"/>
                </a:solidFill>
                <a:latin typeface="Arial"/>
                <a:cs typeface="Arial"/>
              </a:rPr>
              <a:t>cable tensioning  </a:t>
            </a:r>
            <a:r>
              <a:rPr sz="3000" spc="-23" dirty="0">
                <a:solidFill>
                  <a:srgbClr val="C00000"/>
                </a:solidFill>
                <a:latin typeface="Arial"/>
                <a:cs typeface="Arial"/>
              </a:rPr>
              <a:t>Check </a:t>
            </a:r>
            <a:r>
              <a:rPr sz="3000" dirty="0">
                <a:solidFill>
                  <a:srgbClr val="C00000"/>
                </a:solidFill>
                <a:latin typeface="Arial"/>
                <a:cs typeface="Arial"/>
              </a:rPr>
              <a:t>cable diameter </a:t>
            </a:r>
            <a:r>
              <a:rPr sz="3000" spc="-23" dirty="0">
                <a:solidFill>
                  <a:srgbClr val="C00000"/>
                </a:solidFill>
                <a:latin typeface="Arial"/>
                <a:cs typeface="Arial"/>
              </a:rPr>
              <a:t>Check </a:t>
            </a:r>
            <a:r>
              <a:rPr sz="3000" dirty="0">
                <a:solidFill>
                  <a:srgbClr val="C00000"/>
                </a:solidFill>
                <a:latin typeface="Arial"/>
                <a:cs typeface="Arial"/>
              </a:rPr>
              <a:t>for deformation</a:t>
            </a:r>
            <a:endParaRPr sz="3000">
              <a:latin typeface="Arial"/>
              <a:cs typeface="Arial"/>
            </a:endParaRPr>
          </a:p>
        </p:txBody>
      </p:sp>
      <p:sp>
        <p:nvSpPr>
          <p:cNvPr id="6" name="object 6"/>
          <p:cNvSpPr txBox="1"/>
          <p:nvPr/>
        </p:nvSpPr>
        <p:spPr>
          <a:xfrm>
            <a:off x="5432178" y="4285068"/>
            <a:ext cx="6581775" cy="1444626"/>
          </a:xfrm>
          <a:prstGeom prst="rect">
            <a:avLst/>
          </a:prstGeom>
          <a:solidFill>
            <a:srgbClr val="FFFFFF"/>
          </a:solidFill>
          <a:ln w="25400">
            <a:solidFill>
              <a:srgbClr val="003399"/>
            </a:solidFill>
          </a:ln>
        </p:spPr>
        <p:txBody>
          <a:bodyPr vert="horz" wrap="square" lIns="0" tIns="59055" rIns="0" bIns="0" rtlCol="0">
            <a:spAutoFit/>
          </a:bodyPr>
          <a:lstStyle/>
          <a:p>
            <a:pPr marL="823913" indent="-686751">
              <a:spcBef>
                <a:spcPts val="465"/>
              </a:spcBef>
              <a:buFont typeface="Wingdings"/>
              <a:buChar char=""/>
              <a:tabLst>
                <a:tab pos="823913" algn="l"/>
                <a:tab pos="824865" algn="l"/>
              </a:tabLst>
            </a:pPr>
            <a:r>
              <a:rPr sz="3000" dirty="0">
                <a:solidFill>
                  <a:srgbClr val="003399"/>
                </a:solidFill>
                <a:latin typeface="Arial"/>
                <a:cs typeface="Arial"/>
              </a:rPr>
              <a:t>Stakes:</a:t>
            </a:r>
            <a:endParaRPr sz="3000">
              <a:latin typeface="Arial"/>
              <a:cs typeface="Arial"/>
            </a:endParaRPr>
          </a:p>
          <a:p>
            <a:pPr marL="823913" marR="215265" indent="-685800"/>
            <a:r>
              <a:rPr sz="3000" spc="-23" dirty="0">
                <a:solidFill>
                  <a:srgbClr val="C00000"/>
                </a:solidFill>
                <a:latin typeface="Arial"/>
                <a:cs typeface="Arial"/>
              </a:rPr>
              <a:t>Check </a:t>
            </a:r>
            <a:r>
              <a:rPr sz="3000" dirty="0">
                <a:solidFill>
                  <a:srgbClr val="C00000"/>
                </a:solidFill>
                <a:latin typeface="Arial"/>
                <a:cs typeface="Arial"/>
              </a:rPr>
              <a:t>that the part is not </a:t>
            </a:r>
            <a:r>
              <a:rPr sz="3000" spc="-8" dirty="0">
                <a:solidFill>
                  <a:srgbClr val="C00000"/>
                </a:solidFill>
                <a:latin typeface="Arial"/>
                <a:cs typeface="Arial"/>
              </a:rPr>
              <a:t>broken </a:t>
            </a:r>
            <a:r>
              <a:rPr sz="3000" dirty="0">
                <a:solidFill>
                  <a:srgbClr val="C00000"/>
                </a:solidFill>
                <a:latin typeface="Arial"/>
                <a:cs typeface="Arial"/>
              </a:rPr>
              <a:t>or deformed</a:t>
            </a:r>
            <a:endParaRPr sz="3000">
              <a:latin typeface="Arial"/>
              <a:cs typeface="Arial"/>
            </a:endParaRPr>
          </a:p>
        </p:txBody>
      </p:sp>
      <p:sp>
        <p:nvSpPr>
          <p:cNvPr id="7" name="object 7"/>
          <p:cNvSpPr txBox="1"/>
          <p:nvPr/>
        </p:nvSpPr>
        <p:spPr>
          <a:xfrm>
            <a:off x="5443990" y="5961470"/>
            <a:ext cx="6546533" cy="1445589"/>
          </a:xfrm>
          <a:prstGeom prst="rect">
            <a:avLst/>
          </a:prstGeom>
          <a:solidFill>
            <a:srgbClr val="FFFFFF"/>
          </a:solidFill>
          <a:ln w="25400">
            <a:solidFill>
              <a:srgbClr val="003399"/>
            </a:solidFill>
          </a:ln>
        </p:spPr>
        <p:txBody>
          <a:bodyPr vert="horz" wrap="square" lIns="0" tIns="60008" rIns="0" bIns="0" rtlCol="0">
            <a:spAutoFit/>
          </a:bodyPr>
          <a:lstStyle/>
          <a:p>
            <a:pPr marL="823913" indent="-686751">
              <a:spcBef>
                <a:spcPts val="472"/>
              </a:spcBef>
              <a:buFont typeface="Wingdings"/>
              <a:buChar char=""/>
              <a:tabLst>
                <a:tab pos="823913" algn="l"/>
                <a:tab pos="824865" algn="l"/>
              </a:tabLst>
            </a:pPr>
            <a:r>
              <a:rPr sz="3000" spc="-38" dirty="0">
                <a:solidFill>
                  <a:srgbClr val="003399"/>
                </a:solidFill>
                <a:latin typeface="Arial"/>
                <a:cs typeface="Arial"/>
              </a:rPr>
              <a:t>Signpost</a:t>
            </a:r>
            <a:r>
              <a:rPr sz="3000" dirty="0">
                <a:solidFill>
                  <a:srgbClr val="003399"/>
                </a:solidFill>
                <a:latin typeface="Arial"/>
                <a:cs typeface="Arial"/>
              </a:rPr>
              <a:t>:</a:t>
            </a:r>
            <a:endParaRPr sz="3000">
              <a:latin typeface="Arial"/>
              <a:cs typeface="Arial"/>
            </a:endParaRPr>
          </a:p>
          <a:p>
            <a:pPr marL="138113" marR="446723"/>
            <a:r>
              <a:rPr sz="3000" spc="-23" dirty="0">
                <a:solidFill>
                  <a:srgbClr val="C00000"/>
                </a:solidFill>
                <a:latin typeface="Arial"/>
                <a:cs typeface="Arial"/>
              </a:rPr>
              <a:t>Verify the </a:t>
            </a:r>
            <a:r>
              <a:rPr sz="3000" dirty="0">
                <a:solidFill>
                  <a:srgbClr val="C00000"/>
                </a:solidFill>
                <a:latin typeface="Arial"/>
                <a:cs typeface="Arial"/>
              </a:rPr>
              <a:t>presence of the sign </a:t>
            </a:r>
            <a:r>
              <a:rPr sz="3000" spc="-23" dirty="0">
                <a:solidFill>
                  <a:srgbClr val="C00000"/>
                </a:solidFill>
                <a:latin typeface="Arial"/>
                <a:cs typeface="Arial"/>
              </a:rPr>
              <a:t>Verify </a:t>
            </a:r>
            <a:r>
              <a:rPr sz="3000" spc="-8" dirty="0">
                <a:solidFill>
                  <a:srgbClr val="C00000"/>
                </a:solidFill>
                <a:latin typeface="Arial"/>
                <a:cs typeface="Arial"/>
              </a:rPr>
              <a:t>the date of the last </a:t>
            </a:r>
            <a:r>
              <a:rPr sz="3000" dirty="0">
                <a:solidFill>
                  <a:srgbClr val="C00000"/>
                </a:solidFill>
                <a:latin typeface="Arial"/>
                <a:cs typeface="Arial"/>
              </a:rPr>
              <a:t>verification</a:t>
            </a:r>
            <a:endParaRPr sz="3000">
              <a:latin typeface="Arial"/>
              <a:cs typeface="Arial"/>
            </a:endParaRPr>
          </a:p>
        </p:txBody>
      </p:sp>
      <p:sp>
        <p:nvSpPr>
          <p:cNvPr id="8" name="object 8"/>
          <p:cNvSpPr txBox="1"/>
          <p:nvPr/>
        </p:nvSpPr>
        <p:spPr>
          <a:xfrm>
            <a:off x="2667000" y="7853357"/>
            <a:ext cx="13209270" cy="1892826"/>
          </a:xfrm>
          <a:prstGeom prst="rect">
            <a:avLst/>
          </a:prstGeom>
          <a:solidFill>
            <a:srgbClr val="FFFF00"/>
          </a:solidFill>
          <a:ln w="38100">
            <a:solidFill>
              <a:srgbClr val="FF0000"/>
            </a:solidFill>
          </a:ln>
        </p:spPr>
        <p:txBody>
          <a:bodyPr vert="horz" wrap="square" lIns="0" tIns="45720" rIns="0" bIns="0" rtlCol="0">
            <a:spAutoFit/>
          </a:bodyPr>
          <a:lstStyle/>
          <a:p>
            <a:pPr marL="822960" marR="397193" indent="-685800">
              <a:spcBef>
                <a:spcPts val="360"/>
              </a:spcBef>
              <a:buFont typeface="Wingdings"/>
              <a:buChar char=""/>
              <a:tabLst>
                <a:tab pos="822008" algn="l"/>
                <a:tab pos="823913" algn="l"/>
              </a:tabLst>
            </a:pPr>
            <a:r>
              <a:rPr sz="3000" b="1" spc="-15" dirty="0">
                <a:solidFill>
                  <a:srgbClr val="003399"/>
                </a:solidFill>
                <a:latin typeface="Calibri"/>
                <a:cs typeface="Calibri"/>
              </a:rPr>
              <a:t>Structural </a:t>
            </a:r>
            <a:r>
              <a:rPr sz="3000" b="1" spc="-8" dirty="0">
                <a:solidFill>
                  <a:srgbClr val="003399"/>
                </a:solidFill>
                <a:latin typeface="Calibri"/>
                <a:cs typeface="Calibri"/>
              </a:rPr>
              <a:t>anchorage </a:t>
            </a:r>
            <a:r>
              <a:rPr sz="3000" dirty="0">
                <a:solidFill>
                  <a:srgbClr val="C00000"/>
                </a:solidFill>
                <a:latin typeface="Calibri"/>
                <a:cs typeface="Calibri"/>
              </a:rPr>
              <a:t>(</a:t>
            </a:r>
            <a:r>
              <a:rPr sz="3000" spc="-8" dirty="0">
                <a:solidFill>
                  <a:srgbClr val="C00000"/>
                </a:solidFill>
                <a:latin typeface="Calibri"/>
                <a:cs typeface="Calibri"/>
              </a:rPr>
              <a:t>mechanical dowel, </a:t>
            </a:r>
            <a:r>
              <a:rPr sz="3000" spc="-23" dirty="0">
                <a:solidFill>
                  <a:srgbClr val="C00000"/>
                </a:solidFill>
                <a:latin typeface="Calibri"/>
                <a:cs typeface="Calibri"/>
              </a:rPr>
              <a:t>threaded </a:t>
            </a:r>
            <a:r>
              <a:rPr sz="3000" spc="-15" dirty="0">
                <a:solidFill>
                  <a:srgbClr val="C00000"/>
                </a:solidFill>
                <a:latin typeface="Calibri"/>
                <a:cs typeface="Calibri"/>
              </a:rPr>
              <a:t>rod</a:t>
            </a:r>
            <a:r>
              <a:rPr sz="3000" spc="-23" dirty="0">
                <a:solidFill>
                  <a:srgbClr val="C00000"/>
                </a:solidFill>
                <a:latin typeface="Calibri"/>
                <a:cs typeface="Calibri"/>
              </a:rPr>
              <a:t>, </a:t>
            </a:r>
            <a:r>
              <a:rPr sz="3000" spc="-8" dirty="0">
                <a:solidFill>
                  <a:srgbClr val="C00000"/>
                </a:solidFill>
                <a:latin typeface="Calibri"/>
                <a:cs typeface="Calibri"/>
              </a:rPr>
              <a:t>anchor screws) If possible, </a:t>
            </a:r>
            <a:r>
              <a:rPr sz="3000" spc="-15" dirty="0">
                <a:solidFill>
                  <a:srgbClr val="C00000"/>
                </a:solidFill>
                <a:latin typeface="Calibri"/>
                <a:cs typeface="Calibri"/>
              </a:rPr>
              <a:t>exert </a:t>
            </a:r>
            <a:r>
              <a:rPr sz="3000" dirty="0">
                <a:solidFill>
                  <a:srgbClr val="C00000"/>
                </a:solidFill>
                <a:latin typeface="Calibri"/>
                <a:cs typeface="Calibri"/>
              </a:rPr>
              <a:t>a </a:t>
            </a:r>
            <a:r>
              <a:rPr sz="3000" spc="-8" dirty="0">
                <a:solidFill>
                  <a:srgbClr val="C00000"/>
                </a:solidFill>
                <a:latin typeface="Calibri"/>
                <a:cs typeface="Calibri"/>
              </a:rPr>
              <a:t>minimum </a:t>
            </a:r>
            <a:r>
              <a:rPr sz="3000" spc="-30" dirty="0">
                <a:solidFill>
                  <a:srgbClr val="C00000"/>
                </a:solidFill>
                <a:latin typeface="Calibri"/>
                <a:cs typeface="Calibri"/>
              </a:rPr>
              <a:t>force </a:t>
            </a:r>
            <a:r>
              <a:rPr sz="3000" spc="-8" dirty="0">
                <a:solidFill>
                  <a:srgbClr val="C00000"/>
                </a:solidFill>
                <a:latin typeface="Calibri"/>
                <a:cs typeface="Calibri"/>
              </a:rPr>
              <a:t>of </a:t>
            </a:r>
            <a:r>
              <a:rPr sz="3000" dirty="0">
                <a:solidFill>
                  <a:srgbClr val="C00000"/>
                </a:solidFill>
                <a:latin typeface="Calibri"/>
                <a:cs typeface="Calibri"/>
              </a:rPr>
              <a:t>5 kN (500 kg) </a:t>
            </a:r>
            <a:r>
              <a:rPr sz="3000" spc="-23" dirty="0">
                <a:solidFill>
                  <a:srgbClr val="C00000"/>
                </a:solidFill>
                <a:latin typeface="Calibri"/>
                <a:cs typeface="Calibri"/>
              </a:rPr>
              <a:t>directly </a:t>
            </a:r>
            <a:r>
              <a:rPr sz="3000" spc="-8" dirty="0">
                <a:solidFill>
                  <a:srgbClr val="C00000"/>
                </a:solidFill>
                <a:latin typeface="Calibri"/>
                <a:cs typeface="Calibri"/>
              </a:rPr>
              <a:t>on the anchors, otherwise on the posts, for </a:t>
            </a:r>
            <a:r>
              <a:rPr sz="3000" dirty="0">
                <a:solidFill>
                  <a:srgbClr val="C00000"/>
                </a:solidFill>
                <a:latin typeface="Calibri"/>
                <a:cs typeface="Calibri"/>
              </a:rPr>
              <a:t>15 </a:t>
            </a:r>
            <a:r>
              <a:rPr sz="3000" spc="-8" dirty="0">
                <a:solidFill>
                  <a:srgbClr val="C00000"/>
                </a:solidFill>
                <a:latin typeface="Calibri"/>
                <a:cs typeface="Calibri"/>
              </a:rPr>
              <a:t>seconds, </a:t>
            </a:r>
            <a:r>
              <a:rPr sz="3000" spc="-15" dirty="0">
                <a:solidFill>
                  <a:srgbClr val="C00000"/>
                </a:solidFill>
                <a:latin typeface="Calibri"/>
                <a:cs typeface="Calibri"/>
              </a:rPr>
              <a:t>check by means of a dynamometer </a:t>
            </a:r>
            <a:r>
              <a:rPr sz="3000" dirty="0">
                <a:solidFill>
                  <a:srgbClr val="C00000"/>
                </a:solidFill>
                <a:latin typeface="Calibri"/>
                <a:cs typeface="Calibri"/>
              </a:rPr>
              <a:t>that </a:t>
            </a:r>
            <a:r>
              <a:rPr sz="3000" spc="-8" dirty="0">
                <a:solidFill>
                  <a:srgbClr val="C00000"/>
                </a:solidFill>
                <a:latin typeface="Calibri"/>
                <a:cs typeface="Calibri"/>
              </a:rPr>
              <a:t>the </a:t>
            </a:r>
            <a:r>
              <a:rPr sz="3000" spc="-23" dirty="0">
                <a:solidFill>
                  <a:srgbClr val="C00000"/>
                </a:solidFill>
                <a:latin typeface="Calibri"/>
                <a:cs typeface="Calibri"/>
              </a:rPr>
              <a:t>test </a:t>
            </a:r>
            <a:r>
              <a:rPr sz="3000" spc="-15" dirty="0">
                <a:solidFill>
                  <a:srgbClr val="C00000"/>
                </a:solidFill>
                <a:latin typeface="Calibri"/>
                <a:cs typeface="Calibri"/>
              </a:rPr>
              <a:t>value </a:t>
            </a:r>
            <a:r>
              <a:rPr sz="3000" spc="-8" dirty="0">
                <a:solidFill>
                  <a:srgbClr val="C00000"/>
                </a:solidFill>
                <a:latin typeface="Calibri"/>
                <a:cs typeface="Calibri"/>
              </a:rPr>
              <a:t>does not decrease.</a:t>
            </a:r>
            <a:endParaRPr sz="3000" dirty="0">
              <a:latin typeface="Calibri"/>
              <a:cs typeface="Calibri"/>
            </a:endParaRPr>
          </a:p>
        </p:txBody>
      </p:sp>
      <p:sp>
        <p:nvSpPr>
          <p:cNvPr id="2" name="AutoShape 3">
            <a:extLst>
              <a:ext uri="{FF2B5EF4-FFF2-40B4-BE49-F238E27FC236}">
                <a16:creationId xmlns:a16="http://schemas.microsoft.com/office/drawing/2014/main" id="{DB865D8A-1ED1-DB76-902B-D1C65FC96F4C}"/>
              </a:ext>
            </a:extLst>
          </p:cNvPr>
          <p:cNvSpPr/>
          <p:nvPr/>
        </p:nvSpPr>
        <p:spPr>
          <a:xfrm>
            <a:off x="0" y="-12526"/>
            <a:ext cx="1714500" cy="10287000"/>
          </a:xfrm>
          <a:prstGeom prst="rect">
            <a:avLst/>
          </a:prstGeom>
          <a:solidFill>
            <a:srgbClr val="242424"/>
          </a:solidFill>
        </p:spPr>
        <p:txBody>
          <a:bodyPr/>
          <a:lstStyle/>
          <a:p>
            <a:endParaRPr lang="it-IT"/>
          </a:p>
        </p:txBody>
      </p:sp>
      <p:grpSp>
        <p:nvGrpSpPr>
          <p:cNvPr id="11" name="Group 5">
            <a:extLst>
              <a:ext uri="{FF2B5EF4-FFF2-40B4-BE49-F238E27FC236}">
                <a16:creationId xmlns:a16="http://schemas.microsoft.com/office/drawing/2014/main" id="{86AE124A-573A-81AA-E924-4D74C50E0527}"/>
              </a:ext>
            </a:extLst>
          </p:cNvPr>
          <p:cNvGrpSpPr/>
          <p:nvPr/>
        </p:nvGrpSpPr>
        <p:grpSpPr>
          <a:xfrm>
            <a:off x="0" y="8572500"/>
            <a:ext cx="1714500" cy="1714500"/>
            <a:chOff x="0" y="0"/>
            <a:chExt cx="1913890" cy="1913890"/>
          </a:xfrm>
        </p:grpSpPr>
        <p:sp>
          <p:nvSpPr>
            <p:cNvPr id="12" name="Freeform 6">
              <a:extLst>
                <a:ext uri="{FF2B5EF4-FFF2-40B4-BE49-F238E27FC236}">
                  <a16:creationId xmlns:a16="http://schemas.microsoft.com/office/drawing/2014/main" id="{518DD439-D0D8-293A-6981-1D9063023389}"/>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4" name="Group 20">
            <a:extLst>
              <a:ext uri="{FF2B5EF4-FFF2-40B4-BE49-F238E27FC236}">
                <a16:creationId xmlns:a16="http://schemas.microsoft.com/office/drawing/2014/main" id="{CEDC00E8-10CB-0AC5-151D-07436C15F8B8}"/>
              </a:ext>
            </a:extLst>
          </p:cNvPr>
          <p:cNvGrpSpPr/>
          <p:nvPr/>
        </p:nvGrpSpPr>
        <p:grpSpPr>
          <a:xfrm>
            <a:off x="16573500" y="-12526"/>
            <a:ext cx="1714500" cy="1714500"/>
            <a:chOff x="0" y="0"/>
            <a:chExt cx="1913890" cy="1913890"/>
          </a:xfrm>
        </p:grpSpPr>
        <p:sp>
          <p:nvSpPr>
            <p:cNvPr id="15" name="Freeform 21">
              <a:extLst>
                <a:ext uri="{FF2B5EF4-FFF2-40B4-BE49-F238E27FC236}">
                  <a16:creationId xmlns:a16="http://schemas.microsoft.com/office/drawing/2014/main" id="{9279C532-0D5D-92CD-22CE-75C170C1A5DD}"/>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6" name="TextBox 22">
            <a:extLst>
              <a:ext uri="{FF2B5EF4-FFF2-40B4-BE49-F238E27FC236}">
                <a16:creationId xmlns:a16="http://schemas.microsoft.com/office/drawing/2014/main" id="{B155BAB1-A7BA-EFD8-C792-44405B21FCB1}"/>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21</a:t>
            </a:r>
          </a:p>
        </p:txBody>
      </p:sp>
      <p:sp>
        <p:nvSpPr>
          <p:cNvPr id="9" name="TextBox 4">
            <a:extLst>
              <a:ext uri="{FF2B5EF4-FFF2-40B4-BE49-F238E27FC236}">
                <a16:creationId xmlns:a16="http://schemas.microsoft.com/office/drawing/2014/main" id="{2D015E56-90E8-C4B2-AFD8-A7F7D2F6E9BA}"/>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3: Pre- and post-operational checks</a:t>
            </a:r>
          </a:p>
          <a:p>
            <a:pPr marL="0" lvl="1">
              <a:lnSpc>
                <a:spcPts val="1680"/>
              </a:lnSpc>
              <a:spcBef>
                <a:spcPts val="1260"/>
              </a:spcBef>
            </a:pPr>
            <a:r>
              <a:rPr lang="en-US" sz="1400" spc="210" dirty="0">
                <a:solidFill>
                  <a:schemeClr val="bg1"/>
                </a:solidFill>
                <a:latin typeface="Inter"/>
              </a:rPr>
              <a:t> </a:t>
            </a:r>
          </a:p>
        </p:txBody>
      </p:sp>
      <p:sp>
        <p:nvSpPr>
          <p:cNvPr id="10" name="TextBox 7">
            <a:extLst>
              <a:ext uri="{FF2B5EF4-FFF2-40B4-BE49-F238E27FC236}">
                <a16:creationId xmlns:a16="http://schemas.microsoft.com/office/drawing/2014/main" id="{E1D614D3-7E03-8C46-081D-E5839A5B86A8}"/>
              </a:ext>
            </a:extLst>
          </p:cNvPr>
          <p:cNvSpPr txBox="1"/>
          <p:nvPr/>
        </p:nvSpPr>
        <p:spPr>
          <a:xfrm>
            <a:off x="349053" y="9311327"/>
            <a:ext cx="958543" cy="264111"/>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15-23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2945606" y="1054895"/>
            <a:ext cx="12853988" cy="862013"/>
          </a:xfrm>
          <a:prstGeom prst="rect">
            <a:avLst/>
          </a:prstGeom>
        </p:spPr>
        <p:txBody>
          <a:bodyPr vert="horz" lIns="137160" tIns="68580" rIns="137160" bIns="6858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4800" b="1">
                <a:solidFill>
                  <a:srgbClr val="FF5050"/>
                </a:solidFill>
                <a:effectLst>
                  <a:outerShdw blurRad="38100" dist="38100" dir="2700000" algn="tl">
                    <a:srgbClr val="000000"/>
                  </a:outerShdw>
                </a:effectLst>
                <a:latin typeface="Comic Sans MS" pitchFamily="66" charset="0"/>
              </a:rPr>
              <a:t>HOW TO WEAR A HARNESS</a:t>
            </a:r>
          </a:p>
        </p:txBody>
      </p:sp>
      <p:pic>
        <p:nvPicPr>
          <p:cNvPr id="6" name="Picture 4" descr="indossare 1"/>
          <p:cNvPicPr>
            <a:picLocks noChangeAspect="1" noChangeArrowheads="1"/>
          </p:cNvPicPr>
          <p:nvPr/>
        </p:nvPicPr>
        <p:blipFill>
          <a:blip r:embed="rId3" cstate="print"/>
          <a:srcRect/>
          <a:stretch>
            <a:fillRect/>
          </a:stretch>
        </p:blipFill>
        <p:spPr bwMode="auto">
          <a:xfrm>
            <a:off x="2890838" y="1916907"/>
            <a:ext cx="3998120" cy="5074443"/>
          </a:xfrm>
          <a:prstGeom prst="rect">
            <a:avLst/>
          </a:prstGeom>
          <a:noFill/>
          <a:ln w="38100">
            <a:solidFill>
              <a:srgbClr val="000000"/>
            </a:solidFill>
            <a:miter lim="800000"/>
            <a:headEnd/>
            <a:tailEnd/>
          </a:ln>
        </p:spPr>
      </p:pic>
      <p:pic>
        <p:nvPicPr>
          <p:cNvPr id="7" name="Picture 6" descr="indossare 3"/>
          <p:cNvPicPr>
            <a:picLocks noChangeAspect="1" noChangeArrowheads="1"/>
          </p:cNvPicPr>
          <p:nvPr/>
        </p:nvPicPr>
        <p:blipFill>
          <a:blip r:embed="rId4" cstate="print"/>
          <a:srcRect/>
          <a:stretch>
            <a:fillRect/>
          </a:stretch>
        </p:blipFill>
        <p:spPr bwMode="auto">
          <a:xfrm>
            <a:off x="11856245" y="1916907"/>
            <a:ext cx="3998118" cy="5074443"/>
          </a:xfrm>
          <a:prstGeom prst="rect">
            <a:avLst/>
          </a:prstGeom>
          <a:noFill/>
          <a:ln w="38100">
            <a:solidFill>
              <a:srgbClr val="000000"/>
            </a:solidFill>
            <a:miter lim="800000"/>
            <a:headEnd/>
            <a:tailEnd/>
          </a:ln>
        </p:spPr>
      </p:pic>
      <p:sp>
        <p:nvSpPr>
          <p:cNvPr id="8" name="Rectangle 7"/>
          <p:cNvSpPr>
            <a:spLocks noChangeArrowheads="1"/>
          </p:cNvSpPr>
          <p:nvPr/>
        </p:nvSpPr>
        <p:spPr bwMode="auto">
          <a:xfrm>
            <a:off x="2943180" y="7515240"/>
            <a:ext cx="4105275" cy="2269332"/>
          </a:xfrm>
          <a:prstGeom prst="rect">
            <a:avLst/>
          </a:prstGeom>
          <a:noFill/>
          <a:ln w="9525">
            <a:solidFill>
              <a:schemeClr val="tx1"/>
            </a:solidFill>
            <a:miter lim="800000"/>
            <a:headEnd/>
            <a:tailEnd/>
          </a:ln>
          <a:effectLst/>
        </p:spPr>
        <p:txBody>
          <a:bodyPr wrap="none" anchor="ctr"/>
          <a:lstStyle/>
          <a:p>
            <a:pPr algn="ctr"/>
            <a:r>
              <a:rPr lang="it-IT" sz="2700" dirty="0">
                <a:latin typeface="Comic Sans MS" pitchFamily="66" charset="0"/>
              </a:rPr>
              <a:t>Grasping the harness</a:t>
            </a:r>
          </a:p>
          <a:p>
            <a:pPr algn="ctr"/>
            <a:r>
              <a:rPr lang="it-IT" sz="2700" dirty="0">
                <a:latin typeface="Comic Sans MS" pitchFamily="66" charset="0"/>
              </a:rPr>
              <a:t> for the dorsal ring.</a:t>
            </a:r>
          </a:p>
          <a:p>
            <a:pPr algn="ctr"/>
            <a:r>
              <a:rPr lang="it-IT" sz="2700" dirty="0">
                <a:latin typeface="Comic Sans MS" pitchFamily="66" charset="0"/>
              </a:rPr>
              <a:t>Shake it so that the</a:t>
            </a:r>
          </a:p>
          <a:p>
            <a:pPr algn="ctr"/>
            <a:r>
              <a:rPr lang="it-IT" sz="2700" dirty="0">
                <a:latin typeface="Comic Sans MS" pitchFamily="66" charset="0"/>
              </a:rPr>
              <a:t> belts go to their </a:t>
            </a:r>
          </a:p>
          <a:p>
            <a:pPr algn="ctr"/>
            <a:r>
              <a:rPr lang="it-IT" sz="2700" dirty="0">
                <a:latin typeface="Comic Sans MS" pitchFamily="66" charset="0"/>
              </a:rPr>
              <a:t>place</a:t>
            </a:r>
          </a:p>
        </p:txBody>
      </p:sp>
      <p:sp>
        <p:nvSpPr>
          <p:cNvPr id="9" name="Rectangle 8"/>
          <p:cNvSpPr>
            <a:spLocks noChangeArrowheads="1"/>
          </p:cNvSpPr>
          <p:nvPr/>
        </p:nvSpPr>
        <p:spPr bwMode="auto">
          <a:xfrm>
            <a:off x="7443774" y="7515240"/>
            <a:ext cx="4105275" cy="2269332"/>
          </a:xfrm>
          <a:prstGeom prst="rect">
            <a:avLst/>
          </a:prstGeom>
          <a:noFill/>
          <a:ln w="9525">
            <a:solidFill>
              <a:schemeClr val="tx1"/>
            </a:solidFill>
            <a:miter lim="800000"/>
            <a:headEnd/>
            <a:tailEnd/>
          </a:ln>
          <a:effectLst/>
        </p:spPr>
        <p:txBody>
          <a:bodyPr wrap="none" anchor="ctr"/>
          <a:lstStyle/>
          <a:p>
            <a:pPr algn="ctr"/>
            <a:r>
              <a:rPr lang="it-IT" sz="2700" dirty="0">
                <a:latin typeface="Comic Sans MS" pitchFamily="66" charset="0"/>
              </a:rPr>
              <a:t>If the braces </a:t>
            </a:r>
          </a:p>
          <a:p>
            <a:pPr algn="ctr"/>
            <a:r>
              <a:rPr lang="it-IT" sz="2700" dirty="0">
                <a:latin typeface="Comic Sans MS" pitchFamily="66" charset="0"/>
              </a:rPr>
              <a:t>and/or the belt of </a:t>
            </a:r>
          </a:p>
          <a:p>
            <a:pPr algn="ctr"/>
            <a:r>
              <a:rPr lang="it-IT" sz="2700" dirty="0">
                <a:latin typeface="Comic Sans MS" pitchFamily="66" charset="0"/>
              </a:rPr>
              <a:t>positioning are</a:t>
            </a:r>
          </a:p>
          <a:p>
            <a:pPr algn="ctr"/>
            <a:r>
              <a:rPr lang="it-IT" sz="2700" dirty="0">
                <a:latin typeface="Comic Sans MS" pitchFamily="66" charset="0"/>
              </a:rPr>
              <a:t> tied, loosen them and</a:t>
            </a:r>
          </a:p>
          <a:p>
            <a:pPr algn="ctr"/>
            <a:r>
              <a:rPr lang="it-IT" sz="2700" dirty="0">
                <a:latin typeface="Comic Sans MS" pitchFamily="66" charset="0"/>
              </a:rPr>
              <a:t> untie them</a:t>
            </a:r>
          </a:p>
        </p:txBody>
      </p:sp>
      <p:sp>
        <p:nvSpPr>
          <p:cNvPr id="10" name="Rectangle 9"/>
          <p:cNvSpPr>
            <a:spLocks noChangeArrowheads="1"/>
          </p:cNvSpPr>
          <p:nvPr/>
        </p:nvSpPr>
        <p:spPr bwMode="auto">
          <a:xfrm>
            <a:off x="11730054" y="7515240"/>
            <a:ext cx="4105275" cy="2269332"/>
          </a:xfrm>
          <a:prstGeom prst="rect">
            <a:avLst/>
          </a:prstGeom>
          <a:noFill/>
          <a:ln w="9525">
            <a:solidFill>
              <a:schemeClr val="tx1"/>
            </a:solidFill>
            <a:miter lim="800000"/>
            <a:headEnd/>
            <a:tailEnd/>
          </a:ln>
          <a:effectLst/>
        </p:spPr>
        <p:txBody>
          <a:bodyPr wrap="none" anchor="ctr"/>
          <a:lstStyle/>
          <a:p>
            <a:pPr algn="ctr"/>
            <a:r>
              <a:rPr lang="it-IT" sz="2700" dirty="0">
                <a:latin typeface="Comic Sans MS" pitchFamily="66" charset="0"/>
              </a:rPr>
              <a:t>Slide the</a:t>
            </a:r>
          </a:p>
          <a:p>
            <a:pPr algn="ctr"/>
            <a:r>
              <a:rPr lang="it-IT" sz="2700" dirty="0">
                <a:latin typeface="Comic Sans MS" pitchFamily="66" charset="0"/>
              </a:rPr>
              <a:t> braces over the shoulders</a:t>
            </a:r>
          </a:p>
          <a:p>
            <a:pPr algn="ctr"/>
            <a:r>
              <a:rPr lang="it-IT" sz="2700" dirty="0">
                <a:latin typeface="Comic Sans MS" pitchFamily="66" charset="0"/>
              </a:rPr>
              <a:t>so that the </a:t>
            </a:r>
            <a:r>
              <a:rPr lang="it-IT" sz="2700" u="sng" dirty="0">
                <a:solidFill>
                  <a:srgbClr val="FF0000"/>
                </a:solidFill>
                <a:latin typeface="Comic Sans MS" pitchFamily="66" charset="0"/>
              </a:rPr>
              <a:t>'D' </a:t>
            </a:r>
            <a:r>
              <a:rPr lang="it-IT" sz="2700" dirty="0">
                <a:latin typeface="Comic Sans MS" pitchFamily="66" charset="0"/>
              </a:rPr>
              <a:t>ring will </a:t>
            </a:r>
          </a:p>
          <a:p>
            <a:pPr algn="ctr"/>
            <a:r>
              <a:rPr lang="it-IT" sz="2700" u="sng" dirty="0">
                <a:solidFill>
                  <a:srgbClr val="FF0000"/>
                </a:solidFill>
                <a:latin typeface="Comic Sans MS" pitchFamily="66" charset="0"/>
              </a:rPr>
              <a:t>found in the centre of the</a:t>
            </a:r>
          </a:p>
          <a:p>
            <a:pPr algn="ctr"/>
            <a:r>
              <a:rPr lang="it-IT" sz="2700" u="sng" dirty="0">
                <a:solidFill>
                  <a:srgbClr val="FF0000"/>
                </a:solidFill>
                <a:latin typeface="Comic Sans MS" pitchFamily="66" charset="0"/>
              </a:rPr>
              <a:t> back between the shoulder blades</a:t>
            </a:r>
          </a:p>
        </p:txBody>
      </p:sp>
      <p:pic>
        <p:nvPicPr>
          <p:cNvPr id="11" name="Picture 5" descr="indossare 2"/>
          <p:cNvPicPr>
            <a:picLocks noChangeAspect="1" noChangeArrowheads="1"/>
          </p:cNvPicPr>
          <p:nvPr/>
        </p:nvPicPr>
        <p:blipFill>
          <a:blip r:embed="rId5" cstate="print"/>
          <a:srcRect/>
          <a:stretch>
            <a:fillRect/>
          </a:stretch>
        </p:blipFill>
        <p:spPr bwMode="auto">
          <a:xfrm>
            <a:off x="7319963" y="1916907"/>
            <a:ext cx="4105275" cy="5074443"/>
          </a:xfrm>
          <a:prstGeom prst="rect">
            <a:avLst/>
          </a:prstGeom>
          <a:noFill/>
          <a:ln w="38100">
            <a:solidFill>
              <a:srgbClr val="000000"/>
            </a:solidFill>
            <a:miter lim="800000"/>
            <a:headEnd/>
            <a:tailEnd/>
          </a:ln>
        </p:spPr>
      </p:pic>
      <p:sp>
        <p:nvSpPr>
          <p:cNvPr id="4" name="AutoShape 3">
            <a:extLst>
              <a:ext uri="{FF2B5EF4-FFF2-40B4-BE49-F238E27FC236}">
                <a16:creationId xmlns:a16="http://schemas.microsoft.com/office/drawing/2014/main" id="{45E7801C-078A-965E-81F9-4F9D31E2BD37}"/>
              </a:ext>
            </a:extLst>
          </p:cNvPr>
          <p:cNvSpPr/>
          <p:nvPr/>
        </p:nvSpPr>
        <p:spPr>
          <a:xfrm>
            <a:off x="0" y="-12526"/>
            <a:ext cx="1714500" cy="10287000"/>
          </a:xfrm>
          <a:prstGeom prst="rect">
            <a:avLst/>
          </a:prstGeom>
          <a:solidFill>
            <a:srgbClr val="242424"/>
          </a:solidFill>
        </p:spPr>
        <p:txBody>
          <a:bodyPr/>
          <a:lstStyle/>
          <a:p>
            <a:endParaRPr lang="it-IT"/>
          </a:p>
        </p:txBody>
      </p:sp>
      <p:grpSp>
        <p:nvGrpSpPr>
          <p:cNvPr id="12" name="Group 5">
            <a:extLst>
              <a:ext uri="{FF2B5EF4-FFF2-40B4-BE49-F238E27FC236}">
                <a16:creationId xmlns:a16="http://schemas.microsoft.com/office/drawing/2014/main" id="{EFB4D3C3-D346-DCE4-AB4F-2D70BB45DD50}"/>
              </a:ext>
            </a:extLst>
          </p:cNvPr>
          <p:cNvGrpSpPr/>
          <p:nvPr/>
        </p:nvGrpSpPr>
        <p:grpSpPr>
          <a:xfrm>
            <a:off x="0" y="8572500"/>
            <a:ext cx="1714500" cy="1714500"/>
            <a:chOff x="0" y="0"/>
            <a:chExt cx="1913890" cy="1913890"/>
          </a:xfrm>
        </p:grpSpPr>
        <p:sp>
          <p:nvSpPr>
            <p:cNvPr id="13" name="Freeform 6">
              <a:extLst>
                <a:ext uri="{FF2B5EF4-FFF2-40B4-BE49-F238E27FC236}">
                  <a16:creationId xmlns:a16="http://schemas.microsoft.com/office/drawing/2014/main" id="{B179CC25-3C95-F0D4-D36F-925FDEF1BC7C}"/>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5" name="Group 20">
            <a:extLst>
              <a:ext uri="{FF2B5EF4-FFF2-40B4-BE49-F238E27FC236}">
                <a16:creationId xmlns:a16="http://schemas.microsoft.com/office/drawing/2014/main" id="{15C201E7-DBCA-0F52-CCE8-ECC0CF744EEE}"/>
              </a:ext>
            </a:extLst>
          </p:cNvPr>
          <p:cNvGrpSpPr/>
          <p:nvPr/>
        </p:nvGrpSpPr>
        <p:grpSpPr>
          <a:xfrm>
            <a:off x="16573500" y="-12526"/>
            <a:ext cx="1714500" cy="1714500"/>
            <a:chOff x="0" y="0"/>
            <a:chExt cx="1913890" cy="1913890"/>
          </a:xfrm>
        </p:grpSpPr>
        <p:sp>
          <p:nvSpPr>
            <p:cNvPr id="16" name="Freeform 21">
              <a:extLst>
                <a:ext uri="{FF2B5EF4-FFF2-40B4-BE49-F238E27FC236}">
                  <a16:creationId xmlns:a16="http://schemas.microsoft.com/office/drawing/2014/main" id="{7160C2B9-3AA3-E3C0-D6D5-31EB843D70BE}"/>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7" name="TextBox 22">
            <a:extLst>
              <a:ext uri="{FF2B5EF4-FFF2-40B4-BE49-F238E27FC236}">
                <a16:creationId xmlns:a16="http://schemas.microsoft.com/office/drawing/2014/main" id="{930A38C2-09A9-E73E-C1E6-D1D972034512}"/>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22</a:t>
            </a:r>
          </a:p>
        </p:txBody>
      </p:sp>
      <p:sp>
        <p:nvSpPr>
          <p:cNvPr id="2" name="TextBox 4">
            <a:extLst>
              <a:ext uri="{FF2B5EF4-FFF2-40B4-BE49-F238E27FC236}">
                <a16:creationId xmlns:a16="http://schemas.microsoft.com/office/drawing/2014/main" id="{3B377301-EFA1-4498-EB95-D43DA6505366}"/>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3: Pre- and post-operational checks</a:t>
            </a:r>
          </a:p>
          <a:p>
            <a:pPr marL="0" lvl="1">
              <a:lnSpc>
                <a:spcPts val="1680"/>
              </a:lnSpc>
              <a:spcBef>
                <a:spcPts val="1260"/>
              </a:spcBef>
            </a:pPr>
            <a:r>
              <a:rPr lang="en-US" sz="1400" spc="210" dirty="0">
                <a:solidFill>
                  <a:schemeClr val="bg1"/>
                </a:solidFill>
                <a:latin typeface="Inter"/>
              </a:rPr>
              <a:t> </a:t>
            </a:r>
          </a:p>
        </p:txBody>
      </p:sp>
      <p:sp>
        <p:nvSpPr>
          <p:cNvPr id="3" name="TextBox 7">
            <a:extLst>
              <a:ext uri="{FF2B5EF4-FFF2-40B4-BE49-F238E27FC236}">
                <a16:creationId xmlns:a16="http://schemas.microsoft.com/office/drawing/2014/main" id="{145AE114-339A-89DA-1DCB-781042709134}"/>
              </a:ext>
            </a:extLst>
          </p:cNvPr>
          <p:cNvSpPr txBox="1"/>
          <p:nvPr/>
        </p:nvSpPr>
        <p:spPr>
          <a:xfrm>
            <a:off x="349053" y="9311327"/>
            <a:ext cx="958543" cy="264111"/>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15-23</a:t>
            </a:r>
          </a:p>
        </p:txBody>
      </p:sp>
    </p:spTree>
    <p:extLst>
      <p:ext uri="{BB962C8B-B14F-4D97-AF65-F5344CB8AC3E}">
        <p14:creationId xmlns:p14="http://schemas.microsoft.com/office/powerpoint/2010/main" val="952414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743200" y="1226814"/>
            <a:ext cx="12206288" cy="1254920"/>
          </a:xfrm>
        </p:spPr>
        <p:txBody>
          <a:bodyPr/>
          <a:lstStyle/>
          <a:p>
            <a:r>
              <a:rPr lang="it-IT" sz="4800" b="1" dirty="0">
                <a:solidFill>
                  <a:srgbClr val="FF5050"/>
                </a:solidFill>
                <a:effectLst>
                  <a:outerShdw blurRad="38100" dist="38100" dir="2700000" algn="tl">
                    <a:srgbClr val="000000"/>
                  </a:outerShdw>
                </a:effectLst>
                <a:latin typeface="Comic Sans MS" pitchFamily="66" charset="0"/>
              </a:rPr>
              <a:t>HOW TO WEAR A HARNESS</a:t>
            </a:r>
          </a:p>
        </p:txBody>
      </p:sp>
      <p:pic>
        <p:nvPicPr>
          <p:cNvPr id="5" name="Picture 4" descr="indossare 4"/>
          <p:cNvPicPr>
            <a:picLocks noChangeAspect="1" noChangeArrowheads="1"/>
          </p:cNvPicPr>
          <p:nvPr/>
        </p:nvPicPr>
        <p:blipFill>
          <a:blip r:embed="rId2" cstate="print"/>
          <a:srcRect/>
          <a:stretch>
            <a:fillRect/>
          </a:stretch>
        </p:blipFill>
        <p:spPr bwMode="auto">
          <a:xfrm>
            <a:off x="2438400" y="2210979"/>
            <a:ext cx="3711944" cy="4662487"/>
          </a:xfrm>
          <a:prstGeom prst="rect">
            <a:avLst/>
          </a:prstGeom>
          <a:noFill/>
          <a:ln w="38100">
            <a:solidFill>
              <a:srgbClr val="000000"/>
            </a:solidFill>
            <a:miter lim="800000"/>
            <a:headEnd/>
            <a:tailEnd/>
          </a:ln>
        </p:spPr>
      </p:pic>
      <p:pic>
        <p:nvPicPr>
          <p:cNvPr id="6" name="Picture 5" descr="indossare 5"/>
          <p:cNvPicPr>
            <a:picLocks noChangeAspect="1" noChangeArrowheads="1"/>
          </p:cNvPicPr>
          <p:nvPr/>
        </p:nvPicPr>
        <p:blipFill>
          <a:blip r:embed="rId3" cstate="print"/>
          <a:srcRect/>
          <a:stretch>
            <a:fillRect/>
          </a:stretch>
        </p:blipFill>
        <p:spPr bwMode="auto">
          <a:xfrm>
            <a:off x="7452499" y="2122174"/>
            <a:ext cx="3576627" cy="4609783"/>
          </a:xfrm>
          <a:prstGeom prst="rect">
            <a:avLst/>
          </a:prstGeom>
          <a:noFill/>
          <a:ln w="38100">
            <a:solidFill>
              <a:srgbClr val="000000"/>
            </a:solidFill>
            <a:miter lim="800000"/>
            <a:headEnd/>
            <a:tailEnd/>
          </a:ln>
        </p:spPr>
      </p:pic>
      <p:pic>
        <p:nvPicPr>
          <p:cNvPr id="7" name="Picture 6" descr="indossare 6"/>
          <p:cNvPicPr>
            <a:picLocks noChangeAspect="1" noChangeArrowheads="1"/>
          </p:cNvPicPr>
          <p:nvPr/>
        </p:nvPicPr>
        <p:blipFill>
          <a:blip r:embed="rId4" cstate="print"/>
          <a:srcRect/>
          <a:stretch>
            <a:fillRect/>
          </a:stretch>
        </p:blipFill>
        <p:spPr bwMode="auto">
          <a:xfrm>
            <a:off x="12331282" y="2152967"/>
            <a:ext cx="3294481" cy="4609784"/>
          </a:xfrm>
          <a:prstGeom prst="rect">
            <a:avLst/>
          </a:prstGeom>
          <a:noFill/>
          <a:ln w="38100">
            <a:solidFill>
              <a:srgbClr val="000000"/>
            </a:solidFill>
            <a:miter lim="800000"/>
            <a:headEnd/>
            <a:tailEnd/>
          </a:ln>
        </p:spPr>
      </p:pic>
      <p:sp>
        <p:nvSpPr>
          <p:cNvPr id="8" name="Rectangle 7"/>
          <p:cNvSpPr>
            <a:spLocks noChangeArrowheads="1"/>
          </p:cNvSpPr>
          <p:nvPr/>
        </p:nvSpPr>
        <p:spPr bwMode="auto">
          <a:xfrm>
            <a:off x="2141274" y="7141366"/>
            <a:ext cx="4716726" cy="2878934"/>
          </a:xfrm>
          <a:prstGeom prst="rect">
            <a:avLst/>
          </a:prstGeom>
          <a:noFill/>
          <a:ln w="9525">
            <a:solidFill>
              <a:schemeClr val="tx1"/>
            </a:solidFill>
            <a:miter lim="800000"/>
            <a:headEnd/>
            <a:tailEnd/>
          </a:ln>
          <a:effectLst/>
        </p:spPr>
        <p:txBody>
          <a:bodyPr wrap="none" anchor="ctr"/>
          <a:lstStyle/>
          <a:p>
            <a:pPr algn="ctr"/>
            <a:endParaRPr lang="it-IT" sz="2400" dirty="0">
              <a:latin typeface="Comic Sans MS" pitchFamily="66" charset="0"/>
            </a:endParaRPr>
          </a:p>
          <a:p>
            <a:pPr algn="ctr"/>
            <a:r>
              <a:rPr lang="it-IT" sz="2700" dirty="0">
                <a:latin typeface="Comic Sans MS" pitchFamily="66" charset="0"/>
              </a:rPr>
              <a:t>Passing a thigh strap between the</a:t>
            </a:r>
          </a:p>
          <a:p>
            <a:pPr algn="ctr"/>
            <a:r>
              <a:rPr lang="it-IT" sz="2700" dirty="0">
                <a:latin typeface="Comic Sans MS" pitchFamily="66" charset="0"/>
              </a:rPr>
              <a:t> legs and connect it to the other</a:t>
            </a:r>
          </a:p>
          <a:p>
            <a:pPr algn="ctr"/>
            <a:r>
              <a:rPr lang="it-IT" sz="2700" dirty="0">
                <a:latin typeface="Comic Sans MS" pitchFamily="66" charset="0"/>
              </a:rPr>
              <a:t>ends. Repeat with</a:t>
            </a:r>
          </a:p>
          <a:p>
            <a:pPr algn="ctr"/>
            <a:r>
              <a:rPr lang="it-IT" sz="2700" dirty="0">
                <a:latin typeface="Comic Sans MS" pitchFamily="66" charset="0"/>
              </a:rPr>
              <a:t> the other leg. In case of </a:t>
            </a:r>
          </a:p>
          <a:p>
            <a:pPr algn="ctr"/>
            <a:r>
              <a:rPr lang="it-IT" sz="2700" dirty="0">
                <a:latin typeface="Comic Sans MS" pitchFamily="66" charset="0"/>
              </a:rPr>
              <a:t>harness with belt </a:t>
            </a:r>
          </a:p>
          <a:p>
            <a:pPr algn="ctr"/>
            <a:r>
              <a:rPr lang="it-IT" sz="2700" dirty="0">
                <a:latin typeface="Comic Sans MS" pitchFamily="66" charset="0"/>
              </a:rPr>
              <a:t>close it and adjust it afterwards</a:t>
            </a:r>
          </a:p>
          <a:p>
            <a:pPr algn="ctr"/>
            <a:r>
              <a:rPr lang="it-IT" sz="2700" dirty="0">
                <a:latin typeface="Comic Sans MS" pitchFamily="66" charset="0"/>
              </a:rPr>
              <a:t>adjusting the leg loops</a:t>
            </a:r>
          </a:p>
          <a:p>
            <a:pPr algn="ctr"/>
            <a:endParaRPr lang="it-IT" sz="2400" dirty="0">
              <a:latin typeface="Comic Sans MS" pitchFamily="66" charset="0"/>
            </a:endParaRPr>
          </a:p>
        </p:txBody>
      </p:sp>
      <p:sp>
        <p:nvSpPr>
          <p:cNvPr id="9" name="Rectangle 8"/>
          <p:cNvSpPr>
            <a:spLocks noChangeArrowheads="1"/>
          </p:cNvSpPr>
          <p:nvPr/>
        </p:nvSpPr>
        <p:spPr bwMode="auto">
          <a:xfrm>
            <a:off x="7384727" y="7181848"/>
            <a:ext cx="4045275" cy="2838452"/>
          </a:xfrm>
          <a:prstGeom prst="rect">
            <a:avLst/>
          </a:prstGeom>
          <a:noFill/>
          <a:ln w="9525">
            <a:solidFill>
              <a:schemeClr val="tx1"/>
            </a:solidFill>
            <a:miter lim="800000"/>
            <a:headEnd/>
            <a:tailEnd/>
          </a:ln>
          <a:effectLst/>
        </p:spPr>
        <p:txBody>
          <a:bodyPr wrap="none" anchor="ctr"/>
          <a:lstStyle/>
          <a:p>
            <a:pPr algn="ctr"/>
            <a:r>
              <a:rPr lang="it-IT" sz="2700" dirty="0">
                <a:latin typeface="Comic Sans MS" pitchFamily="66" charset="0"/>
              </a:rPr>
              <a:t>Connect the belt </a:t>
            </a:r>
          </a:p>
          <a:p>
            <a:pPr algn="ctr"/>
            <a:r>
              <a:rPr lang="it-IT" sz="2700" dirty="0">
                <a:latin typeface="Comic Sans MS" pitchFamily="66" charset="0"/>
              </a:rPr>
              <a:t>frontal positioning</a:t>
            </a:r>
          </a:p>
          <a:p>
            <a:pPr algn="ctr"/>
            <a:r>
              <a:rPr lang="it-IT" sz="2700" dirty="0">
                <a:latin typeface="Comic Sans MS" pitchFamily="66" charset="0"/>
              </a:rPr>
              <a:t> in the centre of the chest.</a:t>
            </a:r>
          </a:p>
          <a:p>
            <a:pPr algn="ctr"/>
            <a:r>
              <a:rPr lang="it-IT" sz="2700" dirty="0">
                <a:latin typeface="Comic Sans MS" pitchFamily="66" charset="0"/>
              </a:rPr>
              <a:t>Tighten to</a:t>
            </a:r>
          </a:p>
          <a:p>
            <a:pPr algn="ctr"/>
            <a:r>
              <a:rPr lang="it-IT" sz="2700" dirty="0">
                <a:latin typeface="Comic Sans MS" pitchFamily="66" charset="0"/>
              </a:rPr>
              <a:t> ensure the correct</a:t>
            </a:r>
          </a:p>
          <a:p>
            <a:pPr algn="ctr"/>
            <a:r>
              <a:rPr lang="it-IT" sz="2700" dirty="0">
                <a:latin typeface="Comic Sans MS" pitchFamily="66" charset="0"/>
              </a:rPr>
              <a:t> suspender trim </a:t>
            </a:r>
          </a:p>
        </p:txBody>
      </p:sp>
      <p:sp>
        <p:nvSpPr>
          <p:cNvPr id="10" name="Rectangle 9"/>
          <p:cNvSpPr>
            <a:spLocks noChangeArrowheads="1"/>
          </p:cNvSpPr>
          <p:nvPr/>
        </p:nvSpPr>
        <p:spPr bwMode="auto">
          <a:xfrm>
            <a:off x="11870942" y="7183338"/>
            <a:ext cx="4131058" cy="2836962"/>
          </a:xfrm>
          <a:prstGeom prst="rect">
            <a:avLst/>
          </a:prstGeom>
          <a:noFill/>
          <a:ln w="9525">
            <a:solidFill>
              <a:schemeClr val="tx1"/>
            </a:solidFill>
            <a:miter lim="800000"/>
            <a:headEnd/>
            <a:tailEnd/>
          </a:ln>
          <a:effectLst/>
        </p:spPr>
        <p:txBody>
          <a:bodyPr wrap="none" anchor="ctr"/>
          <a:lstStyle/>
          <a:p>
            <a:pPr algn="ctr"/>
            <a:r>
              <a:rPr lang="it-IT" sz="2700" dirty="0">
                <a:latin typeface="Comic Sans MS" pitchFamily="66" charset="0"/>
              </a:rPr>
              <a:t>Carry out the </a:t>
            </a:r>
          </a:p>
          <a:p>
            <a:pPr algn="ctr"/>
            <a:r>
              <a:rPr lang="it-IT" sz="2700" dirty="0">
                <a:latin typeface="Comic Sans MS" pitchFamily="66" charset="0"/>
              </a:rPr>
              <a:t>adjustment so that</a:t>
            </a:r>
          </a:p>
          <a:p>
            <a:pPr algn="ctr"/>
            <a:r>
              <a:rPr lang="it-IT" sz="2700" dirty="0">
                <a:latin typeface="Comic Sans MS" pitchFamily="66" charset="0"/>
              </a:rPr>
              <a:t>the harness is well </a:t>
            </a:r>
          </a:p>
          <a:p>
            <a:pPr algn="ctr"/>
            <a:r>
              <a:rPr lang="it-IT" sz="2700" dirty="0">
                <a:latin typeface="Comic Sans MS" pitchFamily="66" charset="0"/>
              </a:rPr>
              <a:t>adherent allowing </a:t>
            </a:r>
          </a:p>
          <a:p>
            <a:pPr algn="ctr"/>
            <a:r>
              <a:rPr lang="it-IT" sz="2700" dirty="0">
                <a:latin typeface="Comic Sans MS" pitchFamily="66" charset="0"/>
              </a:rPr>
              <a:t>movement anyway.</a:t>
            </a:r>
          </a:p>
          <a:p>
            <a:pPr algn="ctr"/>
            <a:r>
              <a:rPr lang="it-IT" sz="2700" dirty="0">
                <a:latin typeface="Comic Sans MS" pitchFamily="66" charset="0"/>
              </a:rPr>
              <a:t> </a:t>
            </a:r>
          </a:p>
        </p:txBody>
      </p:sp>
      <p:sp>
        <p:nvSpPr>
          <p:cNvPr id="11" name="AutoShape 3">
            <a:extLst>
              <a:ext uri="{FF2B5EF4-FFF2-40B4-BE49-F238E27FC236}">
                <a16:creationId xmlns:a16="http://schemas.microsoft.com/office/drawing/2014/main" id="{0D2CCA88-EBE5-EE0D-A1B7-7A3E4433DDC9}"/>
              </a:ext>
            </a:extLst>
          </p:cNvPr>
          <p:cNvSpPr/>
          <p:nvPr/>
        </p:nvSpPr>
        <p:spPr>
          <a:xfrm>
            <a:off x="0" y="-12526"/>
            <a:ext cx="1714500" cy="10287000"/>
          </a:xfrm>
          <a:prstGeom prst="rect">
            <a:avLst/>
          </a:prstGeom>
          <a:solidFill>
            <a:srgbClr val="242424"/>
          </a:solidFill>
        </p:spPr>
        <p:txBody>
          <a:bodyPr/>
          <a:lstStyle/>
          <a:p>
            <a:endParaRPr lang="it-IT"/>
          </a:p>
        </p:txBody>
      </p:sp>
      <p:grpSp>
        <p:nvGrpSpPr>
          <p:cNvPr id="12" name="Group 5">
            <a:extLst>
              <a:ext uri="{FF2B5EF4-FFF2-40B4-BE49-F238E27FC236}">
                <a16:creationId xmlns:a16="http://schemas.microsoft.com/office/drawing/2014/main" id="{B4EC2A30-FF3B-CF16-B9AF-E94733636F1F}"/>
              </a:ext>
            </a:extLst>
          </p:cNvPr>
          <p:cNvGrpSpPr/>
          <p:nvPr/>
        </p:nvGrpSpPr>
        <p:grpSpPr>
          <a:xfrm>
            <a:off x="0" y="8572500"/>
            <a:ext cx="1714500" cy="1714500"/>
            <a:chOff x="0" y="0"/>
            <a:chExt cx="1913890" cy="1913890"/>
          </a:xfrm>
        </p:grpSpPr>
        <p:sp>
          <p:nvSpPr>
            <p:cNvPr id="13" name="Freeform 6">
              <a:extLst>
                <a:ext uri="{FF2B5EF4-FFF2-40B4-BE49-F238E27FC236}">
                  <a16:creationId xmlns:a16="http://schemas.microsoft.com/office/drawing/2014/main" id="{95AF2A51-49D8-75FA-B552-708D925B107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5" name="Group 20">
            <a:extLst>
              <a:ext uri="{FF2B5EF4-FFF2-40B4-BE49-F238E27FC236}">
                <a16:creationId xmlns:a16="http://schemas.microsoft.com/office/drawing/2014/main" id="{F0201B81-FD1A-B7A8-97E0-91B82F396730}"/>
              </a:ext>
            </a:extLst>
          </p:cNvPr>
          <p:cNvGrpSpPr/>
          <p:nvPr/>
        </p:nvGrpSpPr>
        <p:grpSpPr>
          <a:xfrm>
            <a:off x="16573500" y="-12526"/>
            <a:ext cx="1714500" cy="1714500"/>
            <a:chOff x="0" y="0"/>
            <a:chExt cx="1913890" cy="1913890"/>
          </a:xfrm>
        </p:grpSpPr>
        <p:sp>
          <p:nvSpPr>
            <p:cNvPr id="16" name="Freeform 21">
              <a:extLst>
                <a:ext uri="{FF2B5EF4-FFF2-40B4-BE49-F238E27FC236}">
                  <a16:creationId xmlns:a16="http://schemas.microsoft.com/office/drawing/2014/main" id="{78F35B11-8A4A-9E7D-8A4E-0FD35A1C2C50}"/>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7" name="TextBox 22">
            <a:extLst>
              <a:ext uri="{FF2B5EF4-FFF2-40B4-BE49-F238E27FC236}">
                <a16:creationId xmlns:a16="http://schemas.microsoft.com/office/drawing/2014/main" id="{D237D1F9-F281-003C-261C-AF2AE228FC54}"/>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23</a:t>
            </a:r>
          </a:p>
        </p:txBody>
      </p:sp>
      <p:sp>
        <p:nvSpPr>
          <p:cNvPr id="2" name="TextBox 4">
            <a:extLst>
              <a:ext uri="{FF2B5EF4-FFF2-40B4-BE49-F238E27FC236}">
                <a16:creationId xmlns:a16="http://schemas.microsoft.com/office/drawing/2014/main" id="{4D375087-0243-8155-A311-642BD0DE69DD}"/>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3: Pre- and post-operational checks</a:t>
            </a:r>
          </a:p>
          <a:p>
            <a:pPr marL="0" lvl="1">
              <a:lnSpc>
                <a:spcPts val="1680"/>
              </a:lnSpc>
              <a:spcBef>
                <a:spcPts val="1260"/>
              </a:spcBef>
            </a:pPr>
            <a:r>
              <a:rPr lang="en-US" sz="1400" spc="210" dirty="0">
                <a:solidFill>
                  <a:schemeClr val="bg1"/>
                </a:solidFill>
                <a:latin typeface="Inter"/>
              </a:rPr>
              <a:t> </a:t>
            </a:r>
          </a:p>
        </p:txBody>
      </p:sp>
      <p:sp>
        <p:nvSpPr>
          <p:cNvPr id="3" name="TextBox 7">
            <a:extLst>
              <a:ext uri="{FF2B5EF4-FFF2-40B4-BE49-F238E27FC236}">
                <a16:creationId xmlns:a16="http://schemas.microsoft.com/office/drawing/2014/main" id="{B624C769-191F-C539-F2A6-13BE7622210A}"/>
              </a:ext>
            </a:extLst>
          </p:cNvPr>
          <p:cNvSpPr txBox="1"/>
          <p:nvPr/>
        </p:nvSpPr>
        <p:spPr>
          <a:xfrm>
            <a:off x="349053" y="9311327"/>
            <a:ext cx="958543" cy="264111"/>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15-23</a:t>
            </a:r>
          </a:p>
        </p:txBody>
      </p:sp>
    </p:spTree>
    <p:extLst>
      <p:ext uri="{BB962C8B-B14F-4D97-AF65-F5344CB8AC3E}">
        <p14:creationId xmlns:p14="http://schemas.microsoft.com/office/powerpoint/2010/main" val="643957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7">
            <a:extLst>
              <a:ext uri="{FF2B5EF4-FFF2-40B4-BE49-F238E27FC236}">
                <a16:creationId xmlns:a16="http://schemas.microsoft.com/office/drawing/2014/main" id="{AF401C4D-E26B-E277-FFCD-D9A41DA57B20}"/>
              </a:ext>
            </a:extLst>
          </p:cNvPr>
          <p:cNvSpPr/>
          <p:nvPr/>
        </p:nvSpPr>
        <p:spPr>
          <a:xfrm>
            <a:off x="0" y="3771900"/>
            <a:ext cx="18288000" cy="3695700"/>
          </a:xfrm>
          <a:prstGeom prst="rect">
            <a:avLst/>
          </a:prstGeom>
          <a:solidFill>
            <a:srgbClr val="242424"/>
          </a:solidFill>
        </p:spPr>
        <p:txBody>
          <a:bodyPr/>
          <a:lstStyle/>
          <a:p>
            <a:endParaRPr lang="it-IT" dirty="0"/>
          </a:p>
        </p:txBody>
      </p:sp>
      <p:sp>
        <p:nvSpPr>
          <p:cNvPr id="3" name="TextBox 8">
            <a:extLst>
              <a:ext uri="{FF2B5EF4-FFF2-40B4-BE49-F238E27FC236}">
                <a16:creationId xmlns:a16="http://schemas.microsoft.com/office/drawing/2014/main" id="{080C3119-8FF8-3ED6-8A01-80D3E76817D1}"/>
              </a:ext>
            </a:extLst>
          </p:cNvPr>
          <p:cNvSpPr txBox="1"/>
          <p:nvPr/>
        </p:nvSpPr>
        <p:spPr>
          <a:xfrm>
            <a:off x="2743200" y="4991100"/>
            <a:ext cx="14249400" cy="2062296"/>
          </a:xfrm>
          <a:prstGeom prst="rect">
            <a:avLst/>
          </a:prstGeom>
        </p:spPr>
        <p:txBody>
          <a:bodyPr wrap="square" lIns="0" tIns="0" rIns="0" bIns="0" rtlCol="0" anchor="t">
            <a:spAutoFit/>
          </a:bodyPr>
          <a:lstStyle/>
          <a:p>
            <a:pPr marL="0" lvl="1">
              <a:lnSpc>
                <a:spcPts val="5980"/>
              </a:lnSpc>
              <a:spcBef>
                <a:spcPts val="4485"/>
              </a:spcBef>
            </a:pPr>
            <a:r>
              <a:rPr lang="en-US" sz="4600" spc="276" dirty="0">
                <a:solidFill>
                  <a:srgbClr val="FFFFFF"/>
                </a:solidFill>
                <a:latin typeface="Inter Bold"/>
              </a:rPr>
              <a:t>Learning Unit 4: </a:t>
            </a:r>
            <a:r>
              <a:rPr lang="en-US" sz="4800" dirty="0">
                <a:solidFill>
                  <a:schemeClr val="bg1"/>
                </a:solidFill>
              </a:rPr>
              <a:t>First aid techniques</a:t>
            </a:r>
            <a:endParaRPr lang="en-US" sz="4800" spc="210" dirty="0">
              <a:solidFill>
                <a:schemeClr val="bg1"/>
              </a:solidFill>
              <a:latin typeface="Inter"/>
            </a:endParaRPr>
          </a:p>
          <a:p>
            <a:pPr marL="0" lvl="1" indent="0" algn="l">
              <a:lnSpc>
                <a:spcPts val="5980"/>
              </a:lnSpc>
              <a:spcBef>
                <a:spcPts val="4485"/>
              </a:spcBef>
            </a:pPr>
            <a:r>
              <a:rPr lang="en-US" sz="4600" spc="276" dirty="0">
                <a:solidFill>
                  <a:srgbClr val="FFFFFF"/>
                </a:solidFill>
                <a:latin typeface="Inter Bold"/>
              </a:rPr>
              <a:t> </a:t>
            </a:r>
            <a:endParaRPr lang="en-US" sz="4600" u="none" spc="276" dirty="0">
              <a:solidFill>
                <a:srgbClr val="FFFFFF"/>
              </a:solidFill>
              <a:latin typeface="Inter Bold"/>
            </a:endParaRPr>
          </a:p>
        </p:txBody>
      </p:sp>
      <p:grpSp>
        <p:nvGrpSpPr>
          <p:cNvPr id="4" name="Group 13">
            <a:extLst>
              <a:ext uri="{FF2B5EF4-FFF2-40B4-BE49-F238E27FC236}">
                <a16:creationId xmlns:a16="http://schemas.microsoft.com/office/drawing/2014/main" id="{122A09B5-D24B-7447-1FA7-032F07D3A98E}"/>
              </a:ext>
            </a:extLst>
          </p:cNvPr>
          <p:cNvGrpSpPr/>
          <p:nvPr/>
        </p:nvGrpSpPr>
        <p:grpSpPr>
          <a:xfrm>
            <a:off x="16573500" y="0"/>
            <a:ext cx="1714500" cy="1714500"/>
            <a:chOff x="0" y="0"/>
            <a:chExt cx="1913890" cy="1913890"/>
          </a:xfrm>
        </p:grpSpPr>
        <p:sp>
          <p:nvSpPr>
            <p:cNvPr id="5" name="Freeform 14">
              <a:extLst>
                <a:ext uri="{FF2B5EF4-FFF2-40B4-BE49-F238E27FC236}">
                  <a16:creationId xmlns:a16="http://schemas.microsoft.com/office/drawing/2014/main" id="{DF8C06B0-58BE-47F2-E527-23D1350B888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6" name="TextBox 15">
            <a:extLst>
              <a:ext uri="{FF2B5EF4-FFF2-40B4-BE49-F238E27FC236}">
                <a16:creationId xmlns:a16="http://schemas.microsoft.com/office/drawing/2014/main" id="{D09F549B-8671-FBF8-15D6-E9E03A655E32}"/>
              </a:ext>
            </a:extLst>
          </p:cNvPr>
          <p:cNvSpPr txBox="1"/>
          <p:nvPr/>
        </p:nvSpPr>
        <p:spPr>
          <a:xfrm>
            <a:off x="16922553" y="705511"/>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24</a:t>
            </a:r>
          </a:p>
        </p:txBody>
      </p:sp>
    </p:spTree>
    <p:extLst>
      <p:ext uri="{BB962C8B-B14F-4D97-AF65-F5344CB8AC3E}">
        <p14:creationId xmlns:p14="http://schemas.microsoft.com/office/powerpoint/2010/main" val="3459219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26303" y="1640403"/>
            <a:ext cx="12776400" cy="839565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dirty="0">
                <a:solidFill>
                  <a:srgbClr val="FF0000"/>
                </a:solidFill>
                <a:latin typeface="Arial Black"/>
                <a:cs typeface="Arial Black"/>
              </a:rPr>
              <a:t>RESCUE THE INJURED PERSON </a:t>
            </a:r>
          </a:p>
          <a:p>
            <a:pPr marL="0" indent="0">
              <a:buNone/>
            </a:pPr>
            <a:endParaRPr lang="it-IT" sz="3000" dirty="0"/>
          </a:p>
          <a:p>
            <a:pPr marL="0" indent="0">
              <a:buNone/>
            </a:pPr>
            <a:endParaRPr lang="it-IT" sz="3000" dirty="0"/>
          </a:p>
          <a:p>
            <a:pPr marL="0" indent="0">
              <a:buNone/>
            </a:pPr>
            <a:endParaRPr lang="it-IT" sz="3000" dirty="0"/>
          </a:p>
          <a:p>
            <a:pPr marL="0" indent="0" algn="just">
              <a:buNone/>
            </a:pPr>
            <a:r>
              <a:rPr lang="it-IT" sz="3000" dirty="0"/>
              <a:t>In order to be effective, first aid action must guarantee the best and quickest conditions for intervention and, when necessary, for transporting the injured person to the place where appropriate treatment will be administered.</a:t>
            </a:r>
          </a:p>
          <a:p>
            <a:pPr marL="0" indent="0" algn="just">
              <a:buNone/>
            </a:pPr>
            <a:endParaRPr lang="it-IT" sz="3000" dirty="0"/>
          </a:p>
          <a:p>
            <a:pPr marL="0" indent="0" algn="just">
              <a:buNone/>
            </a:pPr>
            <a:r>
              <a:rPr lang="it-IT" sz="3000" dirty="0"/>
              <a:t>In the most trivial and simple to manage cases (e.g. abrasions and/or cuts), the 'first aider' will be able to give advice by providing the first-aid pack or box, as well as applying minor dressings if necessary; in more serious cases, he/she will try to stabilise the injured person while waiting for help to arrive.</a:t>
            </a:r>
            <a:endParaRPr lang="en-US" sz="3000" dirty="0"/>
          </a:p>
        </p:txBody>
      </p:sp>
      <p:graphicFrame>
        <p:nvGraphicFramePr>
          <p:cNvPr id="5" name="Tabella 4"/>
          <p:cNvGraphicFramePr>
            <a:graphicFrameLocks noGrp="1"/>
          </p:cNvGraphicFramePr>
          <p:nvPr/>
        </p:nvGraphicFramePr>
        <p:xfrm>
          <a:off x="2874416" y="2764412"/>
          <a:ext cx="12544460" cy="687267"/>
        </p:xfrm>
        <a:graphic>
          <a:graphicData uri="http://schemas.openxmlformats.org/drawingml/2006/table">
            <a:tbl>
              <a:tblPr firstRow="1" bandRow="1">
                <a:tableStyleId>{72833802-FEF1-4C79-8D5D-14CF1EAF98D9}</a:tableStyleId>
              </a:tblPr>
              <a:tblGrid>
                <a:gridCol w="12544460">
                  <a:extLst>
                    <a:ext uri="{9D8B030D-6E8A-4147-A177-3AD203B41FA5}">
                      <a16:colId xmlns:a16="http://schemas.microsoft.com/office/drawing/2014/main" val="20000"/>
                    </a:ext>
                  </a:extLst>
                </a:gridCol>
              </a:tblGrid>
              <a:tr h="687267">
                <a:tc>
                  <a:txBody>
                    <a:bodyPr/>
                    <a:lstStyle/>
                    <a:p>
                      <a:pPr marL="0" indent="0" algn="l">
                        <a:buFont typeface="Arial"/>
                        <a:buNone/>
                      </a:pPr>
                      <a:r>
                        <a:rPr lang="it-IT" sz="3000" b="1" i="0" dirty="0">
                          <a:solidFill>
                            <a:schemeClr val="tx1"/>
                          </a:solidFill>
                          <a:latin typeface="Arial"/>
                          <a:cs typeface="Arial"/>
                        </a:rPr>
                        <a:t>Act with calmness and determination.</a:t>
                      </a:r>
                      <a:endParaRPr lang="it-IT" sz="3000" b="1" i="0" kern="1200" dirty="0">
                        <a:solidFill>
                          <a:schemeClr val="tx1"/>
                        </a:solidFill>
                        <a:latin typeface="Arial"/>
                        <a:ea typeface="+mn-ea"/>
                        <a:cs typeface="Arial"/>
                      </a:endParaRPr>
                    </a:p>
                  </a:txBody>
                  <a:tcPr marL="137160" marR="137160" marT="68580" marB="68580">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6" name="AutoShape 3">
            <a:extLst>
              <a:ext uri="{FF2B5EF4-FFF2-40B4-BE49-F238E27FC236}">
                <a16:creationId xmlns:a16="http://schemas.microsoft.com/office/drawing/2014/main" id="{E8A16875-1B68-B00A-4677-56AAF194CB0C}"/>
              </a:ext>
            </a:extLst>
          </p:cNvPr>
          <p:cNvSpPr/>
          <p:nvPr/>
        </p:nvSpPr>
        <p:spPr>
          <a:xfrm>
            <a:off x="0" y="-12526"/>
            <a:ext cx="1714500" cy="10287000"/>
          </a:xfrm>
          <a:prstGeom prst="rect">
            <a:avLst/>
          </a:prstGeom>
          <a:solidFill>
            <a:srgbClr val="242424"/>
          </a:solidFill>
        </p:spPr>
        <p:txBody>
          <a:bodyPr/>
          <a:lstStyle/>
          <a:p>
            <a:endParaRPr lang="it-IT"/>
          </a:p>
        </p:txBody>
      </p:sp>
      <p:grpSp>
        <p:nvGrpSpPr>
          <p:cNvPr id="7" name="Group 5">
            <a:extLst>
              <a:ext uri="{FF2B5EF4-FFF2-40B4-BE49-F238E27FC236}">
                <a16:creationId xmlns:a16="http://schemas.microsoft.com/office/drawing/2014/main" id="{B361FDB9-0DA0-2AF6-C77A-D93E38541F41}"/>
              </a:ext>
            </a:extLst>
          </p:cNvPr>
          <p:cNvGrpSpPr/>
          <p:nvPr/>
        </p:nvGrpSpPr>
        <p:grpSpPr>
          <a:xfrm>
            <a:off x="0" y="8572500"/>
            <a:ext cx="1714500" cy="1714500"/>
            <a:chOff x="0" y="0"/>
            <a:chExt cx="1913890" cy="1913890"/>
          </a:xfrm>
        </p:grpSpPr>
        <p:sp>
          <p:nvSpPr>
            <p:cNvPr id="8" name="Freeform 6">
              <a:extLst>
                <a:ext uri="{FF2B5EF4-FFF2-40B4-BE49-F238E27FC236}">
                  <a16:creationId xmlns:a16="http://schemas.microsoft.com/office/drawing/2014/main" id="{3E33AB9C-45DD-B12C-1454-306367DBEC04}"/>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9" name="TextBox 4">
            <a:extLst>
              <a:ext uri="{FF2B5EF4-FFF2-40B4-BE49-F238E27FC236}">
                <a16:creationId xmlns:a16="http://schemas.microsoft.com/office/drawing/2014/main" id="{2A5A46EA-2936-4261-C814-7C0EDCBD78A7}"/>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grpSp>
        <p:nvGrpSpPr>
          <p:cNvPr id="10" name="Group 20">
            <a:extLst>
              <a:ext uri="{FF2B5EF4-FFF2-40B4-BE49-F238E27FC236}">
                <a16:creationId xmlns:a16="http://schemas.microsoft.com/office/drawing/2014/main" id="{3B825360-905B-9398-4899-8AA1DBE21FCE}"/>
              </a:ext>
            </a:extLst>
          </p:cNvPr>
          <p:cNvGrpSpPr/>
          <p:nvPr/>
        </p:nvGrpSpPr>
        <p:grpSpPr>
          <a:xfrm>
            <a:off x="16573500" y="-12526"/>
            <a:ext cx="1714500" cy="1714500"/>
            <a:chOff x="0" y="0"/>
            <a:chExt cx="1913890" cy="1913890"/>
          </a:xfrm>
        </p:grpSpPr>
        <p:sp>
          <p:nvSpPr>
            <p:cNvPr id="11" name="Freeform 21">
              <a:extLst>
                <a:ext uri="{FF2B5EF4-FFF2-40B4-BE49-F238E27FC236}">
                  <a16:creationId xmlns:a16="http://schemas.microsoft.com/office/drawing/2014/main" id="{46614117-1BD9-FE38-5EDF-F716EA1380B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2" name="TextBox 22">
            <a:extLst>
              <a:ext uri="{FF2B5EF4-FFF2-40B4-BE49-F238E27FC236}">
                <a16:creationId xmlns:a16="http://schemas.microsoft.com/office/drawing/2014/main" id="{2153C9C3-D876-4CF8-3E37-4D0519F4858C}"/>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25</a:t>
            </a:r>
          </a:p>
        </p:txBody>
      </p:sp>
      <p:sp>
        <p:nvSpPr>
          <p:cNvPr id="13" name="TextBox 7">
            <a:extLst>
              <a:ext uri="{FF2B5EF4-FFF2-40B4-BE49-F238E27FC236}">
                <a16:creationId xmlns:a16="http://schemas.microsoft.com/office/drawing/2014/main" id="{5540EDDB-9A7E-9382-A256-1A8DCD2383F7}"/>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Tree>
    <p:extLst>
      <p:ext uri="{BB962C8B-B14F-4D97-AF65-F5344CB8AC3E}">
        <p14:creationId xmlns:p14="http://schemas.microsoft.com/office/powerpoint/2010/main" val="33787677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698289" y="1693217"/>
            <a:ext cx="12776400" cy="8281940"/>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dirty="0"/>
              <a:t>Awaiting rescue will have to: </a:t>
            </a:r>
          </a:p>
          <a:p>
            <a:pPr marL="0" indent="0">
              <a:buNone/>
            </a:pPr>
            <a:endParaRPr lang="it-IT" sz="3000" dirty="0"/>
          </a:p>
          <a:p>
            <a:pPr marL="269082" indent="-269082">
              <a:buClr>
                <a:srgbClr val="FF0000"/>
              </a:buClr>
              <a:buFont typeface="Wingdings" charset="2"/>
              <a:buChar char="§"/>
            </a:pPr>
            <a:r>
              <a:rPr lang="it-IT" sz="3000" dirty="0"/>
              <a:t>maintain a calm attitude;</a:t>
            </a:r>
          </a:p>
          <a:p>
            <a:pPr marL="269082" indent="-269082">
              <a:buClr>
                <a:srgbClr val="FF0000"/>
              </a:buClr>
              <a:buFont typeface="Wingdings" charset="2"/>
              <a:buChar char="§"/>
            </a:pPr>
            <a:endParaRPr lang="it-IT" sz="2400" dirty="0"/>
          </a:p>
          <a:p>
            <a:pPr marL="269082" indent="-269082">
              <a:buClr>
                <a:srgbClr val="FF0000"/>
              </a:buClr>
              <a:buFont typeface="Wingdings" charset="2"/>
              <a:buChar char="§"/>
            </a:pPr>
            <a:r>
              <a:rPr lang="it-IT" sz="3000" dirty="0"/>
              <a:t>carry out only those interventions that are strictly necessary;</a:t>
            </a:r>
          </a:p>
          <a:p>
            <a:pPr marL="269082" indent="-269082">
              <a:buClr>
                <a:srgbClr val="FF0000"/>
              </a:buClr>
              <a:buFont typeface="Wingdings" charset="2"/>
              <a:buChar char="§"/>
            </a:pPr>
            <a:endParaRPr lang="it-IT" sz="2400" dirty="0"/>
          </a:p>
          <a:p>
            <a:pPr marL="269082" indent="-269082">
              <a:buClr>
                <a:srgbClr val="FF0000"/>
              </a:buClr>
              <a:buFont typeface="Wingdings" charset="2"/>
              <a:buChar char="§"/>
            </a:pPr>
            <a:r>
              <a:rPr lang="it-IT" sz="3000" dirty="0"/>
              <a:t>assess the person's condition (the nature and extent of the discomfort): with particular reference to vital functions: consciousness (awareness of self and surroundings), breathing and any bleeding in progress, (always assess the possibility of any fractures in case of trauma, with particular attention to vertebral fracture in case of falls);</a:t>
            </a:r>
          </a:p>
          <a:p>
            <a:pPr marL="269082" indent="-269082">
              <a:buClr>
                <a:srgbClr val="FF0000"/>
              </a:buClr>
              <a:buFont typeface="Wingdings" charset="2"/>
              <a:buChar char="§"/>
            </a:pPr>
            <a:endParaRPr lang="it-IT" sz="2400" dirty="0"/>
          </a:p>
          <a:p>
            <a:pPr marL="269082" indent="-269082">
              <a:buClr>
                <a:srgbClr val="FF0000"/>
              </a:buClr>
              <a:buFont typeface="Wingdings" charset="2"/>
              <a:buChar char="§"/>
            </a:pPr>
            <a:r>
              <a:rPr lang="it-IT" sz="3000" dirty="0"/>
              <a:t>reassure the casualty; if possible explaining what you are doing, and if possible ask him/her about useful rescue information (e.g. what happened, does he/she have a heart condition, where does he/she feel pain, is he/she diabetic, did he/she hit his/her back or head, does he/she feel like vomiting) do not comment on the incident with the casualty about the injuries and their severity; </a:t>
            </a:r>
            <a:endParaRPr lang="en-US" sz="3000" dirty="0"/>
          </a:p>
        </p:txBody>
      </p:sp>
      <p:pic>
        <p:nvPicPr>
          <p:cNvPr id="5" name="Immagin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037896" y="1693217"/>
            <a:ext cx="3312159" cy="1771503"/>
          </a:xfrm>
          <a:prstGeom prst="rect">
            <a:avLst/>
          </a:prstGeom>
          <a:ln w="38100" cmpd="sng">
            <a:solidFill>
              <a:srgbClr val="FF0000"/>
            </a:solidFill>
          </a:ln>
        </p:spPr>
      </p:pic>
      <p:sp>
        <p:nvSpPr>
          <p:cNvPr id="6" name="AutoShape 3">
            <a:extLst>
              <a:ext uri="{FF2B5EF4-FFF2-40B4-BE49-F238E27FC236}">
                <a16:creationId xmlns:a16="http://schemas.microsoft.com/office/drawing/2014/main" id="{E1A237EF-DCB8-3DEF-CBAF-8F820FE4BA3A}"/>
              </a:ext>
            </a:extLst>
          </p:cNvPr>
          <p:cNvSpPr/>
          <p:nvPr/>
        </p:nvSpPr>
        <p:spPr>
          <a:xfrm>
            <a:off x="0" y="-12526"/>
            <a:ext cx="1714500" cy="10287000"/>
          </a:xfrm>
          <a:prstGeom prst="rect">
            <a:avLst/>
          </a:prstGeom>
          <a:solidFill>
            <a:srgbClr val="242424"/>
          </a:solidFill>
        </p:spPr>
        <p:txBody>
          <a:bodyPr/>
          <a:lstStyle/>
          <a:p>
            <a:endParaRPr lang="it-IT"/>
          </a:p>
        </p:txBody>
      </p:sp>
      <p:grpSp>
        <p:nvGrpSpPr>
          <p:cNvPr id="7" name="Group 5">
            <a:extLst>
              <a:ext uri="{FF2B5EF4-FFF2-40B4-BE49-F238E27FC236}">
                <a16:creationId xmlns:a16="http://schemas.microsoft.com/office/drawing/2014/main" id="{BF50EAAA-A35D-23EE-FEBE-DF1CE32D0508}"/>
              </a:ext>
            </a:extLst>
          </p:cNvPr>
          <p:cNvGrpSpPr/>
          <p:nvPr/>
        </p:nvGrpSpPr>
        <p:grpSpPr>
          <a:xfrm>
            <a:off x="0" y="8572500"/>
            <a:ext cx="1714500" cy="1714500"/>
            <a:chOff x="0" y="0"/>
            <a:chExt cx="1913890" cy="1913890"/>
          </a:xfrm>
        </p:grpSpPr>
        <p:sp>
          <p:nvSpPr>
            <p:cNvPr id="8" name="Freeform 6">
              <a:extLst>
                <a:ext uri="{FF2B5EF4-FFF2-40B4-BE49-F238E27FC236}">
                  <a16:creationId xmlns:a16="http://schemas.microsoft.com/office/drawing/2014/main" id="{F42B021F-3A2E-CFB3-0B63-375FD3641EE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0" name="Group 20">
            <a:extLst>
              <a:ext uri="{FF2B5EF4-FFF2-40B4-BE49-F238E27FC236}">
                <a16:creationId xmlns:a16="http://schemas.microsoft.com/office/drawing/2014/main" id="{4E1C4BC9-8814-0779-4B61-BA010487FC7D}"/>
              </a:ext>
            </a:extLst>
          </p:cNvPr>
          <p:cNvGrpSpPr/>
          <p:nvPr/>
        </p:nvGrpSpPr>
        <p:grpSpPr>
          <a:xfrm>
            <a:off x="16573500" y="-12526"/>
            <a:ext cx="1714500" cy="1714500"/>
            <a:chOff x="0" y="0"/>
            <a:chExt cx="1913890" cy="1913890"/>
          </a:xfrm>
        </p:grpSpPr>
        <p:sp>
          <p:nvSpPr>
            <p:cNvPr id="11" name="Freeform 21">
              <a:extLst>
                <a:ext uri="{FF2B5EF4-FFF2-40B4-BE49-F238E27FC236}">
                  <a16:creationId xmlns:a16="http://schemas.microsoft.com/office/drawing/2014/main" id="{D8DDDB7B-7980-F01E-76D8-0BBF8B4BEBC1}"/>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2" name="TextBox 22">
            <a:extLst>
              <a:ext uri="{FF2B5EF4-FFF2-40B4-BE49-F238E27FC236}">
                <a16:creationId xmlns:a16="http://schemas.microsoft.com/office/drawing/2014/main" id="{58EC38AD-14B5-EDBA-5997-EF7964C2C7B1}"/>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26</a:t>
            </a:r>
          </a:p>
        </p:txBody>
      </p:sp>
      <p:sp>
        <p:nvSpPr>
          <p:cNvPr id="13" name="TextBox 7">
            <a:extLst>
              <a:ext uri="{FF2B5EF4-FFF2-40B4-BE49-F238E27FC236}">
                <a16:creationId xmlns:a16="http://schemas.microsoft.com/office/drawing/2014/main" id="{C080A3FD-B964-F3E0-92D9-2EE36BF34A8E}"/>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4CB0B981-143A-BB52-21FE-CC81D5705ADB}"/>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30611535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698289" y="1668420"/>
            <a:ext cx="12853014" cy="839565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69082" indent="-269082">
              <a:buClr>
                <a:srgbClr val="FF0000"/>
              </a:buClr>
              <a:buFont typeface="Wingdings" charset="2"/>
              <a:buChar char="§"/>
            </a:pPr>
            <a:r>
              <a:rPr lang="it-IT" sz="3000" dirty="0"/>
              <a:t>do not move the injured person except in cases of imminent danger, do not stand or sit, avoid moving or lifting a traumatised person;  </a:t>
            </a:r>
          </a:p>
          <a:p>
            <a:pPr marL="269082" indent="-269082">
              <a:buClr>
                <a:srgbClr val="FF0000"/>
              </a:buClr>
              <a:buFont typeface="Wingdings" charset="2"/>
              <a:buChar char="§"/>
            </a:pPr>
            <a:endParaRPr lang="it-IT" sz="3000" dirty="0"/>
          </a:p>
          <a:p>
            <a:pPr marL="269082" indent="-269082">
              <a:buClr>
                <a:srgbClr val="FF0000"/>
              </a:buClr>
              <a:buFont typeface="Wingdings" charset="2"/>
              <a:buChar char="§"/>
            </a:pPr>
            <a:r>
              <a:rPr lang="it-IT" sz="3000" dirty="0"/>
              <a:t>refrain from administering any type of medication, drink or food;</a:t>
            </a:r>
          </a:p>
          <a:p>
            <a:pPr marL="269082" indent="-269082">
              <a:buClr>
                <a:srgbClr val="FF0000"/>
              </a:buClr>
              <a:buFont typeface="Wingdings" charset="2"/>
              <a:buChar char="§"/>
            </a:pPr>
            <a:endParaRPr lang="it-IT" sz="3000" dirty="0"/>
          </a:p>
          <a:p>
            <a:pPr marL="269082" indent="-269082">
              <a:buClr>
                <a:srgbClr val="FF0000"/>
              </a:buClr>
              <a:buFont typeface="Wingdings" charset="2"/>
              <a:buChar char="§"/>
            </a:pPr>
            <a:r>
              <a:rPr lang="it-IT" sz="3000" dirty="0"/>
              <a:t>do not perform medical manoeuvres (e.g. reduction of fractures or dislocations, extraction of foreign objects from any part of the body);</a:t>
            </a:r>
          </a:p>
          <a:p>
            <a:pPr marL="269082" indent="-269082">
              <a:buClr>
                <a:srgbClr val="FF0000"/>
              </a:buClr>
              <a:buFont typeface="Wingdings" charset="2"/>
              <a:buChar char="§"/>
            </a:pPr>
            <a:endParaRPr lang="it-IT" sz="3000" dirty="0"/>
          </a:p>
          <a:p>
            <a:pPr marL="269082" indent="-269082">
              <a:buClr>
                <a:srgbClr val="FF0000"/>
              </a:buClr>
              <a:buFont typeface="Wingdings" charset="2"/>
              <a:buChar char="§"/>
            </a:pPr>
            <a:r>
              <a:rPr lang="it-IT" sz="3000" dirty="0"/>
              <a:t>if the casualty is unconscious, carry out the first necessary measures within the limits of one's own competence, including assessment and support of vital functions;</a:t>
            </a:r>
          </a:p>
          <a:p>
            <a:pPr marL="269082" indent="-269082">
              <a:buClr>
                <a:srgbClr val="FF0000"/>
              </a:buClr>
              <a:buFont typeface="Wingdings" charset="2"/>
              <a:buChar char="§"/>
            </a:pPr>
            <a:endParaRPr lang="it-IT" sz="3000" dirty="0"/>
          </a:p>
          <a:p>
            <a:pPr marL="269082" indent="-269082">
              <a:buClr>
                <a:srgbClr val="FF0000"/>
              </a:buClr>
              <a:buFont typeface="Wingdings" charset="2"/>
              <a:buChar char="§"/>
            </a:pPr>
            <a:r>
              <a:rPr lang="it-IT" sz="3000" dirty="0"/>
              <a:t>do not abandon the injured person. </a:t>
            </a:r>
            <a:endParaRPr lang="en-US" sz="3000" dirty="0"/>
          </a:p>
        </p:txBody>
      </p:sp>
      <p:sp>
        <p:nvSpPr>
          <p:cNvPr id="5" name="AutoShape 3">
            <a:extLst>
              <a:ext uri="{FF2B5EF4-FFF2-40B4-BE49-F238E27FC236}">
                <a16:creationId xmlns:a16="http://schemas.microsoft.com/office/drawing/2014/main" id="{65939E8E-E8BD-D8DC-AE11-1563C97149E5}"/>
              </a:ext>
            </a:extLst>
          </p:cNvPr>
          <p:cNvSpPr/>
          <p:nvPr/>
        </p:nvSpPr>
        <p:spPr>
          <a:xfrm>
            <a:off x="0" y="-222921"/>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D4259937-BF80-5FD9-3D58-41FD1B2328A5}"/>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BD7D3EE4-105E-FA1E-2FE1-FDEE8731721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B3A0D8F8-DCF0-35C4-46A2-5D0460D4AE87}"/>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89C2FD6A-4CA3-3774-6E7E-B9983A9B12EE}"/>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4B01FCF7-FFDA-E717-D7E1-5F386E0202E9}"/>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27</a:t>
            </a:r>
          </a:p>
        </p:txBody>
      </p:sp>
      <p:sp>
        <p:nvSpPr>
          <p:cNvPr id="12" name="TextBox 7">
            <a:extLst>
              <a:ext uri="{FF2B5EF4-FFF2-40B4-BE49-F238E27FC236}">
                <a16:creationId xmlns:a16="http://schemas.microsoft.com/office/drawing/2014/main" id="{95B3AC64-18F1-39E7-4E29-C90CA5C29AE5}"/>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C413E647-7E1E-6F63-8970-1AD14C42F3EC}"/>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2654337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21351" y="1560407"/>
            <a:ext cx="12776400" cy="8245073"/>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600" dirty="0">
                <a:solidFill>
                  <a:srgbClr val="FF0000"/>
                </a:solidFill>
                <a:latin typeface="Arial Black"/>
                <a:cs typeface="Arial Black"/>
              </a:rPr>
              <a:t>SPINAL COLUMN INJURIES </a:t>
            </a:r>
          </a:p>
          <a:p>
            <a:pPr marL="0" indent="0">
              <a:buNone/>
            </a:pPr>
            <a:endParaRPr lang="it-IT" sz="3000" b="1" dirty="0"/>
          </a:p>
          <a:p>
            <a:pPr marL="0" indent="0" algn="just">
              <a:buNone/>
            </a:pPr>
            <a:r>
              <a:rPr lang="it-IT" sz="3000" dirty="0"/>
              <a:t>A spinal cord injury can involve only the bony structure or it can affect the spinal cord contained within the spinal canal.</a:t>
            </a:r>
          </a:p>
          <a:p>
            <a:endParaRPr lang="it-IT" sz="3000" dirty="0"/>
          </a:p>
          <a:p>
            <a:pPr marL="0" indent="0">
              <a:buNone/>
            </a:pPr>
            <a:r>
              <a:rPr lang="it-IT" sz="3000" dirty="0"/>
              <a:t>Suspect this lesion if: </a:t>
            </a:r>
          </a:p>
          <a:p>
            <a:endParaRPr lang="it-IT" sz="3000" dirty="0"/>
          </a:p>
          <a:p>
            <a:pPr marL="266700" indent="-266700">
              <a:buClr>
                <a:srgbClr val="FF0000"/>
              </a:buClr>
              <a:buFont typeface="Wingdings" charset="2"/>
              <a:buChar char="§"/>
              <a:tabLst>
                <a:tab pos="140495" algn="l"/>
              </a:tabLst>
            </a:pPr>
            <a:r>
              <a:rPr lang="it-IT" sz="3000" dirty="0"/>
              <a:t>the injured person complains of back pain;</a:t>
            </a:r>
          </a:p>
          <a:p>
            <a:pPr marL="266700" indent="-266700">
              <a:buClr>
                <a:srgbClr val="FF0000"/>
              </a:buClr>
              <a:buFont typeface="Wingdings" charset="2"/>
              <a:buChar char="§"/>
              <a:tabLst>
                <a:tab pos="140495" algn="l"/>
              </a:tabLst>
            </a:pPr>
            <a:endParaRPr lang="it-IT" sz="3000" dirty="0"/>
          </a:p>
          <a:p>
            <a:pPr marL="266700" indent="-266700">
              <a:buClr>
                <a:srgbClr val="FF0000"/>
              </a:buClr>
              <a:buFont typeface="Wingdings" charset="2"/>
              <a:buChar char="§"/>
              <a:tabLst>
                <a:tab pos="140495" algn="l"/>
              </a:tabLst>
            </a:pPr>
            <a:r>
              <a:rPr lang="it-IT" sz="3000" dirty="0"/>
              <a:t>if they complain of tingling, electric shocks, a feeling of heat or cold in their extremities;</a:t>
            </a:r>
          </a:p>
          <a:p>
            <a:pPr marL="266700" indent="-266700">
              <a:buClr>
                <a:srgbClr val="FF0000"/>
              </a:buClr>
              <a:buFont typeface="Wingdings" charset="2"/>
              <a:buChar char="§"/>
              <a:tabLst>
                <a:tab pos="140495" algn="l"/>
              </a:tabLst>
            </a:pPr>
            <a:endParaRPr lang="it-IT" sz="3000" dirty="0"/>
          </a:p>
          <a:p>
            <a:pPr marL="266700" indent="-266700">
              <a:buClr>
                <a:srgbClr val="FF0000"/>
              </a:buClr>
              <a:buFont typeface="Wingdings" charset="2"/>
              <a:buChar char="§"/>
              <a:tabLst>
                <a:tab pos="140495" algn="l"/>
              </a:tabLst>
            </a:pPr>
            <a:r>
              <a:rPr lang="it-IT" sz="3000" dirty="0"/>
              <a:t>if he fell from a height, or standing from a height of more than 2 metres;</a:t>
            </a:r>
          </a:p>
          <a:p>
            <a:pPr marL="266700" indent="-266700">
              <a:buClr>
                <a:srgbClr val="FF0000"/>
              </a:buClr>
              <a:buFont typeface="Wingdings" charset="2"/>
              <a:buChar char="§"/>
              <a:tabLst>
                <a:tab pos="140495" algn="l"/>
              </a:tabLst>
            </a:pPr>
            <a:endParaRPr lang="it-IT" sz="3000" dirty="0"/>
          </a:p>
          <a:p>
            <a:pPr marL="266700" indent="-266700">
              <a:buClr>
                <a:srgbClr val="FF0000"/>
              </a:buClr>
              <a:buFont typeface="Wingdings" charset="2"/>
              <a:buChar char="§"/>
              <a:tabLst>
                <a:tab pos="140495" algn="l"/>
              </a:tabLst>
            </a:pPr>
            <a:r>
              <a:rPr lang="it-IT" sz="3000" dirty="0"/>
              <a:t>if he suffered head and/or facial trauma above the collarbone.</a:t>
            </a:r>
            <a:endParaRPr lang="it-IT" sz="3000" b="1" dirty="0"/>
          </a:p>
          <a:p>
            <a:endParaRPr lang="it-IT" sz="3000" dirty="0"/>
          </a:p>
          <a:p>
            <a:pPr marL="0" indent="0">
              <a:buNone/>
            </a:pPr>
            <a:r>
              <a:rPr lang="it-IT" sz="3000" dirty="0"/>
              <a:t>	</a:t>
            </a:r>
          </a:p>
        </p:txBody>
      </p:sp>
      <p:sp>
        <p:nvSpPr>
          <p:cNvPr id="5" name="Content Placeholder 2"/>
          <p:cNvSpPr txBox="1">
            <a:spLocks/>
          </p:cNvSpPr>
          <p:nvPr/>
        </p:nvSpPr>
        <p:spPr>
          <a:xfrm>
            <a:off x="2819401" y="8665925"/>
            <a:ext cx="12587288" cy="1028145"/>
          </a:xfrm>
          <a:prstGeom prst="rect">
            <a:avLst/>
          </a:prstGeom>
          <a:ln w="38100" cmpd="sng">
            <a:solidFill>
              <a:srgbClr val="FF0000"/>
            </a:solidFill>
          </a:ln>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b="1" dirty="0"/>
              <a:t>The absence of pain does not exclude that there may be a spinal injury.</a:t>
            </a:r>
            <a:endParaRPr lang="en-US" sz="3000" dirty="0"/>
          </a:p>
        </p:txBody>
      </p:sp>
      <p:sp>
        <p:nvSpPr>
          <p:cNvPr id="6" name="AutoShape 3">
            <a:extLst>
              <a:ext uri="{FF2B5EF4-FFF2-40B4-BE49-F238E27FC236}">
                <a16:creationId xmlns:a16="http://schemas.microsoft.com/office/drawing/2014/main" id="{08235F90-5AB6-E0BB-4401-44B716C65CF0}"/>
              </a:ext>
            </a:extLst>
          </p:cNvPr>
          <p:cNvSpPr/>
          <p:nvPr/>
        </p:nvSpPr>
        <p:spPr>
          <a:xfrm>
            <a:off x="0" y="-12526"/>
            <a:ext cx="1714500" cy="10287000"/>
          </a:xfrm>
          <a:prstGeom prst="rect">
            <a:avLst/>
          </a:prstGeom>
          <a:solidFill>
            <a:srgbClr val="242424"/>
          </a:solidFill>
        </p:spPr>
        <p:txBody>
          <a:bodyPr/>
          <a:lstStyle/>
          <a:p>
            <a:endParaRPr lang="it-IT"/>
          </a:p>
        </p:txBody>
      </p:sp>
      <p:grpSp>
        <p:nvGrpSpPr>
          <p:cNvPr id="7" name="Group 5">
            <a:extLst>
              <a:ext uri="{FF2B5EF4-FFF2-40B4-BE49-F238E27FC236}">
                <a16:creationId xmlns:a16="http://schemas.microsoft.com/office/drawing/2014/main" id="{CA8FB6FA-9397-BB2D-E268-52D5EAB1B102}"/>
              </a:ext>
            </a:extLst>
          </p:cNvPr>
          <p:cNvGrpSpPr/>
          <p:nvPr/>
        </p:nvGrpSpPr>
        <p:grpSpPr>
          <a:xfrm>
            <a:off x="0" y="8572500"/>
            <a:ext cx="1714500" cy="1714500"/>
            <a:chOff x="0" y="0"/>
            <a:chExt cx="1913890" cy="1913890"/>
          </a:xfrm>
        </p:grpSpPr>
        <p:sp>
          <p:nvSpPr>
            <p:cNvPr id="8" name="Freeform 6">
              <a:extLst>
                <a:ext uri="{FF2B5EF4-FFF2-40B4-BE49-F238E27FC236}">
                  <a16:creationId xmlns:a16="http://schemas.microsoft.com/office/drawing/2014/main" id="{0403634B-8050-EF65-00F9-3AAD59FCA7F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0" name="Group 20">
            <a:extLst>
              <a:ext uri="{FF2B5EF4-FFF2-40B4-BE49-F238E27FC236}">
                <a16:creationId xmlns:a16="http://schemas.microsoft.com/office/drawing/2014/main" id="{DA6AB948-6745-AA0E-8D92-D934CA7FF9CE}"/>
              </a:ext>
            </a:extLst>
          </p:cNvPr>
          <p:cNvGrpSpPr/>
          <p:nvPr/>
        </p:nvGrpSpPr>
        <p:grpSpPr>
          <a:xfrm>
            <a:off x="16573500" y="-12526"/>
            <a:ext cx="1714500" cy="1714500"/>
            <a:chOff x="0" y="0"/>
            <a:chExt cx="1913890" cy="1913890"/>
          </a:xfrm>
        </p:grpSpPr>
        <p:sp>
          <p:nvSpPr>
            <p:cNvPr id="11" name="Freeform 21">
              <a:extLst>
                <a:ext uri="{FF2B5EF4-FFF2-40B4-BE49-F238E27FC236}">
                  <a16:creationId xmlns:a16="http://schemas.microsoft.com/office/drawing/2014/main" id="{F918BA59-68D9-CA5B-A311-73D48A892E0C}"/>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2" name="TextBox 22">
            <a:extLst>
              <a:ext uri="{FF2B5EF4-FFF2-40B4-BE49-F238E27FC236}">
                <a16:creationId xmlns:a16="http://schemas.microsoft.com/office/drawing/2014/main" id="{94654B54-E256-0775-AD34-58328749DE2B}"/>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28</a:t>
            </a:r>
          </a:p>
        </p:txBody>
      </p:sp>
      <p:sp>
        <p:nvSpPr>
          <p:cNvPr id="13" name="TextBox 7">
            <a:extLst>
              <a:ext uri="{FF2B5EF4-FFF2-40B4-BE49-F238E27FC236}">
                <a16:creationId xmlns:a16="http://schemas.microsoft.com/office/drawing/2014/main" id="{022B238B-9339-5605-B0DB-FBEC49C79B1B}"/>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E14E30C6-907F-7E89-79A0-9DE7B3040878}"/>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40566358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0323" y="1711710"/>
            <a:ext cx="12776400" cy="7317591"/>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b="1" i="1" u="sng" dirty="0">
                <a:solidFill>
                  <a:srgbClr val="FF0000"/>
                </a:solidFill>
              </a:rPr>
              <a:t>WHAT TO </a:t>
            </a:r>
            <a:r>
              <a:rPr lang="it-IT" sz="3000" b="1" u="sng" dirty="0">
                <a:solidFill>
                  <a:srgbClr val="FF0000"/>
                </a:solidFill>
              </a:rPr>
              <a:t>DO </a:t>
            </a:r>
          </a:p>
          <a:p>
            <a:pPr marL="0" indent="0">
              <a:buNone/>
            </a:pPr>
            <a:endParaRPr lang="it-IT" sz="3000" b="1" dirty="0"/>
          </a:p>
          <a:p>
            <a:pPr marL="0" indent="0">
              <a:buNone/>
            </a:pPr>
            <a:r>
              <a:rPr lang="it-IT" sz="3000" dirty="0"/>
              <a:t>The rescuer must first check and safeguard vital functions and avoid handling the casualty.</a:t>
            </a:r>
          </a:p>
          <a:p>
            <a:pPr marL="0" indent="0">
              <a:buNone/>
            </a:pPr>
            <a:endParaRPr lang="it-IT" sz="3000" dirty="0"/>
          </a:p>
          <a:p>
            <a:pPr marL="266700" indent="-266700">
              <a:buClr>
                <a:srgbClr val="FF0000"/>
              </a:buClr>
              <a:buFont typeface="Wingdings" charset="2"/>
              <a:buChar char="§"/>
            </a:pPr>
            <a:r>
              <a:rPr lang="it-IT" sz="3000" dirty="0"/>
              <a:t>Call for help promptly;</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do not move the injured person;</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Try to keep the patient's head immobile in a neutral position;</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control respiratory activity.</a:t>
            </a:r>
          </a:p>
          <a:p>
            <a:endParaRPr lang="it-IT" sz="3000" dirty="0"/>
          </a:p>
          <a:p>
            <a:pPr marL="0" indent="0">
              <a:buNone/>
            </a:pPr>
            <a:r>
              <a:rPr lang="it-IT" sz="3000" dirty="0"/>
              <a:t>	</a:t>
            </a:r>
          </a:p>
        </p:txBody>
      </p:sp>
      <p:sp>
        <p:nvSpPr>
          <p:cNvPr id="5" name="Content Placeholder 2"/>
          <p:cNvSpPr txBox="1">
            <a:spLocks/>
          </p:cNvSpPr>
          <p:nvPr/>
        </p:nvSpPr>
        <p:spPr>
          <a:xfrm>
            <a:off x="2819401" y="8665925"/>
            <a:ext cx="12587288" cy="1028145"/>
          </a:xfrm>
          <a:prstGeom prst="rect">
            <a:avLst/>
          </a:prstGeom>
          <a:ln w="38100" cmpd="sng">
            <a:solidFill>
              <a:srgbClr val="FF0000"/>
            </a:solidFill>
          </a:ln>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b="1" dirty="0"/>
              <a:t>Even minimal movements of the injured person can be dangerous.</a:t>
            </a:r>
            <a:endParaRPr lang="en-US" sz="3000" dirty="0"/>
          </a:p>
        </p:txBody>
      </p:sp>
      <p:sp>
        <p:nvSpPr>
          <p:cNvPr id="6" name="AutoShape 3">
            <a:extLst>
              <a:ext uri="{FF2B5EF4-FFF2-40B4-BE49-F238E27FC236}">
                <a16:creationId xmlns:a16="http://schemas.microsoft.com/office/drawing/2014/main" id="{F364FF0F-A1D2-C9BB-2744-76F4AD4A811C}"/>
              </a:ext>
            </a:extLst>
          </p:cNvPr>
          <p:cNvSpPr/>
          <p:nvPr/>
        </p:nvSpPr>
        <p:spPr>
          <a:xfrm>
            <a:off x="0" y="-12526"/>
            <a:ext cx="1714500" cy="10287000"/>
          </a:xfrm>
          <a:prstGeom prst="rect">
            <a:avLst/>
          </a:prstGeom>
          <a:solidFill>
            <a:srgbClr val="242424"/>
          </a:solidFill>
        </p:spPr>
        <p:txBody>
          <a:bodyPr/>
          <a:lstStyle/>
          <a:p>
            <a:endParaRPr lang="it-IT"/>
          </a:p>
        </p:txBody>
      </p:sp>
      <p:grpSp>
        <p:nvGrpSpPr>
          <p:cNvPr id="7" name="Group 5">
            <a:extLst>
              <a:ext uri="{FF2B5EF4-FFF2-40B4-BE49-F238E27FC236}">
                <a16:creationId xmlns:a16="http://schemas.microsoft.com/office/drawing/2014/main" id="{07FD64BB-5881-1040-FB1D-23E08AA26444}"/>
              </a:ext>
            </a:extLst>
          </p:cNvPr>
          <p:cNvGrpSpPr/>
          <p:nvPr/>
        </p:nvGrpSpPr>
        <p:grpSpPr>
          <a:xfrm>
            <a:off x="0" y="8572500"/>
            <a:ext cx="1714500" cy="1714500"/>
            <a:chOff x="0" y="0"/>
            <a:chExt cx="1913890" cy="1913890"/>
          </a:xfrm>
        </p:grpSpPr>
        <p:sp>
          <p:nvSpPr>
            <p:cNvPr id="8" name="Freeform 6">
              <a:extLst>
                <a:ext uri="{FF2B5EF4-FFF2-40B4-BE49-F238E27FC236}">
                  <a16:creationId xmlns:a16="http://schemas.microsoft.com/office/drawing/2014/main" id="{5A5AE993-550C-3E18-F2DB-CE83F1B887FB}"/>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0" name="Group 20">
            <a:extLst>
              <a:ext uri="{FF2B5EF4-FFF2-40B4-BE49-F238E27FC236}">
                <a16:creationId xmlns:a16="http://schemas.microsoft.com/office/drawing/2014/main" id="{3962424C-A478-48E9-8EF4-61E47A119C76}"/>
              </a:ext>
            </a:extLst>
          </p:cNvPr>
          <p:cNvGrpSpPr/>
          <p:nvPr/>
        </p:nvGrpSpPr>
        <p:grpSpPr>
          <a:xfrm>
            <a:off x="16573500" y="-12526"/>
            <a:ext cx="1714500" cy="1714500"/>
            <a:chOff x="0" y="0"/>
            <a:chExt cx="1913890" cy="1913890"/>
          </a:xfrm>
        </p:grpSpPr>
        <p:sp>
          <p:nvSpPr>
            <p:cNvPr id="11" name="Freeform 21">
              <a:extLst>
                <a:ext uri="{FF2B5EF4-FFF2-40B4-BE49-F238E27FC236}">
                  <a16:creationId xmlns:a16="http://schemas.microsoft.com/office/drawing/2014/main" id="{D377FC23-6217-23DC-E746-BE6CE24E4614}"/>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2" name="TextBox 22">
            <a:extLst>
              <a:ext uri="{FF2B5EF4-FFF2-40B4-BE49-F238E27FC236}">
                <a16:creationId xmlns:a16="http://schemas.microsoft.com/office/drawing/2014/main" id="{EA6CEC99-4D30-6636-CCA9-728A1F6061F2}"/>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29</a:t>
            </a:r>
          </a:p>
        </p:txBody>
      </p:sp>
      <p:sp>
        <p:nvSpPr>
          <p:cNvPr id="13" name="TextBox 7">
            <a:extLst>
              <a:ext uri="{FF2B5EF4-FFF2-40B4-BE49-F238E27FC236}">
                <a16:creationId xmlns:a16="http://schemas.microsoft.com/office/drawing/2014/main" id="{92C9A790-7DD6-94AE-876C-41C6CF23F5BC}"/>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0BC61243-B9EF-CD04-7E82-86E123B33CFE}"/>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1790631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787BE17-FD2F-F43F-904F-206F1A676A85}"/>
              </a:ext>
            </a:extLst>
          </p:cNvPr>
          <p:cNvSpPr txBox="1">
            <a:spLocks noChangeArrowheads="1"/>
          </p:cNvSpPr>
          <p:nvPr/>
        </p:nvSpPr>
        <p:spPr>
          <a:xfrm>
            <a:off x="3314700" y="419146"/>
            <a:ext cx="9563100" cy="428625"/>
          </a:xfrm>
          <a:prstGeom prst="rect">
            <a:avLst/>
          </a:prstGeom>
        </p:spPr>
        <p:txBody>
          <a:bodyPr/>
          <a:lstStyle>
            <a:lvl1pPr algn="ctr" defTabSz="914400" rtl="0" eaLnBrk="1" latinLnBrk="0" hangingPunct="1">
              <a:spcBef>
                <a:spcPct val="0"/>
              </a:spcBef>
              <a:buNone/>
              <a:defRPr sz="4400" b="0" i="0" kern="1200">
                <a:solidFill>
                  <a:schemeClr val="tx1"/>
                </a:solidFill>
                <a:latin typeface="Open Sans" panose="020B0606030504020204" pitchFamily="34" charset="0"/>
                <a:ea typeface="+mj-ea"/>
                <a:cs typeface="+mj-cs"/>
              </a:defRPr>
            </a:lvl1pPr>
          </a:lstStyle>
          <a:p>
            <a:r>
              <a:rPr lang="en-US" altLang="it-IT" sz="4800" b="1" i="1" spc="-150" dirty="0">
                <a:solidFill>
                  <a:srgbClr val="FF3300"/>
                </a:solidFill>
                <a:latin typeface="Comic Sans MS"/>
                <a:sym typeface="Arial" panose="020B0604020202020204" pitchFamily="34" charset="0"/>
              </a:rPr>
              <a:t>Working / walking on roofs</a:t>
            </a:r>
          </a:p>
        </p:txBody>
      </p:sp>
      <p:sp>
        <p:nvSpPr>
          <p:cNvPr id="11" name="Rectangle 18">
            <a:extLst>
              <a:ext uri="{FF2B5EF4-FFF2-40B4-BE49-F238E27FC236}">
                <a16:creationId xmlns:a16="http://schemas.microsoft.com/office/drawing/2014/main" id="{0FF8AA3B-3698-D3BB-6C53-4D375CD3CD5C}"/>
              </a:ext>
            </a:extLst>
          </p:cNvPr>
          <p:cNvSpPr>
            <a:spLocks noChangeArrowheads="1"/>
          </p:cNvSpPr>
          <p:nvPr/>
        </p:nvSpPr>
        <p:spPr bwMode="auto">
          <a:xfrm>
            <a:off x="2286000" y="2560594"/>
            <a:ext cx="9906000" cy="5735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83" tIns="47641" rIns="95283" bIns="47641"/>
          <a:lstStyle>
            <a:lvl1pPr>
              <a:defRPr sz="1400">
                <a:solidFill>
                  <a:schemeClr val="tx1"/>
                </a:solidFill>
                <a:latin typeface="Arial" panose="020B0604020202020204" pitchFamily="34" charset="0"/>
              </a:defRPr>
            </a:lvl1pPr>
            <a:lvl2pPr marL="114300">
              <a:defRPr sz="1400">
                <a:solidFill>
                  <a:schemeClr val="tx1"/>
                </a:solidFill>
                <a:latin typeface="Arial" panose="020B0604020202020204" pitchFamily="34" charset="0"/>
              </a:defRPr>
            </a:lvl2pPr>
            <a:lvl3pPr marL="342900" indent="-1143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50000"/>
              </a:spcBef>
              <a:spcAft>
                <a:spcPct val="0"/>
              </a:spcAft>
              <a:defRPr sz="1400">
                <a:solidFill>
                  <a:schemeClr val="tx1"/>
                </a:solidFill>
                <a:latin typeface="Arial" panose="020B0604020202020204" pitchFamily="34" charset="0"/>
              </a:defRPr>
            </a:lvl6pPr>
            <a:lvl7pPr marL="2971800" indent="-228600" eaLnBrk="0" fontAlgn="base" hangingPunct="0">
              <a:spcBef>
                <a:spcPct val="50000"/>
              </a:spcBef>
              <a:spcAft>
                <a:spcPct val="0"/>
              </a:spcAft>
              <a:defRPr sz="1400">
                <a:solidFill>
                  <a:schemeClr val="tx1"/>
                </a:solidFill>
                <a:latin typeface="Arial" panose="020B0604020202020204" pitchFamily="34" charset="0"/>
              </a:defRPr>
            </a:lvl7pPr>
            <a:lvl8pPr marL="3429000" indent="-228600" eaLnBrk="0" fontAlgn="base" hangingPunct="0">
              <a:spcBef>
                <a:spcPct val="50000"/>
              </a:spcBef>
              <a:spcAft>
                <a:spcPct val="0"/>
              </a:spcAft>
              <a:defRPr sz="1400">
                <a:solidFill>
                  <a:schemeClr val="tx1"/>
                </a:solidFill>
                <a:latin typeface="Arial" panose="020B0604020202020204" pitchFamily="34" charset="0"/>
              </a:defRPr>
            </a:lvl8pPr>
            <a:lvl9pPr marL="3886200" indent="-228600" eaLnBrk="0" fontAlgn="base" hangingPunct="0">
              <a:spcBef>
                <a:spcPct val="50000"/>
              </a:spcBef>
              <a:spcAft>
                <a:spcPct val="0"/>
              </a:spcAft>
              <a:defRPr sz="1400">
                <a:solidFill>
                  <a:schemeClr val="tx1"/>
                </a:solidFill>
                <a:latin typeface="Arial" panose="020B0604020202020204" pitchFamily="34" charset="0"/>
              </a:defRPr>
            </a:lvl9pPr>
          </a:lstStyle>
          <a:p>
            <a:pPr algn="ctr" eaLnBrk="1" hangingPunct="1">
              <a:lnSpc>
                <a:spcPct val="90000"/>
              </a:lnSpc>
              <a:spcBef>
                <a:spcPct val="0"/>
              </a:spcBef>
              <a:buSzPct val="100000"/>
            </a:pPr>
            <a:r>
              <a:rPr lang="it-IT" altLang="it-IT" sz="3000" b="1" dirty="0">
                <a:solidFill>
                  <a:srgbClr val="000000"/>
                </a:solidFill>
                <a:sym typeface="Arial" panose="020B0604020202020204" pitchFamily="34" charset="0"/>
              </a:rPr>
              <a:t>Design Specifications </a:t>
            </a:r>
          </a:p>
          <a:p>
            <a:pPr eaLnBrk="1" hangingPunct="1">
              <a:lnSpc>
                <a:spcPct val="90000"/>
              </a:lnSpc>
              <a:spcBef>
                <a:spcPct val="0"/>
              </a:spcBef>
              <a:buSzPct val="100000"/>
            </a:pPr>
            <a:endParaRPr lang="it-IT" altLang="it-IT" sz="3000" b="1" dirty="0">
              <a:solidFill>
                <a:srgbClr val="000000"/>
              </a:solidFill>
              <a:sym typeface="Arial" panose="020B0604020202020204" pitchFamily="34" charset="0"/>
            </a:endParaRPr>
          </a:p>
          <a:p>
            <a:pPr lvl="1" eaLnBrk="1" hangingPunct="1">
              <a:lnSpc>
                <a:spcPct val="90000"/>
              </a:lnSpc>
              <a:spcBef>
                <a:spcPct val="0"/>
              </a:spcBef>
              <a:buSzPct val="100000"/>
            </a:pPr>
            <a:r>
              <a:rPr lang="it-IT" altLang="it-IT" sz="3000" dirty="0">
                <a:solidFill>
                  <a:srgbClr val="000000"/>
                </a:solidFill>
                <a:sym typeface="Arial" panose="020B0604020202020204" pitchFamily="34" charset="0"/>
              </a:rPr>
              <a:t>Walking or working on roofs is not permitted without a special permit. </a:t>
            </a:r>
          </a:p>
          <a:p>
            <a:pPr lvl="1" eaLnBrk="1" hangingPunct="1">
              <a:lnSpc>
                <a:spcPct val="90000"/>
              </a:lnSpc>
              <a:spcBef>
                <a:spcPct val="0"/>
              </a:spcBef>
              <a:buSzPct val="100000"/>
            </a:pPr>
            <a:endParaRPr lang="it-IT" altLang="it-IT" sz="3000" dirty="0">
              <a:solidFill>
                <a:srgbClr val="000000"/>
              </a:solidFill>
              <a:sym typeface="Arial" panose="020B0604020202020204" pitchFamily="34" charset="0"/>
            </a:endParaRPr>
          </a:p>
          <a:p>
            <a:pPr lvl="2" eaLnBrk="1" hangingPunct="1">
              <a:lnSpc>
                <a:spcPct val="90000"/>
              </a:lnSpc>
              <a:spcBef>
                <a:spcPct val="0"/>
              </a:spcBef>
              <a:buClr>
                <a:srgbClr val="FF3700"/>
              </a:buClr>
              <a:buFont typeface="Wingdings" panose="05000000000000000000" pitchFamily="2" charset="2"/>
              <a:buChar char="§"/>
            </a:pPr>
            <a:r>
              <a:rPr lang="it-IT" altLang="it-IT" sz="3000" dirty="0">
                <a:solidFill>
                  <a:srgbClr val="000000"/>
                </a:solidFill>
                <a:sym typeface="Arial" panose="020B0604020202020204" pitchFamily="34" charset="0"/>
              </a:rPr>
              <a:t>In order to walk on the roof (visits, inspections,...etc.), personnel must be trained and the route to be followed must have been defined, secured and </a:t>
            </a:r>
            <a:r>
              <a:rPr lang="it-IT" altLang="it-IT" sz="3000" dirty="0" err="1">
                <a:solidFill>
                  <a:srgbClr val="000000"/>
                </a:solidFill>
                <a:sym typeface="Arial" panose="020B0604020202020204" pitchFamily="34" charset="0"/>
              </a:rPr>
              <a:t>protected</a:t>
            </a:r>
            <a:endParaRPr lang="it-IT" altLang="it-IT" sz="3000" dirty="0">
              <a:solidFill>
                <a:srgbClr val="000000"/>
              </a:solidFill>
              <a:sym typeface="Arial" panose="020B0604020202020204" pitchFamily="34" charset="0"/>
            </a:endParaRPr>
          </a:p>
          <a:p>
            <a:pPr marL="228600" lvl="2" indent="0" eaLnBrk="1" hangingPunct="1">
              <a:lnSpc>
                <a:spcPct val="90000"/>
              </a:lnSpc>
              <a:spcBef>
                <a:spcPct val="0"/>
              </a:spcBef>
              <a:buClr>
                <a:srgbClr val="FF3700"/>
              </a:buClr>
            </a:pPr>
            <a:endParaRPr lang="it-IT" altLang="it-IT" sz="3000" dirty="0">
              <a:solidFill>
                <a:srgbClr val="000000"/>
              </a:solidFill>
              <a:sym typeface="Arial" panose="020B0604020202020204" pitchFamily="34" charset="0"/>
            </a:endParaRPr>
          </a:p>
          <a:p>
            <a:pPr lvl="2" eaLnBrk="1" hangingPunct="1">
              <a:lnSpc>
                <a:spcPct val="90000"/>
              </a:lnSpc>
              <a:spcBef>
                <a:spcPct val="0"/>
              </a:spcBef>
              <a:buClr>
                <a:srgbClr val="FF3700"/>
              </a:buClr>
              <a:buFont typeface="Wingdings" panose="05000000000000000000" pitchFamily="2" charset="2"/>
              <a:buChar char="§"/>
            </a:pPr>
            <a:r>
              <a:rPr lang="it-IT" altLang="it-IT" sz="3000" dirty="0">
                <a:solidFill>
                  <a:srgbClr val="000000"/>
                </a:solidFill>
                <a:sym typeface="Arial" panose="020B0604020202020204" pitchFamily="34" charset="0"/>
              </a:rPr>
              <a:t>In order to carry out work on roofs, it is necessary to follow the procedure defined by current regulations </a:t>
            </a:r>
          </a:p>
          <a:p>
            <a:pPr marL="228600" lvl="2" indent="0" eaLnBrk="1" hangingPunct="1">
              <a:lnSpc>
                <a:spcPct val="90000"/>
              </a:lnSpc>
              <a:spcBef>
                <a:spcPct val="0"/>
              </a:spcBef>
              <a:buClr>
                <a:srgbClr val="FF3700"/>
              </a:buClr>
            </a:pPr>
            <a:endParaRPr lang="it-IT" altLang="it-IT" sz="3000" dirty="0">
              <a:solidFill>
                <a:srgbClr val="000000"/>
              </a:solidFill>
              <a:sym typeface="Arial" panose="020B0604020202020204" pitchFamily="34" charset="0"/>
            </a:endParaRPr>
          </a:p>
          <a:p>
            <a:pPr lvl="1" eaLnBrk="1" hangingPunct="1">
              <a:lnSpc>
                <a:spcPct val="90000"/>
              </a:lnSpc>
              <a:spcBef>
                <a:spcPct val="0"/>
              </a:spcBef>
              <a:buSzPct val="100000"/>
            </a:pPr>
            <a:r>
              <a:rPr lang="it-IT" altLang="it-IT" sz="3000" dirty="0">
                <a:solidFill>
                  <a:srgbClr val="000000"/>
                </a:solidFill>
                <a:sym typeface="Arial" panose="020B0604020202020204" pitchFamily="34" charset="0"/>
              </a:rPr>
              <a:t>All entrances to the roof must be closed with a no-entry sign.</a:t>
            </a:r>
          </a:p>
          <a:p>
            <a:pPr marL="228600" lvl="2" indent="0" eaLnBrk="1" hangingPunct="1">
              <a:lnSpc>
                <a:spcPct val="90000"/>
              </a:lnSpc>
              <a:spcBef>
                <a:spcPct val="0"/>
              </a:spcBef>
              <a:buClr>
                <a:srgbClr val="FF3700"/>
              </a:buClr>
            </a:pPr>
            <a:endParaRPr lang="it-IT" altLang="it-IT" sz="3000" dirty="0">
              <a:solidFill>
                <a:srgbClr val="000000"/>
              </a:solidFill>
              <a:sym typeface="Arial" panose="020B0604020202020204" pitchFamily="34" charset="0"/>
            </a:endParaRPr>
          </a:p>
        </p:txBody>
      </p:sp>
      <p:pic>
        <p:nvPicPr>
          <p:cNvPr id="12" name="Picture 27">
            <a:extLst>
              <a:ext uri="{FF2B5EF4-FFF2-40B4-BE49-F238E27FC236}">
                <a16:creationId xmlns:a16="http://schemas.microsoft.com/office/drawing/2014/main" id="{21AB8D1F-BB23-5EF6-F83D-DA0AACE169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49201" y="3009899"/>
            <a:ext cx="4419600" cy="612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AutoShape 3">
            <a:extLst>
              <a:ext uri="{FF2B5EF4-FFF2-40B4-BE49-F238E27FC236}">
                <a16:creationId xmlns:a16="http://schemas.microsoft.com/office/drawing/2014/main" id="{EF4D6A3F-8DDF-0E30-2565-BB55F498E434}"/>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66DFB5C9-4A35-0B25-AEDC-11B6A6AD8E42}"/>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23FF6013-15F6-E816-BB8D-45A48766C8E5}"/>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8" name="TextBox 4">
            <a:extLst>
              <a:ext uri="{FF2B5EF4-FFF2-40B4-BE49-F238E27FC236}">
                <a16:creationId xmlns:a16="http://schemas.microsoft.com/office/drawing/2014/main" id="{2342CF6F-93F2-C444-7124-8B219D313136}"/>
              </a:ext>
            </a:extLst>
          </p:cNvPr>
          <p:cNvSpPr txBox="1"/>
          <p:nvPr/>
        </p:nvSpPr>
        <p:spPr>
          <a:xfrm rot="5400000">
            <a:off x="-2824846" y="4178194"/>
            <a:ext cx="7002110" cy="210892"/>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1: Occupational health &amp; safety standards</a:t>
            </a:r>
          </a:p>
        </p:txBody>
      </p:sp>
      <p:grpSp>
        <p:nvGrpSpPr>
          <p:cNvPr id="9" name="Group 20">
            <a:extLst>
              <a:ext uri="{FF2B5EF4-FFF2-40B4-BE49-F238E27FC236}">
                <a16:creationId xmlns:a16="http://schemas.microsoft.com/office/drawing/2014/main" id="{FF047290-A968-C83C-8449-2C8D039D740B}"/>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46E81BDA-4EDC-9481-F3A6-A3E92DF3F127}"/>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3" name="TextBox 22">
            <a:extLst>
              <a:ext uri="{FF2B5EF4-FFF2-40B4-BE49-F238E27FC236}">
                <a16:creationId xmlns:a16="http://schemas.microsoft.com/office/drawing/2014/main" id="{B93C7E42-0D46-72D2-20A7-5252133A15EA}"/>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b="1" spc="119" dirty="0">
                <a:solidFill>
                  <a:srgbClr val="FFFFFF"/>
                </a:solidFill>
                <a:latin typeface="Inter Bold"/>
              </a:rPr>
              <a:t>03</a:t>
            </a:r>
          </a:p>
        </p:txBody>
      </p:sp>
      <p:sp>
        <p:nvSpPr>
          <p:cNvPr id="14" name="TextBox 7">
            <a:extLst>
              <a:ext uri="{FF2B5EF4-FFF2-40B4-BE49-F238E27FC236}">
                <a16:creationId xmlns:a16="http://schemas.microsoft.com/office/drawing/2014/main" id="{662A9CCA-2FEA-9CDB-FEFB-E345DA001B56}"/>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02-05</a:t>
            </a:r>
          </a:p>
        </p:txBody>
      </p:sp>
    </p:spTree>
    <p:extLst>
      <p:ext uri="{BB962C8B-B14F-4D97-AF65-F5344CB8AC3E}">
        <p14:creationId xmlns:p14="http://schemas.microsoft.com/office/powerpoint/2010/main" val="40228640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0323" y="1711710"/>
            <a:ext cx="12776400" cy="847199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2700" b="1" dirty="0"/>
              <a:t>Only in the case of immediate danger, where </a:t>
            </a:r>
            <a:r>
              <a:rPr lang="it-IT" sz="2700" dirty="0"/>
              <a:t>it is indispensable to move the injured person, and if </a:t>
            </a:r>
            <a:r>
              <a:rPr lang="it-IT" sz="2700" b="1" dirty="0"/>
              <a:t>at least three or four people are present, the </a:t>
            </a:r>
            <a:r>
              <a:rPr lang="it-IT" sz="2700" dirty="0"/>
              <a:t>move can be carried out as follows:</a:t>
            </a:r>
          </a:p>
          <a:p>
            <a:endParaRPr lang="it-IT" sz="2700" dirty="0"/>
          </a:p>
          <a:p>
            <a:pPr marL="266700" indent="-266700">
              <a:buClr>
                <a:srgbClr val="FF0000"/>
              </a:buClr>
              <a:buFont typeface="Wingdings" charset="2"/>
              <a:buChar char="§"/>
            </a:pPr>
            <a:r>
              <a:rPr lang="it-IT" sz="2700" dirty="0"/>
              <a:t>the first rescuer grabs the head with one  </a:t>
            </a:r>
            <a:br>
              <a:rPr lang="it-IT" sz="2700" dirty="0"/>
            </a:br>
            <a:r>
              <a:rPr lang="it-IT" sz="2700" dirty="0"/>
              <a:t>hand under the chin and the other under the nape of the neck, </a:t>
            </a:r>
            <a:br>
              <a:rPr lang="it-IT" sz="2700" dirty="0"/>
            </a:br>
            <a:r>
              <a:rPr lang="it-IT" sz="2700" dirty="0"/>
              <a:t>pulling the head along the axis of the body;</a:t>
            </a:r>
          </a:p>
          <a:p>
            <a:pPr marL="266700" indent="-266700">
              <a:buClr>
                <a:srgbClr val="FF0000"/>
              </a:buClr>
              <a:buFont typeface="Wingdings" charset="2"/>
              <a:buChar char="§"/>
            </a:pPr>
            <a:endParaRPr lang="it-IT" sz="1800" dirty="0"/>
          </a:p>
          <a:p>
            <a:pPr marL="266700" indent="-266700">
              <a:buClr>
                <a:srgbClr val="FF0000"/>
              </a:buClr>
              <a:buFont typeface="Wingdings" charset="2"/>
              <a:buChar char="§"/>
            </a:pPr>
            <a:r>
              <a:rPr lang="it-IT" sz="2700" dirty="0"/>
              <a:t>the second grabs the ankles and pulls them in </a:t>
            </a:r>
            <a:br>
              <a:rPr lang="it-IT" sz="2700" dirty="0"/>
            </a:br>
            <a:r>
              <a:rPr lang="it-IT" sz="2700" dirty="0"/>
              <a:t>opposite direction; </a:t>
            </a:r>
          </a:p>
          <a:p>
            <a:pPr marL="266700" indent="-266700">
              <a:buClr>
                <a:srgbClr val="FF0000"/>
              </a:buClr>
              <a:buFont typeface="Wingdings" charset="2"/>
              <a:buChar char="§"/>
            </a:pPr>
            <a:endParaRPr lang="it-IT" sz="1800" dirty="0"/>
          </a:p>
          <a:p>
            <a:pPr marL="266700" indent="-266700">
              <a:buClr>
                <a:srgbClr val="FF0000"/>
              </a:buClr>
              <a:buFont typeface="Wingdings" charset="2"/>
              <a:buChar char="§"/>
            </a:pPr>
            <a:r>
              <a:rPr lang="it-IT" sz="2700" dirty="0"/>
              <a:t>the others place their hands under the thighs, </a:t>
            </a:r>
            <a:br>
              <a:rPr lang="it-IT" sz="2700" dirty="0"/>
            </a:br>
            <a:r>
              <a:rPr lang="it-IT" sz="2700" dirty="0"/>
              <a:t>the pelvis, the kidneys and the shoulder blades;</a:t>
            </a:r>
          </a:p>
          <a:p>
            <a:pPr marL="266700" indent="-266700">
              <a:buClr>
                <a:srgbClr val="FF0000"/>
              </a:buClr>
              <a:buFont typeface="Wingdings" charset="2"/>
              <a:buChar char="§"/>
            </a:pPr>
            <a:endParaRPr lang="it-IT" sz="1800" dirty="0"/>
          </a:p>
          <a:p>
            <a:pPr marL="266700" indent="-266700">
              <a:buClr>
                <a:srgbClr val="FF0000"/>
              </a:buClr>
              <a:buFont typeface="Wingdings" charset="2"/>
              <a:buChar char="§"/>
            </a:pPr>
            <a:r>
              <a:rPr lang="it-IT" sz="2700" dirty="0"/>
              <a:t>all lift the injured person on command </a:t>
            </a:r>
            <a:br>
              <a:rPr lang="it-IT" sz="2700" dirty="0"/>
            </a:br>
            <a:r>
              <a:rPr lang="it-IT" sz="2700" dirty="0"/>
              <a:t>trying to move the head, neck </a:t>
            </a:r>
            <a:br>
              <a:rPr lang="it-IT" sz="2700" dirty="0"/>
            </a:br>
            <a:r>
              <a:rPr lang="it-IT" sz="2700" dirty="0"/>
              <a:t>and torso, keeping him in traction, and </a:t>
            </a:r>
            <a:br>
              <a:rPr lang="it-IT" sz="2700" dirty="0"/>
            </a:br>
            <a:r>
              <a:rPr lang="it-IT" sz="2700" dirty="0"/>
              <a:t>placing him on a rigid stretcher, even a makeshift one.</a:t>
            </a:r>
            <a:endParaRPr lang="en-US" sz="2700" dirty="0"/>
          </a:p>
        </p:txBody>
      </p:sp>
      <p:pic>
        <p:nvPicPr>
          <p:cNvPr id="5" name="Immagine 4"/>
          <p:cNvPicPr>
            <a:picLocks noChangeAspect="1"/>
          </p:cNvPicPr>
          <p:nvPr/>
        </p:nvPicPr>
        <p:blipFill rotWithShape="1">
          <a:blip r:embed="rId3" cstate="email">
            <a:extLst>
              <a:ext uri="{28A0092B-C50C-407E-A947-70E740481C1C}">
                <a14:useLocalDpi xmlns:a14="http://schemas.microsoft.com/office/drawing/2010/main" val="0"/>
              </a:ext>
            </a:extLst>
          </a:blip>
          <a:srcRect t="-3925" b="5414"/>
          <a:stretch/>
        </p:blipFill>
        <p:spPr>
          <a:xfrm>
            <a:off x="12573000" y="3262137"/>
            <a:ext cx="5130818" cy="6320673"/>
          </a:xfrm>
          <a:prstGeom prst="rect">
            <a:avLst/>
          </a:prstGeom>
          <a:ln w="38100" cmpd="sng">
            <a:solidFill>
              <a:srgbClr val="FF0000"/>
            </a:solidFill>
          </a:ln>
        </p:spPr>
      </p:pic>
      <p:sp>
        <p:nvSpPr>
          <p:cNvPr id="6" name="AutoShape 3">
            <a:extLst>
              <a:ext uri="{FF2B5EF4-FFF2-40B4-BE49-F238E27FC236}">
                <a16:creationId xmlns:a16="http://schemas.microsoft.com/office/drawing/2014/main" id="{A11E4927-657F-5878-DAFB-C9C629FA4463}"/>
              </a:ext>
            </a:extLst>
          </p:cNvPr>
          <p:cNvSpPr/>
          <p:nvPr/>
        </p:nvSpPr>
        <p:spPr>
          <a:xfrm>
            <a:off x="0" y="-12526"/>
            <a:ext cx="1714500" cy="10287000"/>
          </a:xfrm>
          <a:prstGeom prst="rect">
            <a:avLst/>
          </a:prstGeom>
          <a:solidFill>
            <a:srgbClr val="242424"/>
          </a:solidFill>
        </p:spPr>
        <p:txBody>
          <a:bodyPr/>
          <a:lstStyle/>
          <a:p>
            <a:endParaRPr lang="it-IT"/>
          </a:p>
        </p:txBody>
      </p:sp>
      <p:grpSp>
        <p:nvGrpSpPr>
          <p:cNvPr id="7" name="Group 5">
            <a:extLst>
              <a:ext uri="{FF2B5EF4-FFF2-40B4-BE49-F238E27FC236}">
                <a16:creationId xmlns:a16="http://schemas.microsoft.com/office/drawing/2014/main" id="{07414788-38EC-AB71-953A-687656C2F6A9}"/>
              </a:ext>
            </a:extLst>
          </p:cNvPr>
          <p:cNvGrpSpPr/>
          <p:nvPr/>
        </p:nvGrpSpPr>
        <p:grpSpPr>
          <a:xfrm>
            <a:off x="0" y="8572500"/>
            <a:ext cx="1714500" cy="1714500"/>
            <a:chOff x="0" y="0"/>
            <a:chExt cx="1913890" cy="1913890"/>
          </a:xfrm>
        </p:grpSpPr>
        <p:sp>
          <p:nvSpPr>
            <p:cNvPr id="8" name="Freeform 6">
              <a:extLst>
                <a:ext uri="{FF2B5EF4-FFF2-40B4-BE49-F238E27FC236}">
                  <a16:creationId xmlns:a16="http://schemas.microsoft.com/office/drawing/2014/main" id="{4778FAEB-ECCD-529C-93AA-FE9A68CEC2E9}"/>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0" name="Group 20">
            <a:extLst>
              <a:ext uri="{FF2B5EF4-FFF2-40B4-BE49-F238E27FC236}">
                <a16:creationId xmlns:a16="http://schemas.microsoft.com/office/drawing/2014/main" id="{ED8D7D72-0337-08B1-18AD-51A01C579787}"/>
              </a:ext>
            </a:extLst>
          </p:cNvPr>
          <p:cNvGrpSpPr/>
          <p:nvPr/>
        </p:nvGrpSpPr>
        <p:grpSpPr>
          <a:xfrm>
            <a:off x="16573500" y="-12526"/>
            <a:ext cx="1714500" cy="1714500"/>
            <a:chOff x="0" y="0"/>
            <a:chExt cx="1913890" cy="1913890"/>
          </a:xfrm>
        </p:grpSpPr>
        <p:sp>
          <p:nvSpPr>
            <p:cNvPr id="11" name="Freeform 21">
              <a:extLst>
                <a:ext uri="{FF2B5EF4-FFF2-40B4-BE49-F238E27FC236}">
                  <a16:creationId xmlns:a16="http://schemas.microsoft.com/office/drawing/2014/main" id="{F6CFC822-2453-4B8F-0661-D2248059426C}"/>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2" name="TextBox 22">
            <a:extLst>
              <a:ext uri="{FF2B5EF4-FFF2-40B4-BE49-F238E27FC236}">
                <a16:creationId xmlns:a16="http://schemas.microsoft.com/office/drawing/2014/main" id="{1A836905-7623-D308-D245-193D3F13BA2B}"/>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30</a:t>
            </a:r>
          </a:p>
        </p:txBody>
      </p:sp>
      <p:sp>
        <p:nvSpPr>
          <p:cNvPr id="13" name="TextBox 7">
            <a:extLst>
              <a:ext uri="{FF2B5EF4-FFF2-40B4-BE49-F238E27FC236}">
                <a16:creationId xmlns:a16="http://schemas.microsoft.com/office/drawing/2014/main" id="{B45DECEE-331F-B0E6-A41C-D20753AE7501}"/>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B7F5028F-ADC2-6210-D1E5-6A1527E16F2F}"/>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3658048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686316" y="1669685"/>
            <a:ext cx="12776400" cy="73175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b="1" dirty="0">
                <a:solidFill>
                  <a:srgbClr val="FF0000"/>
                </a:solidFill>
                <a:latin typeface="Arial Black"/>
                <a:cs typeface="Arial Black"/>
              </a:rPr>
              <a:t>CRANAL</a:t>
            </a:r>
            <a:r>
              <a:rPr lang="it-IT" sz="3000" dirty="0">
                <a:solidFill>
                  <a:srgbClr val="FF0000"/>
                </a:solidFill>
                <a:latin typeface="Arial Black"/>
                <a:cs typeface="Arial Black"/>
              </a:rPr>
              <a:t> TRAUMA </a:t>
            </a:r>
          </a:p>
          <a:p>
            <a:endParaRPr lang="it-IT" sz="3000" dirty="0"/>
          </a:p>
          <a:p>
            <a:pPr marL="0" indent="0">
              <a:buClr>
                <a:srgbClr val="000090"/>
              </a:buClr>
              <a:buNone/>
            </a:pPr>
            <a:r>
              <a:rPr lang="it-IT" sz="3000" dirty="0"/>
              <a:t>Head injury is defined as any event that has contributed to altering the anatomo-functional balance of both the skull and the brain.</a:t>
            </a:r>
          </a:p>
        </p:txBody>
      </p:sp>
      <p:pic>
        <p:nvPicPr>
          <p:cNvPr id="5" name="Immagine 4"/>
          <p:cNvPicPr>
            <a:picLocks noChangeAspect="1"/>
          </p:cNvPicPr>
          <p:nvPr/>
        </p:nvPicPr>
        <p:blipFill rotWithShape="1">
          <a:blip r:embed="rId2" cstate="email">
            <a:extLst>
              <a:ext uri="{28A0092B-C50C-407E-A947-70E740481C1C}">
                <a14:useLocalDpi xmlns:a14="http://schemas.microsoft.com/office/drawing/2010/main" val="0"/>
              </a:ext>
            </a:extLst>
          </a:blip>
          <a:srcRect t="3846" r="1888" b="3472"/>
          <a:stretch/>
        </p:blipFill>
        <p:spPr>
          <a:xfrm>
            <a:off x="4553565" y="4623846"/>
            <a:ext cx="9109434" cy="5019249"/>
          </a:xfrm>
          <a:prstGeom prst="rect">
            <a:avLst/>
          </a:prstGeom>
          <a:ln w="38100" cmpd="sng">
            <a:solidFill>
              <a:srgbClr val="FF0000"/>
            </a:solidFill>
          </a:ln>
        </p:spPr>
      </p:pic>
      <p:sp>
        <p:nvSpPr>
          <p:cNvPr id="6" name="AutoShape 3">
            <a:extLst>
              <a:ext uri="{FF2B5EF4-FFF2-40B4-BE49-F238E27FC236}">
                <a16:creationId xmlns:a16="http://schemas.microsoft.com/office/drawing/2014/main" id="{755EF550-527E-E11D-1F43-961821984F73}"/>
              </a:ext>
            </a:extLst>
          </p:cNvPr>
          <p:cNvSpPr/>
          <p:nvPr/>
        </p:nvSpPr>
        <p:spPr>
          <a:xfrm>
            <a:off x="0" y="-12526"/>
            <a:ext cx="1714500" cy="10287000"/>
          </a:xfrm>
          <a:prstGeom prst="rect">
            <a:avLst/>
          </a:prstGeom>
          <a:solidFill>
            <a:srgbClr val="242424"/>
          </a:solidFill>
        </p:spPr>
        <p:txBody>
          <a:bodyPr/>
          <a:lstStyle/>
          <a:p>
            <a:endParaRPr lang="it-IT"/>
          </a:p>
        </p:txBody>
      </p:sp>
      <p:grpSp>
        <p:nvGrpSpPr>
          <p:cNvPr id="7" name="Group 5">
            <a:extLst>
              <a:ext uri="{FF2B5EF4-FFF2-40B4-BE49-F238E27FC236}">
                <a16:creationId xmlns:a16="http://schemas.microsoft.com/office/drawing/2014/main" id="{5C367807-97FF-BAA4-AB81-A63E7F085E6B}"/>
              </a:ext>
            </a:extLst>
          </p:cNvPr>
          <p:cNvGrpSpPr/>
          <p:nvPr/>
        </p:nvGrpSpPr>
        <p:grpSpPr>
          <a:xfrm>
            <a:off x="0" y="8572500"/>
            <a:ext cx="1714500" cy="1714500"/>
            <a:chOff x="0" y="0"/>
            <a:chExt cx="1913890" cy="1913890"/>
          </a:xfrm>
        </p:grpSpPr>
        <p:sp>
          <p:nvSpPr>
            <p:cNvPr id="8" name="Freeform 6">
              <a:extLst>
                <a:ext uri="{FF2B5EF4-FFF2-40B4-BE49-F238E27FC236}">
                  <a16:creationId xmlns:a16="http://schemas.microsoft.com/office/drawing/2014/main" id="{2D5E237A-69D1-D84B-51F1-05F623B9E3C0}"/>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0" name="Group 20">
            <a:extLst>
              <a:ext uri="{FF2B5EF4-FFF2-40B4-BE49-F238E27FC236}">
                <a16:creationId xmlns:a16="http://schemas.microsoft.com/office/drawing/2014/main" id="{139A9CF1-5217-1FD6-5D0A-62C102072957}"/>
              </a:ext>
            </a:extLst>
          </p:cNvPr>
          <p:cNvGrpSpPr/>
          <p:nvPr/>
        </p:nvGrpSpPr>
        <p:grpSpPr>
          <a:xfrm>
            <a:off x="16573500" y="-12526"/>
            <a:ext cx="1714500" cy="1714500"/>
            <a:chOff x="0" y="0"/>
            <a:chExt cx="1913890" cy="1913890"/>
          </a:xfrm>
        </p:grpSpPr>
        <p:sp>
          <p:nvSpPr>
            <p:cNvPr id="11" name="Freeform 21">
              <a:extLst>
                <a:ext uri="{FF2B5EF4-FFF2-40B4-BE49-F238E27FC236}">
                  <a16:creationId xmlns:a16="http://schemas.microsoft.com/office/drawing/2014/main" id="{BB7F56C4-57C4-E507-EC45-72D43514C275}"/>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2" name="TextBox 22">
            <a:extLst>
              <a:ext uri="{FF2B5EF4-FFF2-40B4-BE49-F238E27FC236}">
                <a16:creationId xmlns:a16="http://schemas.microsoft.com/office/drawing/2014/main" id="{B1A53D8B-1B05-913D-1283-35F926375213}"/>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31</a:t>
            </a:r>
          </a:p>
        </p:txBody>
      </p:sp>
      <p:sp>
        <p:nvSpPr>
          <p:cNvPr id="13" name="TextBox 7">
            <a:extLst>
              <a:ext uri="{FF2B5EF4-FFF2-40B4-BE49-F238E27FC236}">
                <a16:creationId xmlns:a16="http://schemas.microsoft.com/office/drawing/2014/main" id="{59141B27-08F3-43E8-3877-7AC6AE85CC90}"/>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4" name="TextBox 4">
            <a:extLst>
              <a:ext uri="{FF2B5EF4-FFF2-40B4-BE49-F238E27FC236}">
                <a16:creationId xmlns:a16="http://schemas.microsoft.com/office/drawing/2014/main" id="{A0B94391-5C90-26CF-AD93-7BF7FCD98044}"/>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13118117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33110" y="1683693"/>
            <a:ext cx="12776400" cy="73175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dirty="0"/>
              <a:t>Head trauma can cause various types of injuries such as </a:t>
            </a:r>
            <a:r>
              <a:rPr lang="it-IT" sz="3000" b="1" dirty="0"/>
              <a:t>contusions</a:t>
            </a:r>
            <a:r>
              <a:rPr lang="it-IT" sz="3000" dirty="0"/>
              <a:t>, scalp </a:t>
            </a:r>
            <a:r>
              <a:rPr lang="it-IT" sz="3000" b="1" dirty="0"/>
              <a:t>abrasions </a:t>
            </a:r>
            <a:r>
              <a:rPr lang="it-IT" sz="3000" dirty="0"/>
              <a:t>or </a:t>
            </a:r>
            <a:r>
              <a:rPr lang="it-IT" sz="3000" b="1" dirty="0"/>
              <a:t>swellings</a:t>
            </a:r>
            <a:r>
              <a:rPr lang="it-IT" sz="3000" dirty="0"/>
              <a:t>, </a:t>
            </a:r>
            <a:r>
              <a:rPr lang="it-IT" sz="3000" b="1" dirty="0"/>
              <a:t>wounds </a:t>
            </a:r>
            <a:r>
              <a:rPr lang="it-IT" sz="3000" dirty="0"/>
              <a:t>and, finally, </a:t>
            </a:r>
            <a:r>
              <a:rPr lang="it-IT" sz="3000" b="1" dirty="0"/>
              <a:t>fractures of the </a:t>
            </a:r>
            <a:r>
              <a:rPr lang="it-IT" sz="3000" dirty="0"/>
              <a:t>vault and skull base; </a:t>
            </a:r>
            <a:r>
              <a:rPr lang="it-IT" sz="3000" b="1" dirty="0"/>
              <a:t>internal injuries, </a:t>
            </a:r>
            <a:r>
              <a:rPr lang="it-IT" sz="3000" dirty="0"/>
              <a:t>ranging from </a:t>
            </a:r>
            <a:r>
              <a:rPr lang="it-IT" sz="3000" b="1" dirty="0"/>
              <a:t>contusion</a:t>
            </a:r>
            <a:r>
              <a:rPr lang="it-IT" sz="3000" dirty="0"/>
              <a:t>, </a:t>
            </a:r>
            <a:r>
              <a:rPr lang="it-IT" sz="3000" b="1" dirty="0"/>
              <a:t>concussion </a:t>
            </a:r>
            <a:r>
              <a:rPr lang="it-IT" sz="3000" dirty="0"/>
              <a:t>to </a:t>
            </a:r>
            <a:r>
              <a:rPr lang="it-IT" sz="3000" b="1" dirty="0"/>
              <a:t>cerebral haematoma</a:t>
            </a:r>
            <a:r>
              <a:rPr lang="it-IT" sz="3000" dirty="0"/>
              <a:t>.</a:t>
            </a:r>
          </a:p>
          <a:p>
            <a:pPr marL="0" indent="0">
              <a:buNone/>
            </a:pPr>
            <a:endParaRPr lang="it-IT" sz="3000" dirty="0"/>
          </a:p>
          <a:p>
            <a:pPr marL="0" indent="0">
              <a:buNone/>
            </a:pPr>
            <a:r>
              <a:rPr lang="it-IT" sz="3000" dirty="0"/>
              <a:t>It is always of particular significance and in severe forms, there may or may not be: </a:t>
            </a:r>
            <a:r>
              <a:rPr lang="it-IT" sz="3000" b="1" dirty="0"/>
              <a:t>loss of consciousness</a:t>
            </a:r>
            <a:r>
              <a:rPr lang="it-IT" sz="3000" dirty="0"/>
              <a:t>, jet </a:t>
            </a:r>
            <a:r>
              <a:rPr lang="it-IT" sz="3000" b="1" dirty="0"/>
              <a:t>vomiting </a:t>
            </a:r>
            <a:r>
              <a:rPr lang="it-IT" sz="3000" dirty="0"/>
              <a:t>(without nausea), </a:t>
            </a:r>
            <a:r>
              <a:rPr lang="it-IT" sz="3000" b="1" dirty="0"/>
              <a:t>dizziness</a:t>
            </a:r>
            <a:r>
              <a:rPr lang="it-IT" sz="3000" dirty="0"/>
              <a:t>, </a:t>
            </a:r>
            <a:r>
              <a:rPr lang="it-IT" sz="3000" b="1" dirty="0"/>
              <a:t>intense headaches</a:t>
            </a:r>
            <a:r>
              <a:rPr lang="it-IT" sz="3000" dirty="0"/>
              <a:t>, </a:t>
            </a:r>
            <a:r>
              <a:rPr lang="it-IT" sz="3000" b="1" dirty="0"/>
              <a:t>asymmetry of the pupils</a:t>
            </a:r>
            <a:r>
              <a:rPr lang="it-IT" sz="3000" dirty="0"/>
              <a:t>, scalp </a:t>
            </a:r>
            <a:r>
              <a:rPr lang="it-IT" sz="3000" b="1" dirty="0"/>
              <a:t>injuries</a:t>
            </a:r>
            <a:r>
              <a:rPr lang="it-IT" sz="3000" dirty="0"/>
              <a:t>, </a:t>
            </a:r>
            <a:r>
              <a:rPr lang="it-IT" sz="3000" b="1" dirty="0"/>
              <a:t>bleeding </a:t>
            </a:r>
            <a:r>
              <a:rPr lang="it-IT" sz="3000" dirty="0"/>
              <a:t>from the nose (epistaxis), mouth or ears (otorrhagia), </a:t>
            </a:r>
            <a:r>
              <a:rPr lang="it-IT" sz="3000" b="1" dirty="0"/>
              <a:t>paralysis of </a:t>
            </a:r>
            <a:r>
              <a:rPr lang="it-IT" sz="3000" dirty="0"/>
              <a:t>the limbs or one side of the body.</a:t>
            </a:r>
          </a:p>
          <a:p>
            <a:pPr marL="0" indent="0">
              <a:buNone/>
            </a:pPr>
            <a:endParaRPr lang="it-IT" sz="3000" dirty="0"/>
          </a:p>
          <a:p>
            <a:pPr marL="0" indent="0">
              <a:buNone/>
            </a:pPr>
            <a:r>
              <a:rPr lang="it-IT" sz="3000" dirty="0"/>
              <a:t>In the case of a severe head injury, the appearance of a trickle of blood (otorrhagia) from one or both ears is strongly indicative of a fracture of the skull base (petrous fracture). </a:t>
            </a:r>
            <a:endParaRPr lang="en-US" sz="3000" dirty="0"/>
          </a:p>
        </p:txBody>
      </p:sp>
      <p:sp>
        <p:nvSpPr>
          <p:cNvPr id="5" name="AutoShape 3">
            <a:extLst>
              <a:ext uri="{FF2B5EF4-FFF2-40B4-BE49-F238E27FC236}">
                <a16:creationId xmlns:a16="http://schemas.microsoft.com/office/drawing/2014/main" id="{8FB73171-034A-72BB-C9DA-644093A70F1C}"/>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9B2103C4-33B4-81D1-69B4-A314F5899E39}"/>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06BBF7D0-2BF5-D42B-2801-C08D6750486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BB60EFA6-1ADA-D70B-01E1-2C57F930BFA4}"/>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23B7CC30-E743-780F-EDE9-66A80851DF07}"/>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6C0F0F1F-AD66-1153-AD25-F5F4D3CE21F9}"/>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32</a:t>
            </a:r>
          </a:p>
        </p:txBody>
      </p:sp>
      <p:sp>
        <p:nvSpPr>
          <p:cNvPr id="12" name="TextBox 7">
            <a:extLst>
              <a:ext uri="{FF2B5EF4-FFF2-40B4-BE49-F238E27FC236}">
                <a16:creationId xmlns:a16="http://schemas.microsoft.com/office/drawing/2014/main" id="{07D4B066-57BB-38CF-6DB7-09BC765168A1}"/>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26F369BB-A105-99D5-5770-7585BAF381B1}"/>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2599523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14330" y="1529599"/>
            <a:ext cx="12776400" cy="8275880"/>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300" b="1" i="1" u="sng" dirty="0">
                <a:solidFill>
                  <a:srgbClr val="FF0000"/>
                </a:solidFill>
              </a:rPr>
              <a:t>WHAT TO </a:t>
            </a:r>
            <a:r>
              <a:rPr lang="it-IT" sz="3300" b="1" u="sng" dirty="0">
                <a:solidFill>
                  <a:srgbClr val="FF0000"/>
                </a:solidFill>
              </a:rPr>
              <a:t>DO </a:t>
            </a:r>
          </a:p>
          <a:p>
            <a:pPr marL="0" indent="0">
              <a:buNone/>
            </a:pPr>
            <a:endParaRPr lang="it-IT" sz="3000" b="1" dirty="0"/>
          </a:p>
          <a:p>
            <a:pPr marL="0" indent="0">
              <a:buNone/>
            </a:pPr>
            <a:r>
              <a:rPr lang="it-IT" sz="3000" dirty="0"/>
              <a:t>When rescuing a head injury victim, the state of consciousness and respiratory function must be immediately assessed.</a:t>
            </a:r>
          </a:p>
          <a:p>
            <a:pPr marL="266700" indent="-266700">
              <a:buClr>
                <a:srgbClr val="000090"/>
              </a:buClr>
              <a:buFont typeface="Wingdings" charset="2"/>
              <a:buChar char="§"/>
            </a:pPr>
            <a:endParaRPr lang="it-IT" sz="3000" dirty="0"/>
          </a:p>
          <a:p>
            <a:pPr marL="266700" indent="-266700">
              <a:buClr>
                <a:srgbClr val="FF0000"/>
              </a:buClr>
              <a:buFont typeface="Wingdings" charset="2"/>
              <a:buChar char="§"/>
            </a:pPr>
            <a:r>
              <a:rPr lang="it-IT" sz="3000" dirty="0"/>
              <a:t>Ascertain consciousness and normal breathing (beware of the risk of vomiting);</a:t>
            </a:r>
          </a:p>
          <a:p>
            <a:pPr marL="0" indent="0">
              <a:buClr>
                <a:srgbClr val="FF0000"/>
              </a:buClr>
              <a:buNone/>
            </a:pPr>
            <a:endParaRPr lang="it-IT" sz="3000" dirty="0"/>
          </a:p>
          <a:p>
            <a:pPr marL="266700" indent="-266700">
              <a:buClr>
                <a:srgbClr val="FF0000"/>
              </a:buClr>
              <a:buFont typeface="Wingdings" charset="2"/>
              <a:buChar char="§"/>
            </a:pPr>
            <a:r>
              <a:rPr lang="it-IT" sz="3000" dirty="0"/>
              <a:t>if there are no suspicions of spinal trauma or other complications, it is advisable to </a:t>
            </a:r>
            <a:r>
              <a:rPr lang="it-IT" sz="3000" b="1" dirty="0"/>
              <a:t>place the casualty in a safe position</a:t>
            </a:r>
            <a:r>
              <a:rPr lang="it-IT" sz="3000" dirty="0"/>
              <a:t>: supine if the patient is conscious, keep the head in a slightly elevated position;</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in the case of nose, mouth and ear haemorrhage: do not block the escape of blood from the orifices; it should drain;</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urgently call the emergency services 118/112;</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monitor the patient while waiting for help. </a:t>
            </a:r>
          </a:p>
        </p:txBody>
      </p:sp>
      <p:sp>
        <p:nvSpPr>
          <p:cNvPr id="5" name="AutoShape 3">
            <a:extLst>
              <a:ext uri="{FF2B5EF4-FFF2-40B4-BE49-F238E27FC236}">
                <a16:creationId xmlns:a16="http://schemas.microsoft.com/office/drawing/2014/main" id="{AA1A54AA-B221-8986-A7B8-19C623FD7CAF}"/>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EEE64EC6-E56D-2C4D-F938-FA6F9885FF51}"/>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8889CA86-8D48-9D53-CC1E-06D6E2C5E37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29B3B9E3-DBC9-A5C9-7261-D3E30F5CC609}"/>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62BC20D1-88AA-5196-1570-173CA3414B6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19FB0F6F-6ABC-2D9F-E052-BC29B33B1435}"/>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33</a:t>
            </a:r>
          </a:p>
        </p:txBody>
      </p:sp>
      <p:sp>
        <p:nvSpPr>
          <p:cNvPr id="12" name="TextBox 7">
            <a:extLst>
              <a:ext uri="{FF2B5EF4-FFF2-40B4-BE49-F238E27FC236}">
                <a16:creationId xmlns:a16="http://schemas.microsoft.com/office/drawing/2014/main" id="{EE85E713-E4B0-2D31-3DB1-EB5D97293720}"/>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E6076B71-88DD-131C-41C8-9468BFE5BD49}"/>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42697474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3413" y="1658466"/>
            <a:ext cx="12776400" cy="73175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b="1" dirty="0">
                <a:solidFill>
                  <a:srgbClr val="FF0000"/>
                </a:solidFill>
                <a:latin typeface="Arial Black"/>
                <a:cs typeface="Arial Black"/>
              </a:rPr>
              <a:t>ABDOMINAL</a:t>
            </a:r>
            <a:r>
              <a:rPr lang="it-IT" sz="3000" dirty="0">
                <a:solidFill>
                  <a:srgbClr val="FF0000"/>
                </a:solidFill>
                <a:latin typeface="Arial Black"/>
                <a:cs typeface="Arial Black"/>
              </a:rPr>
              <a:t> TRAUMA </a:t>
            </a:r>
          </a:p>
          <a:p>
            <a:pPr marL="0" indent="0">
              <a:buNone/>
            </a:pPr>
            <a:endParaRPr lang="it-IT" sz="3000" b="1" dirty="0">
              <a:solidFill>
                <a:srgbClr val="000090"/>
              </a:solidFill>
              <a:latin typeface="Arial Black"/>
              <a:cs typeface="Arial Black"/>
            </a:endParaRPr>
          </a:p>
          <a:p>
            <a:pPr marL="0" indent="0">
              <a:buNone/>
            </a:pPr>
            <a:endParaRPr lang="it-IT" sz="3000" dirty="0"/>
          </a:p>
          <a:p>
            <a:pPr marL="0" indent="0">
              <a:buNone/>
            </a:pPr>
            <a:r>
              <a:rPr lang="it-IT" sz="3000" dirty="0"/>
              <a:t>It is a trauma that can cause severe damage to internal organs in the abdomen, with possible internal bleeding difficult to detect by a first responder.</a:t>
            </a:r>
          </a:p>
          <a:p>
            <a:pPr marL="0" indent="0">
              <a:buNone/>
            </a:pPr>
            <a:endParaRPr lang="it-IT" sz="3000" dirty="0"/>
          </a:p>
          <a:p>
            <a:pPr marL="0" indent="0">
              <a:buNone/>
            </a:pPr>
            <a:r>
              <a:rPr lang="it-IT" sz="3000" dirty="0"/>
              <a:t>Signs of local abdominal trauma may be evidenced by </a:t>
            </a:r>
            <a:r>
              <a:rPr lang="it-IT" sz="3000" b="1" dirty="0"/>
              <a:t>skin lesions</a:t>
            </a:r>
            <a:r>
              <a:rPr lang="it-IT" sz="3000" dirty="0"/>
              <a:t>, </a:t>
            </a:r>
            <a:r>
              <a:rPr lang="it-IT" sz="3000" b="1" dirty="0"/>
              <a:t>wounds</a:t>
            </a:r>
            <a:r>
              <a:rPr lang="it-IT" sz="3000" dirty="0"/>
              <a:t>, </a:t>
            </a:r>
            <a:r>
              <a:rPr lang="it-IT" sz="3000" b="1" dirty="0"/>
              <a:t>haematomas</a:t>
            </a:r>
            <a:r>
              <a:rPr lang="it-IT" sz="3000" dirty="0"/>
              <a:t>, </a:t>
            </a:r>
            <a:r>
              <a:rPr lang="it-IT" sz="3000" b="1" dirty="0"/>
              <a:t>ecchymosis</a:t>
            </a:r>
            <a:r>
              <a:rPr lang="it-IT" sz="3000" dirty="0"/>
              <a:t>, spontaneous </a:t>
            </a:r>
            <a:r>
              <a:rPr lang="it-IT" sz="3000" b="1" dirty="0"/>
              <a:t>abdominal pain </a:t>
            </a:r>
            <a:r>
              <a:rPr lang="it-IT" sz="3000" dirty="0"/>
              <a:t>and on palpation.</a:t>
            </a:r>
          </a:p>
          <a:p>
            <a:pPr marL="0" indent="0">
              <a:buNone/>
            </a:pPr>
            <a:endParaRPr lang="it-IT" sz="3000" dirty="0"/>
          </a:p>
          <a:p>
            <a:pPr marL="0" indent="0">
              <a:buNone/>
            </a:pPr>
            <a:r>
              <a:rPr lang="it-IT" sz="3000" dirty="0"/>
              <a:t>Symptoms of internal bleeding may be evidenced by signs of shock, paleness and sweating. </a:t>
            </a:r>
            <a:endParaRPr lang="en-US" sz="3000" dirty="0"/>
          </a:p>
        </p:txBody>
      </p:sp>
      <p:sp>
        <p:nvSpPr>
          <p:cNvPr id="5" name="AutoShape 3">
            <a:extLst>
              <a:ext uri="{FF2B5EF4-FFF2-40B4-BE49-F238E27FC236}">
                <a16:creationId xmlns:a16="http://schemas.microsoft.com/office/drawing/2014/main" id="{D53E0D05-7356-A5B0-EAEC-D7C337A53BDE}"/>
              </a:ext>
            </a:extLst>
          </p:cNvPr>
          <p:cNvSpPr/>
          <p:nvPr/>
        </p:nvSpPr>
        <p:spPr>
          <a:xfrm>
            <a:off x="0" y="-12526"/>
            <a:ext cx="1714500" cy="10287000"/>
          </a:xfrm>
          <a:prstGeom prst="rect">
            <a:avLst/>
          </a:prstGeom>
          <a:solidFill>
            <a:srgbClr val="242424"/>
          </a:solidFill>
        </p:spPr>
        <p:txBody>
          <a:bodyPr/>
          <a:lstStyle/>
          <a:p>
            <a:endParaRPr lang="it-IT" dirty="0"/>
          </a:p>
        </p:txBody>
      </p:sp>
      <p:grpSp>
        <p:nvGrpSpPr>
          <p:cNvPr id="6" name="Group 5">
            <a:extLst>
              <a:ext uri="{FF2B5EF4-FFF2-40B4-BE49-F238E27FC236}">
                <a16:creationId xmlns:a16="http://schemas.microsoft.com/office/drawing/2014/main" id="{DD9B1E91-CA2A-A177-15D9-5FE0C4048895}"/>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CCF69338-C7AD-3F12-E242-43DCC8DFD740}"/>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E994ED31-F98D-ABDE-6916-7E48775D44B7}"/>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2E91F434-6C9E-92EB-6711-CBC7D01DF0F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56616907-AA99-8F17-0888-71D10F9B38CA}"/>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34</a:t>
            </a:r>
          </a:p>
        </p:txBody>
      </p:sp>
      <p:sp>
        <p:nvSpPr>
          <p:cNvPr id="12" name="TextBox 7">
            <a:extLst>
              <a:ext uri="{FF2B5EF4-FFF2-40B4-BE49-F238E27FC236}">
                <a16:creationId xmlns:a16="http://schemas.microsoft.com/office/drawing/2014/main" id="{780CD985-5FBA-17EA-19D0-8D78EDE769FF}"/>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61410C25-54C4-3D2B-D525-5FE4C74FAD6C}"/>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8813405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0322" y="1641667"/>
            <a:ext cx="12948011" cy="8715377"/>
          </a:xfrm>
          <a:prstGeom prst="rect">
            <a:avLst/>
          </a:prstGeom>
        </p:spPr>
        <p:txBody>
          <a:bodyPr>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4800" b="1" i="1" u="sng" dirty="0">
                <a:solidFill>
                  <a:srgbClr val="FF0000"/>
                </a:solidFill>
              </a:rPr>
              <a:t>WHAT TO </a:t>
            </a:r>
            <a:r>
              <a:rPr lang="it-IT" sz="4800" b="1" u="sng" dirty="0">
                <a:solidFill>
                  <a:srgbClr val="FF0000"/>
                </a:solidFill>
              </a:rPr>
              <a:t>DO </a:t>
            </a:r>
          </a:p>
          <a:p>
            <a:pPr marL="0" indent="0">
              <a:buNone/>
            </a:pPr>
            <a:endParaRPr lang="it-IT" sz="4050" b="1" dirty="0"/>
          </a:p>
          <a:p>
            <a:pPr marL="0" indent="0">
              <a:buNone/>
            </a:pPr>
            <a:r>
              <a:rPr lang="it-IT" sz="4050" dirty="0"/>
              <a:t>Traumatised persons experiencing pain in the abdomen should be stretched out; their vital functions, particularly cardiovascular function, should then be assessed, and this assessment should continue until medical follow-up.</a:t>
            </a:r>
            <a:endParaRPr lang="it-IT" sz="4050" b="1" dirty="0"/>
          </a:p>
          <a:p>
            <a:pPr marL="0" indent="0">
              <a:buClr>
                <a:srgbClr val="000090"/>
              </a:buClr>
              <a:buNone/>
            </a:pPr>
            <a:endParaRPr lang="it-IT" sz="4050" dirty="0"/>
          </a:p>
          <a:p>
            <a:pPr marL="266700" indent="-266700">
              <a:buClr>
                <a:srgbClr val="FF0000"/>
              </a:buClr>
              <a:buFont typeface="Wingdings" charset="2"/>
              <a:buChar char="§"/>
            </a:pPr>
            <a:r>
              <a:rPr lang="it-IT" sz="4050" dirty="0"/>
              <a:t>Alerting Advanced Rescue;</a:t>
            </a:r>
          </a:p>
          <a:p>
            <a:pPr marL="266700" indent="-266700">
              <a:buClr>
                <a:srgbClr val="FF0000"/>
              </a:buClr>
              <a:buFont typeface="Wingdings" charset="2"/>
              <a:buChar char="§"/>
            </a:pPr>
            <a:endParaRPr lang="it-IT" sz="2850" dirty="0"/>
          </a:p>
          <a:p>
            <a:pPr marL="266700" indent="-266700">
              <a:buClr>
                <a:srgbClr val="FF0000"/>
              </a:buClr>
              <a:buFont typeface="Wingdings" charset="2"/>
              <a:buChar char="§"/>
            </a:pPr>
            <a:r>
              <a:rPr lang="it-IT" sz="4050" dirty="0"/>
              <a:t>in the case of an abdominal wound, cover it with sterile dressing material, in the case of bleeding from the abdominal wall, try a compressive dressing, which is useless in the case of externalised internal bleeding;</a:t>
            </a:r>
          </a:p>
          <a:p>
            <a:pPr marL="266700" indent="-266700">
              <a:buClr>
                <a:srgbClr val="FF0000"/>
              </a:buClr>
              <a:buFont typeface="Wingdings" charset="2"/>
              <a:buChar char="§"/>
            </a:pPr>
            <a:endParaRPr lang="it-IT" sz="2850" dirty="0"/>
          </a:p>
          <a:p>
            <a:pPr marL="266700" indent="-266700">
              <a:buClr>
                <a:srgbClr val="FF0000"/>
              </a:buClr>
              <a:buFont typeface="Wingdings" charset="2"/>
              <a:buChar char="§"/>
            </a:pPr>
            <a:r>
              <a:rPr lang="it-IT" sz="4050" dirty="0"/>
              <a:t>In the case of leakage of the intestines, one must absolutely not try to reposition them inside the abdominal cavity, but must cover the viscera with a cloth, as sterile as possible;</a:t>
            </a:r>
          </a:p>
          <a:p>
            <a:pPr marL="266700" indent="-266700">
              <a:buClr>
                <a:srgbClr val="FF0000"/>
              </a:buClr>
              <a:buFont typeface="Wingdings" charset="2"/>
              <a:buChar char="§"/>
            </a:pPr>
            <a:endParaRPr lang="it-IT" sz="2850" dirty="0"/>
          </a:p>
          <a:p>
            <a:pPr marL="266700" indent="-266700">
              <a:buClr>
                <a:srgbClr val="FF0000"/>
              </a:buClr>
              <a:buFont typeface="Wingdings" charset="2"/>
              <a:buChar char="§"/>
            </a:pPr>
            <a:r>
              <a:rPr lang="it-IT" sz="4050" dirty="0"/>
              <a:t>if an external object is embedded, it must be left in place and an attempt must be made to stabilise it for subsequent transport;</a:t>
            </a:r>
          </a:p>
          <a:p>
            <a:pPr marL="266700" indent="-266700">
              <a:buClr>
                <a:srgbClr val="FF0000"/>
              </a:buClr>
              <a:buFont typeface="Wingdings" charset="2"/>
              <a:buChar char="§"/>
            </a:pPr>
            <a:endParaRPr lang="it-IT" sz="2850" dirty="0"/>
          </a:p>
          <a:p>
            <a:pPr marL="266700" indent="-266700">
              <a:buClr>
                <a:srgbClr val="FF0000"/>
              </a:buClr>
              <a:buFont typeface="Wingdings" charset="2"/>
              <a:buChar char="§"/>
            </a:pPr>
            <a:r>
              <a:rPr lang="it-IT" sz="4050" dirty="0"/>
              <a:t>Position the casualty in dorsal decubitus with the head slightly raised and the lower limbs flexed;</a:t>
            </a:r>
          </a:p>
          <a:p>
            <a:pPr marL="266700" indent="-266700">
              <a:buClr>
                <a:srgbClr val="FF0000"/>
              </a:buClr>
              <a:buFont typeface="Wingdings" charset="2"/>
              <a:buChar char="§"/>
            </a:pPr>
            <a:endParaRPr lang="it-IT" sz="2850" dirty="0"/>
          </a:p>
          <a:p>
            <a:pPr marL="266700" indent="-266700">
              <a:buClr>
                <a:srgbClr val="FF0000"/>
              </a:buClr>
              <a:buFont typeface="Wingdings" charset="2"/>
              <a:buChar char="§"/>
            </a:pPr>
            <a:r>
              <a:rPr lang="it-IT" sz="4050" dirty="0"/>
              <a:t>cover the patient. </a:t>
            </a:r>
          </a:p>
        </p:txBody>
      </p:sp>
      <p:sp>
        <p:nvSpPr>
          <p:cNvPr id="5" name="AutoShape 3">
            <a:extLst>
              <a:ext uri="{FF2B5EF4-FFF2-40B4-BE49-F238E27FC236}">
                <a16:creationId xmlns:a16="http://schemas.microsoft.com/office/drawing/2014/main" id="{C40F538E-D048-ECAA-7D47-FDE99F735558}"/>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0157A263-6B56-8B43-2EBB-96A9E4B0C161}"/>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60A25B7F-34EB-B58E-2700-685AE75D4BD0}"/>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7AB7CE23-9E7B-FD6A-17B5-DDE56302E988}"/>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22BE29EB-4422-7341-B122-C9EE01612062}"/>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36848122-1722-5465-EB15-5FE075498198}"/>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35</a:t>
            </a:r>
          </a:p>
        </p:txBody>
      </p:sp>
      <p:sp>
        <p:nvSpPr>
          <p:cNvPr id="12" name="TextBox 7">
            <a:extLst>
              <a:ext uri="{FF2B5EF4-FFF2-40B4-BE49-F238E27FC236}">
                <a16:creationId xmlns:a16="http://schemas.microsoft.com/office/drawing/2014/main" id="{3E85D915-34C1-87C2-8228-9F630505236F}"/>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5B8766D6-D50D-83BF-9FE1-145B05C75399}"/>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30806761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3413" y="1655676"/>
            <a:ext cx="12776400" cy="73175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dirty="0">
                <a:solidFill>
                  <a:srgbClr val="FF0000"/>
                </a:solidFill>
                <a:latin typeface="Arial Black"/>
                <a:cs typeface="Arial Black"/>
              </a:rPr>
              <a:t>CHEST TRAUMA </a:t>
            </a:r>
          </a:p>
          <a:p>
            <a:pPr marL="0" indent="0">
              <a:buNone/>
            </a:pPr>
            <a:endParaRPr lang="it-IT" sz="3000" b="1" dirty="0">
              <a:solidFill>
                <a:srgbClr val="000090"/>
              </a:solidFill>
              <a:latin typeface="Arial Black"/>
              <a:cs typeface="Arial Black"/>
            </a:endParaRPr>
          </a:p>
          <a:p>
            <a:pPr marL="0" indent="0">
              <a:buNone/>
            </a:pPr>
            <a:endParaRPr lang="it-IT" sz="3000" dirty="0"/>
          </a:p>
          <a:p>
            <a:pPr marL="0" indent="0">
              <a:buNone/>
            </a:pPr>
            <a:r>
              <a:rPr lang="it-IT" sz="3000" dirty="0"/>
              <a:t>Violent shocks or strong compressions of the rib cage can cause bone injuries associated or not with internal injuries.</a:t>
            </a:r>
          </a:p>
          <a:p>
            <a:pPr marL="0" indent="0">
              <a:buNone/>
            </a:pPr>
            <a:endParaRPr lang="it-IT" sz="3000" dirty="0"/>
          </a:p>
          <a:p>
            <a:pPr marL="0" indent="0">
              <a:buNone/>
            </a:pPr>
            <a:r>
              <a:rPr lang="it-IT" sz="3000" dirty="0"/>
              <a:t>They may suggest thoracic trauma: </a:t>
            </a:r>
          </a:p>
          <a:p>
            <a:endParaRPr lang="it-IT" sz="3000" dirty="0"/>
          </a:p>
          <a:p>
            <a:pPr marL="266700" indent="-266700">
              <a:buClr>
                <a:srgbClr val="FF0000"/>
              </a:buClr>
              <a:buFont typeface="Wingdings" charset="2"/>
              <a:buChar char="§"/>
            </a:pPr>
            <a:r>
              <a:rPr lang="it-IT" sz="3000" dirty="0"/>
              <a:t>head injuries and associated abdominal injuries;</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asymmetry in the expansion of the rib cage.</a:t>
            </a:r>
          </a:p>
          <a:p>
            <a:endParaRPr lang="it-IT" sz="3000" dirty="0"/>
          </a:p>
          <a:p>
            <a:pPr marL="0" indent="0">
              <a:buNone/>
            </a:pPr>
            <a:r>
              <a:rPr lang="it-IT" sz="3000" b="1" dirty="0"/>
              <a:t>Obvious wounds do not always occur.</a:t>
            </a:r>
            <a:endParaRPr lang="en-US" sz="3000" dirty="0"/>
          </a:p>
        </p:txBody>
      </p:sp>
      <p:sp>
        <p:nvSpPr>
          <p:cNvPr id="5" name="AutoShape 3">
            <a:extLst>
              <a:ext uri="{FF2B5EF4-FFF2-40B4-BE49-F238E27FC236}">
                <a16:creationId xmlns:a16="http://schemas.microsoft.com/office/drawing/2014/main" id="{86B138A5-8C2C-7E5B-B4BD-C64F1D57BDEF}"/>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44073F46-9418-211C-3DF4-1F71E1DF2517}"/>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47CE1E5D-5744-E7E7-9CEF-5D3A798B8801}"/>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80B71905-CF28-EC8D-5D1F-880DB1EB96B0}"/>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1284C99A-1633-65A6-C3D5-319EB8A125F0}"/>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A4B76ABE-9972-F850-7651-CA87A8A54A32}"/>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36</a:t>
            </a:r>
          </a:p>
        </p:txBody>
      </p:sp>
      <p:sp>
        <p:nvSpPr>
          <p:cNvPr id="12" name="TextBox 7">
            <a:extLst>
              <a:ext uri="{FF2B5EF4-FFF2-40B4-BE49-F238E27FC236}">
                <a16:creationId xmlns:a16="http://schemas.microsoft.com/office/drawing/2014/main" id="{B36E3622-DFD1-BDF9-14EC-DC31E689E7DF}"/>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0E2B48E2-52B0-3F57-3444-2169900713A7}"/>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31027929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3413" y="1963878"/>
            <a:ext cx="12776400" cy="73175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dirty="0"/>
              <a:t>An injured person with chest trauma usually manifests:</a:t>
            </a:r>
          </a:p>
          <a:p>
            <a:endParaRPr lang="it-IT" sz="3000" dirty="0"/>
          </a:p>
          <a:p>
            <a:pPr marL="266700" indent="-266700">
              <a:buClr>
                <a:srgbClr val="FF0000"/>
              </a:buClr>
              <a:buFont typeface="Wingdings" charset="2"/>
              <a:buChar char="§"/>
            </a:pPr>
            <a:r>
              <a:rPr lang="it-IT" sz="3000" b="1" dirty="0"/>
              <a:t>pain during </a:t>
            </a:r>
            <a:r>
              <a:rPr lang="it-IT" sz="3000" dirty="0"/>
              <a:t>deep breathing, or with coughing, or which increases with palpation of the chest;</a:t>
            </a:r>
          </a:p>
          <a:p>
            <a:pPr marL="0" indent="0">
              <a:buClr>
                <a:srgbClr val="FF0000"/>
              </a:buClr>
              <a:buNone/>
            </a:pPr>
            <a:endParaRPr lang="it-IT" sz="3000" dirty="0"/>
          </a:p>
          <a:p>
            <a:pPr marL="266700" indent="-266700">
              <a:buClr>
                <a:srgbClr val="FF0000"/>
              </a:buClr>
              <a:buFont typeface="Wingdings" charset="2"/>
              <a:buChar char="§"/>
            </a:pPr>
            <a:r>
              <a:rPr lang="it-IT" sz="3000" b="1" dirty="0"/>
              <a:t>laboured breathing</a:t>
            </a:r>
            <a:r>
              <a:rPr lang="it-IT" sz="3000" dirty="0"/>
              <a:t>, which is subjectively felt as 'hunger/need for air' (dyspnoea);</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b="1" dirty="0"/>
              <a:t>cyanosis or pallor of the skin, sweating, agitation, rapid pulse.</a:t>
            </a:r>
            <a:endParaRPr lang="it-IT" sz="3000" dirty="0"/>
          </a:p>
        </p:txBody>
      </p:sp>
      <p:sp>
        <p:nvSpPr>
          <p:cNvPr id="5" name="AutoShape 3">
            <a:extLst>
              <a:ext uri="{FF2B5EF4-FFF2-40B4-BE49-F238E27FC236}">
                <a16:creationId xmlns:a16="http://schemas.microsoft.com/office/drawing/2014/main" id="{54DC2B7F-3FFC-CA16-03A4-40FAFF066659}"/>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8038FDFD-643C-461E-2233-7D7C01681B7C}"/>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EF214473-D7A9-A886-BBA8-79889E1EE7CD}"/>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4F611BAC-A41A-D7BA-0EC2-F5891DF0A30D}"/>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E72EC222-96FB-71CC-062D-F3F2D9D6D2FF}"/>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2F64F3BB-3B1A-59AF-021D-E2544961C44F}"/>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37</a:t>
            </a:r>
          </a:p>
        </p:txBody>
      </p:sp>
      <p:sp>
        <p:nvSpPr>
          <p:cNvPr id="12" name="TextBox 7">
            <a:extLst>
              <a:ext uri="{FF2B5EF4-FFF2-40B4-BE49-F238E27FC236}">
                <a16:creationId xmlns:a16="http://schemas.microsoft.com/office/drawing/2014/main" id="{E2AE9CA6-B51D-30C2-DF78-7A1E2A2196DB}"/>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0606CEBF-1728-DC5C-1353-018866D8D7B8}"/>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39454594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22851" y="1683693"/>
            <a:ext cx="12776400" cy="8326197"/>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b="1" i="1" u="sng" dirty="0">
                <a:solidFill>
                  <a:srgbClr val="FF0000"/>
                </a:solidFill>
              </a:rPr>
              <a:t>WHAT TO DO</a:t>
            </a:r>
          </a:p>
          <a:p>
            <a:pPr marL="0" indent="0">
              <a:buNone/>
            </a:pPr>
            <a:endParaRPr lang="it-IT" sz="3000" b="1" dirty="0"/>
          </a:p>
          <a:p>
            <a:pPr marL="0" indent="0">
              <a:buNone/>
            </a:pPr>
            <a:r>
              <a:rPr lang="it-IT" sz="3000" dirty="0"/>
              <a:t>In the traumatised person with chest pain, respiratory and cardiovascular function in particular must be assessed.</a:t>
            </a:r>
          </a:p>
          <a:p>
            <a:endParaRPr lang="it-IT" sz="3000" dirty="0"/>
          </a:p>
          <a:p>
            <a:pPr marL="266700" indent="-266700">
              <a:buClr>
                <a:srgbClr val="FF0000"/>
              </a:buClr>
              <a:buFont typeface="Wingdings" charset="2"/>
              <a:buChar char="§"/>
            </a:pPr>
            <a:r>
              <a:rPr lang="it-IT" sz="3000" dirty="0"/>
              <a:t>If the patient is stable, have the subject assume a </a:t>
            </a:r>
            <a:r>
              <a:rPr lang="it-IT" sz="3000" dirty="0" err="1"/>
              <a:t>semi-sitting </a:t>
            </a:r>
            <a:r>
              <a:rPr lang="it-IT" sz="3000" dirty="0"/>
              <a:t>position to facilitate the descent of the diaphragm and improve ventilation;</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in the case of a foreign body penetrating the chest, leave the object in place;</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cover the injured person;</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monitor vital parameters;</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alerting the emergency services 118/112. </a:t>
            </a:r>
            <a:endParaRPr lang="en-US" sz="3000" dirty="0"/>
          </a:p>
        </p:txBody>
      </p:sp>
      <p:sp>
        <p:nvSpPr>
          <p:cNvPr id="5" name="AutoShape 3">
            <a:extLst>
              <a:ext uri="{FF2B5EF4-FFF2-40B4-BE49-F238E27FC236}">
                <a16:creationId xmlns:a16="http://schemas.microsoft.com/office/drawing/2014/main" id="{242B0C3D-B695-08CB-A493-6F99CAECA30B}"/>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543A61B9-9036-C3A3-EC03-FAC5EAA1EE1C}"/>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6C075E5D-547E-D36E-C3CF-D5E21EDDF167}"/>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F8E68B03-8485-82D0-16A3-FD36B791D625}"/>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F6D68823-270D-384D-6B3C-68813B83B5CC}"/>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300C976E-D02A-1E0B-B70E-0C376359B55C}"/>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38</a:t>
            </a:r>
          </a:p>
        </p:txBody>
      </p:sp>
      <p:sp>
        <p:nvSpPr>
          <p:cNvPr id="12" name="TextBox 7">
            <a:extLst>
              <a:ext uri="{FF2B5EF4-FFF2-40B4-BE49-F238E27FC236}">
                <a16:creationId xmlns:a16="http://schemas.microsoft.com/office/drawing/2014/main" id="{F34E4140-8DF5-5610-08A8-00DD14FA36CF}"/>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DD2550A5-23E5-BD0E-9D45-ECB5EE58DD04}"/>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30085833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20207" y="1638907"/>
            <a:ext cx="13059185" cy="831945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dirty="0">
                <a:solidFill>
                  <a:srgbClr val="FF0000"/>
                </a:solidFill>
                <a:latin typeface="Arial Black"/>
                <a:cs typeface="Arial Black"/>
              </a:rPr>
              <a:t>HEAT STROKE / SUNSTROKE </a:t>
            </a:r>
          </a:p>
          <a:p>
            <a:pPr marL="0" indent="0">
              <a:buNone/>
            </a:pPr>
            <a:endParaRPr lang="it-IT" sz="3000" dirty="0"/>
          </a:p>
          <a:p>
            <a:pPr marL="0" indent="0">
              <a:buNone/>
            </a:pPr>
            <a:endParaRPr lang="it-IT" sz="3000" dirty="0"/>
          </a:p>
          <a:p>
            <a:pPr marL="0" indent="0">
              <a:buNone/>
            </a:pPr>
            <a:r>
              <a:rPr lang="it-IT" sz="3000" dirty="0"/>
              <a:t>Prolonged stay in overheated environments can cause different pathologies, which are grouped under the term 'heat-related diseases'.</a:t>
            </a:r>
          </a:p>
          <a:p>
            <a:pPr marL="0" indent="0">
              <a:buNone/>
            </a:pPr>
            <a:endParaRPr lang="it-IT" sz="3000" dirty="0"/>
          </a:p>
          <a:p>
            <a:pPr marL="0" indent="0">
              <a:buNone/>
            </a:pPr>
            <a:r>
              <a:rPr lang="it-IT" sz="3000" dirty="0"/>
              <a:t>Heatstroke and sunstroke consist of an excessive increase in body temperature caused by high ambient temperature and the hindered dispersion of heat from the body.</a:t>
            </a:r>
          </a:p>
        </p:txBody>
      </p:sp>
      <p:sp>
        <p:nvSpPr>
          <p:cNvPr id="5" name="AutoShape 3">
            <a:extLst>
              <a:ext uri="{FF2B5EF4-FFF2-40B4-BE49-F238E27FC236}">
                <a16:creationId xmlns:a16="http://schemas.microsoft.com/office/drawing/2014/main" id="{21B08365-6ED4-20EC-D801-67C00D8EF0EF}"/>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305B1D85-80B4-80CE-E694-BD865BED1783}"/>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ABF13591-37DE-7DFA-25B9-E3FA50B89239}"/>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0B2F423B-6078-1A0E-90F3-CFAE3E851668}"/>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0C641550-C32F-4612-EB17-A2B9156414A7}"/>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03FFCC78-584B-3682-C500-4467D1F98921}"/>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39</a:t>
            </a:r>
          </a:p>
        </p:txBody>
      </p:sp>
      <p:sp>
        <p:nvSpPr>
          <p:cNvPr id="12" name="TextBox 7">
            <a:extLst>
              <a:ext uri="{FF2B5EF4-FFF2-40B4-BE49-F238E27FC236}">
                <a16:creationId xmlns:a16="http://schemas.microsoft.com/office/drawing/2014/main" id="{5CD5AC7F-67EE-120A-1831-7B40B53D339D}"/>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40C67B04-0FC8-D494-9605-4EF05C994A53}"/>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771814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787BE17-FD2F-F43F-904F-206F1A676A85}"/>
              </a:ext>
            </a:extLst>
          </p:cNvPr>
          <p:cNvSpPr txBox="1">
            <a:spLocks noChangeArrowheads="1"/>
          </p:cNvSpPr>
          <p:nvPr/>
        </p:nvSpPr>
        <p:spPr>
          <a:xfrm>
            <a:off x="3314700" y="419146"/>
            <a:ext cx="9563100" cy="428625"/>
          </a:xfrm>
          <a:prstGeom prst="rect">
            <a:avLst/>
          </a:prstGeom>
        </p:spPr>
        <p:txBody>
          <a:bodyPr/>
          <a:lstStyle>
            <a:lvl1pPr algn="ctr" defTabSz="914400" rtl="0" eaLnBrk="1" latinLnBrk="0" hangingPunct="1">
              <a:spcBef>
                <a:spcPct val="0"/>
              </a:spcBef>
              <a:buNone/>
              <a:defRPr sz="4400" b="0" i="0" kern="1200">
                <a:solidFill>
                  <a:schemeClr val="tx1"/>
                </a:solidFill>
                <a:latin typeface="Open Sans" panose="020B0606030504020204" pitchFamily="34" charset="0"/>
                <a:ea typeface="+mj-ea"/>
                <a:cs typeface="+mj-cs"/>
              </a:defRPr>
            </a:lvl1pPr>
          </a:lstStyle>
          <a:p>
            <a:r>
              <a:rPr lang="en-US" altLang="it-IT" sz="4800" b="1" i="1" spc="-150" dirty="0" err="1">
                <a:solidFill>
                  <a:srgbClr val="FF3300"/>
                </a:solidFill>
                <a:latin typeface="Comic Sans MS"/>
                <a:sym typeface="Arial" panose="020B0604020202020204" pitchFamily="34" charset="0"/>
              </a:rPr>
              <a:t>Working </a:t>
            </a:r>
            <a:r>
              <a:rPr lang="en-US" altLang="it-IT" sz="4800" b="1" i="1" spc="-150" dirty="0">
                <a:solidFill>
                  <a:srgbClr val="FF3300"/>
                </a:solidFill>
                <a:latin typeface="Comic Sans MS"/>
                <a:sym typeface="Arial" panose="020B0604020202020204" pitchFamily="34" charset="0"/>
              </a:rPr>
              <a:t>/ </a:t>
            </a:r>
            <a:r>
              <a:rPr lang="en-US" altLang="it-IT" sz="4800" b="1" i="1" spc="-150" dirty="0" err="1">
                <a:solidFill>
                  <a:srgbClr val="FF3300"/>
                </a:solidFill>
                <a:latin typeface="Comic Sans MS"/>
                <a:sym typeface="Arial" panose="020B0604020202020204" pitchFamily="34" charset="0"/>
              </a:rPr>
              <a:t>walking </a:t>
            </a:r>
            <a:r>
              <a:rPr lang="en-US" altLang="it-IT" sz="4800" b="1" i="1" spc="-150" dirty="0">
                <a:solidFill>
                  <a:srgbClr val="FF3300"/>
                </a:solidFill>
                <a:latin typeface="Comic Sans MS"/>
                <a:sym typeface="Arial" panose="020B0604020202020204" pitchFamily="34" charset="0"/>
              </a:rPr>
              <a:t>on </a:t>
            </a:r>
            <a:r>
              <a:rPr lang="en-US" altLang="it-IT" sz="4800" b="1" i="1" spc="-150" dirty="0" err="1">
                <a:solidFill>
                  <a:srgbClr val="FF3300"/>
                </a:solidFill>
                <a:latin typeface="Comic Sans MS"/>
                <a:sym typeface="Arial" panose="020B0604020202020204" pitchFamily="34" charset="0"/>
              </a:rPr>
              <a:t>roofs</a:t>
            </a:r>
            <a:endParaRPr lang="en-US" altLang="it-IT" sz="4800" b="1" i="1" spc="-150" dirty="0">
              <a:solidFill>
                <a:srgbClr val="FF3300"/>
              </a:solidFill>
              <a:latin typeface="Comic Sans MS"/>
              <a:sym typeface="Arial" panose="020B0604020202020204" pitchFamily="34" charset="0"/>
            </a:endParaRPr>
          </a:p>
        </p:txBody>
      </p:sp>
      <p:sp>
        <p:nvSpPr>
          <p:cNvPr id="11" name="Rectangle 18">
            <a:extLst>
              <a:ext uri="{FF2B5EF4-FFF2-40B4-BE49-F238E27FC236}">
                <a16:creationId xmlns:a16="http://schemas.microsoft.com/office/drawing/2014/main" id="{0FF8AA3B-3698-D3BB-6C53-4D375CD3CD5C}"/>
              </a:ext>
            </a:extLst>
          </p:cNvPr>
          <p:cNvSpPr>
            <a:spLocks noChangeArrowheads="1"/>
          </p:cNvSpPr>
          <p:nvPr/>
        </p:nvSpPr>
        <p:spPr bwMode="auto">
          <a:xfrm>
            <a:off x="2081568" y="1535643"/>
            <a:ext cx="12344400" cy="5735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83" tIns="47641" rIns="95283" bIns="47641"/>
          <a:lstStyle>
            <a:lvl1pPr>
              <a:defRPr sz="1400">
                <a:solidFill>
                  <a:schemeClr val="tx1"/>
                </a:solidFill>
                <a:latin typeface="Arial" panose="020B0604020202020204" pitchFamily="34" charset="0"/>
              </a:defRPr>
            </a:lvl1pPr>
            <a:lvl2pPr marL="114300">
              <a:defRPr sz="1400">
                <a:solidFill>
                  <a:schemeClr val="tx1"/>
                </a:solidFill>
                <a:latin typeface="Arial" panose="020B0604020202020204" pitchFamily="34" charset="0"/>
              </a:defRPr>
            </a:lvl2pPr>
            <a:lvl3pPr marL="342900" indent="-1143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50000"/>
              </a:spcBef>
              <a:spcAft>
                <a:spcPct val="0"/>
              </a:spcAft>
              <a:defRPr sz="1400">
                <a:solidFill>
                  <a:schemeClr val="tx1"/>
                </a:solidFill>
                <a:latin typeface="Arial" panose="020B0604020202020204" pitchFamily="34" charset="0"/>
              </a:defRPr>
            </a:lvl6pPr>
            <a:lvl7pPr marL="2971800" indent="-228600" eaLnBrk="0" fontAlgn="base" hangingPunct="0">
              <a:spcBef>
                <a:spcPct val="50000"/>
              </a:spcBef>
              <a:spcAft>
                <a:spcPct val="0"/>
              </a:spcAft>
              <a:defRPr sz="1400">
                <a:solidFill>
                  <a:schemeClr val="tx1"/>
                </a:solidFill>
                <a:latin typeface="Arial" panose="020B0604020202020204" pitchFamily="34" charset="0"/>
              </a:defRPr>
            </a:lvl7pPr>
            <a:lvl8pPr marL="3429000" indent="-228600" eaLnBrk="0" fontAlgn="base" hangingPunct="0">
              <a:spcBef>
                <a:spcPct val="50000"/>
              </a:spcBef>
              <a:spcAft>
                <a:spcPct val="0"/>
              </a:spcAft>
              <a:defRPr sz="1400">
                <a:solidFill>
                  <a:schemeClr val="tx1"/>
                </a:solidFill>
                <a:latin typeface="Arial" panose="020B0604020202020204" pitchFamily="34" charset="0"/>
              </a:defRPr>
            </a:lvl8pPr>
            <a:lvl9pPr marL="3886200" indent="-228600" eaLnBrk="0" fontAlgn="base" hangingPunct="0">
              <a:spcBef>
                <a:spcPct val="50000"/>
              </a:spcBef>
              <a:spcAft>
                <a:spcPct val="0"/>
              </a:spcAft>
              <a:defRPr sz="1400">
                <a:solidFill>
                  <a:schemeClr val="tx1"/>
                </a:solidFill>
                <a:latin typeface="Arial" panose="020B0604020202020204" pitchFamily="34" charset="0"/>
              </a:defRPr>
            </a:lvl9pPr>
          </a:lstStyle>
          <a:p>
            <a:pPr algn="ctr" eaLnBrk="1" hangingPunct="1">
              <a:lnSpc>
                <a:spcPct val="90000"/>
              </a:lnSpc>
              <a:spcBef>
                <a:spcPct val="0"/>
              </a:spcBef>
              <a:buSzPct val="100000"/>
            </a:pPr>
            <a:r>
              <a:rPr lang="it-IT" altLang="it-IT" sz="3000" b="1" dirty="0">
                <a:solidFill>
                  <a:srgbClr val="000000"/>
                </a:solidFill>
                <a:sym typeface="Arial" panose="020B0604020202020204" pitchFamily="34" charset="0"/>
              </a:rPr>
              <a:t>Design Specifications </a:t>
            </a:r>
          </a:p>
          <a:p>
            <a:pPr algn="just" eaLnBrk="1" hangingPunct="1">
              <a:lnSpc>
                <a:spcPct val="90000"/>
              </a:lnSpc>
              <a:spcBef>
                <a:spcPct val="0"/>
              </a:spcBef>
              <a:buSzPct val="100000"/>
            </a:pPr>
            <a:endParaRPr lang="it-IT" altLang="it-IT" sz="3000" dirty="0">
              <a:solidFill>
                <a:srgbClr val="000000"/>
              </a:solidFill>
              <a:sym typeface="Arial" panose="020B0604020202020204" pitchFamily="34" charset="0"/>
            </a:endParaRPr>
          </a:p>
          <a:p>
            <a:pPr lvl="1" algn="just" eaLnBrk="1" hangingPunct="1">
              <a:lnSpc>
                <a:spcPct val="90000"/>
              </a:lnSpc>
              <a:spcBef>
                <a:spcPct val="0"/>
              </a:spcBef>
              <a:buSzPct val="100000"/>
            </a:pPr>
            <a:r>
              <a:rPr lang="it-IT" altLang="it-IT" sz="2800" dirty="0">
                <a:solidFill>
                  <a:srgbClr val="000000"/>
                </a:solidFill>
                <a:sym typeface="Arial" panose="020B0604020202020204" pitchFamily="34" charset="0"/>
              </a:rPr>
              <a:t>Walking/working on the roof must take place safely;</a:t>
            </a:r>
          </a:p>
          <a:p>
            <a:pPr lvl="2" algn="just" eaLnBrk="1" hangingPunct="1">
              <a:lnSpc>
                <a:spcPct val="90000"/>
              </a:lnSpc>
              <a:spcBef>
                <a:spcPct val="0"/>
              </a:spcBef>
              <a:buClr>
                <a:srgbClr val="FF3700"/>
              </a:buClr>
              <a:buFont typeface="Wingdings" panose="05000000000000000000" pitchFamily="2" charset="2"/>
              <a:buChar char="§"/>
            </a:pPr>
            <a:r>
              <a:rPr lang="it-IT" altLang="it-IT" sz="2800" dirty="0">
                <a:solidFill>
                  <a:srgbClr val="000000"/>
                </a:solidFill>
                <a:sym typeface="Arial" panose="020B0604020202020204" pitchFamily="34" charset="0"/>
              </a:rPr>
              <a:t>Firstly, collective protection systems must be used to prevent roof collapses (complete floors resting on beams) and falls due to the risks inherent in the elevated position (</a:t>
            </a:r>
            <a:r>
              <a:rPr lang="en-US" altLang="it-IT" sz="2800" dirty="0">
                <a:solidFill>
                  <a:srgbClr val="000000"/>
                </a:solidFill>
                <a:sym typeface="Arial" panose="020B0604020202020204" pitchFamily="34" charset="0"/>
              </a:rPr>
              <a:t>protective barriers, footbridges, handrails, manhole covers</a:t>
            </a:r>
            <a:r>
              <a:rPr lang="it-IT" altLang="it-IT" sz="2800" dirty="0">
                <a:solidFill>
                  <a:srgbClr val="000000"/>
                </a:solidFill>
                <a:sym typeface="Arial" panose="020B0604020202020204" pitchFamily="34" charset="0"/>
              </a:rPr>
              <a:t>).</a:t>
            </a:r>
          </a:p>
          <a:p>
            <a:pPr lvl="2" algn="just" eaLnBrk="1" hangingPunct="1">
              <a:lnSpc>
                <a:spcPct val="90000"/>
              </a:lnSpc>
              <a:spcBef>
                <a:spcPct val="0"/>
              </a:spcBef>
              <a:buClr>
                <a:srgbClr val="FF3700"/>
              </a:buClr>
              <a:buFont typeface="Wingdings" panose="05000000000000000000" pitchFamily="2" charset="2"/>
              <a:buChar char="§"/>
            </a:pPr>
            <a:r>
              <a:rPr lang="it-IT" altLang="it-IT" sz="2800" dirty="0">
                <a:solidFill>
                  <a:srgbClr val="000000"/>
                </a:solidFill>
                <a:sym typeface="Arial" panose="020B0604020202020204" pitchFamily="34" charset="0"/>
              </a:rPr>
              <a:t>If this is not possible, safety nets can be used under the roof (collapse) or on the end of the roof (fall from a high position).</a:t>
            </a:r>
          </a:p>
          <a:p>
            <a:pPr lvl="2" algn="just" eaLnBrk="1" hangingPunct="1">
              <a:lnSpc>
                <a:spcPct val="90000"/>
              </a:lnSpc>
              <a:spcBef>
                <a:spcPct val="0"/>
              </a:spcBef>
              <a:buClr>
                <a:srgbClr val="FF3700"/>
              </a:buClr>
              <a:buFont typeface="Wingdings" panose="05000000000000000000" pitchFamily="2" charset="2"/>
              <a:buChar char="§"/>
            </a:pPr>
            <a:r>
              <a:rPr lang="it-IT" altLang="it-IT" sz="2800" dirty="0">
                <a:solidFill>
                  <a:srgbClr val="000000"/>
                </a:solidFill>
                <a:sym typeface="Arial" panose="020B0604020202020204" pitchFamily="34" charset="0"/>
              </a:rPr>
              <a:t>If this is not possible, lifts or suspended baskets by means of cranes may be used. In these two cases, personnel are required to wear fall protection equipment and, in the second case (basket), a lifting plan must be drawn up.</a:t>
            </a:r>
          </a:p>
          <a:p>
            <a:pPr lvl="2" algn="just" eaLnBrk="1" hangingPunct="1">
              <a:lnSpc>
                <a:spcPct val="90000"/>
              </a:lnSpc>
              <a:spcBef>
                <a:spcPct val="0"/>
              </a:spcBef>
              <a:buClr>
                <a:srgbClr val="FF3700"/>
              </a:buClr>
              <a:buFont typeface="Wingdings" panose="05000000000000000000" pitchFamily="2" charset="2"/>
              <a:buChar char="§"/>
            </a:pPr>
            <a:r>
              <a:rPr lang="it-IT" altLang="it-IT" sz="2800" dirty="0">
                <a:solidFill>
                  <a:srgbClr val="000000"/>
                </a:solidFill>
                <a:sym typeface="Arial" panose="020B0604020202020204" pitchFamily="34" charset="0"/>
              </a:rPr>
              <a:t>If this is not possible, personnel must be equipped with suitable fall protection devices (approved full body harness, energy-absorbing lanyard if the fall potential is more than 4 metres) or short restraint lanyard (if the fall potential is less than 4 metres), self-locking spring hooks (or karabiners) and secure anchorage points. Alternatively, a full body harness and fall arrest system can be used.</a:t>
            </a:r>
          </a:p>
          <a:p>
            <a:pPr marL="228600" lvl="2" indent="0" algn="just" eaLnBrk="1" hangingPunct="1">
              <a:lnSpc>
                <a:spcPct val="90000"/>
              </a:lnSpc>
              <a:spcBef>
                <a:spcPct val="0"/>
              </a:spcBef>
              <a:buClr>
                <a:srgbClr val="FF3700"/>
              </a:buClr>
            </a:pPr>
            <a:endParaRPr lang="it-IT" altLang="it-IT" sz="3000" dirty="0">
              <a:solidFill>
                <a:srgbClr val="000000"/>
              </a:solidFill>
              <a:sym typeface="Arial" panose="020B0604020202020204" pitchFamily="34" charset="0"/>
            </a:endParaRPr>
          </a:p>
        </p:txBody>
      </p:sp>
      <p:pic>
        <p:nvPicPr>
          <p:cNvPr id="2" name="Picture 31" descr="Filet toiture">
            <a:extLst>
              <a:ext uri="{FF2B5EF4-FFF2-40B4-BE49-F238E27FC236}">
                <a16:creationId xmlns:a16="http://schemas.microsoft.com/office/drawing/2014/main" id="{CFF8015A-1C0A-CF4D-8698-191D1AA5F8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93037" y="1748469"/>
            <a:ext cx="2819400" cy="2654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3" descr="Protection collective">
            <a:extLst>
              <a:ext uri="{FF2B5EF4-FFF2-40B4-BE49-F238E27FC236}">
                <a16:creationId xmlns:a16="http://schemas.microsoft.com/office/drawing/2014/main" id="{E2CC0E09-836E-8EAA-E0E3-53A513F5F1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93036" y="4686300"/>
            <a:ext cx="2819401" cy="2889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9" descr="chemin pour toiture">
            <a:extLst>
              <a:ext uri="{FF2B5EF4-FFF2-40B4-BE49-F238E27FC236}">
                <a16:creationId xmlns:a16="http://schemas.microsoft.com/office/drawing/2014/main" id="{BB692C70-0F3D-B659-9DEE-A3BCC15050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15782" y="7858248"/>
            <a:ext cx="2819401" cy="2135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utoShape 3">
            <a:extLst>
              <a:ext uri="{FF2B5EF4-FFF2-40B4-BE49-F238E27FC236}">
                <a16:creationId xmlns:a16="http://schemas.microsoft.com/office/drawing/2014/main" id="{F0DCEE6E-7A1F-376D-44A6-F1D77C8870A6}"/>
              </a:ext>
            </a:extLst>
          </p:cNvPr>
          <p:cNvSpPr/>
          <p:nvPr/>
        </p:nvSpPr>
        <p:spPr>
          <a:xfrm>
            <a:off x="0" y="-12526"/>
            <a:ext cx="1714500" cy="10287000"/>
          </a:xfrm>
          <a:prstGeom prst="rect">
            <a:avLst/>
          </a:prstGeom>
          <a:solidFill>
            <a:srgbClr val="242424"/>
          </a:solidFill>
        </p:spPr>
        <p:txBody>
          <a:bodyPr/>
          <a:lstStyle/>
          <a:p>
            <a:endParaRPr lang="it-IT"/>
          </a:p>
        </p:txBody>
      </p:sp>
      <p:grpSp>
        <p:nvGrpSpPr>
          <p:cNvPr id="9" name="Group 5">
            <a:extLst>
              <a:ext uri="{FF2B5EF4-FFF2-40B4-BE49-F238E27FC236}">
                <a16:creationId xmlns:a16="http://schemas.microsoft.com/office/drawing/2014/main" id="{2A0F4505-23BD-1234-BD3D-FF54F0110334}"/>
              </a:ext>
            </a:extLst>
          </p:cNvPr>
          <p:cNvGrpSpPr/>
          <p:nvPr/>
        </p:nvGrpSpPr>
        <p:grpSpPr>
          <a:xfrm>
            <a:off x="0" y="8572500"/>
            <a:ext cx="1714500" cy="1714500"/>
            <a:chOff x="0" y="0"/>
            <a:chExt cx="1913890" cy="1913890"/>
          </a:xfrm>
        </p:grpSpPr>
        <p:sp>
          <p:nvSpPr>
            <p:cNvPr id="10" name="Freeform 6">
              <a:extLst>
                <a:ext uri="{FF2B5EF4-FFF2-40B4-BE49-F238E27FC236}">
                  <a16:creationId xmlns:a16="http://schemas.microsoft.com/office/drawing/2014/main" id="{5DFBC956-4395-CBB5-9C83-3C24785B26D7}"/>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3" name="Group 20">
            <a:extLst>
              <a:ext uri="{FF2B5EF4-FFF2-40B4-BE49-F238E27FC236}">
                <a16:creationId xmlns:a16="http://schemas.microsoft.com/office/drawing/2014/main" id="{CF9B6BF7-A434-9F79-11B2-4F9F9E3ABFCC}"/>
              </a:ext>
            </a:extLst>
          </p:cNvPr>
          <p:cNvGrpSpPr/>
          <p:nvPr/>
        </p:nvGrpSpPr>
        <p:grpSpPr>
          <a:xfrm>
            <a:off x="16573500" y="-12526"/>
            <a:ext cx="1714500" cy="1714500"/>
            <a:chOff x="0" y="0"/>
            <a:chExt cx="1913890" cy="1913890"/>
          </a:xfrm>
        </p:grpSpPr>
        <p:sp>
          <p:nvSpPr>
            <p:cNvPr id="14" name="Freeform 21">
              <a:extLst>
                <a:ext uri="{FF2B5EF4-FFF2-40B4-BE49-F238E27FC236}">
                  <a16:creationId xmlns:a16="http://schemas.microsoft.com/office/drawing/2014/main" id="{9477B55F-F7C5-EAFB-2DD5-7F24810FBFCD}"/>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5" name="TextBox 22">
            <a:extLst>
              <a:ext uri="{FF2B5EF4-FFF2-40B4-BE49-F238E27FC236}">
                <a16:creationId xmlns:a16="http://schemas.microsoft.com/office/drawing/2014/main" id="{0E8E4EF8-8C50-EB69-8F03-A3735B599C73}"/>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04</a:t>
            </a:r>
          </a:p>
        </p:txBody>
      </p:sp>
      <p:sp>
        <p:nvSpPr>
          <p:cNvPr id="4" name="TextBox 4">
            <a:extLst>
              <a:ext uri="{FF2B5EF4-FFF2-40B4-BE49-F238E27FC236}">
                <a16:creationId xmlns:a16="http://schemas.microsoft.com/office/drawing/2014/main" id="{9513EA83-5F81-7549-D9ED-CCBE4F01E9CE}"/>
              </a:ext>
            </a:extLst>
          </p:cNvPr>
          <p:cNvSpPr txBox="1"/>
          <p:nvPr/>
        </p:nvSpPr>
        <p:spPr>
          <a:xfrm rot="5400000">
            <a:off x="-2824846" y="4178194"/>
            <a:ext cx="7002110" cy="210892"/>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1: Occupational health &amp; safety standards</a:t>
            </a:r>
          </a:p>
        </p:txBody>
      </p:sp>
      <p:sp>
        <p:nvSpPr>
          <p:cNvPr id="5" name="TextBox 7">
            <a:extLst>
              <a:ext uri="{FF2B5EF4-FFF2-40B4-BE49-F238E27FC236}">
                <a16:creationId xmlns:a16="http://schemas.microsoft.com/office/drawing/2014/main" id="{A9409111-02F0-3E26-CA56-B3A82E22DDE1}"/>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02-05</a:t>
            </a:r>
          </a:p>
        </p:txBody>
      </p:sp>
    </p:spTree>
    <p:extLst>
      <p:ext uri="{BB962C8B-B14F-4D97-AF65-F5344CB8AC3E}">
        <p14:creationId xmlns:p14="http://schemas.microsoft.com/office/powerpoint/2010/main" val="99514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3413" y="2019914"/>
            <a:ext cx="12776400" cy="73175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dirty="0"/>
              <a:t>The main signs and symptoms are:</a:t>
            </a:r>
          </a:p>
          <a:p>
            <a:endParaRPr lang="it-IT" sz="3000" dirty="0"/>
          </a:p>
          <a:p>
            <a:pPr marL="266700" indent="-266700">
              <a:buClr>
                <a:srgbClr val="FF0000"/>
              </a:buClr>
              <a:buFont typeface="Wingdings" charset="2"/>
              <a:buChar char="§"/>
            </a:pPr>
            <a:r>
              <a:rPr lang="it-IT" sz="3000" dirty="0"/>
              <a:t>high body temperature (over 40°);</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congested face and red complexion;</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mental confusion, possible loss of consciousness, convulsions;</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dry and very hot skin;</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impaired breathing (rapid, laboured breathing) and rapid pulse;</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occasional occurrence of nausea and vomiting.</a:t>
            </a:r>
          </a:p>
        </p:txBody>
      </p:sp>
      <p:sp>
        <p:nvSpPr>
          <p:cNvPr id="5" name="AutoShape 3">
            <a:extLst>
              <a:ext uri="{FF2B5EF4-FFF2-40B4-BE49-F238E27FC236}">
                <a16:creationId xmlns:a16="http://schemas.microsoft.com/office/drawing/2014/main" id="{FF18D941-A645-9746-76D6-1F3BADDD16E2}"/>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B5B2934A-1624-37F0-C632-8EBE01C8B7D9}"/>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1B408417-7321-A0E1-3519-15D96D89963C}"/>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90FA06DF-545B-3377-D0FB-DBFE1B3E472B}"/>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D1CA9C7C-B15B-8A8A-0541-C9EAD4469729}"/>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685B1E4F-B86E-3ECB-62CE-E5E351F43656}"/>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40</a:t>
            </a:r>
          </a:p>
        </p:txBody>
      </p:sp>
      <p:sp>
        <p:nvSpPr>
          <p:cNvPr id="12" name="TextBox 7">
            <a:extLst>
              <a:ext uri="{FF2B5EF4-FFF2-40B4-BE49-F238E27FC236}">
                <a16:creationId xmlns:a16="http://schemas.microsoft.com/office/drawing/2014/main" id="{C73A1E87-CEDE-D252-F57F-570D1AE1CCDE}"/>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0A0BD2CF-5FC3-DABF-EE50-8E0486474580}"/>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22032285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3412" y="1641684"/>
            <a:ext cx="13146187" cy="73175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b="1" i="1" u="sng" dirty="0">
                <a:solidFill>
                  <a:srgbClr val="FF0000"/>
                </a:solidFill>
              </a:rPr>
              <a:t>WHAT TO DO</a:t>
            </a:r>
            <a:endParaRPr lang="it-IT" sz="3000" u="sng" dirty="0">
              <a:solidFill>
                <a:srgbClr val="FF0000"/>
              </a:solidFill>
            </a:endParaRPr>
          </a:p>
          <a:p>
            <a:endParaRPr lang="it-IT" sz="3000" dirty="0"/>
          </a:p>
          <a:p>
            <a:pPr marL="266700" indent="-266700">
              <a:buClr>
                <a:srgbClr val="FF0000"/>
              </a:buClr>
              <a:buFont typeface="Wingdings" charset="2"/>
              <a:buChar char="§"/>
            </a:pPr>
            <a:r>
              <a:rPr lang="it-IT" sz="3000" dirty="0"/>
              <a:t>Control and possible support of vital functions with basic techniques;</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call for help;</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transport the injured person to a cool, ventilated area and in any case away from the source of heat;</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Place the subject lying down with shoulders slightly raised;</a:t>
            </a:r>
          </a:p>
        </p:txBody>
      </p:sp>
      <p:sp>
        <p:nvSpPr>
          <p:cNvPr id="5" name="AutoShape 3">
            <a:extLst>
              <a:ext uri="{FF2B5EF4-FFF2-40B4-BE49-F238E27FC236}">
                <a16:creationId xmlns:a16="http://schemas.microsoft.com/office/drawing/2014/main" id="{CF236357-E2F4-FD86-0455-F0BF800BEACE}"/>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61C2D492-EEE5-4534-E553-719A6867EF60}"/>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79B3392A-9519-6670-D5FF-47BCEF9EF0D4}"/>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500DDB64-DDE2-CDF7-A3D3-F3997CE411A5}"/>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AADF43E7-5303-E37B-397C-3D980E0D5C2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969AF174-3B00-560C-32E3-9B216334672E}"/>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41</a:t>
            </a:r>
          </a:p>
        </p:txBody>
      </p:sp>
      <p:sp>
        <p:nvSpPr>
          <p:cNvPr id="12" name="TextBox 7">
            <a:extLst>
              <a:ext uri="{FF2B5EF4-FFF2-40B4-BE49-F238E27FC236}">
                <a16:creationId xmlns:a16="http://schemas.microsoft.com/office/drawing/2014/main" id="{0455B8B9-2B98-9F4F-CCFA-9DF312C379C1}"/>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D7A62D7D-3534-425D-844D-B6901CC7FA4B}"/>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23943806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3413" y="1963881"/>
            <a:ext cx="12776400" cy="73175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66700" indent="-266700">
              <a:buClr>
                <a:srgbClr val="FF0000"/>
              </a:buClr>
              <a:buFont typeface="Wingdings" charset="2"/>
              <a:buChar char="§"/>
            </a:pPr>
            <a:r>
              <a:rPr lang="it-IT" sz="3000" dirty="0"/>
              <a:t>undress it and cool the surface of the body:</a:t>
            </a:r>
          </a:p>
          <a:p>
            <a:pPr marL="266700" indent="-266700">
              <a:buClr>
                <a:srgbClr val="000090"/>
              </a:buClr>
              <a:buFont typeface="Wingdings" charset="2"/>
              <a:buChar char="§"/>
            </a:pPr>
            <a:endParaRPr lang="it-IT" sz="3000" dirty="0"/>
          </a:p>
          <a:p>
            <a:pPr marL="533400" indent="-266700">
              <a:buClr>
                <a:srgbClr val="000090"/>
              </a:buClr>
              <a:buNone/>
            </a:pPr>
            <a:r>
              <a:rPr lang="it-IT" sz="3000" dirty="0"/>
              <a:t>- with fresh sponges;</a:t>
            </a:r>
          </a:p>
          <a:p>
            <a:pPr marL="533400" indent="-266700">
              <a:buClr>
                <a:srgbClr val="000090"/>
              </a:buClr>
              <a:buNone/>
            </a:pPr>
            <a:r>
              <a:rPr lang="it-IT" sz="3000" dirty="0"/>
              <a:t>	</a:t>
            </a:r>
          </a:p>
          <a:p>
            <a:pPr marL="533400" indent="-266700">
              <a:buClr>
                <a:srgbClr val="000090"/>
              </a:buClr>
              <a:buNone/>
            </a:pPr>
            <a:r>
              <a:rPr lang="it-IT" sz="3000" dirty="0"/>
              <a:t>- spraying or pouring water;</a:t>
            </a:r>
          </a:p>
          <a:p>
            <a:pPr marL="533400" indent="-266700">
              <a:buClr>
                <a:srgbClr val="000090"/>
              </a:buClr>
              <a:buNone/>
            </a:pPr>
            <a:endParaRPr lang="it-IT" sz="3000" dirty="0"/>
          </a:p>
          <a:p>
            <a:pPr marL="533400" indent="-266700">
              <a:buClr>
                <a:srgbClr val="000090"/>
              </a:buClr>
              <a:buNone/>
            </a:pPr>
            <a:r>
              <a:rPr lang="it-IT" sz="3000" dirty="0"/>
              <a:t>- wrapping it in wet towels or cloths on which to pour water;</a:t>
            </a:r>
          </a:p>
          <a:p>
            <a:pPr marL="533400" indent="-266700">
              <a:buClr>
                <a:srgbClr val="000090"/>
              </a:buClr>
              <a:buNone/>
            </a:pPr>
            <a:endParaRPr lang="it-IT" sz="3000" dirty="0"/>
          </a:p>
          <a:p>
            <a:pPr marL="533400" indent="-266700">
              <a:buClr>
                <a:srgbClr val="000090"/>
              </a:buClr>
              <a:buNone/>
            </a:pPr>
            <a:r>
              <a:rPr lang="it-IT" sz="3000" dirty="0"/>
              <a:t>- if available, placing ice (also synthetic) wrapped in a cloth, under the armpits, knees, groin, wrists, ankles.</a:t>
            </a:r>
          </a:p>
          <a:p>
            <a:pPr marL="266700" indent="-266700">
              <a:buClr>
                <a:srgbClr val="000090"/>
              </a:buClr>
              <a:buFont typeface="Wingdings" charset="2"/>
              <a:buChar char="§"/>
            </a:pPr>
            <a:endParaRPr lang="it-IT" sz="3000" dirty="0"/>
          </a:p>
          <a:p>
            <a:pPr marL="266700" indent="-266700">
              <a:buClr>
                <a:srgbClr val="FF0000"/>
              </a:buClr>
              <a:buFont typeface="Wingdings" charset="2"/>
              <a:buChar char="§"/>
            </a:pPr>
            <a:r>
              <a:rPr lang="it-IT" sz="3000" b="1" dirty="0"/>
              <a:t>Do not give alcohol or iced drinks</a:t>
            </a:r>
            <a:r>
              <a:rPr lang="it-IT" sz="3000" dirty="0"/>
              <a:t>. </a:t>
            </a:r>
            <a:endParaRPr lang="en-US" sz="3000" dirty="0"/>
          </a:p>
        </p:txBody>
      </p:sp>
      <p:sp>
        <p:nvSpPr>
          <p:cNvPr id="5" name="AutoShape 3">
            <a:extLst>
              <a:ext uri="{FF2B5EF4-FFF2-40B4-BE49-F238E27FC236}">
                <a16:creationId xmlns:a16="http://schemas.microsoft.com/office/drawing/2014/main" id="{2BD1F649-8F2F-E74E-0FF1-3AD2B54889E1}"/>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EE4E8F91-F1A5-41DA-42B7-D39B1FC8E064}"/>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53761FE5-105D-DFFE-14CC-BD9AB82A54F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86774D12-0DFB-2F1D-01A9-E05C84548DB4}"/>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38E1DB1B-A18E-7623-FB28-54CAB79E958C}"/>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B413AA05-AE59-5347-AC1C-193D2BA547DC}"/>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42</a:t>
            </a:r>
          </a:p>
        </p:txBody>
      </p:sp>
      <p:sp>
        <p:nvSpPr>
          <p:cNvPr id="12" name="TextBox 7">
            <a:extLst>
              <a:ext uri="{FF2B5EF4-FFF2-40B4-BE49-F238E27FC236}">
                <a16:creationId xmlns:a16="http://schemas.microsoft.com/office/drawing/2014/main" id="{4B09018E-CA24-3FCA-2C6D-C05E3F897D1D}"/>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8751965D-2795-878F-9179-73D4927A0916}"/>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340758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7905" y="1655692"/>
            <a:ext cx="12776400" cy="770151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dirty="0">
                <a:solidFill>
                  <a:srgbClr val="FF0000"/>
                </a:solidFill>
                <a:latin typeface="Arial Black"/>
                <a:cs typeface="Arial Black"/>
              </a:rPr>
              <a:t>HYPERTHERMIA </a:t>
            </a:r>
            <a:r>
              <a:rPr lang="it-IT" sz="3000" b="1" dirty="0">
                <a:solidFill>
                  <a:srgbClr val="FF0000"/>
                </a:solidFill>
              </a:rPr>
              <a:t>(Hypothermia) </a:t>
            </a:r>
          </a:p>
          <a:p>
            <a:pPr marL="0" indent="0">
              <a:buNone/>
            </a:pPr>
            <a:endParaRPr lang="it-IT" sz="3000" dirty="0"/>
          </a:p>
          <a:p>
            <a:pPr marL="0" indent="0">
              <a:buNone/>
            </a:pPr>
            <a:endParaRPr lang="it-IT" sz="3000" dirty="0"/>
          </a:p>
          <a:p>
            <a:pPr marL="0" indent="0">
              <a:buNone/>
            </a:pPr>
            <a:r>
              <a:rPr lang="it-IT" sz="3000" dirty="0"/>
              <a:t>Hypothermia is due to the individual's </a:t>
            </a:r>
            <a:r>
              <a:rPr lang="it-IT" sz="3000" b="1" dirty="0"/>
              <a:t>stay in environments with intense and prolonged cold</a:t>
            </a:r>
            <a:r>
              <a:rPr lang="it-IT" sz="3000" dirty="0"/>
              <a:t>, and is favoured by head trauma and intoxication by alcohol, carbon monoxide, prolonged fasting, bone marrow damage, and metabolic damage.</a:t>
            </a:r>
          </a:p>
          <a:p>
            <a:pPr marL="0" indent="0">
              <a:buNone/>
            </a:pPr>
            <a:r>
              <a:rPr lang="it-IT" sz="3000" dirty="0"/>
              <a:t>It consists of lowering the body temperature below 34°, which exceeds the body's thermoregulatory capabilities.</a:t>
            </a:r>
          </a:p>
          <a:p>
            <a:pPr marL="0" indent="0">
              <a:buNone/>
            </a:pPr>
            <a:endParaRPr lang="it-IT" sz="3000" dirty="0"/>
          </a:p>
          <a:p>
            <a:pPr marL="0" indent="0">
              <a:buNone/>
            </a:pPr>
            <a:r>
              <a:rPr lang="it-IT" sz="3000" b="1" dirty="0"/>
              <a:t>Cerebral vasoconstriction </a:t>
            </a:r>
            <a:r>
              <a:rPr lang="it-IT" sz="3000" dirty="0"/>
              <a:t>is at the root of the disorders experienced by the subject, who shows </a:t>
            </a:r>
            <a:r>
              <a:rPr lang="it-IT" sz="3000" b="1" dirty="0"/>
              <a:t>tachycardia</a:t>
            </a:r>
            <a:r>
              <a:rPr lang="it-IT" sz="3000" dirty="0"/>
              <a:t>, </a:t>
            </a:r>
            <a:r>
              <a:rPr lang="it-IT" sz="3000" b="1" dirty="0"/>
              <a:t>physical </a:t>
            </a:r>
            <a:r>
              <a:rPr lang="it-IT" sz="3000" dirty="0"/>
              <a:t>and </a:t>
            </a:r>
            <a:r>
              <a:rPr lang="it-IT" sz="3000" b="1" dirty="0"/>
              <a:t>mental sluggishness</a:t>
            </a:r>
            <a:r>
              <a:rPr lang="it-IT" sz="3000" dirty="0"/>
              <a:t>, </a:t>
            </a:r>
            <a:r>
              <a:rPr lang="it-IT" sz="3000" b="1" dirty="0"/>
              <a:t>irritability</a:t>
            </a:r>
            <a:r>
              <a:rPr lang="it-IT" sz="3000" dirty="0"/>
              <a:t>, </a:t>
            </a:r>
            <a:r>
              <a:rPr lang="it-IT" sz="3000" b="1" dirty="0"/>
              <a:t>difficulty with vision </a:t>
            </a:r>
            <a:r>
              <a:rPr lang="it-IT" sz="3000" dirty="0"/>
              <a:t>and </a:t>
            </a:r>
            <a:r>
              <a:rPr lang="it-IT" sz="3000" b="1" dirty="0"/>
              <a:t>speech, sluggishness in reasoning </a:t>
            </a:r>
            <a:r>
              <a:rPr lang="it-IT" sz="3000" dirty="0"/>
              <a:t>to the point of torpor. </a:t>
            </a:r>
          </a:p>
        </p:txBody>
      </p:sp>
      <p:sp>
        <p:nvSpPr>
          <p:cNvPr id="5" name="AutoShape 3">
            <a:extLst>
              <a:ext uri="{FF2B5EF4-FFF2-40B4-BE49-F238E27FC236}">
                <a16:creationId xmlns:a16="http://schemas.microsoft.com/office/drawing/2014/main" id="{2D12CBED-AC7D-B5AD-F797-AB78C0A4F984}"/>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B76ED85C-BDC5-E546-0013-2D5339213DB6}"/>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B8C964DD-FB6D-126F-F783-F5D38CC3BE2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A33555D4-74E5-D592-A5A3-D5106AE18B96}"/>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54E370D7-7225-178D-22D3-C9A42464481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1E04E088-7BAB-3EEB-FA1B-F94ED5D92065}"/>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43</a:t>
            </a:r>
          </a:p>
        </p:txBody>
      </p:sp>
      <p:sp>
        <p:nvSpPr>
          <p:cNvPr id="12" name="TextBox 7">
            <a:extLst>
              <a:ext uri="{FF2B5EF4-FFF2-40B4-BE49-F238E27FC236}">
                <a16:creationId xmlns:a16="http://schemas.microsoft.com/office/drawing/2014/main" id="{53428E52-AB52-CB39-9D1A-DD2BB8F95C5B}"/>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7BA15474-543B-F9F7-D9C0-5F2D91C2F349}"/>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40780958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8844" y="1963886"/>
            <a:ext cx="12776400" cy="73175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dirty="0"/>
              <a:t>It presents the main symptoms such as:</a:t>
            </a:r>
          </a:p>
          <a:p>
            <a:endParaRPr lang="it-IT" sz="3000" dirty="0"/>
          </a:p>
          <a:p>
            <a:pPr marL="266700" indent="-266700">
              <a:buClr>
                <a:srgbClr val="FF0000"/>
              </a:buClr>
              <a:buFont typeface="Wingdings" charset="2"/>
              <a:buChar char="§"/>
            </a:pPr>
            <a:r>
              <a:rPr lang="it-IT" sz="3000" dirty="0"/>
              <a:t>initial chills, increased respiratory rate;</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impaired speech and movements, disinterest in the situation, hypersomnia;</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muscle rigidity;</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alterations in consciousness to the point of coma.</a:t>
            </a:r>
            <a:endParaRPr lang="en-US" sz="3000" dirty="0"/>
          </a:p>
        </p:txBody>
      </p:sp>
      <p:sp>
        <p:nvSpPr>
          <p:cNvPr id="5" name="AutoShape 3">
            <a:extLst>
              <a:ext uri="{FF2B5EF4-FFF2-40B4-BE49-F238E27FC236}">
                <a16:creationId xmlns:a16="http://schemas.microsoft.com/office/drawing/2014/main" id="{71B2FB80-A5BB-9AA8-B5C5-EE6A5E3EE85E}"/>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0E890A0F-B75F-3F11-2D98-62D8864EE5C4}"/>
              </a:ext>
            </a:extLst>
          </p:cNvPr>
          <p:cNvGrpSpPr/>
          <p:nvPr/>
        </p:nvGrpSpPr>
        <p:grpSpPr>
          <a:xfrm>
            <a:off x="0" y="8647165"/>
            <a:ext cx="1714500" cy="1714500"/>
            <a:chOff x="0" y="0"/>
            <a:chExt cx="1913890" cy="1913890"/>
          </a:xfrm>
        </p:grpSpPr>
        <p:sp>
          <p:nvSpPr>
            <p:cNvPr id="7" name="Freeform 6">
              <a:extLst>
                <a:ext uri="{FF2B5EF4-FFF2-40B4-BE49-F238E27FC236}">
                  <a16:creationId xmlns:a16="http://schemas.microsoft.com/office/drawing/2014/main" id="{7235C20E-00BA-532E-1507-991EBA242C8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184B4C5E-B266-8CB0-1510-28E15C0699F7}"/>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31E547A0-3D85-F0E1-A52A-2FEC0BBF1B6B}"/>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1" name="TextBox 22">
            <a:extLst>
              <a:ext uri="{FF2B5EF4-FFF2-40B4-BE49-F238E27FC236}">
                <a16:creationId xmlns:a16="http://schemas.microsoft.com/office/drawing/2014/main" id="{33E5AFF4-2633-69B1-1299-07B9C10CE1F8}"/>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44</a:t>
            </a:r>
          </a:p>
        </p:txBody>
      </p:sp>
      <p:sp>
        <p:nvSpPr>
          <p:cNvPr id="12" name="TextBox 7">
            <a:extLst>
              <a:ext uri="{FF2B5EF4-FFF2-40B4-BE49-F238E27FC236}">
                <a16:creationId xmlns:a16="http://schemas.microsoft.com/office/drawing/2014/main" id="{FCAF8FD4-4E9F-52D4-6DE1-B1875857FD1E}"/>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746AC7A0-CA0C-8CAA-7D2E-5C5F65CAE765}"/>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26851149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708844" y="1550474"/>
            <a:ext cx="12776400" cy="8333340"/>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3000" b="1" dirty="0">
                <a:solidFill>
                  <a:srgbClr val="FF0000"/>
                </a:solidFill>
              </a:rPr>
              <a:t>Basic principles of rescue at the scene</a:t>
            </a:r>
          </a:p>
          <a:p>
            <a:endParaRPr lang="it-IT" sz="3000" dirty="0"/>
          </a:p>
          <a:p>
            <a:pPr marL="266700" indent="-266700">
              <a:buClr>
                <a:srgbClr val="FF0000"/>
              </a:buClr>
              <a:buFont typeface="Wingdings" charset="2"/>
              <a:buChar char="§"/>
            </a:pPr>
            <a:r>
              <a:rPr lang="it-IT" sz="3000" dirty="0"/>
              <a:t>Timeliness of intervention;</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prevent the patient from cooling down further, protection from the wind:</a:t>
            </a:r>
          </a:p>
          <a:p>
            <a:pPr marL="533400" indent="-266700">
              <a:buClr>
                <a:srgbClr val="000090"/>
              </a:buClr>
              <a:buNone/>
            </a:pPr>
            <a:endParaRPr lang="it-IT" sz="3000" dirty="0"/>
          </a:p>
          <a:p>
            <a:pPr marL="533400" indent="-266700">
              <a:buClr>
                <a:srgbClr val="000090"/>
              </a:buClr>
              <a:buNone/>
            </a:pPr>
            <a:r>
              <a:rPr lang="it-IT" sz="3000" dirty="0"/>
              <a:t>- transport the subject to a dry, warm, but not excessively heated environment;</a:t>
            </a:r>
          </a:p>
          <a:p>
            <a:pPr marL="533400" indent="-266700">
              <a:buClr>
                <a:srgbClr val="000090"/>
              </a:buClr>
              <a:buNone/>
            </a:pPr>
            <a:endParaRPr lang="it-IT" sz="3000" dirty="0"/>
          </a:p>
          <a:p>
            <a:pPr marL="533400" indent="-266700">
              <a:buClr>
                <a:srgbClr val="000090"/>
              </a:buClr>
              <a:buNone/>
            </a:pPr>
            <a:r>
              <a:rPr lang="it-IT" sz="3000" dirty="0"/>
              <a:t>- remove clothing if wet or frostbitten, try to warm the patient with massage and warm, dry cloths, without approaching heat sources directly;</a:t>
            </a:r>
          </a:p>
          <a:p>
            <a:pPr marL="533400" indent="-266700">
              <a:buClr>
                <a:srgbClr val="000090"/>
              </a:buClr>
              <a:buNone/>
            </a:pPr>
            <a:endParaRPr lang="it-IT" sz="3000" dirty="0"/>
          </a:p>
          <a:p>
            <a:pPr marL="533400" indent="-266700">
              <a:buClr>
                <a:srgbClr val="000090"/>
              </a:buClr>
              <a:buNone/>
            </a:pPr>
            <a:r>
              <a:rPr lang="it-IT" sz="3000" dirty="0"/>
              <a:t>- give lukewarm-warm sugary drinks (absolutely no alcohol);</a:t>
            </a:r>
          </a:p>
          <a:p>
            <a:pPr marL="0" indent="0">
              <a:buClr>
                <a:srgbClr val="000090"/>
              </a:buClr>
              <a:buNone/>
            </a:pPr>
            <a:endParaRPr lang="it-IT" sz="3000" dirty="0"/>
          </a:p>
          <a:p>
            <a:pPr marL="266700" indent="-266700">
              <a:buClr>
                <a:srgbClr val="FF0000"/>
              </a:buClr>
              <a:buFont typeface="Wingdings" charset="2"/>
              <a:buChar char="§"/>
            </a:pPr>
            <a:r>
              <a:rPr lang="it-IT" sz="3000" dirty="0"/>
              <a:t>control and possible support of vital functions with basic techniques;</a:t>
            </a:r>
          </a:p>
          <a:p>
            <a:pPr marL="266700" indent="-266700">
              <a:buClr>
                <a:srgbClr val="FF0000"/>
              </a:buClr>
              <a:buFont typeface="Wingdings" charset="2"/>
              <a:buChar char="§"/>
            </a:pPr>
            <a:endParaRPr lang="it-IT" sz="3000" dirty="0"/>
          </a:p>
          <a:p>
            <a:pPr marL="266700" indent="-266700">
              <a:buClr>
                <a:srgbClr val="FF0000"/>
              </a:buClr>
              <a:buFont typeface="Wingdings" charset="2"/>
              <a:buChar char="§"/>
            </a:pPr>
            <a:r>
              <a:rPr lang="it-IT" sz="3000" dirty="0"/>
              <a:t>alerting the rescue services</a:t>
            </a:r>
            <a:endParaRPr lang="en-US" sz="3000" dirty="0"/>
          </a:p>
        </p:txBody>
      </p:sp>
      <p:sp>
        <p:nvSpPr>
          <p:cNvPr id="5" name="AutoShape 3">
            <a:extLst>
              <a:ext uri="{FF2B5EF4-FFF2-40B4-BE49-F238E27FC236}">
                <a16:creationId xmlns:a16="http://schemas.microsoft.com/office/drawing/2014/main" id="{96AA22BD-5B3B-AD5B-D6BD-4F62EB955D9D}"/>
              </a:ext>
            </a:extLst>
          </p:cNvPr>
          <p:cNvSpPr/>
          <p:nvPr/>
        </p:nvSpPr>
        <p:spPr>
          <a:xfrm>
            <a:off x="0" y="-12526"/>
            <a:ext cx="1714500" cy="10287000"/>
          </a:xfrm>
          <a:prstGeom prst="rect">
            <a:avLst/>
          </a:prstGeom>
          <a:solidFill>
            <a:srgbClr val="242424"/>
          </a:solidFill>
        </p:spPr>
        <p:txBody>
          <a:bodyPr/>
          <a:lstStyle/>
          <a:p>
            <a:endParaRPr lang="it-IT"/>
          </a:p>
        </p:txBody>
      </p:sp>
      <p:grpSp>
        <p:nvGrpSpPr>
          <p:cNvPr id="6" name="Group 5">
            <a:extLst>
              <a:ext uri="{FF2B5EF4-FFF2-40B4-BE49-F238E27FC236}">
                <a16:creationId xmlns:a16="http://schemas.microsoft.com/office/drawing/2014/main" id="{8E455448-8AE0-9BD7-54C0-66B4F8F761D0}"/>
              </a:ext>
            </a:extLst>
          </p:cNvPr>
          <p:cNvGrpSpPr/>
          <p:nvPr/>
        </p:nvGrpSpPr>
        <p:grpSpPr>
          <a:xfrm>
            <a:off x="0" y="8572500"/>
            <a:ext cx="1714500" cy="1714500"/>
            <a:chOff x="0" y="0"/>
            <a:chExt cx="1913890" cy="1913890"/>
          </a:xfrm>
        </p:grpSpPr>
        <p:sp>
          <p:nvSpPr>
            <p:cNvPr id="7" name="Freeform 6">
              <a:extLst>
                <a:ext uri="{FF2B5EF4-FFF2-40B4-BE49-F238E27FC236}">
                  <a16:creationId xmlns:a16="http://schemas.microsoft.com/office/drawing/2014/main" id="{D3FB339B-9ECD-85C3-4409-0C9DE428570A}"/>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9" name="Group 20">
            <a:extLst>
              <a:ext uri="{FF2B5EF4-FFF2-40B4-BE49-F238E27FC236}">
                <a16:creationId xmlns:a16="http://schemas.microsoft.com/office/drawing/2014/main" id="{64B15D78-0DA3-969E-1350-E50F1A19592E}"/>
              </a:ext>
            </a:extLst>
          </p:cNvPr>
          <p:cNvGrpSpPr/>
          <p:nvPr/>
        </p:nvGrpSpPr>
        <p:grpSpPr>
          <a:xfrm>
            <a:off x="16573500" y="-12526"/>
            <a:ext cx="1714500" cy="1714500"/>
            <a:chOff x="0" y="0"/>
            <a:chExt cx="1913890" cy="1913890"/>
          </a:xfrm>
        </p:grpSpPr>
        <p:sp>
          <p:nvSpPr>
            <p:cNvPr id="10" name="Freeform 21">
              <a:extLst>
                <a:ext uri="{FF2B5EF4-FFF2-40B4-BE49-F238E27FC236}">
                  <a16:creationId xmlns:a16="http://schemas.microsoft.com/office/drawing/2014/main" id="{4F0A8EC3-35DB-97BF-7B43-ECDAA28B3C4D}"/>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sp>
        <p:nvSpPr>
          <p:cNvPr id="11" name="TextBox 22">
            <a:extLst>
              <a:ext uri="{FF2B5EF4-FFF2-40B4-BE49-F238E27FC236}">
                <a16:creationId xmlns:a16="http://schemas.microsoft.com/office/drawing/2014/main" id="{8A9C9DC9-8B6E-85F6-68E1-033E91FD6E79}"/>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45</a:t>
            </a:r>
          </a:p>
        </p:txBody>
      </p:sp>
      <p:sp>
        <p:nvSpPr>
          <p:cNvPr id="12" name="TextBox 7">
            <a:extLst>
              <a:ext uri="{FF2B5EF4-FFF2-40B4-BE49-F238E27FC236}">
                <a16:creationId xmlns:a16="http://schemas.microsoft.com/office/drawing/2014/main" id="{45192A69-66F9-B808-78AC-C120518B1443}"/>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24-45</a:t>
            </a:r>
          </a:p>
        </p:txBody>
      </p:sp>
      <p:sp>
        <p:nvSpPr>
          <p:cNvPr id="3" name="TextBox 4">
            <a:extLst>
              <a:ext uri="{FF2B5EF4-FFF2-40B4-BE49-F238E27FC236}">
                <a16:creationId xmlns:a16="http://schemas.microsoft.com/office/drawing/2014/main" id="{029AAD10-E49F-AD91-31A4-835E9AF885B3}"/>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4: First aid techniques</a:t>
            </a:r>
          </a:p>
          <a:p>
            <a:pPr marL="0" lvl="1">
              <a:lnSpc>
                <a:spcPts val="1680"/>
              </a:lnSpc>
              <a:spcBef>
                <a:spcPts val="1260"/>
              </a:spcBef>
            </a:pPr>
            <a:r>
              <a:rPr lang="en-US" sz="1400" spc="210" dirty="0">
                <a:solidFill>
                  <a:schemeClr val="bg1"/>
                </a:solidFill>
                <a:latin typeface="Inter"/>
              </a:rPr>
              <a:t> </a:t>
            </a:r>
          </a:p>
        </p:txBody>
      </p:sp>
    </p:spTree>
    <p:extLst>
      <p:ext uri="{BB962C8B-B14F-4D97-AF65-F5344CB8AC3E}">
        <p14:creationId xmlns:p14="http://schemas.microsoft.com/office/powerpoint/2010/main" val="42902325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aphic 17">
            <a:extLst>
              <a:ext uri="{FF2B5EF4-FFF2-40B4-BE49-F238E27FC236}">
                <a16:creationId xmlns:a16="http://schemas.microsoft.com/office/drawing/2014/main" id="{75C1DEE9-B975-7207-1E1F-5733053B0AF7}"/>
              </a:ext>
              <a:ext uri="{C183D7F6-B498-43B3-948B-1728B52AA6E4}">
                <adec:decorative xmlns:adec="http://schemas.microsoft.com/office/drawing/2017/decorative" val="1"/>
              </a:ext>
            </a:extLst>
          </p:cNvPr>
          <p:cNvGrpSpPr/>
          <p:nvPr/>
        </p:nvGrpSpPr>
        <p:grpSpPr>
          <a:xfrm rot="16200000">
            <a:off x="-2650527" y="2498127"/>
            <a:ext cx="10406453" cy="5410200"/>
            <a:chOff x="-14081" y="-192551"/>
            <a:chExt cx="6000750" cy="1972025"/>
          </a:xfrm>
        </p:grpSpPr>
        <p:sp>
          <p:nvSpPr>
            <p:cNvPr id="16" name="Freeform: Shape 15">
              <a:extLst>
                <a:ext uri="{FF2B5EF4-FFF2-40B4-BE49-F238E27FC236}">
                  <a16:creationId xmlns:a16="http://schemas.microsoft.com/office/drawing/2014/main" id="{B23F7F0F-6D72-E644-5908-E2BC56327672}"/>
                </a:ext>
              </a:extLst>
            </p:cNvPr>
            <p:cNvSpPr/>
            <p:nvPr/>
          </p:nvSpPr>
          <p:spPr>
            <a:xfrm>
              <a:off x="-14081" y="-144576"/>
              <a:ext cx="6000750" cy="1924050"/>
            </a:xfrm>
            <a:custGeom>
              <a:avLst/>
              <a:gdLst>
                <a:gd name="connsiteX0" fmla="*/ 7144 w 6000750"/>
                <a:gd name="connsiteY0" fmla="*/ 1699736 h 1924050"/>
                <a:gd name="connsiteX1" fmla="*/ 2934176 w 6000750"/>
                <a:gd name="connsiteY1" fmla="*/ 1484471 h 1924050"/>
                <a:gd name="connsiteX2" fmla="*/ 5998369 w 6000750"/>
                <a:gd name="connsiteY2" fmla="*/ 893921 h 1924050"/>
                <a:gd name="connsiteX3" fmla="*/ 5998369 w 6000750"/>
                <a:gd name="connsiteY3" fmla="*/ 7144 h 1924050"/>
                <a:gd name="connsiteX4" fmla="*/ 7144 w 6000750"/>
                <a:gd name="connsiteY4" fmla="*/ 7144 h 1924050"/>
                <a:gd name="connsiteX5" fmla="*/ 7144 w 6000750"/>
                <a:gd name="connsiteY5" fmla="*/ 1699736 h 192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00750" h="1924050">
                  <a:moveTo>
                    <a:pt x="7144" y="1699736"/>
                  </a:moveTo>
                  <a:cubicBezTo>
                    <a:pt x="7144" y="1699736"/>
                    <a:pt x="1410176" y="2317909"/>
                    <a:pt x="2934176" y="1484471"/>
                  </a:cubicBezTo>
                  <a:cubicBezTo>
                    <a:pt x="4459129" y="651986"/>
                    <a:pt x="5998369" y="893921"/>
                    <a:pt x="5998369" y="893921"/>
                  </a:cubicBezTo>
                  <a:lnTo>
                    <a:pt x="5998369" y="7144"/>
                  </a:lnTo>
                  <a:lnTo>
                    <a:pt x="7144" y="7144"/>
                  </a:lnTo>
                  <a:lnTo>
                    <a:pt x="7144" y="1699736"/>
                  </a:lnTo>
                  <a:close/>
                </a:path>
              </a:pathLst>
            </a:custGeom>
            <a:solidFill>
              <a:schemeClr val="accent1">
                <a:lumMod val="50000"/>
              </a:schemeClr>
            </a:solidFill>
            <a:ln w="9525" cap="flat">
              <a:solidFill>
                <a:schemeClr val="accent3">
                  <a:lumMod val="20000"/>
                  <a:lumOff val="80000"/>
                </a:schemeClr>
              </a:solid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Freeform: Shape 16">
              <a:extLst>
                <a:ext uri="{FF2B5EF4-FFF2-40B4-BE49-F238E27FC236}">
                  <a16:creationId xmlns:a16="http://schemas.microsoft.com/office/drawing/2014/main" id="{5D1D89AA-0F98-2305-72E8-C7E0505392D0}"/>
                </a:ext>
              </a:extLst>
            </p:cNvPr>
            <p:cNvSpPr/>
            <p:nvPr/>
          </p:nvSpPr>
          <p:spPr>
            <a:xfrm>
              <a:off x="-14081" y="-192551"/>
              <a:ext cx="6000750" cy="904875"/>
            </a:xfrm>
            <a:custGeom>
              <a:avLst/>
              <a:gdLst>
                <a:gd name="connsiteX0" fmla="*/ 7144 w 6000750"/>
                <a:gd name="connsiteY0" fmla="*/ 7144 h 904875"/>
                <a:gd name="connsiteX1" fmla="*/ 7144 w 6000750"/>
                <a:gd name="connsiteY1" fmla="*/ 613886 h 904875"/>
                <a:gd name="connsiteX2" fmla="*/ 3546634 w 6000750"/>
                <a:gd name="connsiteY2" fmla="*/ 574834 h 904875"/>
                <a:gd name="connsiteX3" fmla="*/ 5998369 w 6000750"/>
                <a:gd name="connsiteY3" fmla="*/ 893921 h 904875"/>
                <a:gd name="connsiteX4" fmla="*/ 5998369 w 6000750"/>
                <a:gd name="connsiteY4" fmla="*/ 7144 h 904875"/>
                <a:gd name="connsiteX5" fmla="*/ 7144 w 6000750"/>
                <a:gd name="connsiteY5" fmla="*/ 7144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00750" h="904875">
                  <a:moveTo>
                    <a:pt x="7144" y="7144"/>
                  </a:moveTo>
                  <a:lnTo>
                    <a:pt x="7144" y="613886"/>
                  </a:lnTo>
                  <a:cubicBezTo>
                    <a:pt x="647224" y="1034891"/>
                    <a:pt x="2136934" y="964406"/>
                    <a:pt x="3546634" y="574834"/>
                  </a:cubicBezTo>
                  <a:cubicBezTo>
                    <a:pt x="4882039" y="205264"/>
                    <a:pt x="5998369" y="893921"/>
                    <a:pt x="5998369" y="893921"/>
                  </a:cubicBezTo>
                  <a:lnTo>
                    <a:pt x="5998369" y="7144"/>
                  </a:lnTo>
                  <a:lnTo>
                    <a:pt x="7144" y="7144"/>
                  </a:lnTo>
                  <a:close/>
                </a:path>
              </a:pathLst>
            </a:custGeom>
            <a:solidFill>
              <a:srgbClr val="008E97"/>
            </a:solidFill>
            <a:ln w="19050" cap="flat" cmpd="sng">
              <a:solidFill>
                <a:schemeClr val="bg1"/>
              </a:solidFill>
              <a:prstDash val="solid"/>
              <a:miter/>
            </a:ln>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 name="TextBox 2"/>
          <p:cNvSpPr txBox="1"/>
          <p:nvPr/>
        </p:nvSpPr>
        <p:spPr>
          <a:xfrm>
            <a:off x="5258844" y="2247900"/>
            <a:ext cx="12729392" cy="7698902"/>
          </a:xfrm>
          <a:prstGeom prst="rect">
            <a:avLst/>
          </a:prstGeom>
        </p:spPr>
        <p:txBody>
          <a:bodyPr wrap="square" lIns="0" tIns="0" rIns="0" bIns="0" rtlCol="0" anchor="t">
            <a:spAutoFit/>
          </a:bodyPr>
          <a:lstStyle/>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L. Cortis - Relazione dal titolo “Pianificazione e misure di sicurezza da adottare nelle attività in copertura”. Convegno nazionale “Sistema linea vita - Misure di prevenzione e protezione nei lavori in quota per la manutenzione delle coperture. Le diverse procedure Regionali” organizzato a Bologna nell’ambito di Ambiente Lavoro dal COE il 17 ottobre 2013.</a:t>
            </a:r>
          </a:p>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F.M. Fabiani - “I ponteggi come protezione collettiva in relazione ai lavori su coperture” pubblicato su “La sicurezza nei lavori sulle coperture - Sistemi di prevenzione e protezione contro la caduta dall’alto”, INAIL, 2015.</a:t>
            </a:r>
          </a:p>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L. Rossi - “Ancoraggi. Requisiti prestazionali e geometrici per la sicurezza in copertura” pubblicato su Tecnologie &amp; Soluzioni n.2, New Business Media Srl, marzo-aprile 2014.</a:t>
            </a:r>
          </a:p>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L. Rossi - “Le misure preventive e protettive per gli interventi sulle coperture” pubblicato su Ambiente &amp; Sicurezza n. 2, New Business Media Srl, 3 febbraio 2016.</a:t>
            </a:r>
          </a:p>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L. Rossi - “Sicurezza in copertura- Quali misure adottare” pubblicato su Ambiente &amp; Sicurezza n.1, New Business Media Srl, gennaio 2017.</a:t>
            </a:r>
          </a:p>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Manuale di primo soccorso, </a:t>
            </a:r>
            <a:r>
              <a:rPr lang="it-IT" sz="1799" b="1" spc="17" dirty="0" err="1">
                <a:latin typeface="Inter" panose="020B0604020202020204" charset="0"/>
                <a:ea typeface="Inter" panose="020B0604020202020204" charset="0"/>
              </a:rPr>
              <a:t>kiker</a:t>
            </a:r>
            <a:r>
              <a:rPr lang="it-IT" sz="1799" b="1" spc="17" dirty="0">
                <a:latin typeface="Inter" panose="020B0604020202020204" charset="0"/>
                <a:ea typeface="Inter" panose="020B0604020202020204" charset="0"/>
              </a:rPr>
              <a:t> edizione</a:t>
            </a:r>
          </a:p>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AAVV. PHTLS </a:t>
            </a:r>
            <a:r>
              <a:rPr lang="it-IT" sz="1799" b="1" spc="17" dirty="0" err="1">
                <a:latin typeface="Inter" panose="020B0604020202020204" charset="0"/>
                <a:ea typeface="Inter" panose="020B0604020202020204" charset="0"/>
              </a:rPr>
              <a:t>Prehospital</a:t>
            </a:r>
            <a:r>
              <a:rPr lang="it-IT" sz="1799" b="1" spc="17" dirty="0">
                <a:latin typeface="Inter" panose="020B0604020202020204" charset="0"/>
                <a:ea typeface="Inter" panose="020B0604020202020204" charset="0"/>
              </a:rPr>
              <a:t> Trauma Life Support. </a:t>
            </a:r>
            <a:r>
              <a:rPr lang="it-IT" sz="1799" b="1" spc="17" dirty="0" err="1">
                <a:latin typeface="Inter" panose="020B0604020202020204" charset="0"/>
                <a:ea typeface="Inter" panose="020B0604020202020204" charset="0"/>
              </a:rPr>
              <a:t>Seventh</a:t>
            </a:r>
            <a:r>
              <a:rPr lang="it-IT" sz="1799" b="1" spc="17" dirty="0">
                <a:latin typeface="Inter" panose="020B0604020202020204" charset="0"/>
                <a:ea typeface="Inter" panose="020B0604020202020204" charset="0"/>
              </a:rPr>
              <a:t> </a:t>
            </a:r>
            <a:r>
              <a:rPr lang="it-IT" sz="1799" b="1" spc="17" dirty="0" err="1">
                <a:latin typeface="Inter" panose="020B0604020202020204" charset="0"/>
                <a:ea typeface="Inter" panose="020B0604020202020204" charset="0"/>
              </a:rPr>
              <a:t>edition</a:t>
            </a:r>
            <a:r>
              <a:rPr lang="it-IT" sz="1799" b="1" spc="17" dirty="0">
                <a:latin typeface="Inter" panose="020B0604020202020204" charset="0"/>
                <a:ea typeface="Inter" panose="020B0604020202020204" charset="0"/>
              </a:rPr>
              <a:t>. Edizione italiana a cura di Alberto Adduci. Elsevier, 2011.</a:t>
            </a:r>
          </a:p>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Ministero dell’interno. Dipartimento dei vigili del fuoco, del soccorso pubblico e</a:t>
            </a:r>
          </a:p>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della difesa civile. Tecniche di primo soccorso sanitario (TPSS). Manuale esecutore.</a:t>
            </a:r>
          </a:p>
          <a:p>
            <a:pPr marL="388620" lvl="1" indent="-194310">
              <a:lnSpc>
                <a:spcPts val="2699"/>
              </a:lnSpc>
              <a:spcBef>
                <a:spcPts val="1011"/>
              </a:spcBef>
              <a:buFont typeface="Arial"/>
              <a:buChar char="•"/>
            </a:pPr>
            <a:r>
              <a:rPr lang="it-IT" sz="1799" b="1" spc="17" dirty="0">
                <a:latin typeface="Inter" panose="020B0604020202020204" charset="0"/>
                <a:ea typeface="Inter" panose="020B0604020202020204" charset="0"/>
              </a:rPr>
              <a:t>2012 [consultato maggio 2018] URL: http://www.vigilfuoco.it/</a:t>
            </a:r>
            <a:r>
              <a:rPr lang="it-IT" sz="1799" b="1" spc="17" dirty="0" err="1">
                <a:latin typeface="Inter" panose="020B0604020202020204" charset="0"/>
                <a:ea typeface="Inter" panose="020B0604020202020204" charset="0"/>
              </a:rPr>
              <a:t>sitiComandi</a:t>
            </a:r>
            <a:r>
              <a:rPr lang="it-IT" sz="1799" b="1" spc="17" dirty="0">
                <a:latin typeface="Inter" panose="020B0604020202020204" charset="0"/>
                <a:ea typeface="Inter" panose="020B0604020202020204" charset="0"/>
              </a:rPr>
              <a:t>/</a:t>
            </a:r>
            <a:r>
              <a:rPr lang="it-IT" sz="1799" b="1" spc="17" dirty="0" err="1">
                <a:latin typeface="Inter" panose="020B0604020202020204" charset="0"/>
                <a:ea typeface="Inter" panose="020B0604020202020204" charset="0"/>
              </a:rPr>
              <a:t>GestioneSiti</a:t>
            </a:r>
            <a:r>
              <a:rPr lang="it-IT" sz="1799" b="1" spc="17" dirty="0">
                <a:latin typeface="Inter" panose="020B0604020202020204" charset="0"/>
                <a:ea typeface="Inter" panose="020B0604020202020204" charset="0"/>
              </a:rPr>
              <a:t>/</a:t>
            </a:r>
            <a:r>
              <a:rPr lang="it-IT" sz="1799" b="1" spc="17" dirty="0" err="1">
                <a:latin typeface="Inter" panose="020B0604020202020204" charset="0"/>
                <a:ea typeface="Inter" panose="020B0604020202020204" charset="0"/>
              </a:rPr>
              <a:t>downloadFile.asp?s</a:t>
            </a:r>
            <a:r>
              <a:rPr lang="it-IT" sz="1799" b="1" spc="17">
                <a:latin typeface="Inter" panose="020B0604020202020204" charset="0"/>
                <a:ea typeface="Inter" panose="020B0604020202020204" charset="0"/>
              </a:rPr>
              <a:t>=321&amp;f=49086.</a:t>
            </a:r>
            <a:endParaRPr lang="it-IT" sz="1799" b="1" spc="17" dirty="0">
              <a:latin typeface="Inter" panose="020B0604020202020204" charset="0"/>
              <a:ea typeface="Inter" panose="020B0604020202020204" charset="0"/>
            </a:endParaRPr>
          </a:p>
        </p:txBody>
      </p:sp>
      <p:sp>
        <p:nvSpPr>
          <p:cNvPr id="3" name="TextBox 3"/>
          <p:cNvSpPr txBox="1"/>
          <p:nvPr/>
        </p:nvSpPr>
        <p:spPr>
          <a:xfrm>
            <a:off x="7630510" y="544000"/>
            <a:ext cx="6682643" cy="857250"/>
          </a:xfrm>
          <a:prstGeom prst="rect">
            <a:avLst/>
          </a:prstGeom>
        </p:spPr>
        <p:txBody>
          <a:bodyPr lIns="0" tIns="0" rIns="0" bIns="0" rtlCol="0" anchor="t">
            <a:spAutoFit/>
          </a:bodyPr>
          <a:lstStyle/>
          <a:p>
            <a:pPr>
              <a:lnSpc>
                <a:spcPts val="6599"/>
              </a:lnSpc>
              <a:spcBef>
                <a:spcPts val="4949"/>
              </a:spcBef>
            </a:pPr>
            <a:r>
              <a:rPr lang="en-US" sz="5999" spc="-29" dirty="0">
                <a:solidFill>
                  <a:srgbClr val="242424"/>
                </a:solidFill>
                <a:latin typeface="Inter"/>
              </a:rPr>
              <a:t>References</a:t>
            </a:r>
          </a:p>
        </p:txBody>
      </p:sp>
      <p:sp>
        <p:nvSpPr>
          <p:cNvPr id="8" name="TextBox 8"/>
          <p:cNvSpPr txBox="1"/>
          <p:nvPr/>
        </p:nvSpPr>
        <p:spPr>
          <a:xfrm>
            <a:off x="7468568" y="1482096"/>
            <a:ext cx="6682643" cy="464807"/>
          </a:xfrm>
          <a:prstGeom prst="rect">
            <a:avLst/>
          </a:prstGeom>
        </p:spPr>
        <p:txBody>
          <a:bodyPr lIns="0" tIns="0" rIns="0" bIns="0" rtlCol="0" anchor="t">
            <a:spAutoFit/>
          </a:bodyPr>
          <a:lstStyle/>
          <a:p>
            <a:pPr>
              <a:lnSpc>
                <a:spcPts val="3519"/>
              </a:lnSpc>
              <a:spcBef>
                <a:spcPts val="2639"/>
              </a:spcBef>
            </a:pPr>
            <a:r>
              <a:rPr lang="en-US" sz="3199" spc="-159" dirty="0">
                <a:solidFill>
                  <a:srgbClr val="242424"/>
                </a:solidFill>
                <a:latin typeface="Inter"/>
              </a:rPr>
              <a:t>Journals and Publications</a:t>
            </a:r>
          </a:p>
        </p:txBody>
      </p:sp>
      <p:grpSp>
        <p:nvGrpSpPr>
          <p:cNvPr id="11" name="Group 11"/>
          <p:cNvGrpSpPr/>
          <p:nvPr/>
        </p:nvGrpSpPr>
        <p:grpSpPr>
          <a:xfrm>
            <a:off x="16573500" y="0"/>
            <a:ext cx="1714500" cy="1714500"/>
            <a:chOff x="0" y="0"/>
            <a:chExt cx="1913890" cy="1913890"/>
          </a:xfrm>
        </p:grpSpPr>
        <p:sp>
          <p:nvSpPr>
            <p:cNvPr id="12" name="Freeform 12"/>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3" name="TextBox 13"/>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46</a:t>
            </a:r>
          </a:p>
        </p:txBody>
      </p:sp>
      <p:pic>
        <p:nvPicPr>
          <p:cNvPr id="14" name="Picture 13" descr="A blue lines on a black background&#10;&#10;Description automatically generated with low confidence">
            <a:extLst>
              <a:ext uri="{FF2B5EF4-FFF2-40B4-BE49-F238E27FC236}">
                <a16:creationId xmlns:a16="http://schemas.microsoft.com/office/drawing/2014/main" id="{83AE7CB0-104B-5D9C-E95E-B239F4874C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82600" y="-1104900"/>
            <a:ext cx="3657600" cy="3657600"/>
          </a:xfrm>
          <a:prstGeom prst="rect">
            <a:avLst/>
          </a:prstGeom>
        </p:spPr>
      </p:pic>
      <p:pic>
        <p:nvPicPr>
          <p:cNvPr id="4" name="Picture 2" descr="Co-funded by the European Union logo in png for web usage">
            <a:extLst>
              <a:ext uri="{FF2B5EF4-FFF2-40B4-BE49-F238E27FC236}">
                <a16:creationId xmlns:a16="http://schemas.microsoft.com/office/drawing/2014/main" id="{2A363408-E0E0-D70B-5000-E0ECBC3132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20895" y="9346352"/>
            <a:ext cx="3305210" cy="6916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259904" y="342900"/>
            <a:ext cx="12725400" cy="3042500"/>
          </a:xfrm>
          <a:prstGeom prst="rect">
            <a:avLst/>
          </a:prstGeom>
          <a:solidFill>
            <a:srgbClr val="FFFF00"/>
          </a:solidFill>
          <a:ln w="12700">
            <a:solidFill>
              <a:srgbClr val="000000"/>
            </a:solidFill>
          </a:ln>
        </p:spPr>
        <p:txBody>
          <a:bodyPr vert="horz" wrap="square" lIns="0" tIns="51435" rIns="0" bIns="0" rtlCol="0">
            <a:spAutoFit/>
          </a:bodyPr>
          <a:lstStyle/>
          <a:p>
            <a:pPr algn="ctr">
              <a:spcBef>
                <a:spcPts val="405"/>
              </a:spcBef>
            </a:pPr>
            <a:r>
              <a:rPr sz="4800" b="1" spc="-60" dirty="0">
                <a:latin typeface="Arial"/>
                <a:cs typeface="Arial"/>
              </a:rPr>
              <a:t>FALL </a:t>
            </a:r>
            <a:r>
              <a:rPr sz="4800" b="1" spc="-83" dirty="0">
                <a:latin typeface="Arial"/>
                <a:cs typeface="Arial"/>
              </a:rPr>
              <a:t>FROM HEIGHT</a:t>
            </a:r>
            <a:endParaRPr sz="4800" dirty="0">
              <a:latin typeface="Arial"/>
              <a:cs typeface="Arial"/>
            </a:endParaRPr>
          </a:p>
          <a:p>
            <a:pPr>
              <a:spcBef>
                <a:spcPts val="68"/>
              </a:spcBef>
            </a:pPr>
            <a:endParaRPr sz="4950" dirty="0">
              <a:latin typeface="Arial"/>
              <a:cs typeface="Arial"/>
            </a:endParaRPr>
          </a:p>
          <a:p>
            <a:pPr marL="370523" marR="360044" algn="ctr"/>
            <a:r>
              <a:rPr sz="4800" b="1" dirty="0">
                <a:latin typeface="Arial"/>
                <a:cs typeface="Arial"/>
              </a:rPr>
              <a:t>event </a:t>
            </a:r>
            <a:r>
              <a:rPr sz="4800" b="1" spc="-8" dirty="0">
                <a:latin typeface="Arial"/>
                <a:cs typeface="Arial"/>
              </a:rPr>
              <a:t>involving </a:t>
            </a:r>
            <a:r>
              <a:rPr sz="4800" b="1" dirty="0">
                <a:latin typeface="Arial"/>
                <a:cs typeface="Arial"/>
              </a:rPr>
              <a:t>a </a:t>
            </a:r>
            <a:r>
              <a:rPr sz="4800" b="1" spc="-8" dirty="0">
                <a:latin typeface="Arial"/>
                <a:cs typeface="Arial"/>
              </a:rPr>
              <a:t>risk </a:t>
            </a:r>
            <a:r>
              <a:rPr sz="4800" b="1" dirty="0">
                <a:latin typeface="Arial"/>
                <a:cs typeface="Arial"/>
              </a:rPr>
              <a:t>of </a:t>
            </a:r>
            <a:r>
              <a:rPr lang="it-IT" sz="4800" b="1" dirty="0">
                <a:latin typeface="Arial"/>
                <a:cs typeface="Arial"/>
              </a:rPr>
              <a:t>a </a:t>
            </a:r>
            <a:r>
              <a:rPr sz="4800" b="1" spc="-8" dirty="0">
                <a:latin typeface="Arial"/>
                <a:cs typeface="Arial"/>
              </a:rPr>
              <a:t>person falling </a:t>
            </a:r>
            <a:r>
              <a:rPr sz="4800" b="1" spc="-127" dirty="0">
                <a:latin typeface="Arial"/>
                <a:cs typeface="Arial"/>
              </a:rPr>
              <a:t>regardless</a:t>
            </a:r>
            <a:r>
              <a:rPr sz="4800" b="1" spc="-8" dirty="0">
                <a:latin typeface="Arial"/>
                <a:cs typeface="Arial"/>
              </a:rPr>
              <a:t> of height</a:t>
            </a:r>
            <a:endParaRPr sz="4800" dirty="0">
              <a:latin typeface="Arial"/>
              <a:cs typeface="Arial"/>
            </a:endParaRPr>
          </a:p>
        </p:txBody>
      </p:sp>
      <p:sp>
        <p:nvSpPr>
          <p:cNvPr id="3" name="object 3"/>
          <p:cNvSpPr/>
          <p:nvPr/>
        </p:nvSpPr>
        <p:spPr>
          <a:xfrm>
            <a:off x="2286000" y="3695700"/>
            <a:ext cx="12725400" cy="3831908"/>
          </a:xfrm>
          <a:custGeom>
            <a:avLst/>
            <a:gdLst/>
            <a:ahLst/>
            <a:cxnLst/>
            <a:rect l="l" t="t" r="r" b="b"/>
            <a:pathLst>
              <a:path w="8229600" h="2554604">
                <a:moveTo>
                  <a:pt x="0" y="2554605"/>
                </a:moveTo>
                <a:lnTo>
                  <a:pt x="8229600" y="2554605"/>
                </a:lnTo>
                <a:lnTo>
                  <a:pt x="8229600" y="0"/>
                </a:lnTo>
                <a:lnTo>
                  <a:pt x="0" y="0"/>
                </a:lnTo>
                <a:lnTo>
                  <a:pt x="0" y="2554605"/>
                </a:lnTo>
                <a:close/>
              </a:path>
            </a:pathLst>
          </a:custGeom>
          <a:solidFill>
            <a:srgbClr val="C3D59B"/>
          </a:solidFill>
        </p:spPr>
        <p:txBody>
          <a:bodyPr wrap="square" lIns="0" tIns="0" rIns="0" bIns="0" rtlCol="0"/>
          <a:lstStyle/>
          <a:p>
            <a:endParaRPr sz="2700"/>
          </a:p>
        </p:txBody>
      </p:sp>
      <p:sp>
        <p:nvSpPr>
          <p:cNvPr id="4" name="object 4"/>
          <p:cNvSpPr/>
          <p:nvPr/>
        </p:nvSpPr>
        <p:spPr>
          <a:xfrm>
            <a:off x="2259904" y="3695700"/>
            <a:ext cx="12725400" cy="3831908"/>
          </a:xfrm>
          <a:custGeom>
            <a:avLst/>
            <a:gdLst/>
            <a:ahLst/>
            <a:cxnLst/>
            <a:rect l="l" t="t" r="r" b="b"/>
            <a:pathLst>
              <a:path w="8229600" h="2554604">
                <a:moveTo>
                  <a:pt x="0" y="2554605"/>
                </a:moveTo>
                <a:lnTo>
                  <a:pt x="8229600" y="2554605"/>
                </a:lnTo>
                <a:lnTo>
                  <a:pt x="8229600" y="0"/>
                </a:lnTo>
                <a:lnTo>
                  <a:pt x="0" y="0"/>
                </a:lnTo>
                <a:lnTo>
                  <a:pt x="0" y="2554605"/>
                </a:lnTo>
                <a:close/>
              </a:path>
            </a:pathLst>
          </a:custGeom>
          <a:ln w="12700">
            <a:solidFill>
              <a:srgbClr val="000000"/>
            </a:solidFill>
          </a:ln>
        </p:spPr>
        <p:txBody>
          <a:bodyPr wrap="square" lIns="0" tIns="0" rIns="0" bIns="0" rtlCol="0"/>
          <a:lstStyle/>
          <a:p>
            <a:endParaRPr sz="2700"/>
          </a:p>
        </p:txBody>
      </p:sp>
      <p:sp>
        <p:nvSpPr>
          <p:cNvPr id="5" name="object 5"/>
          <p:cNvSpPr txBox="1"/>
          <p:nvPr/>
        </p:nvSpPr>
        <p:spPr>
          <a:xfrm>
            <a:off x="2430284" y="3690582"/>
            <a:ext cx="11824335" cy="3703258"/>
          </a:xfrm>
          <a:prstGeom prst="rect">
            <a:avLst/>
          </a:prstGeom>
        </p:spPr>
        <p:txBody>
          <a:bodyPr vert="horz" wrap="square" lIns="0" tIns="20003" rIns="0" bIns="0" rtlCol="0">
            <a:spAutoFit/>
          </a:bodyPr>
          <a:lstStyle/>
          <a:p>
            <a:pPr marL="281940" algn="ctr">
              <a:spcBef>
                <a:spcPts val="158"/>
              </a:spcBef>
            </a:pPr>
            <a:r>
              <a:rPr lang="it-IT" sz="4800" b="1" spc="-68" dirty="0">
                <a:latin typeface="Calibri"/>
                <a:cs typeface="Calibri"/>
              </a:rPr>
              <a:t>WORK </a:t>
            </a:r>
            <a:r>
              <a:rPr sz="4800" b="1" dirty="0">
                <a:latin typeface="Calibri"/>
                <a:cs typeface="Calibri"/>
              </a:rPr>
              <a:t>AT </a:t>
            </a:r>
            <a:r>
              <a:rPr sz="4800" b="1" spc="-105" dirty="0">
                <a:latin typeface="Calibri"/>
                <a:cs typeface="Calibri"/>
              </a:rPr>
              <a:t>HEIGHT</a:t>
            </a:r>
            <a:endParaRPr sz="4800" dirty="0">
              <a:latin typeface="Calibri"/>
              <a:cs typeface="Calibri"/>
            </a:endParaRPr>
          </a:p>
          <a:p>
            <a:pPr>
              <a:spcBef>
                <a:spcPts val="83"/>
              </a:spcBef>
            </a:pPr>
            <a:endParaRPr sz="4650" dirty="0">
              <a:latin typeface="Calibri"/>
              <a:cs typeface="Calibri"/>
            </a:endParaRPr>
          </a:p>
          <a:p>
            <a:pPr marL="19050" marR="7620" algn="ctr"/>
            <a:r>
              <a:rPr sz="4800" b="1" spc="-30" dirty="0">
                <a:latin typeface="Calibri"/>
                <a:cs typeface="Calibri"/>
              </a:rPr>
              <a:t>work </a:t>
            </a:r>
            <a:r>
              <a:rPr sz="4800" b="1" spc="-15" dirty="0">
                <a:latin typeface="Calibri"/>
                <a:cs typeface="Calibri"/>
              </a:rPr>
              <a:t>activity </a:t>
            </a:r>
            <a:r>
              <a:rPr sz="4800" b="1" spc="-8" dirty="0">
                <a:latin typeface="Calibri"/>
                <a:cs typeface="Calibri"/>
              </a:rPr>
              <a:t>that exposes </a:t>
            </a:r>
            <a:r>
              <a:rPr sz="4800" b="1" dirty="0">
                <a:latin typeface="Calibri"/>
                <a:cs typeface="Calibri"/>
              </a:rPr>
              <a:t>the </a:t>
            </a:r>
            <a:r>
              <a:rPr sz="4800" b="1" spc="-38" dirty="0">
                <a:latin typeface="Calibri"/>
                <a:cs typeface="Calibri"/>
              </a:rPr>
              <a:t>worker </a:t>
            </a:r>
            <a:r>
              <a:rPr sz="4800" b="1" dirty="0">
                <a:latin typeface="Calibri"/>
                <a:cs typeface="Calibri"/>
              </a:rPr>
              <a:t>to the </a:t>
            </a:r>
            <a:r>
              <a:rPr sz="4800" b="1" spc="-8" dirty="0">
                <a:latin typeface="Calibri"/>
                <a:cs typeface="Calibri"/>
              </a:rPr>
              <a:t>risk </a:t>
            </a:r>
            <a:r>
              <a:rPr sz="4800" b="1" dirty="0">
                <a:latin typeface="Calibri"/>
                <a:cs typeface="Calibri"/>
              </a:rPr>
              <a:t>of </a:t>
            </a:r>
            <a:r>
              <a:rPr sz="4800" b="1" spc="-15" dirty="0">
                <a:latin typeface="Calibri"/>
                <a:cs typeface="Calibri"/>
              </a:rPr>
              <a:t>falling </a:t>
            </a:r>
            <a:r>
              <a:rPr sz="4800" b="1" dirty="0">
                <a:latin typeface="Calibri"/>
                <a:cs typeface="Calibri"/>
              </a:rPr>
              <a:t>from a </a:t>
            </a:r>
            <a:r>
              <a:rPr sz="4800" b="1" spc="-23" dirty="0">
                <a:latin typeface="Calibri"/>
                <a:cs typeface="Calibri"/>
              </a:rPr>
              <a:t>height </a:t>
            </a:r>
            <a:r>
              <a:rPr sz="4800" b="1" dirty="0">
                <a:latin typeface="Calibri"/>
                <a:cs typeface="Calibri"/>
              </a:rPr>
              <a:t>of </a:t>
            </a:r>
            <a:r>
              <a:rPr sz="4800" b="1" spc="-8" dirty="0">
                <a:latin typeface="Calibri"/>
                <a:cs typeface="Calibri"/>
              </a:rPr>
              <a:t>more than </a:t>
            </a:r>
            <a:r>
              <a:rPr sz="4800" b="1" dirty="0">
                <a:latin typeface="Calibri"/>
                <a:cs typeface="Calibri"/>
              </a:rPr>
              <a:t>2 </a:t>
            </a:r>
            <a:r>
              <a:rPr sz="4800" b="1" spc="8" dirty="0">
                <a:latin typeface="Calibri"/>
                <a:cs typeface="Calibri"/>
              </a:rPr>
              <a:t>m </a:t>
            </a:r>
            <a:r>
              <a:rPr sz="4800" b="1" spc="-23" dirty="0">
                <a:latin typeface="Calibri"/>
                <a:cs typeface="Calibri"/>
              </a:rPr>
              <a:t>above </a:t>
            </a:r>
            <a:r>
              <a:rPr sz="4800" b="1" dirty="0">
                <a:latin typeface="Calibri"/>
                <a:cs typeface="Calibri"/>
              </a:rPr>
              <a:t>a </a:t>
            </a:r>
            <a:r>
              <a:rPr sz="4800" b="1" spc="-15" dirty="0">
                <a:latin typeface="Calibri"/>
                <a:cs typeface="Calibri"/>
              </a:rPr>
              <a:t>stable </a:t>
            </a:r>
            <a:r>
              <a:rPr sz="4800" b="1" dirty="0">
                <a:latin typeface="Calibri"/>
                <a:cs typeface="Calibri"/>
              </a:rPr>
              <a:t>surface.</a:t>
            </a:r>
            <a:endParaRPr sz="4800" dirty="0">
              <a:latin typeface="Calibri"/>
              <a:cs typeface="Calibri"/>
            </a:endParaRPr>
          </a:p>
        </p:txBody>
      </p:sp>
      <p:sp>
        <p:nvSpPr>
          <p:cNvPr id="9" name="AutoShape 3">
            <a:extLst>
              <a:ext uri="{FF2B5EF4-FFF2-40B4-BE49-F238E27FC236}">
                <a16:creationId xmlns:a16="http://schemas.microsoft.com/office/drawing/2014/main" id="{58F1E61C-A13E-B495-DEDC-4F7CEBCEA3CF}"/>
              </a:ext>
            </a:extLst>
          </p:cNvPr>
          <p:cNvSpPr/>
          <p:nvPr/>
        </p:nvSpPr>
        <p:spPr>
          <a:xfrm>
            <a:off x="0" y="-12526"/>
            <a:ext cx="1714500" cy="10287000"/>
          </a:xfrm>
          <a:prstGeom prst="rect">
            <a:avLst/>
          </a:prstGeom>
          <a:solidFill>
            <a:srgbClr val="242424"/>
          </a:solidFill>
        </p:spPr>
        <p:txBody>
          <a:bodyPr/>
          <a:lstStyle/>
          <a:p>
            <a:endParaRPr lang="it-IT"/>
          </a:p>
        </p:txBody>
      </p:sp>
      <p:grpSp>
        <p:nvGrpSpPr>
          <p:cNvPr id="10" name="Group 5">
            <a:extLst>
              <a:ext uri="{FF2B5EF4-FFF2-40B4-BE49-F238E27FC236}">
                <a16:creationId xmlns:a16="http://schemas.microsoft.com/office/drawing/2014/main" id="{92DEB876-AC3A-2D7D-82F5-0A5F85DF681C}"/>
              </a:ext>
            </a:extLst>
          </p:cNvPr>
          <p:cNvGrpSpPr/>
          <p:nvPr/>
        </p:nvGrpSpPr>
        <p:grpSpPr>
          <a:xfrm>
            <a:off x="0" y="8572500"/>
            <a:ext cx="1714500" cy="1714500"/>
            <a:chOff x="0" y="0"/>
            <a:chExt cx="1913890" cy="1913890"/>
          </a:xfrm>
        </p:grpSpPr>
        <p:sp>
          <p:nvSpPr>
            <p:cNvPr id="11" name="Freeform 6">
              <a:extLst>
                <a:ext uri="{FF2B5EF4-FFF2-40B4-BE49-F238E27FC236}">
                  <a16:creationId xmlns:a16="http://schemas.microsoft.com/office/drawing/2014/main" id="{4079775E-90AA-818E-48D5-BA9720BF3964}"/>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grpSp>
        <p:nvGrpSpPr>
          <p:cNvPr id="13" name="Group 20">
            <a:extLst>
              <a:ext uri="{FF2B5EF4-FFF2-40B4-BE49-F238E27FC236}">
                <a16:creationId xmlns:a16="http://schemas.microsoft.com/office/drawing/2014/main" id="{17F166C0-0A8C-67F4-88A5-4E92C4C94D0F}"/>
              </a:ext>
            </a:extLst>
          </p:cNvPr>
          <p:cNvGrpSpPr/>
          <p:nvPr/>
        </p:nvGrpSpPr>
        <p:grpSpPr>
          <a:xfrm>
            <a:off x="16573500" y="-12526"/>
            <a:ext cx="1714500" cy="1714500"/>
            <a:chOff x="0" y="0"/>
            <a:chExt cx="1913890" cy="1913890"/>
          </a:xfrm>
        </p:grpSpPr>
        <p:sp>
          <p:nvSpPr>
            <p:cNvPr id="14" name="Freeform 21">
              <a:extLst>
                <a:ext uri="{FF2B5EF4-FFF2-40B4-BE49-F238E27FC236}">
                  <a16:creationId xmlns:a16="http://schemas.microsoft.com/office/drawing/2014/main" id="{B8979153-0125-D925-9A27-5D4CCDA36A3C}"/>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a:p>
          </p:txBody>
        </p:sp>
      </p:grpSp>
      <p:sp>
        <p:nvSpPr>
          <p:cNvPr id="15" name="TextBox 22">
            <a:extLst>
              <a:ext uri="{FF2B5EF4-FFF2-40B4-BE49-F238E27FC236}">
                <a16:creationId xmlns:a16="http://schemas.microsoft.com/office/drawing/2014/main" id="{CE9344D1-8767-99EE-3313-D9934645E353}"/>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05</a:t>
            </a:r>
          </a:p>
        </p:txBody>
      </p:sp>
      <p:sp>
        <p:nvSpPr>
          <p:cNvPr id="6" name="TextBox 4">
            <a:extLst>
              <a:ext uri="{FF2B5EF4-FFF2-40B4-BE49-F238E27FC236}">
                <a16:creationId xmlns:a16="http://schemas.microsoft.com/office/drawing/2014/main" id="{466895B2-E594-1A86-2ED5-E1D5A37837DB}"/>
              </a:ext>
            </a:extLst>
          </p:cNvPr>
          <p:cNvSpPr txBox="1"/>
          <p:nvPr/>
        </p:nvSpPr>
        <p:spPr>
          <a:xfrm rot="5400000">
            <a:off x="-2824846" y="4178194"/>
            <a:ext cx="7002110" cy="210892"/>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1: Occupational health &amp; safety standards</a:t>
            </a:r>
          </a:p>
        </p:txBody>
      </p:sp>
      <p:sp>
        <p:nvSpPr>
          <p:cNvPr id="7" name="TextBox 7">
            <a:extLst>
              <a:ext uri="{FF2B5EF4-FFF2-40B4-BE49-F238E27FC236}">
                <a16:creationId xmlns:a16="http://schemas.microsoft.com/office/drawing/2014/main" id="{DB6BCF02-7913-35A5-F72C-0DAAD57FE719}"/>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02-05</a:t>
            </a:r>
          </a:p>
        </p:txBody>
      </p:sp>
      <p:sp>
        <p:nvSpPr>
          <p:cNvPr id="12" name="CasellaDiTesto 11">
            <a:extLst>
              <a:ext uri="{FF2B5EF4-FFF2-40B4-BE49-F238E27FC236}">
                <a16:creationId xmlns:a16="http://schemas.microsoft.com/office/drawing/2014/main" id="{B1DAA58E-86B3-3EFA-ED3F-3434936C7B75}"/>
              </a:ext>
            </a:extLst>
          </p:cNvPr>
          <p:cNvSpPr txBox="1"/>
          <p:nvPr/>
        </p:nvSpPr>
        <p:spPr>
          <a:xfrm>
            <a:off x="1878359" y="7639515"/>
            <a:ext cx="13671747" cy="1744388"/>
          </a:xfrm>
          <a:prstGeom prst="rect">
            <a:avLst/>
          </a:prstGeom>
          <a:noFill/>
        </p:spPr>
        <p:txBody>
          <a:bodyPr wrap="square">
            <a:spAutoFit/>
          </a:bodyPr>
          <a:lstStyle/>
          <a:p>
            <a:pPr marL="1905" algn="ctr">
              <a:spcBef>
                <a:spcPts val="143"/>
              </a:spcBef>
            </a:pPr>
            <a:r>
              <a:rPr lang="en-US" sz="1800" b="1" spc="-8" dirty="0">
                <a:latin typeface="Comic Sans MS"/>
                <a:cs typeface="Comic Sans MS"/>
              </a:rPr>
              <a:t>Notes:</a:t>
            </a:r>
            <a:endParaRPr lang="en-US" sz="1800" dirty="0">
              <a:latin typeface="Comic Sans MS"/>
              <a:cs typeface="Comic Sans MS"/>
            </a:endParaRPr>
          </a:p>
          <a:p>
            <a:pPr marL="18098" marR="7620" indent="953" algn="ctr">
              <a:spcBef>
                <a:spcPts val="1800"/>
              </a:spcBef>
              <a:tabLst>
                <a:tab pos="10540364" algn="l"/>
              </a:tabLst>
            </a:pPr>
            <a:r>
              <a:rPr lang="en-US" sz="1800" b="1" spc="-8" dirty="0">
                <a:latin typeface="Comic Sans MS"/>
                <a:cs typeface="Comic Sans MS"/>
              </a:rPr>
              <a:t>In order to </a:t>
            </a:r>
            <a:r>
              <a:rPr lang="en-US" sz="1800" b="1" spc="-15" dirty="0">
                <a:latin typeface="Comic Sans MS"/>
                <a:cs typeface="Comic Sans MS"/>
              </a:rPr>
              <a:t>reduce </a:t>
            </a:r>
            <a:r>
              <a:rPr lang="en-US" sz="1800" b="1" spc="-8" dirty="0">
                <a:latin typeface="Comic Sans MS"/>
                <a:cs typeface="Comic Sans MS"/>
              </a:rPr>
              <a:t>the consequences of </a:t>
            </a:r>
            <a:r>
              <a:rPr lang="en-US" sz="1800" b="1" spc="-15" dirty="0">
                <a:latin typeface="Comic Sans MS"/>
                <a:cs typeface="Comic Sans MS"/>
              </a:rPr>
              <a:t>a </a:t>
            </a:r>
            <a:r>
              <a:rPr lang="en-US" sz="1800" b="1" spc="-8" dirty="0">
                <a:latin typeface="Comic Sans MS"/>
                <a:cs typeface="Comic Sans MS"/>
              </a:rPr>
              <a:t>fall, </a:t>
            </a:r>
            <a:r>
              <a:rPr lang="en-US" sz="1800" b="1" spc="-15" dirty="0">
                <a:latin typeface="Comic Sans MS"/>
                <a:cs typeface="Comic Sans MS"/>
              </a:rPr>
              <a:t>systems are used </a:t>
            </a:r>
            <a:r>
              <a:rPr lang="en-US" sz="1800" b="1" spc="-8" dirty="0">
                <a:latin typeface="Comic Sans MS"/>
                <a:cs typeface="Comic Sans MS"/>
              </a:rPr>
              <a:t>that </a:t>
            </a:r>
            <a:r>
              <a:rPr lang="en-US" sz="1800" b="1" spc="-15" dirty="0">
                <a:latin typeface="Comic Sans MS"/>
                <a:cs typeface="Comic Sans MS"/>
              </a:rPr>
              <a:t>prevent </a:t>
            </a:r>
            <a:r>
              <a:rPr lang="en-US" sz="1800" b="1" spc="-8" dirty="0">
                <a:latin typeface="Comic Sans MS"/>
                <a:cs typeface="Comic Sans MS"/>
              </a:rPr>
              <a:t>impact </a:t>
            </a:r>
            <a:r>
              <a:rPr lang="en-US" sz="1800" b="1" dirty="0">
                <a:latin typeface="Comic Sans MS"/>
                <a:cs typeface="Comic Sans MS"/>
              </a:rPr>
              <a:t>on the </a:t>
            </a:r>
            <a:r>
              <a:rPr lang="en-US" sz="1800" b="1" spc="-8" dirty="0">
                <a:latin typeface="Comic Sans MS"/>
                <a:cs typeface="Comic Sans MS"/>
              </a:rPr>
              <a:t>ground </a:t>
            </a:r>
            <a:r>
              <a:rPr lang="en-US" sz="1800" b="1" spc="-15" dirty="0">
                <a:latin typeface="Comic Sans MS"/>
                <a:cs typeface="Comic Sans MS"/>
              </a:rPr>
              <a:t>by slowing </a:t>
            </a:r>
            <a:r>
              <a:rPr lang="en-US" sz="1800" b="1" spc="-8" dirty="0">
                <a:latin typeface="Comic Sans MS"/>
                <a:cs typeface="Comic Sans MS"/>
              </a:rPr>
              <a:t>and </a:t>
            </a:r>
            <a:r>
              <a:rPr lang="en-US" sz="1800" b="1" spc="-15" dirty="0">
                <a:latin typeface="Comic Sans MS"/>
                <a:cs typeface="Comic Sans MS"/>
              </a:rPr>
              <a:t>stopping the </a:t>
            </a:r>
            <a:r>
              <a:rPr lang="en-US" sz="1800" b="1" spc="-8" dirty="0">
                <a:latin typeface="Comic Sans MS"/>
                <a:cs typeface="Comic Sans MS"/>
              </a:rPr>
              <a:t>falling movement and at </a:t>
            </a:r>
            <a:r>
              <a:rPr lang="en-US" sz="1800" b="1" spc="-15" dirty="0">
                <a:latin typeface="Comic Sans MS"/>
                <a:cs typeface="Comic Sans MS"/>
              </a:rPr>
              <a:t>the </a:t>
            </a:r>
            <a:r>
              <a:rPr lang="en-US" sz="1800" b="1" spc="-8" dirty="0">
                <a:latin typeface="Comic Sans MS"/>
                <a:cs typeface="Comic Sans MS"/>
              </a:rPr>
              <a:t>same time do </a:t>
            </a:r>
            <a:r>
              <a:rPr lang="en-US" sz="1800" b="1" spc="-15" dirty="0">
                <a:latin typeface="Comic Sans MS"/>
                <a:cs typeface="Comic Sans MS"/>
              </a:rPr>
              <a:t>not have to </a:t>
            </a:r>
            <a:r>
              <a:rPr lang="en-US" sz="1800" b="1" spc="-8" dirty="0">
                <a:latin typeface="Comic Sans MS"/>
                <a:cs typeface="Comic Sans MS"/>
              </a:rPr>
              <a:t>apply a force to the falling body,</a:t>
            </a:r>
            <a:endParaRPr lang="en-US" sz="1800" dirty="0">
              <a:latin typeface="Comic Sans MS"/>
              <a:cs typeface="Comic Sans MS"/>
            </a:endParaRPr>
          </a:p>
          <a:p>
            <a:pPr marL="631508" marR="481965" algn="ctr">
              <a:lnSpc>
                <a:spcPts val="5219"/>
              </a:lnSpc>
              <a:spcBef>
                <a:spcPts val="135"/>
              </a:spcBef>
            </a:pPr>
            <a:r>
              <a:rPr lang="en-US" sz="2400" b="1" i="1" u="heavy" spc="-127" dirty="0">
                <a:solidFill>
                  <a:srgbClr val="FF0000"/>
                </a:solidFill>
                <a:uFill>
                  <a:solidFill>
                    <a:srgbClr val="FF0000"/>
                  </a:solidFill>
                </a:uFill>
                <a:latin typeface="Comic Sans MS"/>
                <a:cs typeface="Comic Sans MS"/>
              </a:rPr>
              <a:t>a </a:t>
            </a:r>
            <a:r>
              <a:rPr lang="en-US" sz="2400" b="1" i="1" u="heavy" spc="-120" dirty="0">
                <a:solidFill>
                  <a:srgbClr val="FF0000"/>
                </a:solidFill>
                <a:uFill>
                  <a:solidFill>
                    <a:srgbClr val="FF0000"/>
                  </a:solidFill>
                </a:uFill>
                <a:latin typeface="Comic Sans MS"/>
                <a:cs typeface="Comic Sans MS"/>
              </a:rPr>
              <a:t>stopping </a:t>
            </a:r>
            <a:r>
              <a:rPr lang="en-US" sz="2400" b="1" i="1" u="heavy" spc="-127" dirty="0">
                <a:solidFill>
                  <a:srgbClr val="FF0000"/>
                </a:solidFill>
                <a:uFill>
                  <a:solidFill>
                    <a:srgbClr val="FF0000"/>
                  </a:solidFill>
                </a:uFill>
                <a:latin typeface="Comic Sans MS"/>
                <a:cs typeface="Comic Sans MS"/>
              </a:rPr>
              <a:t>force </a:t>
            </a:r>
            <a:r>
              <a:rPr lang="en-US" sz="2400" b="1" i="1" u="heavy" spc="-105" dirty="0">
                <a:solidFill>
                  <a:srgbClr val="FF0000"/>
                </a:solidFill>
                <a:uFill>
                  <a:solidFill>
                    <a:srgbClr val="FF0000"/>
                  </a:solidFill>
                </a:uFill>
                <a:latin typeface="Comic Sans MS"/>
                <a:cs typeface="Comic Sans MS"/>
              </a:rPr>
              <a:t>of </a:t>
            </a:r>
            <a:r>
              <a:rPr lang="en-US" sz="2400" b="1" i="1" u="heavy" spc="-120" dirty="0">
                <a:solidFill>
                  <a:srgbClr val="FF0000"/>
                </a:solidFill>
                <a:uFill>
                  <a:solidFill>
                    <a:srgbClr val="FF0000"/>
                  </a:solidFill>
                </a:uFill>
                <a:latin typeface="Comic Sans MS"/>
                <a:cs typeface="Comic Sans MS"/>
              </a:rPr>
              <a:t>more than </a:t>
            </a:r>
            <a:r>
              <a:rPr lang="en-US" sz="2400" b="1" i="1" u="heavy" spc="-158" dirty="0">
                <a:solidFill>
                  <a:srgbClr val="FF0000"/>
                </a:solidFill>
                <a:uFill>
                  <a:solidFill>
                    <a:srgbClr val="FF0000"/>
                  </a:solidFill>
                </a:uFill>
                <a:latin typeface="Comic Sans MS"/>
                <a:cs typeface="Comic Sans MS"/>
              </a:rPr>
              <a:t>6kN (</a:t>
            </a:r>
            <a:r>
              <a:rPr lang="en-US" sz="2400" b="1" i="1" u="heavy" spc="-120" dirty="0">
                <a:solidFill>
                  <a:srgbClr val="FF0000"/>
                </a:solidFill>
                <a:uFill>
                  <a:solidFill>
                    <a:srgbClr val="FF0000"/>
                  </a:solidFill>
                </a:uFill>
                <a:latin typeface="Comic Sans MS"/>
                <a:cs typeface="Comic Sans MS"/>
              </a:rPr>
              <a:t>600kg)</a:t>
            </a:r>
            <a:endParaRPr lang="en-US" sz="2400" dirty="0">
              <a:latin typeface="Comic Sans MS"/>
              <a:cs typeface="Comic Sans M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7">
            <a:extLst>
              <a:ext uri="{FF2B5EF4-FFF2-40B4-BE49-F238E27FC236}">
                <a16:creationId xmlns:a16="http://schemas.microsoft.com/office/drawing/2014/main" id="{AF401C4D-E26B-E277-FFCD-D9A41DA57B20}"/>
              </a:ext>
            </a:extLst>
          </p:cNvPr>
          <p:cNvSpPr/>
          <p:nvPr/>
        </p:nvSpPr>
        <p:spPr>
          <a:xfrm>
            <a:off x="0" y="3771900"/>
            <a:ext cx="18288000" cy="3695700"/>
          </a:xfrm>
          <a:prstGeom prst="rect">
            <a:avLst/>
          </a:prstGeom>
          <a:solidFill>
            <a:srgbClr val="242424"/>
          </a:solidFill>
        </p:spPr>
        <p:txBody>
          <a:bodyPr/>
          <a:lstStyle/>
          <a:p>
            <a:endParaRPr lang="it-IT" dirty="0"/>
          </a:p>
        </p:txBody>
      </p:sp>
      <p:sp>
        <p:nvSpPr>
          <p:cNvPr id="3" name="TextBox 8">
            <a:extLst>
              <a:ext uri="{FF2B5EF4-FFF2-40B4-BE49-F238E27FC236}">
                <a16:creationId xmlns:a16="http://schemas.microsoft.com/office/drawing/2014/main" id="{080C3119-8FF8-3ED6-8A01-80D3E76817D1}"/>
              </a:ext>
            </a:extLst>
          </p:cNvPr>
          <p:cNvSpPr txBox="1"/>
          <p:nvPr/>
        </p:nvSpPr>
        <p:spPr>
          <a:xfrm>
            <a:off x="2743200" y="4991100"/>
            <a:ext cx="14249400" cy="739561"/>
          </a:xfrm>
          <a:prstGeom prst="rect">
            <a:avLst/>
          </a:prstGeom>
        </p:spPr>
        <p:txBody>
          <a:bodyPr wrap="square" lIns="0" tIns="0" rIns="0" bIns="0" rtlCol="0" anchor="t">
            <a:spAutoFit/>
          </a:bodyPr>
          <a:lstStyle/>
          <a:p>
            <a:pPr marL="0" lvl="1">
              <a:lnSpc>
                <a:spcPts val="5980"/>
              </a:lnSpc>
              <a:spcBef>
                <a:spcPts val="4485"/>
              </a:spcBef>
            </a:pPr>
            <a:r>
              <a:rPr lang="en-US" sz="4600" spc="276" dirty="0">
                <a:solidFill>
                  <a:srgbClr val="FFFFFF"/>
                </a:solidFill>
                <a:latin typeface="Inter Bold"/>
              </a:rPr>
              <a:t>Learning Unit 2: </a:t>
            </a:r>
            <a:r>
              <a:rPr lang="en-US" sz="4800" dirty="0">
                <a:solidFill>
                  <a:schemeClr val="bg1"/>
                </a:solidFill>
              </a:rPr>
              <a:t>Safety and protection </a:t>
            </a:r>
            <a:r>
              <a:rPr lang="en-US" sz="4600" spc="276" dirty="0">
                <a:solidFill>
                  <a:srgbClr val="FFFFFF"/>
                </a:solidFill>
                <a:latin typeface="Inter Bold"/>
              </a:rPr>
              <a:t>equipment </a:t>
            </a:r>
            <a:endParaRPr lang="en-US" sz="4600" u="none" spc="276" dirty="0">
              <a:solidFill>
                <a:srgbClr val="FFFFFF"/>
              </a:solidFill>
              <a:latin typeface="Inter Bold"/>
            </a:endParaRPr>
          </a:p>
        </p:txBody>
      </p:sp>
      <p:grpSp>
        <p:nvGrpSpPr>
          <p:cNvPr id="4" name="Group 13">
            <a:extLst>
              <a:ext uri="{FF2B5EF4-FFF2-40B4-BE49-F238E27FC236}">
                <a16:creationId xmlns:a16="http://schemas.microsoft.com/office/drawing/2014/main" id="{122A09B5-D24B-7447-1FA7-032F07D3A98E}"/>
              </a:ext>
            </a:extLst>
          </p:cNvPr>
          <p:cNvGrpSpPr/>
          <p:nvPr/>
        </p:nvGrpSpPr>
        <p:grpSpPr>
          <a:xfrm>
            <a:off x="16573500" y="0"/>
            <a:ext cx="1714500" cy="1714500"/>
            <a:chOff x="0" y="0"/>
            <a:chExt cx="1913890" cy="1913890"/>
          </a:xfrm>
        </p:grpSpPr>
        <p:sp>
          <p:nvSpPr>
            <p:cNvPr id="5" name="Freeform 14">
              <a:extLst>
                <a:ext uri="{FF2B5EF4-FFF2-40B4-BE49-F238E27FC236}">
                  <a16:creationId xmlns:a16="http://schemas.microsoft.com/office/drawing/2014/main" id="{DF8C06B0-58BE-47F2-E527-23D1350B888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sp>
        <p:nvSpPr>
          <p:cNvPr id="6" name="TextBox 15">
            <a:extLst>
              <a:ext uri="{FF2B5EF4-FFF2-40B4-BE49-F238E27FC236}">
                <a16:creationId xmlns:a16="http://schemas.microsoft.com/office/drawing/2014/main" id="{D09F549B-8671-FBF8-15D6-E9E03A655E32}"/>
              </a:ext>
            </a:extLst>
          </p:cNvPr>
          <p:cNvSpPr txBox="1"/>
          <p:nvPr/>
        </p:nvSpPr>
        <p:spPr>
          <a:xfrm>
            <a:off x="16922553" y="705511"/>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06</a:t>
            </a:r>
          </a:p>
        </p:txBody>
      </p:sp>
    </p:spTree>
    <p:extLst>
      <p:ext uri="{BB962C8B-B14F-4D97-AF65-F5344CB8AC3E}">
        <p14:creationId xmlns:p14="http://schemas.microsoft.com/office/powerpoint/2010/main" val="2638031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127169" y="6052280"/>
            <a:ext cx="4526280" cy="877253"/>
          </a:xfrm>
          <a:custGeom>
            <a:avLst/>
            <a:gdLst/>
            <a:ahLst/>
            <a:cxnLst/>
            <a:rect l="l" t="t" r="r" b="b"/>
            <a:pathLst>
              <a:path w="3017520" h="584835">
                <a:moveTo>
                  <a:pt x="0" y="584771"/>
                </a:moveTo>
                <a:lnTo>
                  <a:pt x="3017012" y="584771"/>
                </a:lnTo>
                <a:lnTo>
                  <a:pt x="3017012" y="0"/>
                </a:lnTo>
                <a:lnTo>
                  <a:pt x="0" y="0"/>
                </a:lnTo>
                <a:lnTo>
                  <a:pt x="0" y="584771"/>
                </a:lnTo>
                <a:close/>
              </a:path>
            </a:pathLst>
          </a:custGeom>
          <a:solidFill>
            <a:srgbClr val="FFFF00"/>
          </a:solidFill>
        </p:spPr>
        <p:txBody>
          <a:bodyPr wrap="square" lIns="0" tIns="0" rIns="0" bIns="0" rtlCol="0"/>
          <a:lstStyle/>
          <a:p>
            <a:endParaRPr sz="2700" dirty="0"/>
          </a:p>
        </p:txBody>
      </p:sp>
      <p:sp>
        <p:nvSpPr>
          <p:cNvPr id="3" name="object 3"/>
          <p:cNvSpPr/>
          <p:nvPr/>
        </p:nvSpPr>
        <p:spPr>
          <a:xfrm>
            <a:off x="10127169" y="6052280"/>
            <a:ext cx="4526280" cy="877253"/>
          </a:xfrm>
          <a:custGeom>
            <a:avLst/>
            <a:gdLst/>
            <a:ahLst/>
            <a:cxnLst/>
            <a:rect l="l" t="t" r="r" b="b"/>
            <a:pathLst>
              <a:path w="3017520" h="584835">
                <a:moveTo>
                  <a:pt x="0" y="584771"/>
                </a:moveTo>
                <a:lnTo>
                  <a:pt x="3017012" y="584771"/>
                </a:lnTo>
                <a:lnTo>
                  <a:pt x="3017012" y="0"/>
                </a:lnTo>
                <a:lnTo>
                  <a:pt x="0" y="0"/>
                </a:lnTo>
                <a:lnTo>
                  <a:pt x="0" y="584771"/>
                </a:lnTo>
                <a:close/>
              </a:path>
            </a:pathLst>
          </a:custGeom>
          <a:ln w="9525">
            <a:solidFill>
              <a:srgbClr val="000000"/>
            </a:solidFill>
          </a:ln>
        </p:spPr>
        <p:txBody>
          <a:bodyPr wrap="square" lIns="0" tIns="0" rIns="0" bIns="0" rtlCol="0"/>
          <a:lstStyle/>
          <a:p>
            <a:endParaRPr sz="2700" dirty="0"/>
          </a:p>
        </p:txBody>
      </p:sp>
      <p:sp>
        <p:nvSpPr>
          <p:cNvPr id="4" name="object 4"/>
          <p:cNvSpPr txBox="1"/>
          <p:nvPr/>
        </p:nvSpPr>
        <p:spPr>
          <a:xfrm>
            <a:off x="10633328" y="6038225"/>
            <a:ext cx="3511868" cy="797334"/>
          </a:xfrm>
          <a:prstGeom prst="rect">
            <a:avLst/>
          </a:prstGeom>
        </p:spPr>
        <p:txBody>
          <a:bodyPr vert="horz" wrap="square" lIns="0" tIns="23813" rIns="0" bIns="0" rtlCol="0">
            <a:spAutoFit/>
          </a:bodyPr>
          <a:lstStyle/>
          <a:p>
            <a:pPr marL="19050">
              <a:spcBef>
                <a:spcPts val="188"/>
              </a:spcBef>
            </a:pPr>
            <a:r>
              <a:rPr sz="5025" b="1" i="1" spc="-127" dirty="0">
                <a:latin typeface="Comic Sans MS"/>
                <a:cs typeface="Comic Sans MS"/>
              </a:rPr>
              <a:t>Suspension</a:t>
            </a:r>
            <a:endParaRPr sz="5025" dirty="0">
              <a:latin typeface="Comic Sans MS"/>
              <a:cs typeface="Comic Sans MS"/>
            </a:endParaRPr>
          </a:p>
        </p:txBody>
      </p:sp>
      <p:sp>
        <p:nvSpPr>
          <p:cNvPr id="5" name="object 5"/>
          <p:cNvSpPr/>
          <p:nvPr/>
        </p:nvSpPr>
        <p:spPr>
          <a:xfrm>
            <a:off x="5471542" y="6365939"/>
            <a:ext cx="1951673" cy="257175"/>
          </a:xfrm>
          <a:custGeom>
            <a:avLst/>
            <a:gdLst/>
            <a:ahLst/>
            <a:cxnLst/>
            <a:rect l="l" t="t" r="r" b="b"/>
            <a:pathLst>
              <a:path w="1301114" h="171450">
                <a:moveTo>
                  <a:pt x="148980" y="0"/>
                </a:moveTo>
                <a:lnTo>
                  <a:pt x="141858" y="2540"/>
                </a:lnTo>
                <a:lnTo>
                  <a:pt x="0" y="86741"/>
                </a:lnTo>
                <a:lnTo>
                  <a:pt x="143129" y="168783"/>
                </a:lnTo>
                <a:lnTo>
                  <a:pt x="150302" y="171154"/>
                </a:lnTo>
                <a:lnTo>
                  <a:pt x="157559" y="170608"/>
                </a:lnTo>
                <a:lnTo>
                  <a:pt x="164078" y="167372"/>
                </a:lnTo>
                <a:lnTo>
                  <a:pt x="169037" y="161671"/>
                </a:lnTo>
                <a:lnTo>
                  <a:pt x="171481" y="154495"/>
                </a:lnTo>
                <a:lnTo>
                  <a:pt x="170973" y="147224"/>
                </a:lnTo>
                <a:lnTo>
                  <a:pt x="167751" y="140668"/>
                </a:lnTo>
                <a:lnTo>
                  <a:pt x="162051" y="135636"/>
                </a:lnTo>
                <a:lnTo>
                  <a:pt x="109302" y="105410"/>
                </a:lnTo>
                <a:lnTo>
                  <a:pt x="37845" y="105410"/>
                </a:lnTo>
                <a:lnTo>
                  <a:pt x="37592" y="67310"/>
                </a:lnTo>
                <a:lnTo>
                  <a:pt x="108081" y="66771"/>
                </a:lnTo>
                <a:lnTo>
                  <a:pt x="161289" y="35179"/>
                </a:lnTo>
                <a:lnTo>
                  <a:pt x="170380" y="16265"/>
                </a:lnTo>
                <a:lnTo>
                  <a:pt x="167894" y="9144"/>
                </a:lnTo>
                <a:lnTo>
                  <a:pt x="162843" y="3540"/>
                </a:lnTo>
                <a:lnTo>
                  <a:pt x="156257" y="412"/>
                </a:lnTo>
                <a:lnTo>
                  <a:pt x="148980" y="0"/>
                </a:lnTo>
                <a:close/>
              </a:path>
              <a:path w="1301114" h="171450">
                <a:moveTo>
                  <a:pt x="108081" y="66771"/>
                </a:moveTo>
                <a:lnTo>
                  <a:pt x="37592" y="67310"/>
                </a:lnTo>
                <a:lnTo>
                  <a:pt x="37845" y="105410"/>
                </a:lnTo>
                <a:lnTo>
                  <a:pt x="108361" y="104871"/>
                </a:lnTo>
                <a:lnTo>
                  <a:pt x="104648" y="102743"/>
                </a:lnTo>
                <a:lnTo>
                  <a:pt x="47498" y="102743"/>
                </a:lnTo>
                <a:lnTo>
                  <a:pt x="47243" y="69850"/>
                </a:lnTo>
                <a:lnTo>
                  <a:pt x="102896" y="69850"/>
                </a:lnTo>
                <a:lnTo>
                  <a:pt x="108081" y="66771"/>
                </a:lnTo>
                <a:close/>
              </a:path>
              <a:path w="1301114" h="171450">
                <a:moveTo>
                  <a:pt x="108361" y="104871"/>
                </a:moveTo>
                <a:lnTo>
                  <a:pt x="37845" y="105410"/>
                </a:lnTo>
                <a:lnTo>
                  <a:pt x="109302" y="105410"/>
                </a:lnTo>
                <a:lnTo>
                  <a:pt x="108361" y="104871"/>
                </a:lnTo>
                <a:close/>
              </a:path>
              <a:path w="1301114" h="171450">
                <a:moveTo>
                  <a:pt x="1300607" y="57658"/>
                </a:moveTo>
                <a:lnTo>
                  <a:pt x="108081" y="66771"/>
                </a:lnTo>
                <a:lnTo>
                  <a:pt x="75565" y="86078"/>
                </a:lnTo>
                <a:lnTo>
                  <a:pt x="108361" y="104871"/>
                </a:lnTo>
                <a:lnTo>
                  <a:pt x="1300860" y="95758"/>
                </a:lnTo>
                <a:lnTo>
                  <a:pt x="1300607" y="57658"/>
                </a:lnTo>
                <a:close/>
              </a:path>
              <a:path w="1301114" h="171450">
                <a:moveTo>
                  <a:pt x="47243" y="69850"/>
                </a:moveTo>
                <a:lnTo>
                  <a:pt x="47498" y="102743"/>
                </a:lnTo>
                <a:lnTo>
                  <a:pt x="75565" y="86078"/>
                </a:lnTo>
                <a:lnTo>
                  <a:pt x="47243" y="69850"/>
                </a:lnTo>
                <a:close/>
              </a:path>
              <a:path w="1301114" h="171450">
                <a:moveTo>
                  <a:pt x="75565" y="86078"/>
                </a:moveTo>
                <a:lnTo>
                  <a:pt x="47498" y="102743"/>
                </a:lnTo>
                <a:lnTo>
                  <a:pt x="104648" y="102743"/>
                </a:lnTo>
                <a:lnTo>
                  <a:pt x="75565" y="86078"/>
                </a:lnTo>
                <a:close/>
              </a:path>
              <a:path w="1301114" h="171450">
                <a:moveTo>
                  <a:pt x="102896" y="69850"/>
                </a:moveTo>
                <a:lnTo>
                  <a:pt x="47243" y="69850"/>
                </a:lnTo>
                <a:lnTo>
                  <a:pt x="75565" y="86078"/>
                </a:lnTo>
                <a:lnTo>
                  <a:pt x="102896" y="69850"/>
                </a:lnTo>
                <a:close/>
              </a:path>
            </a:pathLst>
          </a:custGeom>
          <a:solidFill>
            <a:srgbClr val="000000"/>
          </a:solidFill>
        </p:spPr>
        <p:txBody>
          <a:bodyPr wrap="square" lIns="0" tIns="0" rIns="0" bIns="0" rtlCol="0"/>
          <a:lstStyle/>
          <a:p>
            <a:endParaRPr sz="2700" dirty="0"/>
          </a:p>
        </p:txBody>
      </p:sp>
      <p:sp>
        <p:nvSpPr>
          <p:cNvPr id="6" name="object 6"/>
          <p:cNvSpPr/>
          <p:nvPr/>
        </p:nvSpPr>
        <p:spPr>
          <a:xfrm>
            <a:off x="12261071" y="3394328"/>
            <a:ext cx="257175" cy="2658428"/>
          </a:xfrm>
          <a:custGeom>
            <a:avLst/>
            <a:gdLst/>
            <a:ahLst/>
            <a:cxnLst/>
            <a:rect l="l" t="t" r="r" b="b"/>
            <a:pathLst>
              <a:path w="171450" h="1772285">
                <a:moveTo>
                  <a:pt x="16392" y="1601164"/>
                </a:moveTo>
                <a:lnTo>
                  <a:pt x="9197" y="1603628"/>
                </a:lnTo>
                <a:lnTo>
                  <a:pt x="3591" y="1608679"/>
                </a:lnTo>
                <a:lnTo>
                  <a:pt x="450" y="1615265"/>
                </a:lnTo>
                <a:lnTo>
                  <a:pt x="0" y="1622542"/>
                </a:lnTo>
                <a:lnTo>
                  <a:pt x="2466" y="1629664"/>
                </a:lnTo>
                <a:lnTo>
                  <a:pt x="85905" y="1772031"/>
                </a:lnTo>
                <a:lnTo>
                  <a:pt x="107804" y="1734312"/>
                </a:lnTo>
                <a:lnTo>
                  <a:pt x="66728" y="1734312"/>
                </a:lnTo>
                <a:lnTo>
                  <a:pt x="66583" y="1663692"/>
                </a:lnTo>
                <a:lnTo>
                  <a:pt x="35359" y="1610487"/>
                </a:lnTo>
                <a:lnTo>
                  <a:pt x="30307" y="1604807"/>
                </a:lnTo>
                <a:lnTo>
                  <a:pt x="23707" y="1601628"/>
                </a:lnTo>
                <a:lnTo>
                  <a:pt x="16392" y="1601164"/>
                </a:lnTo>
                <a:close/>
              </a:path>
              <a:path w="171450" h="1772285">
                <a:moveTo>
                  <a:pt x="66583" y="1663692"/>
                </a:moveTo>
                <a:lnTo>
                  <a:pt x="66728" y="1734312"/>
                </a:lnTo>
                <a:lnTo>
                  <a:pt x="104828" y="1734184"/>
                </a:lnTo>
                <a:lnTo>
                  <a:pt x="104809" y="1724659"/>
                </a:lnTo>
                <a:lnTo>
                  <a:pt x="69268" y="1724659"/>
                </a:lnTo>
                <a:lnTo>
                  <a:pt x="85741" y="1696336"/>
                </a:lnTo>
                <a:lnTo>
                  <a:pt x="66583" y="1663692"/>
                </a:lnTo>
                <a:close/>
              </a:path>
              <a:path w="171450" h="1772285">
                <a:moveTo>
                  <a:pt x="154658" y="1600910"/>
                </a:moveTo>
                <a:lnTo>
                  <a:pt x="147357" y="1601374"/>
                </a:lnTo>
                <a:lnTo>
                  <a:pt x="140795" y="1604553"/>
                </a:lnTo>
                <a:lnTo>
                  <a:pt x="135816" y="1610233"/>
                </a:lnTo>
                <a:lnTo>
                  <a:pt x="104725" y="1663692"/>
                </a:lnTo>
                <a:lnTo>
                  <a:pt x="104750" y="1696336"/>
                </a:lnTo>
                <a:lnTo>
                  <a:pt x="104828" y="1734184"/>
                </a:lnTo>
                <a:lnTo>
                  <a:pt x="66728" y="1734312"/>
                </a:lnTo>
                <a:lnTo>
                  <a:pt x="107804" y="1734312"/>
                </a:lnTo>
                <a:lnTo>
                  <a:pt x="168709" y="1629409"/>
                </a:lnTo>
                <a:lnTo>
                  <a:pt x="171156" y="1622216"/>
                </a:lnTo>
                <a:lnTo>
                  <a:pt x="170662" y="1614916"/>
                </a:lnTo>
                <a:lnTo>
                  <a:pt x="167477" y="1608353"/>
                </a:lnTo>
                <a:lnTo>
                  <a:pt x="161851" y="1603375"/>
                </a:lnTo>
                <a:lnTo>
                  <a:pt x="154658" y="1600910"/>
                </a:lnTo>
                <a:close/>
              </a:path>
              <a:path w="171450" h="1772285">
                <a:moveTo>
                  <a:pt x="85741" y="1696336"/>
                </a:moveTo>
                <a:lnTo>
                  <a:pt x="69268" y="1724659"/>
                </a:lnTo>
                <a:lnTo>
                  <a:pt x="102288" y="1724533"/>
                </a:lnTo>
                <a:lnTo>
                  <a:pt x="85741" y="1696336"/>
                </a:lnTo>
                <a:close/>
              </a:path>
              <a:path w="171450" h="1772285">
                <a:moveTo>
                  <a:pt x="104684" y="1663764"/>
                </a:moveTo>
                <a:lnTo>
                  <a:pt x="85741" y="1696336"/>
                </a:lnTo>
                <a:lnTo>
                  <a:pt x="102288" y="1724533"/>
                </a:lnTo>
                <a:lnTo>
                  <a:pt x="69268" y="1724659"/>
                </a:lnTo>
                <a:lnTo>
                  <a:pt x="104809" y="1724659"/>
                </a:lnTo>
                <a:lnTo>
                  <a:pt x="104684" y="1663764"/>
                </a:lnTo>
                <a:close/>
              </a:path>
              <a:path w="171450" h="1772285">
                <a:moveTo>
                  <a:pt x="101272" y="0"/>
                </a:moveTo>
                <a:lnTo>
                  <a:pt x="63172" y="126"/>
                </a:lnTo>
                <a:lnTo>
                  <a:pt x="66499" y="1622542"/>
                </a:lnTo>
                <a:lnTo>
                  <a:pt x="66625" y="1663764"/>
                </a:lnTo>
                <a:lnTo>
                  <a:pt x="85741" y="1696336"/>
                </a:lnTo>
                <a:lnTo>
                  <a:pt x="104684" y="1663764"/>
                </a:lnTo>
                <a:lnTo>
                  <a:pt x="101272" y="0"/>
                </a:lnTo>
                <a:close/>
              </a:path>
            </a:pathLst>
          </a:custGeom>
          <a:solidFill>
            <a:srgbClr val="000000"/>
          </a:solidFill>
        </p:spPr>
        <p:txBody>
          <a:bodyPr wrap="square" lIns="0" tIns="0" rIns="0" bIns="0" rtlCol="0"/>
          <a:lstStyle/>
          <a:p>
            <a:endParaRPr sz="2700" dirty="0"/>
          </a:p>
        </p:txBody>
      </p:sp>
      <p:sp>
        <p:nvSpPr>
          <p:cNvPr id="7" name="object 7"/>
          <p:cNvSpPr txBox="1">
            <a:spLocks noGrp="1"/>
          </p:cNvSpPr>
          <p:nvPr>
            <p:ph type="title"/>
          </p:nvPr>
        </p:nvSpPr>
        <p:spPr>
          <a:xfrm>
            <a:off x="3070384" y="156045"/>
            <a:ext cx="12752728" cy="895438"/>
          </a:xfrm>
          <a:prstGeom prst="rect">
            <a:avLst/>
          </a:prstGeom>
        </p:spPr>
        <p:txBody>
          <a:bodyPr vert="horz" wrap="square" lIns="0" tIns="18098" rIns="0" bIns="0" rtlCol="0">
            <a:spAutoFit/>
          </a:bodyPr>
          <a:lstStyle/>
          <a:p>
            <a:pPr marL="19050">
              <a:spcBef>
                <a:spcPts val="143"/>
              </a:spcBef>
            </a:pPr>
            <a:r>
              <a:rPr sz="5700" b="1" i="1" spc="-171" dirty="0">
                <a:solidFill>
                  <a:srgbClr val="FF3300"/>
                </a:solidFill>
                <a:latin typeface="Comic Sans MS"/>
                <a:cs typeface="Comic Sans MS"/>
              </a:rPr>
              <a:t>In </a:t>
            </a:r>
            <a:r>
              <a:rPr sz="5700" b="1" i="1" spc="-150" dirty="0">
                <a:solidFill>
                  <a:srgbClr val="FF3300"/>
                </a:solidFill>
                <a:latin typeface="Comic Sans MS"/>
                <a:cs typeface="Comic Sans MS"/>
              </a:rPr>
              <a:t>Work </a:t>
            </a:r>
            <a:r>
              <a:rPr sz="5700" b="1" i="1" spc="-127" dirty="0">
                <a:solidFill>
                  <a:srgbClr val="FF3300"/>
                </a:solidFill>
                <a:latin typeface="Comic Sans MS"/>
                <a:cs typeface="Comic Sans MS"/>
              </a:rPr>
              <a:t>at </a:t>
            </a:r>
            <a:r>
              <a:rPr sz="5700" b="1" i="1" spc="-165" dirty="0">
                <a:solidFill>
                  <a:srgbClr val="FF3300"/>
                </a:solidFill>
                <a:latin typeface="Comic Sans MS"/>
                <a:cs typeface="Comic Sans MS"/>
              </a:rPr>
              <a:t>Height, </a:t>
            </a:r>
            <a:r>
              <a:rPr sz="5700" b="1" i="1" spc="-90" dirty="0">
                <a:solidFill>
                  <a:srgbClr val="FF3300"/>
                </a:solidFill>
                <a:latin typeface="Comic Sans MS"/>
                <a:cs typeface="Comic Sans MS"/>
              </a:rPr>
              <a:t>the </a:t>
            </a:r>
            <a:r>
              <a:rPr sz="5700" b="1" i="1" spc="-143" dirty="0">
                <a:solidFill>
                  <a:srgbClr val="FF3300"/>
                </a:solidFill>
                <a:latin typeface="Comic Sans MS"/>
                <a:cs typeface="Comic Sans MS"/>
              </a:rPr>
              <a:t>risks </a:t>
            </a:r>
            <a:r>
              <a:rPr sz="5700" b="1" i="1" spc="-150" dirty="0">
                <a:solidFill>
                  <a:srgbClr val="FF3300"/>
                </a:solidFill>
                <a:latin typeface="Comic Sans MS"/>
                <a:cs typeface="Comic Sans MS"/>
              </a:rPr>
              <a:t>are:</a:t>
            </a:r>
            <a:endParaRPr sz="5700" dirty="0">
              <a:latin typeface="Comic Sans MS"/>
              <a:cs typeface="Comic Sans MS"/>
            </a:endParaRPr>
          </a:p>
        </p:txBody>
      </p:sp>
      <p:sp>
        <p:nvSpPr>
          <p:cNvPr id="8" name="object 8"/>
          <p:cNvSpPr/>
          <p:nvPr/>
        </p:nvSpPr>
        <p:spPr>
          <a:xfrm>
            <a:off x="3948695" y="3381564"/>
            <a:ext cx="257175" cy="2676525"/>
          </a:xfrm>
          <a:custGeom>
            <a:avLst/>
            <a:gdLst/>
            <a:ahLst/>
            <a:cxnLst/>
            <a:rect l="l" t="t" r="r" b="b"/>
            <a:pathLst>
              <a:path w="171450" h="1784350">
                <a:moveTo>
                  <a:pt x="16846" y="1611764"/>
                </a:moveTo>
                <a:lnTo>
                  <a:pt x="9644" y="1614043"/>
                </a:lnTo>
                <a:lnTo>
                  <a:pt x="3902" y="1619001"/>
                </a:lnTo>
                <a:lnTo>
                  <a:pt x="608" y="1625520"/>
                </a:lnTo>
                <a:lnTo>
                  <a:pt x="0" y="1632777"/>
                </a:lnTo>
                <a:lnTo>
                  <a:pt x="2316" y="1639951"/>
                </a:lnTo>
                <a:lnTo>
                  <a:pt x="82846" y="1783969"/>
                </a:lnTo>
                <a:lnTo>
                  <a:pt x="105616" y="1746504"/>
                </a:lnTo>
                <a:lnTo>
                  <a:pt x="102582" y="1746504"/>
                </a:lnTo>
                <a:lnTo>
                  <a:pt x="64482" y="1745869"/>
                </a:lnTo>
                <a:lnTo>
                  <a:pt x="65760" y="1675375"/>
                </a:lnTo>
                <a:lnTo>
                  <a:pt x="35564" y="1621409"/>
                </a:lnTo>
                <a:lnTo>
                  <a:pt x="30641" y="1615686"/>
                </a:lnTo>
                <a:lnTo>
                  <a:pt x="24123" y="1612392"/>
                </a:lnTo>
                <a:lnTo>
                  <a:pt x="16846" y="1611764"/>
                </a:lnTo>
                <a:close/>
              </a:path>
              <a:path w="171450" h="1784350">
                <a:moveTo>
                  <a:pt x="65760" y="1675375"/>
                </a:moveTo>
                <a:lnTo>
                  <a:pt x="64482" y="1745869"/>
                </a:lnTo>
                <a:lnTo>
                  <a:pt x="102582" y="1746504"/>
                </a:lnTo>
                <a:lnTo>
                  <a:pt x="102757" y="1736852"/>
                </a:lnTo>
                <a:lnTo>
                  <a:pt x="100156" y="1736852"/>
                </a:lnTo>
                <a:lnTo>
                  <a:pt x="67251" y="1736217"/>
                </a:lnTo>
                <a:lnTo>
                  <a:pt x="84203" y="1708339"/>
                </a:lnTo>
                <a:lnTo>
                  <a:pt x="65760" y="1675375"/>
                </a:lnTo>
                <a:close/>
              </a:path>
              <a:path w="171450" h="1784350">
                <a:moveTo>
                  <a:pt x="155050" y="1614257"/>
                </a:moveTo>
                <a:lnTo>
                  <a:pt x="103859" y="1676014"/>
                </a:lnTo>
                <a:lnTo>
                  <a:pt x="102582" y="1746504"/>
                </a:lnTo>
                <a:lnTo>
                  <a:pt x="105616" y="1746504"/>
                </a:lnTo>
                <a:lnTo>
                  <a:pt x="168521" y="1642999"/>
                </a:lnTo>
                <a:lnTo>
                  <a:pt x="171100" y="1635875"/>
                </a:lnTo>
                <a:lnTo>
                  <a:pt x="170775" y="1628584"/>
                </a:lnTo>
                <a:lnTo>
                  <a:pt x="167735" y="1621960"/>
                </a:lnTo>
                <a:lnTo>
                  <a:pt x="162171" y="1616837"/>
                </a:lnTo>
                <a:lnTo>
                  <a:pt x="155050" y="1614257"/>
                </a:lnTo>
                <a:close/>
              </a:path>
              <a:path w="171450" h="1784350">
                <a:moveTo>
                  <a:pt x="84203" y="1708339"/>
                </a:moveTo>
                <a:lnTo>
                  <a:pt x="67251" y="1736217"/>
                </a:lnTo>
                <a:lnTo>
                  <a:pt x="100156" y="1736852"/>
                </a:lnTo>
                <a:lnTo>
                  <a:pt x="84203" y="1708339"/>
                </a:lnTo>
                <a:close/>
              </a:path>
              <a:path w="171450" h="1784350">
                <a:moveTo>
                  <a:pt x="103859" y="1676014"/>
                </a:moveTo>
                <a:lnTo>
                  <a:pt x="84203" y="1708339"/>
                </a:lnTo>
                <a:lnTo>
                  <a:pt x="100156" y="1736852"/>
                </a:lnTo>
                <a:lnTo>
                  <a:pt x="102757" y="1736852"/>
                </a:lnTo>
                <a:lnTo>
                  <a:pt x="103859" y="1676014"/>
                </a:lnTo>
                <a:close/>
              </a:path>
              <a:path w="171450" h="1784350">
                <a:moveTo>
                  <a:pt x="96118" y="0"/>
                </a:moveTo>
                <a:lnTo>
                  <a:pt x="65760" y="1675375"/>
                </a:lnTo>
                <a:lnTo>
                  <a:pt x="84203" y="1708339"/>
                </a:lnTo>
                <a:lnTo>
                  <a:pt x="103859" y="1676014"/>
                </a:lnTo>
                <a:lnTo>
                  <a:pt x="134205" y="762"/>
                </a:lnTo>
                <a:lnTo>
                  <a:pt x="96118" y="0"/>
                </a:lnTo>
                <a:close/>
              </a:path>
            </a:pathLst>
          </a:custGeom>
          <a:solidFill>
            <a:srgbClr val="000000"/>
          </a:solidFill>
        </p:spPr>
        <p:txBody>
          <a:bodyPr wrap="square" lIns="0" tIns="0" rIns="0" bIns="0" rtlCol="0"/>
          <a:lstStyle/>
          <a:p>
            <a:endParaRPr sz="2700" dirty="0"/>
          </a:p>
        </p:txBody>
      </p:sp>
      <p:sp>
        <p:nvSpPr>
          <p:cNvPr id="9" name="object 9"/>
          <p:cNvSpPr/>
          <p:nvPr/>
        </p:nvSpPr>
        <p:spPr>
          <a:xfrm>
            <a:off x="8394573" y="3394328"/>
            <a:ext cx="3990023" cy="0"/>
          </a:xfrm>
          <a:custGeom>
            <a:avLst/>
            <a:gdLst/>
            <a:ahLst/>
            <a:cxnLst/>
            <a:rect l="l" t="t" r="r" b="b"/>
            <a:pathLst>
              <a:path w="2660015">
                <a:moveTo>
                  <a:pt x="0" y="0"/>
                </a:moveTo>
                <a:lnTo>
                  <a:pt x="2659761" y="0"/>
                </a:lnTo>
              </a:path>
            </a:pathLst>
          </a:custGeom>
          <a:ln w="38100">
            <a:solidFill>
              <a:srgbClr val="000000"/>
            </a:solidFill>
          </a:ln>
        </p:spPr>
        <p:txBody>
          <a:bodyPr wrap="square" lIns="0" tIns="0" rIns="0" bIns="0" rtlCol="0"/>
          <a:lstStyle/>
          <a:p>
            <a:endParaRPr sz="2700" dirty="0"/>
          </a:p>
        </p:txBody>
      </p:sp>
      <p:sp>
        <p:nvSpPr>
          <p:cNvPr id="10" name="object 10"/>
          <p:cNvSpPr/>
          <p:nvPr/>
        </p:nvSpPr>
        <p:spPr>
          <a:xfrm>
            <a:off x="2674354" y="6057424"/>
            <a:ext cx="2797493" cy="877253"/>
          </a:xfrm>
          <a:custGeom>
            <a:avLst/>
            <a:gdLst/>
            <a:ahLst/>
            <a:cxnLst/>
            <a:rect l="l" t="t" r="r" b="b"/>
            <a:pathLst>
              <a:path w="1864995" h="584835">
                <a:moveTo>
                  <a:pt x="0" y="584771"/>
                </a:moveTo>
                <a:lnTo>
                  <a:pt x="1864868" y="584771"/>
                </a:lnTo>
                <a:lnTo>
                  <a:pt x="1864868" y="0"/>
                </a:lnTo>
                <a:lnTo>
                  <a:pt x="0" y="0"/>
                </a:lnTo>
                <a:lnTo>
                  <a:pt x="0" y="584771"/>
                </a:lnTo>
                <a:close/>
              </a:path>
            </a:pathLst>
          </a:custGeom>
          <a:solidFill>
            <a:srgbClr val="FF0000"/>
          </a:solidFill>
        </p:spPr>
        <p:txBody>
          <a:bodyPr wrap="square" lIns="0" tIns="0" rIns="0" bIns="0" rtlCol="0"/>
          <a:lstStyle/>
          <a:p>
            <a:endParaRPr sz="2700" dirty="0"/>
          </a:p>
        </p:txBody>
      </p:sp>
      <p:sp>
        <p:nvSpPr>
          <p:cNvPr id="11" name="object 11"/>
          <p:cNvSpPr/>
          <p:nvPr/>
        </p:nvSpPr>
        <p:spPr>
          <a:xfrm>
            <a:off x="2674354" y="6057424"/>
            <a:ext cx="2797493" cy="877253"/>
          </a:xfrm>
          <a:custGeom>
            <a:avLst/>
            <a:gdLst/>
            <a:ahLst/>
            <a:cxnLst/>
            <a:rect l="l" t="t" r="r" b="b"/>
            <a:pathLst>
              <a:path w="1864995" h="584835">
                <a:moveTo>
                  <a:pt x="0" y="584771"/>
                </a:moveTo>
                <a:lnTo>
                  <a:pt x="1864868" y="584771"/>
                </a:lnTo>
                <a:lnTo>
                  <a:pt x="1864868" y="0"/>
                </a:lnTo>
                <a:lnTo>
                  <a:pt x="0" y="0"/>
                </a:lnTo>
                <a:lnTo>
                  <a:pt x="0" y="584771"/>
                </a:lnTo>
                <a:close/>
              </a:path>
            </a:pathLst>
          </a:custGeom>
          <a:ln w="9525">
            <a:solidFill>
              <a:srgbClr val="000000"/>
            </a:solidFill>
          </a:ln>
        </p:spPr>
        <p:txBody>
          <a:bodyPr wrap="square" lIns="0" tIns="0" rIns="0" bIns="0" rtlCol="0"/>
          <a:lstStyle/>
          <a:p>
            <a:endParaRPr sz="2700" dirty="0"/>
          </a:p>
        </p:txBody>
      </p:sp>
      <p:sp>
        <p:nvSpPr>
          <p:cNvPr id="12" name="object 12"/>
          <p:cNvSpPr txBox="1"/>
          <p:nvPr/>
        </p:nvSpPr>
        <p:spPr>
          <a:xfrm>
            <a:off x="2950464" y="6042887"/>
            <a:ext cx="2245995" cy="798295"/>
          </a:xfrm>
          <a:prstGeom prst="rect">
            <a:avLst/>
          </a:prstGeom>
        </p:spPr>
        <p:txBody>
          <a:bodyPr vert="horz" wrap="square" lIns="0" tIns="24765" rIns="0" bIns="0" rtlCol="0">
            <a:spAutoFit/>
          </a:bodyPr>
          <a:lstStyle/>
          <a:p>
            <a:pPr marL="19050">
              <a:spcBef>
                <a:spcPts val="195"/>
              </a:spcBef>
            </a:pPr>
            <a:r>
              <a:rPr sz="5025" b="1" i="1" spc="-120" dirty="0">
                <a:latin typeface="Comic Sans MS"/>
                <a:cs typeface="Comic Sans MS"/>
              </a:rPr>
              <a:t>impact</a:t>
            </a:r>
            <a:endParaRPr sz="5025" dirty="0">
              <a:latin typeface="Comic Sans MS"/>
              <a:cs typeface="Comic Sans MS"/>
            </a:endParaRPr>
          </a:p>
        </p:txBody>
      </p:sp>
      <p:sp>
        <p:nvSpPr>
          <p:cNvPr id="13" name="object 13"/>
          <p:cNvSpPr/>
          <p:nvPr/>
        </p:nvSpPr>
        <p:spPr>
          <a:xfrm>
            <a:off x="6011609" y="1363046"/>
            <a:ext cx="3889058" cy="1062038"/>
          </a:xfrm>
          <a:custGeom>
            <a:avLst/>
            <a:gdLst/>
            <a:ahLst/>
            <a:cxnLst/>
            <a:rect l="l" t="t" r="r" b="b"/>
            <a:pathLst>
              <a:path w="2592704" h="708025">
                <a:moveTo>
                  <a:pt x="0" y="707885"/>
                </a:moveTo>
                <a:lnTo>
                  <a:pt x="2592324" y="707885"/>
                </a:lnTo>
                <a:lnTo>
                  <a:pt x="2592324" y="0"/>
                </a:lnTo>
                <a:lnTo>
                  <a:pt x="0" y="0"/>
                </a:lnTo>
                <a:lnTo>
                  <a:pt x="0" y="707885"/>
                </a:lnTo>
                <a:close/>
              </a:path>
            </a:pathLst>
          </a:custGeom>
          <a:solidFill>
            <a:srgbClr val="56D2FF"/>
          </a:solidFill>
        </p:spPr>
        <p:txBody>
          <a:bodyPr wrap="square" lIns="0" tIns="0" rIns="0" bIns="0" rtlCol="0"/>
          <a:lstStyle/>
          <a:p>
            <a:endParaRPr sz="2700" dirty="0"/>
          </a:p>
        </p:txBody>
      </p:sp>
      <p:sp>
        <p:nvSpPr>
          <p:cNvPr id="14" name="object 14"/>
          <p:cNvSpPr/>
          <p:nvPr/>
        </p:nvSpPr>
        <p:spPr>
          <a:xfrm>
            <a:off x="6011609" y="1363046"/>
            <a:ext cx="3889058" cy="1062038"/>
          </a:xfrm>
          <a:custGeom>
            <a:avLst/>
            <a:gdLst/>
            <a:ahLst/>
            <a:cxnLst/>
            <a:rect l="l" t="t" r="r" b="b"/>
            <a:pathLst>
              <a:path w="2592704" h="708025">
                <a:moveTo>
                  <a:pt x="0" y="707885"/>
                </a:moveTo>
                <a:lnTo>
                  <a:pt x="2592324" y="707885"/>
                </a:lnTo>
                <a:lnTo>
                  <a:pt x="2592324" y="0"/>
                </a:lnTo>
                <a:lnTo>
                  <a:pt x="0" y="0"/>
                </a:lnTo>
                <a:lnTo>
                  <a:pt x="0" y="707885"/>
                </a:lnTo>
                <a:close/>
              </a:path>
            </a:pathLst>
          </a:custGeom>
          <a:ln w="9525">
            <a:solidFill>
              <a:srgbClr val="000000"/>
            </a:solidFill>
          </a:ln>
        </p:spPr>
        <p:txBody>
          <a:bodyPr wrap="square" lIns="0" tIns="0" rIns="0" bIns="0" rtlCol="0"/>
          <a:lstStyle/>
          <a:p>
            <a:endParaRPr sz="2700" dirty="0"/>
          </a:p>
        </p:txBody>
      </p:sp>
      <p:sp>
        <p:nvSpPr>
          <p:cNvPr id="15" name="object 15"/>
          <p:cNvSpPr txBox="1"/>
          <p:nvPr/>
        </p:nvSpPr>
        <p:spPr>
          <a:xfrm>
            <a:off x="6677595" y="1332806"/>
            <a:ext cx="2562225" cy="991618"/>
          </a:xfrm>
          <a:prstGeom prst="rect">
            <a:avLst/>
          </a:prstGeom>
        </p:spPr>
        <p:txBody>
          <a:bodyPr vert="horz" wrap="square" lIns="0" tIns="21908" rIns="0" bIns="0" rtlCol="0">
            <a:spAutoFit/>
          </a:bodyPr>
          <a:lstStyle/>
          <a:p>
            <a:pPr marL="19050">
              <a:spcBef>
                <a:spcPts val="173"/>
              </a:spcBef>
            </a:pPr>
            <a:r>
              <a:rPr sz="6300" b="1" i="1" spc="-171" dirty="0">
                <a:latin typeface="Comic Sans MS"/>
                <a:cs typeface="Comic Sans MS"/>
              </a:rPr>
              <a:t>Fall</a:t>
            </a:r>
            <a:endParaRPr sz="6300" dirty="0">
              <a:latin typeface="Comic Sans MS"/>
              <a:cs typeface="Comic Sans MS"/>
            </a:endParaRPr>
          </a:p>
        </p:txBody>
      </p:sp>
      <p:sp>
        <p:nvSpPr>
          <p:cNvPr id="16" name="object 16"/>
          <p:cNvSpPr/>
          <p:nvPr/>
        </p:nvSpPr>
        <p:spPr>
          <a:xfrm>
            <a:off x="7785395" y="2424304"/>
            <a:ext cx="257175" cy="2071688"/>
          </a:xfrm>
          <a:custGeom>
            <a:avLst/>
            <a:gdLst/>
            <a:ahLst/>
            <a:cxnLst/>
            <a:rect l="l" t="t" r="r" b="b"/>
            <a:pathLst>
              <a:path w="171450" h="1381125">
                <a:moveTo>
                  <a:pt x="16942" y="1208287"/>
                </a:moveTo>
                <a:lnTo>
                  <a:pt x="9751" y="1210564"/>
                </a:lnTo>
                <a:lnTo>
                  <a:pt x="4008" y="1215451"/>
                </a:lnTo>
                <a:lnTo>
                  <a:pt x="670" y="1221946"/>
                </a:lnTo>
                <a:lnTo>
                  <a:pt x="0" y="1229227"/>
                </a:lnTo>
                <a:lnTo>
                  <a:pt x="2258" y="1236472"/>
                </a:lnTo>
                <a:lnTo>
                  <a:pt x="82141" y="1380871"/>
                </a:lnTo>
                <a:lnTo>
                  <a:pt x="105076" y="1343533"/>
                </a:lnTo>
                <a:lnTo>
                  <a:pt x="102080" y="1343533"/>
                </a:lnTo>
                <a:lnTo>
                  <a:pt x="63980" y="1342644"/>
                </a:lnTo>
                <a:lnTo>
                  <a:pt x="65585" y="1272209"/>
                </a:lnTo>
                <a:lnTo>
                  <a:pt x="35659" y="1218057"/>
                </a:lnTo>
                <a:lnTo>
                  <a:pt x="30753" y="1212260"/>
                </a:lnTo>
                <a:lnTo>
                  <a:pt x="24229" y="1208928"/>
                </a:lnTo>
                <a:lnTo>
                  <a:pt x="16942" y="1208287"/>
                </a:lnTo>
                <a:close/>
              </a:path>
              <a:path w="171450" h="1381125">
                <a:moveTo>
                  <a:pt x="65585" y="1272209"/>
                </a:moveTo>
                <a:lnTo>
                  <a:pt x="63980" y="1342644"/>
                </a:lnTo>
                <a:lnTo>
                  <a:pt x="102080" y="1343533"/>
                </a:lnTo>
                <a:lnTo>
                  <a:pt x="102300" y="1333881"/>
                </a:lnTo>
                <a:lnTo>
                  <a:pt x="99667" y="1333881"/>
                </a:lnTo>
                <a:lnTo>
                  <a:pt x="66774" y="1333119"/>
                </a:lnTo>
                <a:lnTo>
                  <a:pt x="83875" y="1305305"/>
                </a:lnTo>
                <a:lnTo>
                  <a:pt x="65585" y="1272209"/>
                </a:lnTo>
                <a:close/>
              </a:path>
              <a:path w="171450" h="1381125">
                <a:moveTo>
                  <a:pt x="155154" y="1211466"/>
                </a:moveTo>
                <a:lnTo>
                  <a:pt x="103686" y="1273086"/>
                </a:lnTo>
                <a:lnTo>
                  <a:pt x="102080" y="1343533"/>
                </a:lnTo>
                <a:lnTo>
                  <a:pt x="105076" y="1343533"/>
                </a:lnTo>
                <a:lnTo>
                  <a:pt x="168501" y="1240282"/>
                </a:lnTo>
                <a:lnTo>
                  <a:pt x="171136" y="1233158"/>
                </a:lnTo>
                <a:lnTo>
                  <a:pt x="170818" y="1225867"/>
                </a:lnTo>
                <a:lnTo>
                  <a:pt x="167786" y="1219243"/>
                </a:lnTo>
                <a:lnTo>
                  <a:pt x="162278" y="1214120"/>
                </a:lnTo>
                <a:lnTo>
                  <a:pt x="155154" y="1211466"/>
                </a:lnTo>
                <a:close/>
              </a:path>
              <a:path w="171450" h="1381125">
                <a:moveTo>
                  <a:pt x="83875" y="1305305"/>
                </a:moveTo>
                <a:lnTo>
                  <a:pt x="66774" y="1333119"/>
                </a:lnTo>
                <a:lnTo>
                  <a:pt x="99667" y="1333881"/>
                </a:lnTo>
                <a:lnTo>
                  <a:pt x="83875" y="1305305"/>
                </a:lnTo>
                <a:close/>
              </a:path>
              <a:path w="171450" h="1381125">
                <a:moveTo>
                  <a:pt x="103686" y="1273086"/>
                </a:moveTo>
                <a:lnTo>
                  <a:pt x="83875" y="1305305"/>
                </a:lnTo>
                <a:lnTo>
                  <a:pt x="99667" y="1333881"/>
                </a:lnTo>
                <a:lnTo>
                  <a:pt x="102300" y="1333881"/>
                </a:lnTo>
                <a:lnTo>
                  <a:pt x="103686" y="1273086"/>
                </a:lnTo>
                <a:close/>
              </a:path>
              <a:path w="171450" h="1381125">
                <a:moveTo>
                  <a:pt x="94587" y="0"/>
                </a:moveTo>
                <a:lnTo>
                  <a:pt x="65585" y="1272209"/>
                </a:lnTo>
                <a:lnTo>
                  <a:pt x="83875" y="1305305"/>
                </a:lnTo>
                <a:lnTo>
                  <a:pt x="103686" y="1273086"/>
                </a:lnTo>
                <a:lnTo>
                  <a:pt x="132687" y="888"/>
                </a:lnTo>
                <a:lnTo>
                  <a:pt x="94587" y="0"/>
                </a:lnTo>
                <a:close/>
              </a:path>
            </a:pathLst>
          </a:custGeom>
          <a:solidFill>
            <a:srgbClr val="000000"/>
          </a:solidFill>
        </p:spPr>
        <p:txBody>
          <a:bodyPr wrap="square" lIns="0" tIns="0" rIns="0" bIns="0" rtlCol="0"/>
          <a:lstStyle/>
          <a:p>
            <a:endParaRPr sz="2700" dirty="0"/>
          </a:p>
        </p:txBody>
      </p:sp>
      <p:sp>
        <p:nvSpPr>
          <p:cNvPr id="17" name="object 17"/>
          <p:cNvSpPr/>
          <p:nvPr/>
        </p:nvSpPr>
        <p:spPr>
          <a:xfrm>
            <a:off x="7422643" y="6177914"/>
            <a:ext cx="972503" cy="606743"/>
          </a:xfrm>
          <a:custGeom>
            <a:avLst/>
            <a:gdLst/>
            <a:ahLst/>
            <a:cxnLst/>
            <a:rect l="l" t="t" r="r" b="b"/>
            <a:pathLst>
              <a:path w="648335" h="404495">
                <a:moveTo>
                  <a:pt x="323976" y="0"/>
                </a:moveTo>
                <a:lnTo>
                  <a:pt x="0" y="202056"/>
                </a:lnTo>
                <a:lnTo>
                  <a:pt x="323976" y="404240"/>
                </a:lnTo>
                <a:lnTo>
                  <a:pt x="648081" y="202056"/>
                </a:lnTo>
                <a:lnTo>
                  <a:pt x="323976" y="0"/>
                </a:lnTo>
                <a:close/>
              </a:path>
            </a:pathLst>
          </a:custGeom>
          <a:solidFill>
            <a:srgbClr val="FFFFFF"/>
          </a:solidFill>
        </p:spPr>
        <p:txBody>
          <a:bodyPr wrap="square" lIns="0" tIns="0" rIns="0" bIns="0" rtlCol="0"/>
          <a:lstStyle/>
          <a:p>
            <a:endParaRPr sz="2700" dirty="0"/>
          </a:p>
        </p:txBody>
      </p:sp>
      <p:sp>
        <p:nvSpPr>
          <p:cNvPr id="18" name="object 18"/>
          <p:cNvSpPr/>
          <p:nvPr/>
        </p:nvSpPr>
        <p:spPr>
          <a:xfrm>
            <a:off x="7422643" y="6177914"/>
            <a:ext cx="972503" cy="606743"/>
          </a:xfrm>
          <a:custGeom>
            <a:avLst/>
            <a:gdLst/>
            <a:ahLst/>
            <a:cxnLst/>
            <a:rect l="l" t="t" r="r" b="b"/>
            <a:pathLst>
              <a:path w="648335" h="404495">
                <a:moveTo>
                  <a:pt x="0" y="202056"/>
                </a:moveTo>
                <a:lnTo>
                  <a:pt x="323976" y="0"/>
                </a:lnTo>
                <a:lnTo>
                  <a:pt x="648081" y="202056"/>
                </a:lnTo>
                <a:lnTo>
                  <a:pt x="323976" y="404240"/>
                </a:lnTo>
                <a:lnTo>
                  <a:pt x="0" y="202056"/>
                </a:lnTo>
                <a:close/>
              </a:path>
            </a:pathLst>
          </a:custGeom>
          <a:ln w="25399">
            <a:solidFill>
              <a:srgbClr val="385D89"/>
            </a:solidFill>
          </a:ln>
        </p:spPr>
        <p:txBody>
          <a:bodyPr wrap="square" lIns="0" tIns="0" rIns="0" bIns="0" rtlCol="0"/>
          <a:lstStyle/>
          <a:p>
            <a:endParaRPr sz="2700" dirty="0"/>
          </a:p>
        </p:txBody>
      </p:sp>
      <p:sp>
        <p:nvSpPr>
          <p:cNvPr id="19" name="object 19"/>
          <p:cNvSpPr txBox="1"/>
          <p:nvPr/>
        </p:nvSpPr>
        <p:spPr>
          <a:xfrm>
            <a:off x="5688902" y="4495457"/>
            <a:ext cx="4534853" cy="693460"/>
          </a:xfrm>
          <a:prstGeom prst="rect">
            <a:avLst/>
          </a:prstGeom>
          <a:solidFill>
            <a:srgbClr val="FFC000"/>
          </a:solidFill>
          <a:ln w="9525">
            <a:solidFill>
              <a:srgbClr val="000000"/>
            </a:solidFill>
          </a:ln>
        </p:spPr>
        <p:txBody>
          <a:bodyPr vert="horz" wrap="square" lIns="0" tIns="12383" rIns="0" bIns="0" rtlCol="0">
            <a:spAutoFit/>
          </a:bodyPr>
          <a:lstStyle/>
          <a:p>
            <a:pPr marL="229553">
              <a:spcBef>
                <a:spcPts val="98"/>
              </a:spcBef>
            </a:pPr>
            <a:r>
              <a:rPr sz="4425" b="1" i="1" spc="-120" dirty="0">
                <a:latin typeface="Comic Sans MS"/>
                <a:cs typeface="Comic Sans MS"/>
              </a:rPr>
              <a:t>Pendulum </a:t>
            </a:r>
            <a:r>
              <a:rPr sz="4425" b="1" i="1" spc="-127" dirty="0">
                <a:latin typeface="Comic Sans MS"/>
                <a:cs typeface="Comic Sans MS"/>
              </a:rPr>
              <a:t>effect</a:t>
            </a:r>
            <a:endParaRPr sz="4425" dirty="0">
              <a:latin typeface="Comic Sans MS"/>
              <a:cs typeface="Comic Sans MS"/>
            </a:endParaRPr>
          </a:p>
        </p:txBody>
      </p:sp>
      <p:sp>
        <p:nvSpPr>
          <p:cNvPr id="20" name="object 20"/>
          <p:cNvSpPr/>
          <p:nvPr/>
        </p:nvSpPr>
        <p:spPr>
          <a:xfrm>
            <a:off x="8394573" y="6361259"/>
            <a:ext cx="1733550" cy="257175"/>
          </a:xfrm>
          <a:custGeom>
            <a:avLst/>
            <a:gdLst/>
            <a:ahLst/>
            <a:cxnLst/>
            <a:rect l="l" t="t" r="r" b="b"/>
            <a:pathLst>
              <a:path w="1155700" h="171450">
                <a:moveTo>
                  <a:pt x="1046765" y="104826"/>
                </a:moveTo>
                <a:lnTo>
                  <a:pt x="993139" y="135707"/>
                </a:lnTo>
                <a:lnTo>
                  <a:pt x="987458" y="140686"/>
                </a:lnTo>
                <a:lnTo>
                  <a:pt x="984265" y="147248"/>
                </a:lnTo>
                <a:lnTo>
                  <a:pt x="983763" y="154549"/>
                </a:lnTo>
                <a:lnTo>
                  <a:pt x="986154" y="161742"/>
                </a:lnTo>
                <a:lnTo>
                  <a:pt x="991133" y="167423"/>
                </a:lnTo>
                <a:lnTo>
                  <a:pt x="997696" y="170616"/>
                </a:lnTo>
                <a:lnTo>
                  <a:pt x="1004996" y="171118"/>
                </a:lnTo>
                <a:lnTo>
                  <a:pt x="1012189" y="168727"/>
                </a:lnTo>
                <a:lnTo>
                  <a:pt x="1122531" y="105227"/>
                </a:lnTo>
                <a:lnTo>
                  <a:pt x="1117218" y="105227"/>
                </a:lnTo>
                <a:lnTo>
                  <a:pt x="1046765" y="104826"/>
                </a:lnTo>
                <a:close/>
              </a:path>
              <a:path w="1155700" h="171450">
                <a:moveTo>
                  <a:pt x="1079563" y="85939"/>
                </a:moveTo>
                <a:lnTo>
                  <a:pt x="1046765" y="104826"/>
                </a:lnTo>
                <a:lnTo>
                  <a:pt x="1117218" y="105227"/>
                </a:lnTo>
                <a:lnTo>
                  <a:pt x="1117236" y="102560"/>
                </a:lnTo>
                <a:lnTo>
                  <a:pt x="1107693" y="102560"/>
                </a:lnTo>
                <a:lnTo>
                  <a:pt x="1079563" y="85939"/>
                </a:lnTo>
                <a:close/>
              </a:path>
              <a:path w="1155700" h="171450">
                <a:moveTo>
                  <a:pt x="1005957" y="0"/>
                </a:moveTo>
                <a:lnTo>
                  <a:pt x="998680" y="420"/>
                </a:lnTo>
                <a:lnTo>
                  <a:pt x="992094" y="3556"/>
                </a:lnTo>
                <a:lnTo>
                  <a:pt x="987043" y="9215"/>
                </a:lnTo>
                <a:lnTo>
                  <a:pt x="984559" y="16337"/>
                </a:lnTo>
                <a:lnTo>
                  <a:pt x="984980" y="23614"/>
                </a:lnTo>
                <a:lnTo>
                  <a:pt x="988115" y="30200"/>
                </a:lnTo>
                <a:lnTo>
                  <a:pt x="993775" y="35250"/>
                </a:lnTo>
                <a:lnTo>
                  <a:pt x="1047047" y="66727"/>
                </a:lnTo>
                <a:lnTo>
                  <a:pt x="1117472" y="67127"/>
                </a:lnTo>
                <a:lnTo>
                  <a:pt x="1117218" y="105227"/>
                </a:lnTo>
                <a:lnTo>
                  <a:pt x="1122531" y="105227"/>
                </a:lnTo>
                <a:lnTo>
                  <a:pt x="1155191" y="86431"/>
                </a:lnTo>
                <a:lnTo>
                  <a:pt x="1013078" y="2484"/>
                </a:lnTo>
                <a:lnTo>
                  <a:pt x="1005957" y="0"/>
                </a:lnTo>
                <a:close/>
              </a:path>
              <a:path w="1155700" h="171450">
                <a:moveTo>
                  <a:pt x="126" y="60777"/>
                </a:moveTo>
                <a:lnTo>
                  <a:pt x="0" y="98877"/>
                </a:lnTo>
                <a:lnTo>
                  <a:pt x="1046765" y="104826"/>
                </a:lnTo>
                <a:lnTo>
                  <a:pt x="1079563" y="85939"/>
                </a:lnTo>
                <a:lnTo>
                  <a:pt x="1047047" y="66727"/>
                </a:lnTo>
                <a:lnTo>
                  <a:pt x="126" y="60777"/>
                </a:lnTo>
                <a:close/>
              </a:path>
              <a:path w="1155700" h="171450">
                <a:moveTo>
                  <a:pt x="1107820" y="69667"/>
                </a:moveTo>
                <a:lnTo>
                  <a:pt x="1079563" y="85939"/>
                </a:lnTo>
                <a:lnTo>
                  <a:pt x="1107693" y="102560"/>
                </a:lnTo>
                <a:lnTo>
                  <a:pt x="1107820" y="69667"/>
                </a:lnTo>
                <a:close/>
              </a:path>
              <a:path w="1155700" h="171450">
                <a:moveTo>
                  <a:pt x="1117456" y="69667"/>
                </a:moveTo>
                <a:lnTo>
                  <a:pt x="1107820" y="69667"/>
                </a:lnTo>
                <a:lnTo>
                  <a:pt x="1107693" y="102560"/>
                </a:lnTo>
                <a:lnTo>
                  <a:pt x="1117236" y="102560"/>
                </a:lnTo>
                <a:lnTo>
                  <a:pt x="1117456" y="69667"/>
                </a:lnTo>
                <a:close/>
              </a:path>
              <a:path w="1155700" h="171450">
                <a:moveTo>
                  <a:pt x="1047047" y="66727"/>
                </a:moveTo>
                <a:lnTo>
                  <a:pt x="1079563" y="85939"/>
                </a:lnTo>
                <a:lnTo>
                  <a:pt x="1107820" y="69667"/>
                </a:lnTo>
                <a:lnTo>
                  <a:pt x="1117456" y="69667"/>
                </a:lnTo>
                <a:lnTo>
                  <a:pt x="1117472" y="67127"/>
                </a:lnTo>
                <a:lnTo>
                  <a:pt x="1047047" y="66727"/>
                </a:lnTo>
                <a:close/>
              </a:path>
            </a:pathLst>
          </a:custGeom>
          <a:solidFill>
            <a:srgbClr val="000000"/>
          </a:solidFill>
        </p:spPr>
        <p:txBody>
          <a:bodyPr wrap="square" lIns="0" tIns="0" rIns="0" bIns="0" rtlCol="0"/>
          <a:lstStyle/>
          <a:p>
            <a:endParaRPr sz="2700" dirty="0"/>
          </a:p>
        </p:txBody>
      </p:sp>
      <p:sp>
        <p:nvSpPr>
          <p:cNvPr id="21" name="object 21"/>
          <p:cNvSpPr/>
          <p:nvPr/>
        </p:nvSpPr>
        <p:spPr>
          <a:xfrm>
            <a:off x="4121449" y="3382136"/>
            <a:ext cx="3203258" cy="0"/>
          </a:xfrm>
          <a:custGeom>
            <a:avLst/>
            <a:gdLst/>
            <a:ahLst/>
            <a:cxnLst/>
            <a:rect l="l" t="t" r="r" b="b"/>
            <a:pathLst>
              <a:path w="2135504">
                <a:moveTo>
                  <a:pt x="0" y="0"/>
                </a:moveTo>
                <a:lnTo>
                  <a:pt x="2135136" y="0"/>
                </a:lnTo>
              </a:path>
            </a:pathLst>
          </a:custGeom>
          <a:ln w="38100">
            <a:solidFill>
              <a:srgbClr val="000000"/>
            </a:solidFill>
          </a:ln>
        </p:spPr>
        <p:txBody>
          <a:bodyPr wrap="square" lIns="0" tIns="0" rIns="0" bIns="0" rtlCol="0"/>
          <a:lstStyle/>
          <a:p>
            <a:endParaRPr sz="2700" dirty="0"/>
          </a:p>
        </p:txBody>
      </p:sp>
      <p:sp>
        <p:nvSpPr>
          <p:cNvPr id="22" name="object 22"/>
          <p:cNvSpPr/>
          <p:nvPr/>
        </p:nvSpPr>
        <p:spPr>
          <a:xfrm>
            <a:off x="7361873" y="3091244"/>
            <a:ext cx="1188720" cy="606743"/>
          </a:xfrm>
          <a:custGeom>
            <a:avLst/>
            <a:gdLst/>
            <a:ahLst/>
            <a:cxnLst/>
            <a:rect l="l" t="t" r="r" b="b"/>
            <a:pathLst>
              <a:path w="792479" h="404494">
                <a:moveTo>
                  <a:pt x="395986" y="0"/>
                </a:moveTo>
                <a:lnTo>
                  <a:pt x="0" y="202184"/>
                </a:lnTo>
                <a:lnTo>
                  <a:pt x="395986" y="404241"/>
                </a:lnTo>
                <a:lnTo>
                  <a:pt x="792099" y="202184"/>
                </a:lnTo>
                <a:lnTo>
                  <a:pt x="395986" y="0"/>
                </a:lnTo>
                <a:close/>
              </a:path>
            </a:pathLst>
          </a:custGeom>
          <a:solidFill>
            <a:srgbClr val="FFFFFF"/>
          </a:solidFill>
        </p:spPr>
        <p:txBody>
          <a:bodyPr wrap="square" lIns="0" tIns="0" rIns="0" bIns="0" rtlCol="0"/>
          <a:lstStyle/>
          <a:p>
            <a:endParaRPr sz="2700" dirty="0"/>
          </a:p>
        </p:txBody>
      </p:sp>
      <p:sp>
        <p:nvSpPr>
          <p:cNvPr id="23" name="object 23"/>
          <p:cNvSpPr/>
          <p:nvPr/>
        </p:nvSpPr>
        <p:spPr>
          <a:xfrm>
            <a:off x="7361873" y="3091244"/>
            <a:ext cx="1188720" cy="606743"/>
          </a:xfrm>
          <a:custGeom>
            <a:avLst/>
            <a:gdLst/>
            <a:ahLst/>
            <a:cxnLst/>
            <a:rect l="l" t="t" r="r" b="b"/>
            <a:pathLst>
              <a:path w="792479" h="404494">
                <a:moveTo>
                  <a:pt x="0" y="202184"/>
                </a:moveTo>
                <a:lnTo>
                  <a:pt x="395986" y="0"/>
                </a:lnTo>
                <a:lnTo>
                  <a:pt x="792099" y="202184"/>
                </a:lnTo>
                <a:lnTo>
                  <a:pt x="395986" y="404241"/>
                </a:lnTo>
                <a:lnTo>
                  <a:pt x="0" y="202184"/>
                </a:lnTo>
                <a:close/>
              </a:path>
            </a:pathLst>
          </a:custGeom>
          <a:ln w="25399">
            <a:solidFill>
              <a:srgbClr val="385D89"/>
            </a:solidFill>
          </a:ln>
        </p:spPr>
        <p:txBody>
          <a:bodyPr wrap="square" lIns="0" tIns="0" rIns="0" bIns="0" rtlCol="0"/>
          <a:lstStyle/>
          <a:p>
            <a:endParaRPr sz="2700" dirty="0"/>
          </a:p>
        </p:txBody>
      </p:sp>
      <p:sp>
        <p:nvSpPr>
          <p:cNvPr id="24" name="object 24"/>
          <p:cNvSpPr/>
          <p:nvPr/>
        </p:nvSpPr>
        <p:spPr>
          <a:xfrm>
            <a:off x="10163175" y="7843799"/>
            <a:ext cx="4526280" cy="877253"/>
          </a:xfrm>
          <a:custGeom>
            <a:avLst/>
            <a:gdLst/>
            <a:ahLst/>
            <a:cxnLst/>
            <a:rect l="l" t="t" r="r" b="b"/>
            <a:pathLst>
              <a:path w="3017520" h="584835">
                <a:moveTo>
                  <a:pt x="0" y="584771"/>
                </a:moveTo>
                <a:lnTo>
                  <a:pt x="3017011" y="584771"/>
                </a:lnTo>
                <a:lnTo>
                  <a:pt x="3017011" y="0"/>
                </a:lnTo>
                <a:lnTo>
                  <a:pt x="0" y="0"/>
                </a:lnTo>
                <a:lnTo>
                  <a:pt x="0" y="584771"/>
                </a:lnTo>
                <a:close/>
              </a:path>
            </a:pathLst>
          </a:custGeom>
          <a:solidFill>
            <a:srgbClr val="A4FFA2"/>
          </a:solidFill>
        </p:spPr>
        <p:txBody>
          <a:bodyPr wrap="square" lIns="0" tIns="0" rIns="0" bIns="0" rtlCol="0"/>
          <a:lstStyle/>
          <a:p>
            <a:endParaRPr sz="2700" dirty="0"/>
          </a:p>
        </p:txBody>
      </p:sp>
      <p:sp>
        <p:nvSpPr>
          <p:cNvPr id="25" name="object 25"/>
          <p:cNvSpPr/>
          <p:nvPr/>
        </p:nvSpPr>
        <p:spPr>
          <a:xfrm>
            <a:off x="10163175" y="7843799"/>
            <a:ext cx="4526280" cy="877253"/>
          </a:xfrm>
          <a:custGeom>
            <a:avLst/>
            <a:gdLst/>
            <a:ahLst/>
            <a:cxnLst/>
            <a:rect l="l" t="t" r="r" b="b"/>
            <a:pathLst>
              <a:path w="3017520" h="584835">
                <a:moveTo>
                  <a:pt x="0" y="584771"/>
                </a:moveTo>
                <a:lnTo>
                  <a:pt x="3017011" y="584771"/>
                </a:lnTo>
                <a:lnTo>
                  <a:pt x="3017011" y="0"/>
                </a:lnTo>
                <a:lnTo>
                  <a:pt x="0" y="0"/>
                </a:lnTo>
                <a:lnTo>
                  <a:pt x="0" y="584771"/>
                </a:lnTo>
                <a:close/>
              </a:path>
            </a:pathLst>
          </a:custGeom>
          <a:ln w="9525">
            <a:solidFill>
              <a:srgbClr val="000000"/>
            </a:solidFill>
          </a:ln>
        </p:spPr>
        <p:txBody>
          <a:bodyPr wrap="square" lIns="0" tIns="0" rIns="0" bIns="0" rtlCol="0"/>
          <a:lstStyle/>
          <a:p>
            <a:endParaRPr sz="2700" dirty="0"/>
          </a:p>
        </p:txBody>
      </p:sp>
      <p:sp>
        <p:nvSpPr>
          <p:cNvPr id="26" name="object 26"/>
          <p:cNvSpPr txBox="1"/>
          <p:nvPr/>
        </p:nvSpPr>
        <p:spPr>
          <a:xfrm>
            <a:off x="11135296" y="7830044"/>
            <a:ext cx="2584133" cy="798295"/>
          </a:xfrm>
          <a:prstGeom prst="rect">
            <a:avLst/>
          </a:prstGeom>
        </p:spPr>
        <p:txBody>
          <a:bodyPr vert="horz" wrap="square" lIns="0" tIns="24765" rIns="0" bIns="0" rtlCol="0">
            <a:spAutoFit/>
          </a:bodyPr>
          <a:lstStyle/>
          <a:p>
            <a:pPr marL="19050">
              <a:spcBef>
                <a:spcPts val="195"/>
              </a:spcBef>
            </a:pPr>
            <a:r>
              <a:rPr sz="5025" b="1" i="1" spc="-127" dirty="0">
                <a:latin typeface="Comic Sans MS"/>
                <a:cs typeface="Comic Sans MS"/>
              </a:rPr>
              <a:t>recovery</a:t>
            </a:r>
            <a:endParaRPr sz="5025" dirty="0">
              <a:latin typeface="Comic Sans MS"/>
              <a:cs typeface="Comic Sans MS"/>
            </a:endParaRPr>
          </a:p>
        </p:txBody>
      </p:sp>
      <p:sp>
        <p:nvSpPr>
          <p:cNvPr id="27" name="object 27"/>
          <p:cNvSpPr/>
          <p:nvPr/>
        </p:nvSpPr>
        <p:spPr>
          <a:xfrm>
            <a:off x="12257373" y="6929246"/>
            <a:ext cx="257175" cy="915353"/>
          </a:xfrm>
          <a:custGeom>
            <a:avLst/>
            <a:gdLst/>
            <a:ahLst/>
            <a:cxnLst/>
            <a:rect l="l" t="t" r="r" b="b"/>
            <a:pathLst>
              <a:path w="171450" h="610235">
                <a:moveTo>
                  <a:pt x="16569" y="438372"/>
                </a:moveTo>
                <a:lnTo>
                  <a:pt x="9376" y="440816"/>
                </a:lnTo>
                <a:lnTo>
                  <a:pt x="3694" y="445793"/>
                </a:lnTo>
                <a:lnTo>
                  <a:pt x="502" y="452342"/>
                </a:lnTo>
                <a:lnTo>
                  <a:pt x="0" y="459605"/>
                </a:lnTo>
                <a:lnTo>
                  <a:pt x="2391" y="466725"/>
                </a:lnTo>
                <a:lnTo>
                  <a:pt x="84687" y="609726"/>
                </a:lnTo>
                <a:lnTo>
                  <a:pt x="106912" y="572134"/>
                </a:lnTo>
                <a:lnTo>
                  <a:pt x="103991" y="572134"/>
                </a:lnTo>
                <a:lnTo>
                  <a:pt x="65891" y="571881"/>
                </a:lnTo>
                <a:lnTo>
                  <a:pt x="66313" y="501464"/>
                </a:lnTo>
                <a:lnTo>
                  <a:pt x="35411" y="447801"/>
                </a:lnTo>
                <a:lnTo>
                  <a:pt x="30432" y="442102"/>
                </a:lnTo>
                <a:lnTo>
                  <a:pt x="23870" y="438880"/>
                </a:lnTo>
                <a:lnTo>
                  <a:pt x="16569" y="438372"/>
                </a:lnTo>
                <a:close/>
              </a:path>
              <a:path w="171450" h="610235">
                <a:moveTo>
                  <a:pt x="66313" y="501464"/>
                </a:moveTo>
                <a:lnTo>
                  <a:pt x="65891" y="571881"/>
                </a:lnTo>
                <a:lnTo>
                  <a:pt x="103991" y="572134"/>
                </a:lnTo>
                <a:lnTo>
                  <a:pt x="104049" y="562482"/>
                </a:lnTo>
                <a:lnTo>
                  <a:pt x="101451" y="562482"/>
                </a:lnTo>
                <a:lnTo>
                  <a:pt x="68431" y="562228"/>
                </a:lnTo>
                <a:lnTo>
                  <a:pt x="85104" y="534095"/>
                </a:lnTo>
                <a:lnTo>
                  <a:pt x="66313" y="501464"/>
                </a:lnTo>
                <a:close/>
              </a:path>
              <a:path w="171450" h="610235">
                <a:moveTo>
                  <a:pt x="154781" y="439221"/>
                </a:moveTo>
                <a:lnTo>
                  <a:pt x="104414" y="501511"/>
                </a:lnTo>
                <a:lnTo>
                  <a:pt x="103991" y="572134"/>
                </a:lnTo>
                <a:lnTo>
                  <a:pt x="106912" y="572134"/>
                </a:lnTo>
                <a:lnTo>
                  <a:pt x="168634" y="467740"/>
                </a:lnTo>
                <a:lnTo>
                  <a:pt x="171118" y="460619"/>
                </a:lnTo>
                <a:lnTo>
                  <a:pt x="170697" y="453342"/>
                </a:lnTo>
                <a:lnTo>
                  <a:pt x="167562" y="446756"/>
                </a:lnTo>
                <a:lnTo>
                  <a:pt x="161903" y="441706"/>
                </a:lnTo>
                <a:lnTo>
                  <a:pt x="154781" y="439221"/>
                </a:lnTo>
                <a:close/>
              </a:path>
              <a:path w="171450" h="610235">
                <a:moveTo>
                  <a:pt x="85104" y="534095"/>
                </a:moveTo>
                <a:lnTo>
                  <a:pt x="68431" y="562228"/>
                </a:lnTo>
                <a:lnTo>
                  <a:pt x="101451" y="562482"/>
                </a:lnTo>
                <a:lnTo>
                  <a:pt x="85104" y="534095"/>
                </a:lnTo>
                <a:close/>
              </a:path>
              <a:path w="171450" h="610235">
                <a:moveTo>
                  <a:pt x="104414" y="501511"/>
                </a:moveTo>
                <a:lnTo>
                  <a:pt x="85104" y="534095"/>
                </a:lnTo>
                <a:lnTo>
                  <a:pt x="101451" y="562482"/>
                </a:lnTo>
                <a:lnTo>
                  <a:pt x="104049" y="562482"/>
                </a:lnTo>
                <a:lnTo>
                  <a:pt x="104414" y="501511"/>
                </a:lnTo>
                <a:close/>
              </a:path>
              <a:path w="171450" h="610235">
                <a:moveTo>
                  <a:pt x="69320" y="0"/>
                </a:moveTo>
                <a:lnTo>
                  <a:pt x="66313" y="501464"/>
                </a:lnTo>
                <a:lnTo>
                  <a:pt x="85104" y="534095"/>
                </a:lnTo>
                <a:lnTo>
                  <a:pt x="104414" y="501511"/>
                </a:lnTo>
                <a:lnTo>
                  <a:pt x="107420" y="253"/>
                </a:lnTo>
                <a:lnTo>
                  <a:pt x="69320" y="0"/>
                </a:lnTo>
                <a:close/>
              </a:path>
            </a:pathLst>
          </a:custGeom>
          <a:solidFill>
            <a:srgbClr val="000000"/>
          </a:solidFill>
        </p:spPr>
        <p:txBody>
          <a:bodyPr wrap="square" lIns="0" tIns="0" rIns="0" bIns="0" rtlCol="0"/>
          <a:lstStyle/>
          <a:p>
            <a:endParaRPr sz="2700" dirty="0"/>
          </a:p>
        </p:txBody>
      </p:sp>
      <p:sp>
        <p:nvSpPr>
          <p:cNvPr id="28" name="object 28"/>
          <p:cNvSpPr/>
          <p:nvPr/>
        </p:nvSpPr>
        <p:spPr>
          <a:xfrm>
            <a:off x="7780323" y="5410962"/>
            <a:ext cx="257175" cy="704850"/>
          </a:xfrm>
          <a:custGeom>
            <a:avLst/>
            <a:gdLst/>
            <a:ahLst/>
            <a:cxnLst/>
            <a:rect l="l" t="t" r="r" b="b"/>
            <a:pathLst>
              <a:path w="171450" h="469900">
                <a:moveTo>
                  <a:pt x="16444" y="298850"/>
                </a:moveTo>
                <a:lnTo>
                  <a:pt x="9322" y="301244"/>
                </a:lnTo>
                <a:lnTo>
                  <a:pt x="3643" y="306296"/>
                </a:lnTo>
                <a:lnTo>
                  <a:pt x="464" y="312896"/>
                </a:lnTo>
                <a:lnTo>
                  <a:pt x="0" y="320210"/>
                </a:lnTo>
                <a:lnTo>
                  <a:pt x="2464" y="327406"/>
                </a:lnTo>
                <a:lnTo>
                  <a:pt x="85522" y="469900"/>
                </a:lnTo>
                <a:lnTo>
                  <a:pt x="107596" y="432054"/>
                </a:lnTo>
                <a:lnTo>
                  <a:pt x="66472" y="432054"/>
                </a:lnTo>
                <a:lnTo>
                  <a:pt x="66472" y="361442"/>
                </a:lnTo>
                <a:lnTo>
                  <a:pt x="35357" y="308102"/>
                </a:lnTo>
                <a:lnTo>
                  <a:pt x="30307" y="302494"/>
                </a:lnTo>
                <a:lnTo>
                  <a:pt x="23721" y="299339"/>
                </a:lnTo>
                <a:lnTo>
                  <a:pt x="16444" y="298850"/>
                </a:lnTo>
                <a:close/>
              </a:path>
              <a:path w="171450" h="469900">
                <a:moveTo>
                  <a:pt x="66472" y="361442"/>
                </a:moveTo>
                <a:lnTo>
                  <a:pt x="66472" y="432054"/>
                </a:lnTo>
                <a:lnTo>
                  <a:pt x="104572" y="432054"/>
                </a:lnTo>
                <a:lnTo>
                  <a:pt x="104572" y="422402"/>
                </a:lnTo>
                <a:lnTo>
                  <a:pt x="69139" y="422402"/>
                </a:lnTo>
                <a:lnTo>
                  <a:pt x="85586" y="394208"/>
                </a:lnTo>
                <a:lnTo>
                  <a:pt x="66472" y="361442"/>
                </a:lnTo>
                <a:close/>
              </a:path>
              <a:path w="171450" h="469900">
                <a:moveTo>
                  <a:pt x="154656" y="298850"/>
                </a:moveTo>
                <a:lnTo>
                  <a:pt x="147355" y="299339"/>
                </a:lnTo>
                <a:lnTo>
                  <a:pt x="140793" y="302494"/>
                </a:lnTo>
                <a:lnTo>
                  <a:pt x="135814" y="308102"/>
                </a:lnTo>
                <a:lnTo>
                  <a:pt x="104572" y="361659"/>
                </a:lnTo>
                <a:lnTo>
                  <a:pt x="104572" y="432054"/>
                </a:lnTo>
                <a:lnTo>
                  <a:pt x="107596" y="432054"/>
                </a:lnTo>
                <a:lnTo>
                  <a:pt x="168707" y="327279"/>
                </a:lnTo>
                <a:lnTo>
                  <a:pt x="171100" y="320157"/>
                </a:lnTo>
                <a:lnTo>
                  <a:pt x="170612" y="312880"/>
                </a:lnTo>
                <a:lnTo>
                  <a:pt x="167457" y="306294"/>
                </a:lnTo>
                <a:lnTo>
                  <a:pt x="161849" y="301244"/>
                </a:lnTo>
                <a:lnTo>
                  <a:pt x="154656" y="298850"/>
                </a:lnTo>
                <a:close/>
              </a:path>
              <a:path w="171450" h="469900">
                <a:moveTo>
                  <a:pt x="85586" y="394208"/>
                </a:moveTo>
                <a:lnTo>
                  <a:pt x="69139" y="422402"/>
                </a:lnTo>
                <a:lnTo>
                  <a:pt x="102032" y="422402"/>
                </a:lnTo>
                <a:lnTo>
                  <a:pt x="85586" y="394208"/>
                </a:lnTo>
                <a:close/>
              </a:path>
              <a:path w="171450" h="469900">
                <a:moveTo>
                  <a:pt x="104572" y="361659"/>
                </a:moveTo>
                <a:lnTo>
                  <a:pt x="85586" y="394208"/>
                </a:lnTo>
                <a:lnTo>
                  <a:pt x="102032" y="422402"/>
                </a:lnTo>
                <a:lnTo>
                  <a:pt x="104572" y="422402"/>
                </a:lnTo>
                <a:lnTo>
                  <a:pt x="104572" y="361659"/>
                </a:lnTo>
                <a:close/>
              </a:path>
              <a:path w="171450" h="469900">
                <a:moveTo>
                  <a:pt x="104572" y="0"/>
                </a:moveTo>
                <a:lnTo>
                  <a:pt x="66472" y="0"/>
                </a:lnTo>
                <a:lnTo>
                  <a:pt x="66472" y="361442"/>
                </a:lnTo>
                <a:lnTo>
                  <a:pt x="85586" y="394208"/>
                </a:lnTo>
                <a:lnTo>
                  <a:pt x="104572" y="361659"/>
                </a:lnTo>
                <a:lnTo>
                  <a:pt x="104572" y="0"/>
                </a:lnTo>
                <a:close/>
              </a:path>
            </a:pathLst>
          </a:custGeom>
          <a:solidFill>
            <a:srgbClr val="000000"/>
          </a:solidFill>
        </p:spPr>
        <p:txBody>
          <a:bodyPr wrap="square" lIns="0" tIns="0" rIns="0" bIns="0" rtlCol="0"/>
          <a:lstStyle/>
          <a:p>
            <a:endParaRPr sz="2700" dirty="0"/>
          </a:p>
        </p:txBody>
      </p:sp>
      <p:sp>
        <p:nvSpPr>
          <p:cNvPr id="32" name="AutoShape 3">
            <a:extLst>
              <a:ext uri="{FF2B5EF4-FFF2-40B4-BE49-F238E27FC236}">
                <a16:creationId xmlns:a16="http://schemas.microsoft.com/office/drawing/2014/main" id="{2D3CDCEE-CD51-5C53-6F9F-C6E51714C874}"/>
              </a:ext>
            </a:extLst>
          </p:cNvPr>
          <p:cNvSpPr/>
          <p:nvPr/>
        </p:nvSpPr>
        <p:spPr>
          <a:xfrm>
            <a:off x="0" y="-12526"/>
            <a:ext cx="1714500" cy="10287000"/>
          </a:xfrm>
          <a:prstGeom prst="rect">
            <a:avLst/>
          </a:prstGeom>
          <a:solidFill>
            <a:srgbClr val="242424"/>
          </a:solidFill>
        </p:spPr>
        <p:txBody>
          <a:bodyPr/>
          <a:lstStyle/>
          <a:p>
            <a:endParaRPr lang="it-IT" dirty="0"/>
          </a:p>
        </p:txBody>
      </p:sp>
      <p:grpSp>
        <p:nvGrpSpPr>
          <p:cNvPr id="33" name="Group 5">
            <a:extLst>
              <a:ext uri="{FF2B5EF4-FFF2-40B4-BE49-F238E27FC236}">
                <a16:creationId xmlns:a16="http://schemas.microsoft.com/office/drawing/2014/main" id="{EC020B9F-A6BC-FB69-57FA-42494D52D38A}"/>
              </a:ext>
            </a:extLst>
          </p:cNvPr>
          <p:cNvGrpSpPr/>
          <p:nvPr/>
        </p:nvGrpSpPr>
        <p:grpSpPr>
          <a:xfrm>
            <a:off x="0" y="8572500"/>
            <a:ext cx="1714500" cy="1714500"/>
            <a:chOff x="0" y="0"/>
            <a:chExt cx="1913890" cy="1913890"/>
          </a:xfrm>
        </p:grpSpPr>
        <p:sp>
          <p:nvSpPr>
            <p:cNvPr id="34" name="Freeform 6">
              <a:extLst>
                <a:ext uri="{FF2B5EF4-FFF2-40B4-BE49-F238E27FC236}">
                  <a16:creationId xmlns:a16="http://schemas.microsoft.com/office/drawing/2014/main" id="{7D732CDE-E1EC-E628-4936-B042A9E22333}"/>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grpSp>
        <p:nvGrpSpPr>
          <p:cNvPr id="36" name="Group 20">
            <a:extLst>
              <a:ext uri="{FF2B5EF4-FFF2-40B4-BE49-F238E27FC236}">
                <a16:creationId xmlns:a16="http://schemas.microsoft.com/office/drawing/2014/main" id="{A2C5B3E5-044C-99E5-7162-FF4200A7DF65}"/>
              </a:ext>
            </a:extLst>
          </p:cNvPr>
          <p:cNvGrpSpPr/>
          <p:nvPr/>
        </p:nvGrpSpPr>
        <p:grpSpPr>
          <a:xfrm>
            <a:off x="16573500" y="0"/>
            <a:ext cx="1714500" cy="1714500"/>
            <a:chOff x="0" y="0"/>
            <a:chExt cx="1913890" cy="1913890"/>
          </a:xfrm>
        </p:grpSpPr>
        <p:sp>
          <p:nvSpPr>
            <p:cNvPr id="37" name="Freeform 21">
              <a:extLst>
                <a:ext uri="{FF2B5EF4-FFF2-40B4-BE49-F238E27FC236}">
                  <a16:creationId xmlns:a16="http://schemas.microsoft.com/office/drawing/2014/main" id="{213967DB-07D5-D5B0-0768-277038F8DFE9}"/>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sp>
        <p:nvSpPr>
          <p:cNvPr id="38" name="TextBox 22">
            <a:extLst>
              <a:ext uri="{FF2B5EF4-FFF2-40B4-BE49-F238E27FC236}">
                <a16:creationId xmlns:a16="http://schemas.microsoft.com/office/drawing/2014/main" id="{3A2BF4D9-7570-3FF6-6B01-272D35492FF7}"/>
              </a:ext>
            </a:extLst>
          </p:cNvPr>
          <p:cNvSpPr txBox="1"/>
          <p:nvPr/>
        </p:nvSpPr>
        <p:spPr>
          <a:xfrm>
            <a:off x="16867076" y="760378"/>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07</a:t>
            </a:r>
          </a:p>
        </p:txBody>
      </p:sp>
      <p:sp>
        <p:nvSpPr>
          <p:cNvPr id="29" name="TextBox 4">
            <a:extLst>
              <a:ext uri="{FF2B5EF4-FFF2-40B4-BE49-F238E27FC236}">
                <a16:creationId xmlns:a16="http://schemas.microsoft.com/office/drawing/2014/main" id="{BA665E78-1E31-5C2B-62B0-4BFCD83321BD}"/>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2: Safety and protection equipment </a:t>
            </a:r>
          </a:p>
          <a:p>
            <a:pPr marL="0" lvl="1">
              <a:lnSpc>
                <a:spcPts val="1680"/>
              </a:lnSpc>
              <a:spcBef>
                <a:spcPts val="1260"/>
              </a:spcBef>
            </a:pPr>
            <a:r>
              <a:rPr lang="en-US" sz="1400" spc="210" dirty="0">
                <a:solidFill>
                  <a:schemeClr val="bg1"/>
                </a:solidFill>
                <a:latin typeface="Inter"/>
              </a:rPr>
              <a:t> </a:t>
            </a:r>
          </a:p>
        </p:txBody>
      </p:sp>
      <p:sp>
        <p:nvSpPr>
          <p:cNvPr id="30" name="TextBox 7">
            <a:extLst>
              <a:ext uri="{FF2B5EF4-FFF2-40B4-BE49-F238E27FC236}">
                <a16:creationId xmlns:a16="http://schemas.microsoft.com/office/drawing/2014/main" id="{5175175D-D2D9-81ED-CAFF-53B07F3B7290}"/>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06-14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2638672" y="402336"/>
            <a:ext cx="6949059" cy="3964877"/>
          </a:xfrm>
          <a:prstGeom prst="rect">
            <a:avLst/>
          </a:prstGeom>
          <a:blipFill>
            <a:blip r:embed="rId2" cstate="print"/>
            <a:stretch>
              <a:fillRect/>
            </a:stretch>
          </a:blipFill>
        </p:spPr>
        <p:txBody>
          <a:bodyPr wrap="square" lIns="0" tIns="0" rIns="0" bIns="0" rtlCol="0"/>
          <a:lstStyle/>
          <a:p>
            <a:endParaRPr sz="2700" dirty="0"/>
          </a:p>
        </p:txBody>
      </p:sp>
      <p:sp>
        <p:nvSpPr>
          <p:cNvPr id="4" name="object 4"/>
          <p:cNvSpPr/>
          <p:nvPr/>
        </p:nvSpPr>
        <p:spPr>
          <a:xfrm>
            <a:off x="8477250" y="5619750"/>
            <a:ext cx="7097268" cy="4226624"/>
          </a:xfrm>
          <a:prstGeom prst="rect">
            <a:avLst/>
          </a:prstGeom>
          <a:blipFill>
            <a:blip r:embed="rId3" cstate="print"/>
            <a:stretch>
              <a:fillRect/>
            </a:stretch>
          </a:blipFill>
        </p:spPr>
        <p:txBody>
          <a:bodyPr wrap="square" lIns="0" tIns="0" rIns="0" bIns="0" rtlCol="0"/>
          <a:lstStyle/>
          <a:p>
            <a:endParaRPr sz="2700" dirty="0"/>
          </a:p>
        </p:txBody>
      </p:sp>
      <p:sp>
        <p:nvSpPr>
          <p:cNvPr id="5" name="object 5"/>
          <p:cNvSpPr/>
          <p:nvPr/>
        </p:nvSpPr>
        <p:spPr>
          <a:xfrm>
            <a:off x="2645816" y="4859845"/>
            <a:ext cx="5602796" cy="3098102"/>
          </a:xfrm>
          <a:prstGeom prst="rect">
            <a:avLst/>
          </a:prstGeom>
          <a:blipFill>
            <a:blip r:embed="rId4" cstate="print"/>
            <a:stretch>
              <a:fillRect/>
            </a:stretch>
          </a:blipFill>
        </p:spPr>
        <p:txBody>
          <a:bodyPr wrap="square" lIns="0" tIns="0" rIns="0" bIns="0" rtlCol="0"/>
          <a:lstStyle/>
          <a:p>
            <a:endParaRPr sz="2700" dirty="0"/>
          </a:p>
        </p:txBody>
      </p:sp>
      <p:sp>
        <p:nvSpPr>
          <p:cNvPr id="6" name="object 6"/>
          <p:cNvSpPr txBox="1"/>
          <p:nvPr/>
        </p:nvSpPr>
        <p:spPr>
          <a:xfrm>
            <a:off x="2638673" y="552257"/>
            <a:ext cx="6963728" cy="1208023"/>
          </a:xfrm>
          <a:prstGeom prst="rect">
            <a:avLst/>
          </a:prstGeom>
          <a:ln w="9525">
            <a:solidFill>
              <a:srgbClr val="4F81BC"/>
            </a:solidFill>
          </a:ln>
        </p:spPr>
        <p:txBody>
          <a:bodyPr vert="horz" wrap="square" lIns="0" tIns="0" rIns="0" bIns="0" rtlCol="0">
            <a:spAutoFit/>
          </a:bodyPr>
          <a:lstStyle/>
          <a:p>
            <a:pPr>
              <a:lnSpc>
                <a:spcPct val="100000"/>
              </a:lnSpc>
            </a:pPr>
            <a:endParaRPr sz="2250" dirty="0">
              <a:latin typeface="Times New Roman"/>
              <a:cs typeface="Times New Roman"/>
            </a:endParaRPr>
          </a:p>
          <a:p>
            <a:pPr>
              <a:lnSpc>
                <a:spcPct val="100000"/>
              </a:lnSpc>
            </a:pPr>
            <a:endParaRPr sz="2250" dirty="0">
              <a:latin typeface="Times New Roman"/>
              <a:cs typeface="Times New Roman"/>
            </a:endParaRPr>
          </a:p>
          <a:p>
            <a:pPr marL="1358265">
              <a:spcBef>
                <a:spcPts val="1470"/>
              </a:spcBef>
            </a:pPr>
            <a:r>
              <a:rPr sz="2100" b="1" dirty="0">
                <a:solidFill>
                  <a:srgbClr val="FF0000"/>
                </a:solidFill>
                <a:latin typeface="Arial"/>
                <a:cs typeface="Arial"/>
              </a:rPr>
              <a:t>Free </a:t>
            </a:r>
            <a:r>
              <a:rPr sz="2100" b="1" spc="-8" dirty="0">
                <a:solidFill>
                  <a:srgbClr val="FF0000"/>
                </a:solidFill>
                <a:latin typeface="Arial"/>
                <a:cs typeface="Arial"/>
              </a:rPr>
              <a:t>fall</a:t>
            </a:r>
            <a:r>
              <a:rPr sz="2100" b="1" dirty="0">
                <a:solidFill>
                  <a:srgbClr val="FF0000"/>
                </a:solidFill>
                <a:latin typeface="Arial"/>
                <a:cs typeface="Arial"/>
              </a:rPr>
              <a:t>: between 0.6 and 1.5 m</a:t>
            </a:r>
            <a:endParaRPr sz="2100" dirty="0">
              <a:latin typeface="Arial"/>
              <a:cs typeface="Arial"/>
            </a:endParaRPr>
          </a:p>
        </p:txBody>
      </p:sp>
      <p:sp>
        <p:nvSpPr>
          <p:cNvPr id="7" name="object 7"/>
          <p:cNvSpPr txBox="1"/>
          <p:nvPr/>
        </p:nvSpPr>
        <p:spPr>
          <a:xfrm>
            <a:off x="2638673" y="4852795"/>
            <a:ext cx="5617844" cy="2852063"/>
          </a:xfrm>
          <a:prstGeom prst="rect">
            <a:avLst/>
          </a:prstGeom>
          <a:ln w="9525">
            <a:solidFill>
              <a:srgbClr val="4F81BC"/>
            </a:solidFill>
          </a:ln>
        </p:spPr>
        <p:txBody>
          <a:bodyPr vert="horz" wrap="square" lIns="0" tIns="0" rIns="0" bIns="0" rtlCol="0">
            <a:spAutoFit/>
          </a:bodyPr>
          <a:lstStyle/>
          <a:p>
            <a:pPr>
              <a:lnSpc>
                <a:spcPct val="100000"/>
              </a:lnSpc>
            </a:pPr>
            <a:endParaRPr sz="2250" dirty="0">
              <a:latin typeface="Times New Roman"/>
              <a:cs typeface="Times New Roman"/>
            </a:endParaRPr>
          </a:p>
          <a:p>
            <a:pPr>
              <a:lnSpc>
                <a:spcPct val="100000"/>
              </a:lnSpc>
            </a:pPr>
            <a:endParaRPr sz="2250" dirty="0">
              <a:latin typeface="Times New Roman"/>
              <a:cs typeface="Times New Roman"/>
            </a:endParaRPr>
          </a:p>
          <a:p>
            <a:pPr>
              <a:lnSpc>
                <a:spcPct val="100000"/>
              </a:lnSpc>
            </a:pPr>
            <a:endParaRPr sz="2250" dirty="0">
              <a:latin typeface="Times New Roman"/>
              <a:cs typeface="Times New Roman"/>
            </a:endParaRPr>
          </a:p>
          <a:p>
            <a:pPr>
              <a:lnSpc>
                <a:spcPct val="100000"/>
              </a:lnSpc>
            </a:pPr>
            <a:endParaRPr sz="2250" dirty="0">
              <a:latin typeface="Times New Roman"/>
              <a:cs typeface="Times New Roman"/>
            </a:endParaRPr>
          </a:p>
          <a:p>
            <a:pPr>
              <a:lnSpc>
                <a:spcPct val="100000"/>
              </a:lnSpc>
            </a:pPr>
            <a:endParaRPr sz="2250" dirty="0">
              <a:latin typeface="Times New Roman"/>
              <a:cs typeface="Times New Roman"/>
            </a:endParaRPr>
          </a:p>
          <a:p>
            <a:pPr>
              <a:lnSpc>
                <a:spcPct val="100000"/>
              </a:lnSpc>
            </a:pPr>
            <a:endParaRPr sz="2250" dirty="0">
              <a:latin typeface="Times New Roman"/>
              <a:cs typeface="Times New Roman"/>
            </a:endParaRPr>
          </a:p>
          <a:p>
            <a:pPr>
              <a:spcBef>
                <a:spcPts val="83"/>
              </a:spcBef>
            </a:pPr>
            <a:endParaRPr sz="2850" dirty="0">
              <a:latin typeface="Times New Roman"/>
              <a:cs typeface="Times New Roman"/>
            </a:endParaRPr>
          </a:p>
          <a:p>
            <a:pPr marL="601980"/>
            <a:r>
              <a:rPr sz="2100" b="1" dirty="0">
                <a:solidFill>
                  <a:srgbClr val="E36C09"/>
                </a:solidFill>
                <a:latin typeface="Arial"/>
                <a:cs typeface="Arial"/>
              </a:rPr>
              <a:t>Limited free </a:t>
            </a:r>
            <a:r>
              <a:rPr sz="2100" b="1" spc="-8" dirty="0">
                <a:solidFill>
                  <a:srgbClr val="E36C09"/>
                </a:solidFill>
                <a:latin typeface="Arial"/>
                <a:cs typeface="Arial"/>
              </a:rPr>
              <a:t>fall</a:t>
            </a:r>
            <a:r>
              <a:rPr sz="2100" b="1" dirty="0">
                <a:solidFill>
                  <a:srgbClr val="E36C09"/>
                </a:solidFill>
                <a:latin typeface="Arial"/>
                <a:cs typeface="Arial"/>
              </a:rPr>
              <a:t>: max. 0.6 m</a:t>
            </a:r>
            <a:endParaRPr sz="2100" dirty="0">
              <a:latin typeface="Arial"/>
              <a:cs typeface="Arial"/>
            </a:endParaRPr>
          </a:p>
        </p:txBody>
      </p:sp>
      <p:sp>
        <p:nvSpPr>
          <p:cNvPr id="8" name="object 8"/>
          <p:cNvSpPr/>
          <p:nvPr/>
        </p:nvSpPr>
        <p:spPr>
          <a:xfrm>
            <a:off x="9747312" y="1797748"/>
            <a:ext cx="5536121" cy="3200400"/>
          </a:xfrm>
          <a:prstGeom prst="rect">
            <a:avLst/>
          </a:prstGeom>
          <a:blipFill>
            <a:blip r:embed="rId5" cstate="print"/>
            <a:stretch>
              <a:fillRect/>
            </a:stretch>
          </a:blipFill>
        </p:spPr>
        <p:txBody>
          <a:bodyPr wrap="square" lIns="0" tIns="0" rIns="0" bIns="0" rtlCol="0"/>
          <a:lstStyle/>
          <a:p>
            <a:endParaRPr sz="2700" dirty="0"/>
          </a:p>
        </p:txBody>
      </p:sp>
      <p:sp>
        <p:nvSpPr>
          <p:cNvPr id="9" name="object 9"/>
          <p:cNvSpPr txBox="1"/>
          <p:nvPr/>
        </p:nvSpPr>
        <p:spPr>
          <a:xfrm>
            <a:off x="9740073" y="1790509"/>
            <a:ext cx="5674994" cy="900246"/>
          </a:xfrm>
          <a:prstGeom prst="rect">
            <a:avLst/>
          </a:prstGeom>
          <a:ln w="9525">
            <a:solidFill>
              <a:srgbClr val="4F81BC"/>
            </a:solidFill>
          </a:ln>
        </p:spPr>
        <p:txBody>
          <a:bodyPr vert="horz" wrap="square" lIns="0" tIns="0" rIns="0" bIns="0" rtlCol="0">
            <a:spAutoFit/>
          </a:bodyPr>
          <a:lstStyle/>
          <a:p>
            <a:pPr>
              <a:lnSpc>
                <a:spcPct val="100000"/>
              </a:lnSpc>
            </a:pPr>
            <a:endParaRPr sz="2250" dirty="0">
              <a:latin typeface="Times New Roman"/>
              <a:cs typeface="Times New Roman"/>
            </a:endParaRPr>
          </a:p>
          <a:p>
            <a:pPr marL="144780">
              <a:spcBef>
                <a:spcPts val="1755"/>
              </a:spcBef>
            </a:pPr>
            <a:r>
              <a:rPr sz="2100" b="1" spc="-8" dirty="0">
                <a:solidFill>
                  <a:srgbClr val="E36C09"/>
                </a:solidFill>
                <a:latin typeface="Arial"/>
                <a:cs typeface="Arial"/>
              </a:rPr>
              <a:t>Contained fall</a:t>
            </a:r>
            <a:endParaRPr sz="2100" dirty="0">
              <a:latin typeface="Arial"/>
              <a:cs typeface="Arial"/>
            </a:endParaRPr>
          </a:p>
        </p:txBody>
      </p:sp>
      <p:sp>
        <p:nvSpPr>
          <p:cNvPr id="10" name="object 10"/>
          <p:cNvSpPr txBox="1"/>
          <p:nvPr/>
        </p:nvSpPr>
        <p:spPr>
          <a:xfrm>
            <a:off x="8458200" y="5600700"/>
            <a:ext cx="7136130" cy="3267561"/>
          </a:xfrm>
          <a:prstGeom prst="rect">
            <a:avLst/>
          </a:prstGeom>
          <a:ln w="25400">
            <a:solidFill>
              <a:srgbClr val="009900"/>
            </a:solidFill>
          </a:ln>
        </p:spPr>
        <p:txBody>
          <a:bodyPr vert="horz" wrap="square" lIns="0" tIns="0" rIns="0" bIns="0" rtlCol="0">
            <a:spAutoFit/>
          </a:bodyPr>
          <a:lstStyle/>
          <a:p>
            <a:pPr>
              <a:lnSpc>
                <a:spcPct val="100000"/>
              </a:lnSpc>
            </a:pPr>
            <a:endParaRPr sz="2700" dirty="0">
              <a:latin typeface="Times New Roman"/>
              <a:cs typeface="Times New Roman"/>
            </a:endParaRPr>
          </a:p>
          <a:p>
            <a:pPr>
              <a:lnSpc>
                <a:spcPct val="100000"/>
              </a:lnSpc>
            </a:pPr>
            <a:endParaRPr sz="2700" dirty="0">
              <a:latin typeface="Times New Roman"/>
              <a:cs typeface="Times New Roman"/>
            </a:endParaRPr>
          </a:p>
          <a:p>
            <a:pPr>
              <a:lnSpc>
                <a:spcPct val="100000"/>
              </a:lnSpc>
            </a:pPr>
            <a:endParaRPr sz="2700" dirty="0">
              <a:latin typeface="Times New Roman"/>
              <a:cs typeface="Times New Roman"/>
            </a:endParaRPr>
          </a:p>
          <a:p>
            <a:pPr>
              <a:lnSpc>
                <a:spcPct val="100000"/>
              </a:lnSpc>
            </a:pPr>
            <a:endParaRPr sz="2700" dirty="0">
              <a:latin typeface="Times New Roman"/>
              <a:cs typeface="Times New Roman"/>
            </a:endParaRPr>
          </a:p>
          <a:p>
            <a:pPr>
              <a:lnSpc>
                <a:spcPct val="100000"/>
              </a:lnSpc>
            </a:pPr>
            <a:endParaRPr sz="2700" dirty="0">
              <a:latin typeface="Times New Roman"/>
              <a:cs typeface="Times New Roman"/>
            </a:endParaRPr>
          </a:p>
          <a:p>
            <a:pPr>
              <a:lnSpc>
                <a:spcPct val="100000"/>
              </a:lnSpc>
            </a:pPr>
            <a:endParaRPr sz="2700" dirty="0">
              <a:latin typeface="Times New Roman"/>
              <a:cs typeface="Times New Roman"/>
            </a:endParaRPr>
          </a:p>
          <a:p>
            <a:pPr>
              <a:spcBef>
                <a:spcPts val="83"/>
              </a:spcBef>
            </a:pPr>
            <a:endParaRPr sz="2550" dirty="0">
              <a:latin typeface="Times New Roman"/>
              <a:cs typeface="Times New Roman"/>
            </a:endParaRPr>
          </a:p>
          <a:p>
            <a:pPr marL="2779395"/>
            <a:r>
              <a:rPr sz="2400" b="1" spc="-30" dirty="0">
                <a:solidFill>
                  <a:srgbClr val="00AF50"/>
                </a:solidFill>
                <a:latin typeface="Arial"/>
                <a:cs typeface="Arial"/>
              </a:rPr>
              <a:t>IMPEDITED </a:t>
            </a:r>
            <a:r>
              <a:rPr sz="2400" b="1" spc="-8" dirty="0">
                <a:solidFill>
                  <a:srgbClr val="00AF50"/>
                </a:solidFill>
                <a:latin typeface="Arial"/>
                <a:cs typeface="Arial"/>
              </a:rPr>
              <a:t>Fall</a:t>
            </a:r>
            <a:endParaRPr sz="2400" dirty="0">
              <a:latin typeface="Arial"/>
              <a:cs typeface="Arial"/>
            </a:endParaRPr>
          </a:p>
        </p:txBody>
      </p:sp>
      <p:sp>
        <p:nvSpPr>
          <p:cNvPr id="2" name="AutoShape 3">
            <a:extLst>
              <a:ext uri="{FF2B5EF4-FFF2-40B4-BE49-F238E27FC236}">
                <a16:creationId xmlns:a16="http://schemas.microsoft.com/office/drawing/2014/main" id="{AFB9356E-2DE3-EFAA-4DC1-DBE4C877874C}"/>
              </a:ext>
            </a:extLst>
          </p:cNvPr>
          <p:cNvSpPr/>
          <p:nvPr/>
        </p:nvSpPr>
        <p:spPr>
          <a:xfrm>
            <a:off x="0" y="-12526"/>
            <a:ext cx="1714500" cy="10287000"/>
          </a:xfrm>
          <a:prstGeom prst="rect">
            <a:avLst/>
          </a:prstGeom>
          <a:solidFill>
            <a:srgbClr val="242424"/>
          </a:solidFill>
        </p:spPr>
        <p:txBody>
          <a:bodyPr/>
          <a:lstStyle/>
          <a:p>
            <a:endParaRPr lang="it-IT" dirty="0"/>
          </a:p>
        </p:txBody>
      </p:sp>
      <p:grpSp>
        <p:nvGrpSpPr>
          <p:cNvPr id="11" name="Group 5">
            <a:extLst>
              <a:ext uri="{FF2B5EF4-FFF2-40B4-BE49-F238E27FC236}">
                <a16:creationId xmlns:a16="http://schemas.microsoft.com/office/drawing/2014/main" id="{875B8D13-A1D0-ADE1-FB3D-D74B2A71502F}"/>
              </a:ext>
            </a:extLst>
          </p:cNvPr>
          <p:cNvGrpSpPr/>
          <p:nvPr/>
        </p:nvGrpSpPr>
        <p:grpSpPr>
          <a:xfrm>
            <a:off x="0" y="8572500"/>
            <a:ext cx="1714500" cy="1714500"/>
            <a:chOff x="0" y="0"/>
            <a:chExt cx="1913890" cy="1913890"/>
          </a:xfrm>
        </p:grpSpPr>
        <p:sp>
          <p:nvSpPr>
            <p:cNvPr id="14" name="Freeform 6">
              <a:extLst>
                <a:ext uri="{FF2B5EF4-FFF2-40B4-BE49-F238E27FC236}">
                  <a16:creationId xmlns:a16="http://schemas.microsoft.com/office/drawing/2014/main" id="{8C16BC18-F8D0-BB44-2AD9-DADD96C96D8B}"/>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grpSp>
        <p:nvGrpSpPr>
          <p:cNvPr id="16" name="Group 20">
            <a:extLst>
              <a:ext uri="{FF2B5EF4-FFF2-40B4-BE49-F238E27FC236}">
                <a16:creationId xmlns:a16="http://schemas.microsoft.com/office/drawing/2014/main" id="{D997A96E-85FA-48E6-7909-AEC1D2FE5C3D}"/>
              </a:ext>
            </a:extLst>
          </p:cNvPr>
          <p:cNvGrpSpPr/>
          <p:nvPr/>
        </p:nvGrpSpPr>
        <p:grpSpPr>
          <a:xfrm>
            <a:off x="16573500" y="-12526"/>
            <a:ext cx="1714500" cy="1714500"/>
            <a:chOff x="0" y="0"/>
            <a:chExt cx="1913890" cy="1913890"/>
          </a:xfrm>
        </p:grpSpPr>
        <p:sp>
          <p:nvSpPr>
            <p:cNvPr id="17" name="Freeform 21">
              <a:extLst>
                <a:ext uri="{FF2B5EF4-FFF2-40B4-BE49-F238E27FC236}">
                  <a16:creationId xmlns:a16="http://schemas.microsoft.com/office/drawing/2014/main" id="{95AAE3E4-AF59-C5AE-8CB9-61BD04825E4F}"/>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sp>
        <p:nvSpPr>
          <p:cNvPr id="18" name="TextBox 22">
            <a:extLst>
              <a:ext uri="{FF2B5EF4-FFF2-40B4-BE49-F238E27FC236}">
                <a16:creationId xmlns:a16="http://schemas.microsoft.com/office/drawing/2014/main" id="{257D0756-1296-8A2F-2DBF-35FE479BE521}"/>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08</a:t>
            </a:r>
          </a:p>
        </p:txBody>
      </p:sp>
      <p:sp>
        <p:nvSpPr>
          <p:cNvPr id="12" name="TextBox 4">
            <a:extLst>
              <a:ext uri="{FF2B5EF4-FFF2-40B4-BE49-F238E27FC236}">
                <a16:creationId xmlns:a16="http://schemas.microsoft.com/office/drawing/2014/main" id="{60BEF177-604F-3524-C7B2-A3B77ACBD4B4}"/>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2: Safety and protection equipment </a:t>
            </a:r>
          </a:p>
          <a:p>
            <a:pPr marL="0" lvl="1">
              <a:lnSpc>
                <a:spcPts val="1680"/>
              </a:lnSpc>
              <a:spcBef>
                <a:spcPts val="1260"/>
              </a:spcBef>
            </a:pPr>
            <a:r>
              <a:rPr lang="en-US" sz="1400" spc="210" dirty="0">
                <a:solidFill>
                  <a:schemeClr val="bg1"/>
                </a:solidFill>
                <a:latin typeface="Inter"/>
              </a:rPr>
              <a:t> </a:t>
            </a:r>
          </a:p>
        </p:txBody>
      </p:sp>
      <p:sp>
        <p:nvSpPr>
          <p:cNvPr id="13" name="TextBox 7">
            <a:extLst>
              <a:ext uri="{FF2B5EF4-FFF2-40B4-BE49-F238E27FC236}">
                <a16:creationId xmlns:a16="http://schemas.microsoft.com/office/drawing/2014/main" id="{CF1E7BB0-5537-05F0-3FCF-43C565359A94}"/>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06-14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865321" y="2250353"/>
            <a:ext cx="10543223" cy="5201552"/>
          </a:xfrm>
          <a:prstGeom prst="rect">
            <a:avLst/>
          </a:prstGeom>
        </p:spPr>
        <p:txBody>
          <a:bodyPr vert="horz" wrap="square" lIns="0" tIns="430530" rIns="0" bIns="0" rtlCol="0">
            <a:spAutoFit/>
          </a:bodyPr>
          <a:lstStyle/>
          <a:p>
            <a:pPr marR="66675" algn="ctr">
              <a:spcBef>
                <a:spcPts val="3390"/>
              </a:spcBef>
            </a:pPr>
            <a:r>
              <a:rPr sz="6600" spc="-8" dirty="0">
                <a:solidFill>
                  <a:srgbClr val="006FC0"/>
                </a:solidFill>
                <a:latin typeface="Calibri"/>
                <a:cs typeface="Calibri"/>
              </a:rPr>
              <a:t>The </a:t>
            </a:r>
            <a:r>
              <a:rPr sz="6600" spc="-23" dirty="0">
                <a:solidFill>
                  <a:srgbClr val="006FC0"/>
                </a:solidFill>
                <a:latin typeface="Calibri"/>
                <a:cs typeface="Calibri"/>
              </a:rPr>
              <a:t>fall </a:t>
            </a:r>
            <a:r>
              <a:rPr sz="6600" spc="-60" dirty="0">
                <a:solidFill>
                  <a:srgbClr val="006FC0"/>
                </a:solidFill>
                <a:latin typeface="Calibri"/>
                <a:cs typeface="Calibri"/>
              </a:rPr>
              <a:t>factor</a:t>
            </a:r>
            <a:endParaRPr sz="6600" dirty="0">
              <a:latin typeface="Calibri"/>
              <a:cs typeface="Calibri"/>
            </a:endParaRPr>
          </a:p>
          <a:p>
            <a:pPr marL="19050" marR="7620">
              <a:lnSpc>
                <a:spcPct val="120100"/>
              </a:lnSpc>
              <a:spcBef>
                <a:spcPts val="1208"/>
              </a:spcBef>
            </a:pPr>
            <a:r>
              <a:rPr sz="4800" spc="-30" dirty="0">
                <a:latin typeface="Calibri"/>
                <a:cs typeface="Calibri"/>
              </a:rPr>
              <a:t>The </a:t>
            </a:r>
            <a:r>
              <a:rPr sz="4800" spc="-23" dirty="0">
                <a:latin typeface="Calibri"/>
                <a:cs typeface="Calibri"/>
              </a:rPr>
              <a:t>fall </a:t>
            </a:r>
            <a:r>
              <a:rPr sz="4800" spc="-53" dirty="0">
                <a:latin typeface="Calibri"/>
                <a:cs typeface="Calibri"/>
              </a:rPr>
              <a:t>factor </a:t>
            </a:r>
            <a:r>
              <a:rPr sz="4800" dirty="0">
                <a:latin typeface="Calibri"/>
                <a:cs typeface="Calibri"/>
              </a:rPr>
              <a:t>(</a:t>
            </a:r>
            <a:r>
              <a:rPr lang="it-IT" sz="4800" b="1" dirty="0">
                <a:solidFill>
                  <a:srgbClr val="FF3300"/>
                </a:solidFill>
                <a:latin typeface="Calibri"/>
                <a:cs typeface="Calibri"/>
              </a:rPr>
              <a:t>FF</a:t>
            </a:r>
            <a:r>
              <a:rPr sz="4800" dirty="0">
                <a:latin typeface="Calibri"/>
                <a:cs typeface="Calibri"/>
              </a:rPr>
              <a:t>) </a:t>
            </a:r>
            <a:r>
              <a:rPr sz="4800" spc="-8" dirty="0">
                <a:latin typeface="Calibri"/>
                <a:cs typeface="Calibri"/>
              </a:rPr>
              <a:t>is </a:t>
            </a:r>
            <a:r>
              <a:rPr sz="4800" spc="-15" dirty="0">
                <a:latin typeface="Calibri"/>
                <a:cs typeface="Calibri"/>
              </a:rPr>
              <a:t>defined as </a:t>
            </a:r>
            <a:r>
              <a:rPr sz="4800" spc="-8" dirty="0">
                <a:latin typeface="Calibri"/>
                <a:cs typeface="Calibri"/>
              </a:rPr>
              <a:t>the </a:t>
            </a:r>
            <a:r>
              <a:rPr sz="4800" spc="-23" dirty="0">
                <a:latin typeface="Calibri"/>
                <a:cs typeface="Calibri"/>
              </a:rPr>
              <a:t>ratio </a:t>
            </a:r>
            <a:r>
              <a:rPr sz="4800" spc="-38" dirty="0">
                <a:latin typeface="Calibri"/>
                <a:cs typeface="Calibri"/>
              </a:rPr>
              <a:t>between the </a:t>
            </a:r>
            <a:r>
              <a:rPr sz="5400" spc="-23" dirty="0">
                <a:latin typeface="Calibri"/>
                <a:cs typeface="Calibri"/>
              </a:rPr>
              <a:t>free </a:t>
            </a:r>
            <a:r>
              <a:rPr sz="4800" spc="-15" dirty="0">
                <a:latin typeface="Calibri"/>
                <a:cs typeface="Calibri"/>
              </a:rPr>
              <a:t>fall of </a:t>
            </a:r>
            <a:r>
              <a:rPr sz="4800" spc="-8" dirty="0">
                <a:latin typeface="Calibri"/>
                <a:cs typeface="Calibri"/>
              </a:rPr>
              <a:t>a </a:t>
            </a:r>
            <a:r>
              <a:rPr sz="4800" spc="-15" dirty="0">
                <a:latin typeface="Calibri"/>
                <a:cs typeface="Calibri"/>
              </a:rPr>
              <a:t>body </a:t>
            </a:r>
            <a:r>
              <a:rPr sz="4800" dirty="0">
                <a:latin typeface="Calibri"/>
                <a:cs typeface="Calibri"/>
              </a:rPr>
              <a:t>and the </a:t>
            </a:r>
            <a:r>
              <a:rPr sz="4800" spc="-23" dirty="0">
                <a:latin typeface="Calibri"/>
                <a:cs typeface="Calibri"/>
              </a:rPr>
              <a:t>length of </a:t>
            </a:r>
            <a:r>
              <a:rPr sz="4800" spc="-8" dirty="0">
                <a:latin typeface="Calibri"/>
                <a:cs typeface="Calibri"/>
              </a:rPr>
              <a:t>the </a:t>
            </a:r>
            <a:r>
              <a:rPr sz="4800" spc="-15" dirty="0">
                <a:latin typeface="Calibri"/>
                <a:cs typeface="Calibri"/>
              </a:rPr>
              <a:t>fixed </a:t>
            </a:r>
            <a:r>
              <a:rPr sz="4800" spc="-23" dirty="0">
                <a:latin typeface="Calibri"/>
                <a:cs typeface="Calibri"/>
              </a:rPr>
              <a:t>lanyard connecting </a:t>
            </a:r>
            <a:r>
              <a:rPr sz="4800" spc="-8" dirty="0">
                <a:latin typeface="Calibri"/>
                <a:cs typeface="Calibri"/>
              </a:rPr>
              <a:t>it </a:t>
            </a:r>
            <a:r>
              <a:rPr sz="4800" dirty="0">
                <a:latin typeface="Calibri"/>
                <a:cs typeface="Calibri"/>
              </a:rPr>
              <a:t>to </a:t>
            </a:r>
            <a:r>
              <a:rPr sz="4800" spc="-8" dirty="0">
                <a:latin typeface="Calibri"/>
                <a:cs typeface="Calibri"/>
              </a:rPr>
              <a:t>an anchorage </a:t>
            </a:r>
            <a:r>
              <a:rPr sz="4800" spc="-30" dirty="0">
                <a:latin typeface="Calibri"/>
                <a:cs typeface="Calibri"/>
              </a:rPr>
              <a:t>point.</a:t>
            </a:r>
            <a:endParaRPr sz="4800" dirty="0">
              <a:latin typeface="Calibri"/>
              <a:cs typeface="Calibri"/>
            </a:endParaRPr>
          </a:p>
        </p:txBody>
      </p:sp>
      <p:sp>
        <p:nvSpPr>
          <p:cNvPr id="9" name="CasellaDiTesto 8">
            <a:extLst>
              <a:ext uri="{FF2B5EF4-FFF2-40B4-BE49-F238E27FC236}">
                <a16:creationId xmlns:a16="http://schemas.microsoft.com/office/drawing/2014/main" id="{B9792320-A1F2-32C1-BF4B-20B958698F0A}"/>
              </a:ext>
            </a:extLst>
          </p:cNvPr>
          <p:cNvSpPr txBox="1"/>
          <p:nvPr/>
        </p:nvSpPr>
        <p:spPr>
          <a:xfrm>
            <a:off x="3276600" y="1404112"/>
            <a:ext cx="11430000" cy="584775"/>
          </a:xfrm>
          <a:prstGeom prst="rect">
            <a:avLst/>
          </a:prstGeom>
          <a:noFill/>
        </p:spPr>
        <p:txBody>
          <a:bodyPr wrap="square">
            <a:spAutoFit/>
          </a:bodyPr>
          <a:lstStyle/>
          <a:p>
            <a:r>
              <a:rPr lang="it-IT" sz="3200" b="1" dirty="0">
                <a:solidFill>
                  <a:srgbClr val="FF0000"/>
                </a:solidFill>
              </a:rPr>
              <a:t>Let us therefore see how to determine the free fall space</a:t>
            </a:r>
          </a:p>
        </p:txBody>
      </p:sp>
      <p:sp>
        <p:nvSpPr>
          <p:cNvPr id="4" name="AutoShape 3">
            <a:extLst>
              <a:ext uri="{FF2B5EF4-FFF2-40B4-BE49-F238E27FC236}">
                <a16:creationId xmlns:a16="http://schemas.microsoft.com/office/drawing/2014/main" id="{66B4CCF4-AEEC-8D2E-B32E-982833823B41}"/>
              </a:ext>
            </a:extLst>
          </p:cNvPr>
          <p:cNvSpPr/>
          <p:nvPr/>
        </p:nvSpPr>
        <p:spPr>
          <a:xfrm>
            <a:off x="0" y="-12526"/>
            <a:ext cx="1714500" cy="10287000"/>
          </a:xfrm>
          <a:prstGeom prst="rect">
            <a:avLst/>
          </a:prstGeom>
          <a:solidFill>
            <a:srgbClr val="242424"/>
          </a:solidFill>
        </p:spPr>
        <p:txBody>
          <a:bodyPr/>
          <a:lstStyle/>
          <a:p>
            <a:endParaRPr lang="it-IT" dirty="0"/>
          </a:p>
        </p:txBody>
      </p:sp>
      <p:grpSp>
        <p:nvGrpSpPr>
          <p:cNvPr id="5" name="Group 5">
            <a:extLst>
              <a:ext uri="{FF2B5EF4-FFF2-40B4-BE49-F238E27FC236}">
                <a16:creationId xmlns:a16="http://schemas.microsoft.com/office/drawing/2014/main" id="{F10F2BB5-D0E5-FEF9-2A40-B2B47F75044D}"/>
              </a:ext>
            </a:extLst>
          </p:cNvPr>
          <p:cNvGrpSpPr/>
          <p:nvPr/>
        </p:nvGrpSpPr>
        <p:grpSpPr>
          <a:xfrm>
            <a:off x="0" y="8572500"/>
            <a:ext cx="1714500" cy="1714500"/>
            <a:chOff x="0" y="0"/>
            <a:chExt cx="1913890" cy="1913890"/>
          </a:xfrm>
        </p:grpSpPr>
        <p:sp>
          <p:nvSpPr>
            <p:cNvPr id="8" name="Freeform 6">
              <a:extLst>
                <a:ext uri="{FF2B5EF4-FFF2-40B4-BE49-F238E27FC236}">
                  <a16:creationId xmlns:a16="http://schemas.microsoft.com/office/drawing/2014/main" id="{359A949B-6D7C-BE2D-E786-62E90709E1F4}"/>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grpSp>
        <p:nvGrpSpPr>
          <p:cNvPr id="11" name="Group 20">
            <a:extLst>
              <a:ext uri="{FF2B5EF4-FFF2-40B4-BE49-F238E27FC236}">
                <a16:creationId xmlns:a16="http://schemas.microsoft.com/office/drawing/2014/main" id="{E464C998-2F60-632E-8F70-81D1E22D41EB}"/>
              </a:ext>
            </a:extLst>
          </p:cNvPr>
          <p:cNvGrpSpPr/>
          <p:nvPr/>
        </p:nvGrpSpPr>
        <p:grpSpPr>
          <a:xfrm>
            <a:off x="16573500" y="-12526"/>
            <a:ext cx="1714500" cy="1714500"/>
            <a:chOff x="0" y="0"/>
            <a:chExt cx="1913890" cy="1913890"/>
          </a:xfrm>
        </p:grpSpPr>
        <p:sp>
          <p:nvSpPr>
            <p:cNvPr id="12" name="Freeform 21">
              <a:extLst>
                <a:ext uri="{FF2B5EF4-FFF2-40B4-BE49-F238E27FC236}">
                  <a16:creationId xmlns:a16="http://schemas.microsoft.com/office/drawing/2014/main" id="{2405E177-A6A2-448B-9235-86C69F1CCC85}"/>
                </a:ext>
              </a:extLst>
            </p:cNvPr>
            <p:cNvSpPr/>
            <p:nvPr/>
          </p:nvSpPr>
          <p:spPr>
            <a:xfrm>
              <a:off x="0" y="0"/>
              <a:ext cx="1913890" cy="1913890"/>
            </a:xfrm>
            <a:custGeom>
              <a:avLst/>
              <a:gdLst/>
              <a:ahLst/>
              <a:cxnLst/>
              <a:rect l="l" t="t" r="r" b="b"/>
              <a:pathLst>
                <a:path w="1913890" h="1913890">
                  <a:moveTo>
                    <a:pt x="0" y="0"/>
                  </a:moveTo>
                  <a:lnTo>
                    <a:pt x="1913890" y="0"/>
                  </a:lnTo>
                  <a:lnTo>
                    <a:pt x="1913890" y="1913890"/>
                  </a:lnTo>
                  <a:lnTo>
                    <a:pt x="0" y="1913890"/>
                  </a:lnTo>
                  <a:close/>
                </a:path>
              </a:pathLst>
            </a:custGeom>
            <a:solidFill>
              <a:srgbClr val="008E97"/>
            </a:solidFill>
          </p:spPr>
          <p:txBody>
            <a:bodyPr/>
            <a:lstStyle/>
            <a:p>
              <a:endParaRPr lang="it-IT" dirty="0"/>
            </a:p>
          </p:txBody>
        </p:sp>
      </p:grpSp>
      <p:sp>
        <p:nvSpPr>
          <p:cNvPr id="13" name="TextBox 22">
            <a:extLst>
              <a:ext uri="{FF2B5EF4-FFF2-40B4-BE49-F238E27FC236}">
                <a16:creationId xmlns:a16="http://schemas.microsoft.com/office/drawing/2014/main" id="{5DC95A1E-CBCF-9C4F-2531-2D8E8A0EE6A7}"/>
              </a:ext>
            </a:extLst>
          </p:cNvPr>
          <p:cNvSpPr txBox="1"/>
          <p:nvPr/>
        </p:nvSpPr>
        <p:spPr>
          <a:xfrm>
            <a:off x="16951479" y="726292"/>
            <a:ext cx="958543" cy="291105"/>
          </a:xfrm>
          <a:prstGeom prst="rect">
            <a:avLst/>
          </a:prstGeom>
        </p:spPr>
        <p:txBody>
          <a:bodyPr lIns="0" tIns="0" rIns="0" bIns="0" rtlCol="0" anchor="t">
            <a:spAutoFit/>
          </a:bodyPr>
          <a:lstStyle/>
          <a:p>
            <a:pPr algn="ctr">
              <a:lnSpc>
                <a:spcPts val="2399"/>
              </a:lnSpc>
              <a:spcBef>
                <a:spcPts val="1799"/>
              </a:spcBef>
            </a:pPr>
            <a:r>
              <a:rPr lang="en-US" sz="1999" spc="119" dirty="0">
                <a:solidFill>
                  <a:srgbClr val="FFFFFF"/>
                </a:solidFill>
                <a:latin typeface="Inter Bold"/>
              </a:rPr>
              <a:t>09</a:t>
            </a:r>
          </a:p>
        </p:txBody>
      </p:sp>
      <p:sp>
        <p:nvSpPr>
          <p:cNvPr id="2" name="TextBox 4">
            <a:extLst>
              <a:ext uri="{FF2B5EF4-FFF2-40B4-BE49-F238E27FC236}">
                <a16:creationId xmlns:a16="http://schemas.microsoft.com/office/drawing/2014/main" id="{D0B87FA9-906E-4F02-40B0-619A065B8C65}"/>
              </a:ext>
            </a:extLst>
          </p:cNvPr>
          <p:cNvSpPr txBox="1"/>
          <p:nvPr/>
        </p:nvSpPr>
        <p:spPr>
          <a:xfrm rot="5400000">
            <a:off x="-2824846" y="3988431"/>
            <a:ext cx="7002110" cy="590418"/>
          </a:xfrm>
          <a:prstGeom prst="rect">
            <a:avLst/>
          </a:prstGeom>
        </p:spPr>
        <p:txBody>
          <a:bodyPr lIns="0" tIns="0" rIns="0" bIns="0" rtlCol="0" anchor="t">
            <a:spAutoFit/>
          </a:bodyPr>
          <a:lstStyle/>
          <a:p>
            <a:pPr marL="0" lvl="1">
              <a:lnSpc>
                <a:spcPts val="1680"/>
              </a:lnSpc>
              <a:spcBef>
                <a:spcPts val="1260"/>
              </a:spcBef>
            </a:pPr>
            <a:r>
              <a:rPr lang="en-US" sz="1400" dirty="0">
                <a:solidFill>
                  <a:schemeClr val="bg1"/>
                </a:solidFill>
              </a:rPr>
              <a:t>Learning Unit 2: Safety and protection equipment </a:t>
            </a:r>
          </a:p>
          <a:p>
            <a:pPr marL="0" lvl="1">
              <a:lnSpc>
                <a:spcPts val="1680"/>
              </a:lnSpc>
              <a:spcBef>
                <a:spcPts val="1260"/>
              </a:spcBef>
            </a:pPr>
            <a:r>
              <a:rPr lang="en-US" sz="1400" spc="210" dirty="0">
                <a:solidFill>
                  <a:schemeClr val="bg1"/>
                </a:solidFill>
                <a:latin typeface="Inter"/>
              </a:rPr>
              <a:t> </a:t>
            </a:r>
          </a:p>
        </p:txBody>
      </p:sp>
      <p:sp>
        <p:nvSpPr>
          <p:cNvPr id="6" name="TextBox 7">
            <a:extLst>
              <a:ext uri="{FF2B5EF4-FFF2-40B4-BE49-F238E27FC236}">
                <a16:creationId xmlns:a16="http://schemas.microsoft.com/office/drawing/2014/main" id="{D508ABB9-72B3-0BB2-E5C5-88A2CE0829BC}"/>
              </a:ext>
            </a:extLst>
          </p:cNvPr>
          <p:cNvSpPr txBox="1"/>
          <p:nvPr/>
        </p:nvSpPr>
        <p:spPr>
          <a:xfrm>
            <a:off x="349053" y="9311327"/>
            <a:ext cx="958543" cy="271483"/>
          </a:xfrm>
          <a:prstGeom prst="rect">
            <a:avLst/>
          </a:prstGeom>
        </p:spPr>
        <p:txBody>
          <a:bodyPr lIns="0" tIns="0" rIns="0" bIns="0" rtlCol="0" anchor="t">
            <a:spAutoFit/>
          </a:bodyPr>
          <a:lstStyle/>
          <a:p>
            <a:pPr algn="ctr">
              <a:lnSpc>
                <a:spcPts val="2159"/>
              </a:lnSpc>
              <a:spcBef>
                <a:spcPts val="1619"/>
              </a:spcBef>
            </a:pPr>
            <a:r>
              <a:rPr lang="en-US" sz="1799" spc="107" dirty="0">
                <a:solidFill>
                  <a:srgbClr val="FFFFFF"/>
                </a:solidFill>
                <a:latin typeface="Inter Bold"/>
              </a:rPr>
              <a:t>06-14</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&#65279;<?xml version="1.0" encoding="utf-8"?><Relationships xmlns="http://schemas.openxmlformats.org/package/2006/relationships"><Relationship Type="http://schemas.openxmlformats.org/officeDocument/2006/relationships/customXmlProps" Target="/customXml/itemProps1.xml" Id="rId1" /></Relationships>
</file>

<file path=customXml/_rels/item2.xml.rels>&#65279;<?xml version="1.0" encoding="utf-8"?><Relationships xmlns="http://schemas.openxmlformats.org/package/2006/relationships"><Relationship Type="http://schemas.openxmlformats.org/officeDocument/2006/relationships/customXmlProps" Target="/customXml/itemProps2.xml" Id="rId1" /></Relationships>
</file>

<file path=customXml/_rels/item3.xml.rels>&#65279;<?xml version="1.0" encoding="utf-8"?><Relationships xmlns="http://schemas.openxmlformats.org/package/2006/relationships"><Relationship Type="http://schemas.openxmlformats.org/officeDocument/2006/relationships/customXmlProps" Target="/customXml/itemProps3.xml" Id="rId1"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07DC469C549464CBAF24E320663ABE7" ma:contentTypeVersion="13" ma:contentTypeDescription="Create a new document." ma:contentTypeScope="" ma:versionID="477f62195297a6d961d106792f3747ed">
  <xsd:schema xmlns:xsd="http://www.w3.org/2001/XMLSchema" xmlns:xs="http://www.w3.org/2001/XMLSchema" xmlns:p="http://schemas.microsoft.com/office/2006/metadata/properties" xmlns:ns2="852bcd7c-ecf9-4fe7-a043-1ce34af21266" xmlns:ns3="62673456-57e9-4e4e-84cb-07285f82b438" targetNamespace="http://schemas.microsoft.com/office/2006/metadata/properties" ma:root="true" ma:fieldsID="cc3c5c613c1e074e331d4f5e5b5bfe89" ns2:_="" ns3:_="">
    <xsd:import namespace="852bcd7c-ecf9-4fe7-a043-1ce34af21266"/>
    <xsd:import namespace="62673456-57e9-4e4e-84cb-07285f82b43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2bcd7c-ecf9-4fe7-a043-1ce34af212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02575e52-3e5f-4a4c-9122-9f0195bc6a02"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2673456-57e9-4e4e-84cb-07285f82b438"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d1b26185-3e19-4f0d-8c6e-c5742faa7c88}" ma:internalName="TaxCatchAll" ma:showField="CatchAllData" ma:web="62673456-57e9-4e4e-84cb-07285f82b4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62673456-57e9-4e4e-84cb-07285f82b438" xsi:nil="true"/>
    <lcf76f155ced4ddcb4097134ff3c332f xmlns="852bcd7c-ecf9-4fe7-a043-1ce34af2126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08C677A-AF3F-49B1-9212-93EB220A0270}">
  <ds:schemaRefs>
    <ds:schemaRef ds:uri="http://schemas.microsoft.com/sharepoint/v3/contenttype/forms"/>
  </ds:schemaRefs>
</ds:datastoreItem>
</file>

<file path=customXml/itemProps2.xml><?xml version="1.0" encoding="utf-8"?>
<ds:datastoreItem xmlns:ds="http://schemas.openxmlformats.org/officeDocument/2006/customXml" ds:itemID="{352FF82F-C4C3-4751-80B2-950A36DAB1B7}"/>
</file>

<file path=customXml/itemProps3.xml><?xml version="1.0" encoding="utf-8"?>
<ds:datastoreItem xmlns:ds="http://schemas.openxmlformats.org/officeDocument/2006/customXml" ds:itemID="{0AD86336-4731-4F30-A78F-7714CF61D119}">
  <ds:schemaRefs>
    <ds:schemaRef ds:uri="http://purl.org/dc/elements/1.1/"/>
    <ds:schemaRef ds:uri="http://schemas.microsoft.com/office/2006/documentManagement/types"/>
    <ds:schemaRef ds:uri="852bcd7c-ecf9-4fe7-a043-1ce34af21266"/>
    <ds:schemaRef ds:uri="http://schemas.openxmlformats.org/package/2006/metadata/core-properties"/>
    <ds:schemaRef ds:uri="http://purl.org/dc/terms/"/>
    <ds:schemaRef ds:uri="http://purl.org/dc/dcmitype/"/>
    <ds:schemaRef ds:uri="http://schemas.microsoft.com/office/2006/metadata/properties"/>
    <ds:schemaRef ds:uri="62673456-57e9-4e4e-84cb-07285f82b438"/>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{F390EA2A-EFF1-2C4B-81F8-89A44966D162}tf10001120</Template>
  <TotalTime>5697</TotalTime>
  <Words>3950</Words>
  <Application>Microsoft Office PowerPoint</Application>
  <PresentationFormat>Personalizzato</PresentationFormat>
  <Paragraphs>570</Paragraphs>
  <Slides>46</Slides>
  <Notes>3</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46</vt:i4>
      </vt:variant>
    </vt:vector>
  </HeadingPairs>
  <TitlesOfParts>
    <vt:vector size="57" baseType="lpstr">
      <vt:lpstr>Inter</vt:lpstr>
      <vt:lpstr>Inter Bold</vt:lpstr>
      <vt:lpstr>Times New Roman</vt:lpstr>
      <vt:lpstr>Open Sans</vt:lpstr>
      <vt:lpstr>arial</vt:lpstr>
      <vt:lpstr>Arial Black</vt:lpstr>
      <vt:lpstr>Calibri</vt:lpstr>
      <vt:lpstr>Wingdings</vt:lpstr>
      <vt:lpstr>arial</vt:lpstr>
      <vt:lpstr>Comic Sans MS</vt: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In Work at Height, the risks are: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If we add 1 (one) metre tolerance to the drop space, we have defined the air gap!</vt:lpstr>
      <vt:lpstr>Presentazione standard di PowerPoint</vt:lpstr>
      <vt:lpstr>Pendulum Effect</vt:lpstr>
      <vt:lpstr>Presentazione standard di PowerPoint</vt:lpstr>
      <vt:lpstr>In order to eliminate the risk of falling, it is necessary to use fall-arrest systems with a second anchorage point to which an additional lanyard can be attached (fig. 1) or to use a fall-arrest rope deflection point (fig. 2). The USE prescriptions for the fall arrest system are provided by the client and must be adhered to.</vt:lpstr>
      <vt:lpstr>Why perform periodic checks?</vt:lpstr>
      <vt:lpstr>Lifeline control diagram *</vt:lpstr>
      <vt:lpstr>Presentazione standard di PowerPoint</vt:lpstr>
      <vt:lpstr>Presentazione standard di PowerPoint</vt:lpstr>
      <vt:lpstr>HOW TO WEAR A HARNESS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dc:title>
  <dc:creator>Diego</dc:creator>
  <cp:keywords>, docId:A89EE1FC5EC67DCC95D5E989DBE2FF78</cp:keywords>
  <cp:lastModifiedBy>diego de gisi</cp:lastModifiedBy>
  <cp:revision>97</cp:revision>
  <dcterms:created xsi:type="dcterms:W3CDTF">2006-08-16T00:00:00Z</dcterms:created>
  <dcterms:modified xsi:type="dcterms:W3CDTF">2023-10-08T11:51:58Z</dcterms:modified>
  <dc:identifier>DAFNT_uOmtQ</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0x010100B07DC469C549464CBAF24E320663ABE7</vt:lpwstr>
  </property>
  <property fmtid="{D5CDD505-2E9C-101B-9397-08002B2CF9AE}" pid="3" name="MediaServiceImageTags">
    <vt:lpwstr/>
  </property>
</Properties>
</file>