
<file path=[Content_Types].xml><?xml version="1.0" encoding="utf-8"?>
<Types xmlns="http://schemas.openxmlformats.org/package/2006/content-types">
  <Default Extension="xml" ContentType="application/vnd.openxmlformats-package.core-properties+xml"/>
  <Default Extension="jpeg" ContentType="image/jpeg"/>
  <Default Extension="jpg" ContentType="image/jpeg"/>
  <Default Extension="webp" ContentType="image/webp"/>
  <Default Extension="fntdata" ContentType="application/x-fontdata"/>
  <Default Extension="png" ContentType="image/png"/>
  <Default Extension="rels" ContentType="application/vnd.openxmlformats-package.relationships+xml"/>
  <Override PartName="/ppt/presentation.xml" ContentType="application/vnd.openxmlformats-officedocument.presentationml.presentation.main+xml"/>
  <Override PartName="/ppt/slides/slide9.xml" ContentType="application/vnd.openxmlformats-officedocument.presentationml.slide+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slides/slide14.xml" ContentType="application/vnd.openxmlformats-officedocument.presentationml.slide+xml"/>
  <Override PartName="/ppt/slides/slide22.xml" ContentType="application/vnd.openxmlformats-officedocument.presentationml.slide+xml"/>
  <Override PartName="/ppt/slides/slide17.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s/slide3.xml" ContentType="application/vnd.openxmlformats-officedocument.presentationml.slide+xml"/>
  <Override PartName="/customXml/item2.xml" ContentType="application/xml"/>
  <Override PartName="/customXml/itemProps2.xml" ContentType="application/vnd.openxmlformats-officedocument.customXmlProperties+xml"/>
  <Override PartName="/ppt/slides/slide12.xml" ContentType="application/vnd.openxmlformats-officedocument.presentationml.slide+xml"/>
  <Override PartName="/ppt/slides/slide25.xml" ContentType="application/vnd.openxmlformats-officedocument.presentationml.slide+xml"/>
  <Override PartName="/customXml/item1.xml" ContentType="application/xml"/>
  <Override PartName="/customXml/itemProps1.xml" ContentType="application/vnd.openxmlformats-officedocument.customXmlProperties+xml"/>
  <Override PartName="/ppt/slides/slide2.xml" ContentType="application/vnd.openxmlformats-officedocument.presentationml.slide+xml"/>
  <Override PartName="/ppt/slides/slide7.xml" ContentType="application/vnd.openxmlformats-officedocument.presentationml.slide+xml"/>
  <Override PartName="/ppt/slides/slide20.xml" ContentType="application/vnd.openxmlformats-officedocument.presentationml.slide+xml"/>
  <Override PartName="/ppt/slides/slide28.xml" ContentType="application/vnd.openxmlformats-officedocument.presentationml.slide+xml"/>
  <Override PartName="/ppt/viewProps.xml" ContentType="application/vnd.openxmlformats-officedocument.presentationml.viewProps+xml"/>
  <Override PartName="/ppt/slides/slide1.xml" ContentType="application/vnd.openxmlformats-officedocument.presentationml.slide+xml"/>
  <Override PartName="/ppt/slides/slide11.xml" ContentType="application/vnd.openxmlformats-officedocument.presentationml.slide+xml"/>
  <Override PartName="/ppt/slides/slide19.xml" ContentType="application/vnd.openxmlformats-officedocument.presentationml.slide+xml"/>
  <Override PartName="/ppt/slides/slide24.xml" ContentType="application/vnd.openxmlformats-officedocument.presentationml.slide+xml"/>
  <Override PartName="/ppt/slides/slide32.xml" ContentType="application/vnd.openxmlformats-officedocument.presentationml.slide+xml"/>
  <Override PartName="/ppt/slides/slide6.xml" ContentType="application/vnd.openxmlformats-officedocument.presentationml.slide+xml"/>
  <Override PartName="/ppt/slides/slide15.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s/slide5.xml" ContentType="application/vnd.openxmlformats-officedocument.presentationml.slide+xml"/>
  <Override PartName="/ppt/slides/slide10.xml" ContentType="application/vnd.openxmlformats-officedocument.presentationml.slide+xml"/>
  <Override PartName="/ppt/slides/slide18.xml" ContentType="application/vnd.openxmlformats-officedocument.presentationml.slide+xml"/>
  <Override PartName="/ppt/slides/slide23.xml" ContentType="application/vnd.openxmlformats-officedocument.presentationml.slide+xml"/>
  <Override PartName="/ppt/slides/slide26.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customXml/item3.xml" ContentType="application/xml"/>
  <Override PartName="/customXml/itemProps3.xml" ContentType="application/vnd.openxmlformats-officedocument.customXmlProperties+xml"/>
  <Override PartName="/ppt/slides/slide8.xml" ContentType="application/vnd.openxmlformats-officedocument.presentationml.slide+xml"/>
  <Override PartName="/ppt/slides/slide13.xml" ContentType="application/vnd.openxmlformats-officedocument.presentationml.slide+xml"/>
  <Override PartName="/ppt/slides/slide21.xml" ContentType="application/vnd.openxmlformats-officedocument.presentationml.slide+xml"/>
  <Override PartName="/ppt/slides/slide29.xml" ContentType="application/vnd.openxmlformats-officedocument.presentationml.slide+xml"/>
  <Override PartName="/ppt/slides/slide16.xml" ContentType="application/vnd.openxmlformats-officedocument.presentationml.slide+xml"/>
  <Override PartName="/docProps/custom.xml" ContentType="application/vnd.openxmlformats-officedocument.custom-properties+xml"/>
  <Override PartName="/docProps/app.xml" ContentType="application/vnd.openxmlformats-officedocument.extended-properties+xml"/>
</Types>
</file>

<file path=_rels/.rels>&#65279;<?xml version="1.0" encoding="utf-8"?><Relationships xmlns="http://schemas.openxmlformats.org/package/2006/relationships"><Relationship Type="http://schemas.openxmlformats.org/package/2006/relationships/metadata/core-properties" Target="/docProps/core.xml" Id="rId3" /><Relationship Type="http://schemas.openxmlformats.org/package/2006/relationships/metadata/thumbnail" Target="/docProps/thumbnail.jpeg" Id="rId2" /><Relationship Type="http://schemas.openxmlformats.org/officeDocument/2006/relationships/officeDocument" Target="/ppt/presentation.xml" Id="rId1" /><Relationship Type="http://schemas.openxmlformats.org/officeDocument/2006/relationships/custom-properties" Target="/docProps/custom.xml" Id="rId5" /><Relationship Type="http://schemas.openxmlformats.org/officeDocument/2006/relationships/extended-properties" Target="/docProps/app.xml" Id="rId4" /></Relationships>
</file>

<file path=ppt/presentation.xml><?xml version="1.0" encoding="utf-8"?>
<p:presentation xmlns:p15="http://schemas.microsoft.com/office/powerpoint/2012/main" xmlns:a="http://schemas.openxmlformats.org/drawingml/2006/main" xmlns:r="http://schemas.openxmlformats.org/officeDocument/2006/relationships" xmlns:p="http://schemas.openxmlformats.org/presentationml/2006/main" embedTrueTypeFonts="1" saveSubsetFonts="1">
  <p:sldMasterIdLst>
    <p:sldMasterId id="2147483648" r:id="rId4"/>
  </p:sldMasterIdLst>
  <p:sldIdLst>
    <p:sldId id="256" r:id="rId5"/>
    <p:sldId id="257" r:id="rId6"/>
    <p:sldId id="292" r:id="rId7"/>
    <p:sldId id="258" r:id="rId8"/>
    <p:sldId id="266" r:id="rId9"/>
    <p:sldId id="260" r:id="rId10"/>
    <p:sldId id="296" r:id="rId11"/>
    <p:sldId id="297" r:id="rId12"/>
    <p:sldId id="298" r:id="rId13"/>
    <p:sldId id="299" r:id="rId14"/>
    <p:sldId id="300" r:id="rId15"/>
    <p:sldId id="301" r:id="rId16"/>
    <p:sldId id="302" r:id="rId17"/>
    <p:sldId id="303" r:id="rId18"/>
    <p:sldId id="267" r:id="rId19"/>
    <p:sldId id="279" r:id="rId20"/>
    <p:sldId id="304" r:id="rId21"/>
    <p:sldId id="305" r:id="rId22"/>
    <p:sldId id="306" r:id="rId23"/>
    <p:sldId id="285" r:id="rId24"/>
    <p:sldId id="286" r:id="rId25"/>
    <p:sldId id="307" r:id="rId26"/>
    <p:sldId id="308" r:id="rId27"/>
    <p:sldId id="309" r:id="rId28"/>
    <p:sldId id="310" r:id="rId29"/>
    <p:sldId id="311" r:id="rId30"/>
    <p:sldId id="312" r:id="rId31"/>
    <p:sldId id="313" r:id="rId32"/>
    <p:sldId id="314" r:id="rId33"/>
    <p:sldId id="265" r:id="rId34"/>
    <p:sldId id="295" r:id="rId35"/>
    <p:sldId id="268" r:id="rId36"/>
  </p:sldIdLst>
  <p:sldSz cx="18288000" cy="10287000"/>
  <p:notesSz cx="6858000" cy="9144000"/>
  <p:embeddedFontLst>
    <p:embeddedFont>
      <p:font typeface="Calibri" panose="020F0502020204030204" pitchFamily="34" charset="0"/>
      <p:regular r:id="rId37"/>
      <p:bold r:id="rId38"/>
      <p:italic r:id="rId39"/>
      <p:boldItalic r:id="rId40"/>
    </p:embeddedFont>
    <p:embeddedFont>
      <p:font typeface="Inter" panose="020B0604020202020204" charset="0"/>
      <p:regular r:id="rId41"/>
    </p:embeddedFont>
    <p:embeddedFont>
      <p:font typeface="Inter Bold" panose="020B0604020202020204" charset="0"/>
      <p:regular r:id="rId42"/>
      <p:bold r:id="rId4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E9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3" autoAdjust="0"/>
    <p:restoredTop sz="94622" autoAdjust="0"/>
  </p:normalViewPr>
  <p:slideViewPr>
    <p:cSldViewPr>
      <p:cViewPr varScale="1">
        <p:scale>
          <a:sx n="58" d="100"/>
          <a:sy n="58" d="100"/>
        </p:scale>
        <p:origin x="542" y="5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&#65279;<?xml version="1.0" encoding="utf-8"?><Relationships xmlns="http://schemas.openxmlformats.org/package/2006/relationships"><Relationship Type="http://schemas.openxmlformats.org/officeDocument/2006/relationships/slide" Target="/ppt/slides/slide9.xml" Id="rId13" /><Relationship Type="http://schemas.openxmlformats.org/officeDocument/2006/relationships/slide" Target="/ppt/slides/slide14.xml" Id="rId18" /><Relationship Type="http://schemas.openxmlformats.org/officeDocument/2006/relationships/slide" Target="/ppt/slides/slide22.xml" Id="rId26" /><Relationship Type="http://schemas.openxmlformats.org/officeDocument/2006/relationships/font" Target="/ppt/fonts/font3.fntdata" Id="rId39" /><Relationship Type="http://schemas.openxmlformats.org/officeDocument/2006/relationships/slide" Target="/ppt/slides/slide17.xml" Id="rId21" /><Relationship Type="http://schemas.openxmlformats.org/officeDocument/2006/relationships/slide" Target="/ppt/slides/slide30.xml" Id="rId34" /><Relationship Type="http://schemas.openxmlformats.org/officeDocument/2006/relationships/font" Target="/ppt/fonts/font6.fntdata" Id="rId42" /><Relationship Type="http://schemas.openxmlformats.org/officeDocument/2006/relationships/tableStyles" Target="/ppt/tableStyles.xml" Id="rId47" /><Relationship Type="http://schemas.openxmlformats.org/officeDocument/2006/relationships/slide" Target="/ppt/slides/slide3.xml" Id="rId7" /><Relationship Type="http://schemas.openxmlformats.org/officeDocument/2006/relationships/customXml" Target="/customXml/item2.xml" Id="rId2" /><Relationship Type="http://schemas.openxmlformats.org/officeDocument/2006/relationships/slide" Target="/ppt/slides/slide12.xml" Id="rId16" /><Relationship Type="http://schemas.openxmlformats.org/officeDocument/2006/relationships/slide" Target="/ppt/slides/slide25.xml" Id="rId29" /><Relationship Type="http://schemas.openxmlformats.org/officeDocument/2006/relationships/customXml" Target="/customXml/item1.xml" Id="rId1" /><Relationship Type="http://schemas.openxmlformats.org/officeDocument/2006/relationships/slide" Target="/ppt/slides/slide2.xml" Id="rId6" /><Relationship Type="http://schemas.openxmlformats.org/officeDocument/2006/relationships/slide" Target="/ppt/slides/slide7.xml" Id="rId11" /><Relationship Type="http://schemas.openxmlformats.org/officeDocument/2006/relationships/slide" Target="/ppt/slides/slide20.xml" Id="rId24" /><Relationship Type="http://schemas.openxmlformats.org/officeDocument/2006/relationships/slide" Target="/ppt/slides/slide28.xml" Id="rId32" /><Relationship Type="http://schemas.openxmlformats.org/officeDocument/2006/relationships/font" Target="/ppt/fonts/font1.fntdata" Id="rId37" /><Relationship Type="http://schemas.openxmlformats.org/officeDocument/2006/relationships/font" Target="/ppt/fonts/font4.fntdata" Id="rId40" /><Relationship Type="http://schemas.openxmlformats.org/officeDocument/2006/relationships/viewProps" Target="/ppt/viewProps.xml" Id="rId45" /><Relationship Type="http://schemas.openxmlformats.org/officeDocument/2006/relationships/slide" Target="/ppt/slides/slide1.xml" Id="rId5" /><Relationship Type="http://schemas.openxmlformats.org/officeDocument/2006/relationships/slide" Target="/ppt/slides/slide11.xml" Id="rId15" /><Relationship Type="http://schemas.openxmlformats.org/officeDocument/2006/relationships/slide" Target="/ppt/slides/slide19.xml" Id="rId23" /><Relationship Type="http://schemas.openxmlformats.org/officeDocument/2006/relationships/slide" Target="/ppt/slides/slide24.xml" Id="rId28" /><Relationship Type="http://schemas.openxmlformats.org/officeDocument/2006/relationships/slide" Target="/ppt/slides/slide32.xml" Id="rId36" /><Relationship Type="http://schemas.openxmlformats.org/officeDocument/2006/relationships/slide" Target="/ppt/slides/slide6.xml" Id="rId10" /><Relationship Type="http://schemas.openxmlformats.org/officeDocument/2006/relationships/slide" Target="/ppt/slides/slide15.xml" Id="rId19" /><Relationship Type="http://schemas.openxmlformats.org/officeDocument/2006/relationships/slide" Target="/ppt/slides/slide27.xml" Id="rId31" /><Relationship Type="http://schemas.openxmlformats.org/officeDocument/2006/relationships/presProps" Target="/ppt/presProps.xml" Id="rId44" /><Relationship Type="http://schemas.openxmlformats.org/officeDocument/2006/relationships/slideMaster" Target="/ppt/slideMasters/slideMaster1.xml" Id="rId4" /><Relationship Type="http://schemas.openxmlformats.org/officeDocument/2006/relationships/slide" Target="/ppt/slides/slide5.xml" Id="rId9" /><Relationship Type="http://schemas.openxmlformats.org/officeDocument/2006/relationships/slide" Target="/ppt/slides/slide10.xml" Id="rId14" /><Relationship Type="http://schemas.openxmlformats.org/officeDocument/2006/relationships/slide" Target="/ppt/slides/slide18.xml" Id="rId22" /><Relationship Type="http://schemas.openxmlformats.org/officeDocument/2006/relationships/slide" Target="/ppt/slides/slide23.xml" Id="rId27" /><Relationship Type="http://schemas.openxmlformats.org/officeDocument/2006/relationships/slide" Target="/ppt/slides/slide26.xml" Id="rId30" /><Relationship Type="http://schemas.openxmlformats.org/officeDocument/2006/relationships/slide" Target="/ppt/slides/slide31.xml" Id="rId35" /><Relationship Type="http://schemas.openxmlformats.org/officeDocument/2006/relationships/font" Target="/ppt/fonts/font7.fntdata" Id="rId43" /><Relationship Type="http://schemas.openxmlformats.org/officeDocument/2006/relationships/slide" Target="/ppt/slides/slide4.xml" Id="rId8" /><Relationship Type="http://schemas.openxmlformats.org/officeDocument/2006/relationships/customXml" Target="/customXml/item3.xml" Id="rId3" /><Relationship Type="http://schemas.openxmlformats.org/officeDocument/2006/relationships/slide" Target="/ppt/slides/slide8.xml" Id="rId12" /><Relationship Type="http://schemas.openxmlformats.org/officeDocument/2006/relationships/slide" Target="/ppt/slides/slide13.xml" Id="rId17" /><Relationship Type="http://schemas.openxmlformats.org/officeDocument/2006/relationships/slide" Target="/ppt/slides/slide21.xml" Id="rId25" /><Relationship Type="http://schemas.openxmlformats.org/officeDocument/2006/relationships/slide" Target="/ppt/slides/slide29.xml" Id="rId33" /><Relationship Type="http://schemas.openxmlformats.org/officeDocument/2006/relationships/font" Target="/ppt/fonts/font2.fntdata" Id="rId38" /><Relationship Type="http://schemas.openxmlformats.org/officeDocument/2006/relationships/theme" Target="/ppt/theme/theme1.xml" Id="rId46" /><Relationship Type="http://schemas.openxmlformats.org/officeDocument/2006/relationships/slide" Target="/ppt/slides/slide16.xml" Id="rId20" /><Relationship Type="http://schemas.openxmlformats.org/officeDocument/2006/relationships/font" Target="/ppt/fonts/font5.fntdata" Id="rId41" /></Relationships>
</file>

<file path=ppt/slideLayouts/_rels/slideLayout7.xml.rels>&#65279;<?xml version="1.0" encoding="utf-8"?><Relationships xmlns="http://schemas.openxmlformats.org/package/2006/relationships"><Relationship Type="http://schemas.openxmlformats.org/officeDocument/2006/relationships/slideMaster" Target="/ppt/slideMasters/slideMaster1.xml" Id="rId1" /></Relationships>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21-Sep-23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&#65279;<?xml version="1.0" encoding="utf-8"?><Relationships xmlns="http://schemas.openxmlformats.org/package/2006/relationships"><Relationship Type="http://schemas.openxmlformats.org/officeDocument/2006/relationships/slideLayout" Target="/ppt/slideLayouts/slideLayout7.xml" Id="rId7" /><Relationship Type="http://schemas.openxmlformats.org/officeDocument/2006/relationships/theme" Target="/ppt/theme/theme1.xml" Id="rId12"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21-Sep-23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55" r:id="rId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Relationships xmlns="http://schemas.openxmlformats.org/package/2006/relationships"><Relationship Type="http://schemas.openxmlformats.org/officeDocument/2006/relationships/image" Target="/ppt/media/image2.png" Id="rId3" /><Relationship Type="http://schemas.openxmlformats.org/officeDocument/2006/relationships/image" Target="/ppt/media/image1.png" Id="rId2" /><Relationship Type="http://schemas.openxmlformats.org/officeDocument/2006/relationships/slideLayout" Target="/ppt/slideLayouts/slideLayout7.xml" Id="rId1" /><Relationship Type="http://schemas.openxmlformats.org/officeDocument/2006/relationships/image" Target="/ppt/media/image3.png" Id="rId4" /></Relationships>
</file>

<file path=ppt/slides/_rels/slide10.xml.rels>&#65279;<?xml version="1.0" encoding="utf-8"?><Relationships xmlns="http://schemas.openxmlformats.org/package/2006/relationships"><Relationship Type="http://schemas.openxmlformats.org/officeDocument/2006/relationships/image" Target="/ppt/media/image9.jpg" Id="rId2" /><Relationship Type="http://schemas.openxmlformats.org/officeDocument/2006/relationships/slideLayout" Target="/ppt/slideLayouts/slideLayout7.xml" Id="rId1" /></Relationships>
</file>

<file path=ppt/slides/_rels/slide11.xml.rels>&#65279;<?xml version="1.0" encoding="utf-8"?><Relationships xmlns="http://schemas.openxmlformats.org/package/2006/relationships"><Relationship Type="http://schemas.openxmlformats.org/officeDocument/2006/relationships/image" Target="/ppt/media/image10.jpg" Id="rId2" /><Relationship Type="http://schemas.openxmlformats.org/officeDocument/2006/relationships/slideLayout" Target="/ppt/slideLayouts/slideLayout7.xml" Id="rId1" /></Relationships>
</file>

<file path=ppt/slides/_rels/slide12.xml.rels>&#65279;<?xml version="1.0" encoding="utf-8"?><Relationships xmlns="http://schemas.openxmlformats.org/package/2006/relationships"><Relationship Type="http://schemas.openxmlformats.org/officeDocument/2006/relationships/image" Target="/ppt/media/image11.webp" Id="rId2" /><Relationship Type="http://schemas.openxmlformats.org/officeDocument/2006/relationships/slideLayout" Target="/ppt/slideLayouts/slideLayout7.xml" Id="rId1" /></Relationships>
</file>

<file path=ppt/slides/_rels/slide13.xml.rels>&#65279;<?xml version="1.0" encoding="utf-8"?><Relationships xmlns="http://schemas.openxmlformats.org/package/2006/relationships"><Relationship Type="http://schemas.openxmlformats.org/officeDocument/2006/relationships/image" Target="/ppt/media/image12.jpg" Id="rId2" /><Relationship Type="http://schemas.openxmlformats.org/officeDocument/2006/relationships/slideLayout" Target="/ppt/slideLayouts/slideLayout7.xml" Id="rId1" /></Relationships>
</file>

<file path=ppt/slides/_rels/slide14.xml.rels>&#65279;<?xml version="1.0" encoding="utf-8"?><Relationships xmlns="http://schemas.openxmlformats.org/package/2006/relationships"><Relationship Type="http://schemas.openxmlformats.org/officeDocument/2006/relationships/slideLayout" Target="/ppt/slideLayouts/slideLayout7.xml" Id="rId1" /></Relationships>
</file>

<file path=ppt/slides/_rels/slide15.xml.rels>&#65279;<?xml version="1.0" encoding="utf-8"?><Relationships xmlns="http://schemas.openxmlformats.org/package/2006/relationships"><Relationship Type="http://schemas.openxmlformats.org/officeDocument/2006/relationships/slideLayout" Target="/ppt/slideLayouts/slideLayout7.xml" Id="rId1" /></Relationships>
</file>

<file path=ppt/slides/_rels/slide16.xml.rels>&#65279;<?xml version="1.0" encoding="utf-8"?><Relationships xmlns="http://schemas.openxmlformats.org/package/2006/relationships"><Relationship Type="http://schemas.openxmlformats.org/officeDocument/2006/relationships/image" Target="/ppt/media/image13.png" Id="rId2" /><Relationship Type="http://schemas.openxmlformats.org/officeDocument/2006/relationships/slideLayout" Target="/ppt/slideLayouts/slideLayout7.xml" Id="rId1" /></Relationships>
</file>

<file path=ppt/slides/_rels/slide17.xml.rels>&#65279;<?xml version="1.0" encoding="utf-8"?><Relationships xmlns="http://schemas.openxmlformats.org/package/2006/relationships"><Relationship Type="http://schemas.openxmlformats.org/officeDocument/2006/relationships/slideLayout" Target="/ppt/slideLayouts/slideLayout7.xml" Id="rId1" /></Relationships>
</file>

<file path=ppt/slides/_rels/slide18.xml.rels>&#65279;<?xml version="1.0" encoding="utf-8"?><Relationships xmlns="http://schemas.openxmlformats.org/package/2006/relationships"><Relationship Type="http://schemas.openxmlformats.org/officeDocument/2006/relationships/image" Target="/ppt/media/image14.webp" Id="rId2" /><Relationship Type="http://schemas.openxmlformats.org/officeDocument/2006/relationships/slideLayout" Target="/ppt/slideLayouts/slideLayout7.xml" Id="rId1" /></Relationships>
</file>

<file path=ppt/slides/_rels/slide19.xml.rels>&#65279;<?xml version="1.0" encoding="utf-8"?><Relationships xmlns="http://schemas.openxmlformats.org/package/2006/relationships"><Relationship Type="http://schemas.openxmlformats.org/officeDocument/2006/relationships/image" Target="/ppt/media/image15.jpg" Id="rId2" /><Relationship Type="http://schemas.openxmlformats.org/officeDocument/2006/relationships/slideLayout" Target="/ppt/slideLayouts/slideLayout7.xml" Id="rId1" /></Relationships>
</file>

<file path=ppt/slides/_rels/slide2.xml.rels>&#65279;<?xml version="1.0" encoding="utf-8"?><Relationships xmlns="http://schemas.openxmlformats.org/package/2006/relationships"><Relationship Type="http://schemas.openxmlformats.org/officeDocument/2006/relationships/image" Target="/ppt/media/image4.png" Id="rId2" /><Relationship Type="http://schemas.openxmlformats.org/officeDocument/2006/relationships/slideLayout" Target="/ppt/slideLayouts/slideLayout7.xml" Id="rId1" /></Relationships>
</file>

<file path=ppt/slides/_rels/slide20.xml.rels>&#65279;<?xml version="1.0" encoding="utf-8"?><Relationships xmlns="http://schemas.openxmlformats.org/package/2006/relationships"><Relationship Type="http://schemas.openxmlformats.org/officeDocument/2006/relationships/slideLayout" Target="/ppt/slideLayouts/slideLayout7.xml" Id="rId1" /></Relationships>
</file>

<file path=ppt/slides/_rels/slide21.xml.rels>&#65279;<?xml version="1.0" encoding="utf-8"?><Relationships xmlns="http://schemas.openxmlformats.org/package/2006/relationships"><Relationship Type="http://schemas.openxmlformats.org/officeDocument/2006/relationships/slideLayout" Target="/ppt/slideLayouts/slideLayout7.xml" Id="rId1" /></Relationships>
</file>

<file path=ppt/slides/_rels/slide22.xml.rels>&#65279;<?xml version="1.0" encoding="utf-8"?><Relationships xmlns="http://schemas.openxmlformats.org/package/2006/relationships"><Relationship Type="http://schemas.openxmlformats.org/officeDocument/2006/relationships/image" Target="/ppt/media/image16.webp" Id="rId2" /><Relationship Type="http://schemas.openxmlformats.org/officeDocument/2006/relationships/slideLayout" Target="/ppt/slideLayouts/slideLayout7.xml" Id="rId1" /></Relationships>
</file>

<file path=ppt/slides/_rels/slide23.xml.rels>&#65279;<?xml version="1.0" encoding="utf-8"?><Relationships xmlns="http://schemas.openxmlformats.org/package/2006/relationships"><Relationship Type="http://schemas.openxmlformats.org/officeDocument/2006/relationships/slideLayout" Target="/ppt/slideLayouts/slideLayout7.xml" Id="rId1" /></Relationships>
</file>

<file path=ppt/slides/_rels/slide24.xml.rels>&#65279;<?xml version="1.0" encoding="utf-8"?><Relationships xmlns="http://schemas.openxmlformats.org/package/2006/relationships"><Relationship Type="http://schemas.openxmlformats.org/officeDocument/2006/relationships/image" Target="/ppt/media/image17.jpg" Id="rId2" /><Relationship Type="http://schemas.openxmlformats.org/officeDocument/2006/relationships/slideLayout" Target="/ppt/slideLayouts/slideLayout7.xml" Id="rId1" /></Relationships>
</file>

<file path=ppt/slides/_rels/slide25.xml.rels>&#65279;<?xml version="1.0" encoding="utf-8"?><Relationships xmlns="http://schemas.openxmlformats.org/package/2006/relationships"><Relationship Type="http://schemas.openxmlformats.org/officeDocument/2006/relationships/slideLayout" Target="/ppt/slideLayouts/slideLayout7.xml" Id="rId1" /></Relationships>
</file>

<file path=ppt/slides/_rels/slide26.xml.rels>&#65279;<?xml version="1.0" encoding="utf-8"?><Relationships xmlns="http://schemas.openxmlformats.org/package/2006/relationships"><Relationship Type="http://schemas.openxmlformats.org/officeDocument/2006/relationships/slideLayout" Target="/ppt/slideLayouts/slideLayout7.xml" Id="rId1" /></Relationships>
</file>

<file path=ppt/slides/_rels/slide27.xml.rels>&#65279;<?xml version="1.0" encoding="utf-8"?><Relationships xmlns="http://schemas.openxmlformats.org/package/2006/relationships"><Relationship Type="http://schemas.openxmlformats.org/officeDocument/2006/relationships/image" Target="/ppt/media/image18.jpg" Id="rId2" /><Relationship Type="http://schemas.openxmlformats.org/officeDocument/2006/relationships/slideLayout" Target="/ppt/slideLayouts/slideLayout7.xml" Id="rId1" /></Relationships>
</file>

<file path=ppt/slides/_rels/slide28.xml.rels>&#65279;<?xml version="1.0" encoding="utf-8"?><Relationships xmlns="http://schemas.openxmlformats.org/package/2006/relationships"><Relationship Type="http://schemas.openxmlformats.org/officeDocument/2006/relationships/image" Target="/ppt/media/image19.jpg" Id="rId2" /><Relationship Type="http://schemas.openxmlformats.org/officeDocument/2006/relationships/slideLayout" Target="/ppt/slideLayouts/slideLayout7.xml" Id="rId1" /></Relationships>
</file>

<file path=ppt/slides/_rels/slide29.xml.rels>&#65279;<?xml version="1.0" encoding="utf-8"?><Relationships xmlns="http://schemas.openxmlformats.org/package/2006/relationships"><Relationship Type="http://schemas.openxmlformats.org/officeDocument/2006/relationships/slideLayout" Target="/ppt/slideLayouts/slideLayout7.xml" Id="rId1" /></Relationships>
</file>

<file path=ppt/slides/_rels/slide3.xml.rels>&#65279;<?xml version="1.0" encoding="utf-8"?><Relationships xmlns="http://schemas.openxmlformats.org/package/2006/relationships"><Relationship Type="http://schemas.openxmlformats.org/officeDocument/2006/relationships/slideLayout" Target="/ppt/slideLayouts/slideLayout7.xml" Id="rId1" /></Relationships>
</file>

<file path=ppt/slides/_rels/slide30.xml.rels>&#65279;<?xml version="1.0" encoding="utf-8"?><Relationships xmlns="http://schemas.openxmlformats.org/package/2006/relationships"><Relationship Type="http://schemas.openxmlformats.org/officeDocument/2006/relationships/image" Target="/ppt/media/image3.png" Id="rId3" /><Relationship Type="http://schemas.openxmlformats.org/officeDocument/2006/relationships/image" Target="/ppt/media/image2.png" Id="rId2" /><Relationship Type="http://schemas.openxmlformats.org/officeDocument/2006/relationships/slideLayout" Target="/ppt/slideLayouts/slideLayout7.xml" Id="rId1" /></Relationships>
</file>

<file path=ppt/slides/_rels/slide31.xml.rels>&#65279;<?xml version="1.0" encoding="utf-8"?><Relationships xmlns="http://schemas.openxmlformats.org/package/2006/relationships"><Relationship Type="http://schemas.openxmlformats.org/officeDocument/2006/relationships/image" Target="/ppt/media/image3.png" Id="rId3" /><Relationship Type="http://schemas.openxmlformats.org/officeDocument/2006/relationships/image" Target="/ppt/media/image2.png" Id="rId2" /><Relationship Type="http://schemas.openxmlformats.org/officeDocument/2006/relationships/slideLayout" Target="/ppt/slideLayouts/slideLayout7.xml" Id="rId1" /></Relationships>
</file>

<file path=ppt/slides/_rels/slide32.xml.rels>&#65279;<?xml version="1.0" encoding="utf-8"?><Relationships xmlns="http://schemas.openxmlformats.org/package/2006/relationships"><Relationship Type="http://schemas.openxmlformats.org/officeDocument/2006/relationships/image" Target="/ppt/media/image21.jpg" Id="rId3" /><Relationship Type="http://schemas.openxmlformats.org/officeDocument/2006/relationships/image" Target="/ppt/media/image20.webp" Id="rId2" /><Relationship Type="http://schemas.openxmlformats.org/officeDocument/2006/relationships/slideLayout" Target="/ppt/slideLayouts/slideLayout7.xml" Id="rId1" /></Relationships>
</file>

<file path=ppt/slides/_rels/slide4.xml.rels>&#65279;<?xml version="1.0" encoding="utf-8"?><Relationships xmlns="http://schemas.openxmlformats.org/package/2006/relationships"><Relationship Type="http://schemas.openxmlformats.org/officeDocument/2006/relationships/image" Target="/ppt/media/image5.png" Id="rId2" /><Relationship Type="http://schemas.openxmlformats.org/officeDocument/2006/relationships/slideLayout" Target="/ppt/slideLayouts/slideLayout7.xml" Id="rId1" /></Relationships>
</file>

<file path=ppt/slides/_rels/slide5.xml.rels>&#65279;<?xml version="1.0" encoding="utf-8"?><Relationships xmlns="http://schemas.openxmlformats.org/package/2006/relationships"><Relationship Type="http://schemas.openxmlformats.org/officeDocument/2006/relationships/slideLayout" Target="/ppt/slideLayouts/slideLayout7.xml" Id="rId1" /></Relationships>
</file>

<file path=ppt/slides/_rels/slide6.xml.rels>&#65279;<?xml version="1.0" encoding="utf-8"?><Relationships xmlns="http://schemas.openxmlformats.org/package/2006/relationships"><Relationship Type="http://schemas.openxmlformats.org/officeDocument/2006/relationships/image" Target="/ppt/media/image6.jpg" Id="rId2" /><Relationship Type="http://schemas.openxmlformats.org/officeDocument/2006/relationships/slideLayout" Target="/ppt/slideLayouts/slideLayout7.xml" Id="rId1" /></Relationships>
</file>

<file path=ppt/slides/_rels/slide7.xml.rels>&#65279;<?xml version="1.0" encoding="utf-8"?><Relationships xmlns="http://schemas.openxmlformats.org/package/2006/relationships"><Relationship Type="http://schemas.openxmlformats.org/officeDocument/2006/relationships/slideLayout" Target="/ppt/slideLayouts/slideLayout7.xml" Id="rId1" /></Relationships>
</file>

<file path=ppt/slides/_rels/slide8.xml.rels>&#65279;<?xml version="1.0" encoding="utf-8"?><Relationships xmlns="http://schemas.openxmlformats.org/package/2006/relationships"><Relationship Type="http://schemas.openxmlformats.org/officeDocument/2006/relationships/image" Target="/ppt/media/image7.png" Id="rId2" /><Relationship Type="http://schemas.openxmlformats.org/officeDocument/2006/relationships/slideLayout" Target="/ppt/slideLayouts/slideLayout7.xml" Id="rId1" /></Relationships>
</file>

<file path=ppt/slides/_rels/slide9.xml.rels>&#65279;<?xml version="1.0" encoding="utf-8"?><Relationships xmlns="http://schemas.openxmlformats.org/package/2006/relationships"><Relationship Type="http://schemas.openxmlformats.org/officeDocument/2006/relationships/image" Target="/ppt/media/image8.jpg" Id="rId2" /><Relationship Type="http://schemas.openxmlformats.org/officeDocument/2006/relationships/slideLayout" Target="/ppt/slideLayouts/slideLayout7.xml" Id="rId1"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p:cNvSpPr/>
          <p:nvPr/>
        </p:nvSpPr>
        <p:spPr>
          <a:xfrm>
            <a:off x="0" y="2057400"/>
            <a:ext cx="9144000" cy="8229600"/>
          </a:xfrm>
          <a:prstGeom prst="rect">
            <a:avLst/>
          </a:prstGeom>
          <a:solidFill>
            <a:srgbClr val="FFFFFF"/>
          </a:solidFill>
        </p:spPr>
        <p:txBody>
          <a:bodyPr/>
          <a:lstStyle/>
          <a:p>
            <a:endParaRPr lang="ro-RO"/>
          </a:p>
        </p:txBody>
      </p:sp>
      <p:pic>
        <p:nvPicPr>
          <p:cNvPr id="12" name="Picture 11" descr="A person using a drill on a roof&#10;&#10;Description automatically generated with low confidence">
            <a:extLst>
              <a:ext uri="{FF2B5EF4-FFF2-40B4-BE49-F238E27FC236}">
                <a16:creationId xmlns:a16="http://schemas.microsoft.com/office/drawing/2014/main" id="{B2C51888-2F5B-5485-96F1-1253D7ABBDE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67600" y="0"/>
            <a:ext cx="12093146" cy="10287000"/>
          </a:xfrm>
          <a:prstGeom prst="rect">
            <a:avLst/>
          </a:prstGeom>
        </p:spPr>
      </p:pic>
      <p:grpSp>
        <p:nvGrpSpPr>
          <p:cNvPr id="4" name="Group 4"/>
          <p:cNvGrpSpPr/>
          <p:nvPr/>
        </p:nvGrpSpPr>
        <p:grpSpPr>
          <a:xfrm>
            <a:off x="7429500" y="8572500"/>
            <a:ext cx="1714500" cy="1714500"/>
            <a:chOff x="0" y="0"/>
            <a:chExt cx="2286000" cy="2286000"/>
          </a:xfrm>
        </p:grpSpPr>
        <p:grpSp>
          <p:nvGrpSpPr>
            <p:cNvPr id="5" name="Group 5"/>
            <p:cNvGrpSpPr/>
            <p:nvPr/>
          </p:nvGrpSpPr>
          <p:grpSpPr>
            <a:xfrm>
              <a:off x="0" y="0"/>
              <a:ext cx="2286000" cy="22860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grpSp>
          <p:nvGrpSpPr>
            <p:cNvPr id="7" name="Group 7"/>
            <p:cNvGrpSpPr/>
            <p:nvPr/>
          </p:nvGrpSpPr>
          <p:grpSpPr>
            <a:xfrm>
              <a:off x="745837" y="914400"/>
              <a:ext cx="794327" cy="559504"/>
              <a:chOff x="0" y="0"/>
              <a:chExt cx="946584" cy="666750"/>
            </a:xfrm>
          </p:grpSpPr>
          <p:sp>
            <p:nvSpPr>
              <p:cNvPr id="8" name="Freeform 8"/>
              <p:cNvSpPr/>
              <p:nvPr/>
            </p:nvSpPr>
            <p:spPr>
              <a:xfrm>
                <a:off x="0" y="-3810"/>
                <a:ext cx="946584" cy="652780"/>
              </a:xfrm>
              <a:custGeom>
                <a:avLst/>
                <a:gdLst/>
                <a:ahLst/>
                <a:cxnLst/>
                <a:rect l="l" t="t" r="r" b="b"/>
                <a:pathLst>
                  <a:path w="946584" h="652780">
                    <a:moveTo>
                      <a:pt x="922454" y="297180"/>
                    </a:moveTo>
                    <a:lnTo>
                      <a:pt x="582094" y="11430"/>
                    </a:lnTo>
                    <a:cubicBezTo>
                      <a:pt x="569394" y="0"/>
                      <a:pt x="549074" y="2540"/>
                      <a:pt x="537644" y="15240"/>
                    </a:cubicBezTo>
                    <a:cubicBezTo>
                      <a:pt x="526214" y="27940"/>
                      <a:pt x="528754" y="48260"/>
                      <a:pt x="541454" y="59690"/>
                    </a:cubicBezTo>
                    <a:lnTo>
                      <a:pt x="823394" y="295910"/>
                    </a:lnTo>
                    <a:lnTo>
                      <a:pt x="31750" y="295910"/>
                    </a:lnTo>
                    <a:cubicBezTo>
                      <a:pt x="13970" y="295910"/>
                      <a:pt x="0" y="309880"/>
                      <a:pt x="0" y="327660"/>
                    </a:cubicBezTo>
                    <a:cubicBezTo>
                      <a:pt x="0" y="345440"/>
                      <a:pt x="13970" y="359410"/>
                      <a:pt x="31750" y="359410"/>
                    </a:cubicBezTo>
                    <a:lnTo>
                      <a:pt x="824664" y="359410"/>
                    </a:lnTo>
                    <a:lnTo>
                      <a:pt x="541454" y="596900"/>
                    </a:lnTo>
                    <a:cubicBezTo>
                      <a:pt x="528754" y="608330"/>
                      <a:pt x="526214" y="627380"/>
                      <a:pt x="537644" y="641350"/>
                    </a:cubicBezTo>
                    <a:cubicBezTo>
                      <a:pt x="543994" y="648970"/>
                      <a:pt x="552884" y="652780"/>
                      <a:pt x="561774" y="652780"/>
                    </a:cubicBezTo>
                    <a:cubicBezTo>
                      <a:pt x="569394" y="652780"/>
                      <a:pt x="575744" y="650240"/>
                      <a:pt x="582094" y="645160"/>
                    </a:cubicBezTo>
                    <a:lnTo>
                      <a:pt x="922454" y="359410"/>
                    </a:lnTo>
                    <a:cubicBezTo>
                      <a:pt x="936424" y="356870"/>
                      <a:pt x="946584" y="344170"/>
                      <a:pt x="946584" y="328930"/>
                    </a:cubicBezTo>
                    <a:cubicBezTo>
                      <a:pt x="946584" y="313690"/>
                      <a:pt x="936424" y="299720"/>
                      <a:pt x="922454" y="297180"/>
                    </a:cubicBezTo>
                    <a:close/>
                  </a:path>
                </a:pathLst>
              </a:custGeom>
              <a:solidFill>
                <a:srgbClr val="FFFFFF"/>
              </a:solidFill>
            </p:spPr>
            <p:txBody>
              <a:bodyPr/>
              <a:lstStyle/>
              <a:p>
                <a:endParaRPr lang="ro-RO"/>
              </a:p>
            </p:txBody>
          </p:sp>
        </p:grpSp>
      </p:grpSp>
      <p:grpSp>
        <p:nvGrpSpPr>
          <p:cNvPr id="9" name="Group 9"/>
          <p:cNvGrpSpPr/>
          <p:nvPr/>
        </p:nvGrpSpPr>
        <p:grpSpPr>
          <a:xfrm>
            <a:off x="762000" y="2476500"/>
            <a:ext cx="6705600" cy="4744447"/>
            <a:chOff x="9835" y="-701282"/>
            <a:chExt cx="8571685" cy="5562169"/>
          </a:xfrm>
        </p:grpSpPr>
        <p:sp>
          <p:nvSpPr>
            <p:cNvPr id="10" name="TextBox 10"/>
            <p:cNvSpPr txBox="1"/>
            <p:nvPr/>
          </p:nvSpPr>
          <p:spPr>
            <a:xfrm>
              <a:off x="9835" y="-701282"/>
              <a:ext cx="8534400" cy="5454215"/>
            </a:xfrm>
            <a:prstGeom prst="rect">
              <a:avLst/>
            </a:prstGeom>
          </p:spPr>
          <p:txBody>
            <a:bodyPr lIns="0" tIns="0" rIns="0" bIns="0" rtlCol="0" anchor="t">
              <a:spAutoFit/>
            </a:bodyPr>
            <a:lstStyle/>
            <a:p>
              <a:pPr>
                <a:lnSpc>
                  <a:spcPts val="7800"/>
                </a:lnSpc>
                <a:spcBef>
                  <a:spcPts val="5850"/>
                </a:spcBef>
              </a:pPr>
              <a:r>
                <a:rPr lang="en-US" sz="5400" spc="-300" dirty="0">
                  <a:solidFill>
                    <a:srgbClr val="242424"/>
                  </a:solidFill>
                  <a:latin typeface="Inter"/>
                </a:rPr>
                <a:t>Module 4: </a:t>
              </a:r>
              <a:r>
                <a:rPr lang="en-US" sz="4800" dirty="0"/>
                <a:t>Use of computer-aided software &amp; digital tools</a:t>
              </a:r>
            </a:p>
            <a:p>
              <a:pPr>
                <a:lnSpc>
                  <a:spcPts val="7800"/>
                </a:lnSpc>
                <a:spcBef>
                  <a:spcPts val="5850"/>
                </a:spcBef>
              </a:pPr>
              <a:endParaRPr lang="en-US" sz="4800" spc="-300" dirty="0">
                <a:solidFill>
                  <a:srgbClr val="242424"/>
                </a:solidFill>
                <a:latin typeface="Inter"/>
              </a:endParaRPr>
            </a:p>
          </p:txBody>
        </p:sp>
        <p:sp>
          <p:nvSpPr>
            <p:cNvPr id="11" name="TextBox 11"/>
            <p:cNvSpPr txBox="1"/>
            <p:nvPr/>
          </p:nvSpPr>
          <p:spPr>
            <a:xfrm>
              <a:off x="9835" y="4301385"/>
              <a:ext cx="8571685" cy="559502"/>
            </a:xfrm>
            <a:prstGeom prst="rect">
              <a:avLst/>
            </a:prstGeom>
          </p:spPr>
          <p:txBody>
            <a:bodyPr wrap="square" lIns="0" tIns="0" rIns="0" bIns="0" rtlCol="0" anchor="t">
              <a:spAutoFit/>
            </a:bodyPr>
            <a:lstStyle/>
            <a:p>
              <a:pPr>
                <a:lnSpc>
                  <a:spcPts val="4029"/>
                </a:lnSpc>
                <a:spcBef>
                  <a:spcPts val="3021"/>
                </a:spcBef>
              </a:pPr>
              <a:endParaRPr lang="en-US" sz="2599" spc="51" dirty="0">
                <a:solidFill>
                  <a:srgbClr val="242424"/>
                </a:solidFill>
                <a:latin typeface="Inter"/>
              </a:endParaRPr>
            </a:p>
          </p:txBody>
        </p:sp>
      </p:grpSp>
      <p:pic>
        <p:nvPicPr>
          <p:cNvPr id="27" name="Picture 26" descr="A blue lines on a black background&#10;&#10;Description automatically generated with low confidence">
            <a:extLst>
              <a:ext uri="{FF2B5EF4-FFF2-40B4-BE49-F238E27FC236}">
                <a16:creationId xmlns:a16="http://schemas.microsoft.com/office/drawing/2014/main" id="{EBCA8530-35AD-AEF1-E9EE-F65BF9FA78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7048500"/>
            <a:ext cx="3657600" cy="3657600"/>
          </a:xfrm>
          <a:prstGeom prst="rect">
            <a:avLst/>
          </a:prstGeom>
        </p:spPr>
      </p:pic>
      <p:sp>
        <p:nvSpPr>
          <p:cNvPr id="2" name="TextBox 1">
            <a:extLst>
              <a:ext uri="{FF2B5EF4-FFF2-40B4-BE49-F238E27FC236}">
                <a16:creationId xmlns:a16="http://schemas.microsoft.com/office/drawing/2014/main" id="{7D505769-A73E-8D48-68C8-A75AE7AAF0F9}"/>
              </a:ext>
            </a:extLst>
          </p:cNvPr>
          <p:cNvSpPr txBox="1"/>
          <p:nvPr/>
        </p:nvSpPr>
        <p:spPr>
          <a:xfrm>
            <a:off x="3048000" y="8980483"/>
            <a:ext cx="4419600" cy="1200329"/>
          </a:xfrm>
          <a:prstGeom prst="rect">
            <a:avLst/>
          </a:prstGeom>
          <a:noFill/>
        </p:spPr>
        <p:txBody>
          <a:bodyPr wrap="square" rtlCol="0">
            <a:spAutoFit/>
          </a:bodyPr>
          <a:lstStyle/>
          <a:p>
            <a:pPr algn="just"/>
            <a:r>
              <a:rPr lang="en-US" sz="1200" b="0" i="0" dirty="0">
                <a:solidFill>
                  <a:srgbClr val="404040"/>
                </a:solidFill>
                <a:effectLst/>
                <a:latin typeface="arial" panose="020B060402020202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lang="el-GR" sz="1200" dirty="0"/>
          </a:p>
        </p:txBody>
      </p:sp>
      <p:pic>
        <p:nvPicPr>
          <p:cNvPr id="1026" name="Picture 2" descr="Co-funded by the European Union logo in png for web usage">
            <a:extLst>
              <a:ext uri="{FF2B5EF4-FFF2-40B4-BE49-F238E27FC236}">
                <a16:creationId xmlns:a16="http://schemas.microsoft.com/office/drawing/2014/main" id="{8349F108-C49D-DD9A-58C8-EB24A5B2E1B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419100"/>
            <a:ext cx="3937767" cy="82405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96129" y="904994"/>
            <a:ext cx="12962202" cy="795089"/>
          </a:xfrm>
          <a:prstGeom prst="rect">
            <a:avLst/>
          </a:prstGeom>
        </p:spPr>
        <p:txBody>
          <a:bodyPr wrap="square" lIns="0" tIns="0" rIns="0" bIns="0" rtlCol="0" anchor="t">
            <a:spAutoFit/>
          </a:bodyPr>
          <a:lstStyle/>
          <a:p>
            <a:pPr>
              <a:lnSpc>
                <a:spcPts val="6159"/>
              </a:lnSpc>
              <a:spcBef>
                <a:spcPts val="4619"/>
              </a:spcBef>
            </a:pPr>
            <a:r>
              <a:rPr lang="en-US" sz="5599" spc="-279" dirty="0">
                <a:solidFill>
                  <a:srgbClr val="008E97"/>
                </a:solidFill>
                <a:latin typeface="Inter"/>
              </a:rPr>
              <a:t>Analysis of Rainwater Harvesting Systems</a:t>
            </a:r>
          </a:p>
        </p:txBody>
      </p:sp>
      <p:sp>
        <p:nvSpPr>
          <p:cNvPr id="3" name="AutoShape 3"/>
          <p:cNvSpPr/>
          <p:nvPr/>
        </p:nvSpPr>
        <p:spPr>
          <a:xfrm>
            <a:off x="0" y="0"/>
            <a:ext cx="1714500" cy="10287000"/>
          </a:xfrm>
          <a:prstGeom prst="rect">
            <a:avLst/>
          </a:prstGeom>
          <a:solidFill>
            <a:srgbClr val="242424"/>
          </a:solidFill>
        </p:spPr>
        <p:txBody>
          <a:bodyPr/>
          <a:lstStyle/>
          <a:p>
            <a:endParaRPr lang="ro-RO"/>
          </a:p>
        </p:txBody>
      </p:sp>
      <p:sp>
        <p:nvSpPr>
          <p:cNvPr id="4" name="TextBox 4"/>
          <p:cNvSpPr txBox="1"/>
          <p:nvPr/>
        </p:nvSpPr>
        <p:spPr>
          <a:xfrm rot="5400000">
            <a:off x="-2703918" y="4220475"/>
            <a:ext cx="7002110" cy="590418"/>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Learning Unit 1: 3D modelling/design tools</a:t>
            </a:r>
          </a:p>
          <a:p>
            <a:pPr marL="0" lvl="1">
              <a:lnSpc>
                <a:spcPts val="1680"/>
              </a:lnSpc>
              <a:spcBef>
                <a:spcPts val="1260"/>
              </a:spcBef>
            </a:pPr>
            <a:endParaRPr lang="en-US" sz="1400" spc="210" dirty="0">
              <a:solidFill>
                <a:schemeClr val="bg1"/>
              </a:solidFill>
              <a:latin typeface="Inter"/>
            </a:endParaRP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dirty="0"/>
            </a:p>
          </p:txBody>
        </p:sp>
      </p:grpSp>
      <p:sp>
        <p:nvSpPr>
          <p:cNvPr id="7" name="TextBox 7"/>
          <p:cNvSpPr txBox="1"/>
          <p:nvPr/>
        </p:nvSpPr>
        <p:spPr>
          <a:xfrm>
            <a:off x="349053" y="9311327"/>
            <a:ext cx="958543" cy="753155"/>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05–14</a:t>
            </a:r>
          </a:p>
          <a:p>
            <a:pPr algn="ctr">
              <a:lnSpc>
                <a:spcPts val="2159"/>
              </a:lnSpc>
              <a:spcBef>
                <a:spcPts val="1619"/>
              </a:spcBef>
            </a:pPr>
            <a:endParaRPr lang="en-US" sz="1799" spc="107" dirty="0">
              <a:solidFill>
                <a:srgbClr val="FFFFFF"/>
              </a:solidFill>
              <a:latin typeface="Inter Bold"/>
            </a:endParaRPr>
          </a:p>
        </p:txBody>
      </p:sp>
      <p:sp>
        <p:nvSpPr>
          <p:cNvPr id="9" name="TextBox 9"/>
          <p:cNvSpPr txBox="1"/>
          <p:nvPr/>
        </p:nvSpPr>
        <p:spPr>
          <a:xfrm>
            <a:off x="2514600" y="2933700"/>
            <a:ext cx="7239000" cy="5078313"/>
          </a:xfrm>
          <a:prstGeom prst="rect">
            <a:avLst/>
          </a:prstGeom>
        </p:spPr>
        <p:txBody>
          <a:bodyPr wrap="square" lIns="0" tIns="0" rIns="0" bIns="0" rtlCol="0" anchor="t">
            <a:spAutoFit/>
          </a:bodyPr>
          <a:lstStyle/>
          <a:p>
            <a:pPr marL="285750" indent="-285750" algn="just">
              <a:spcBef>
                <a:spcPts val="2024"/>
              </a:spcBef>
              <a:buFont typeface="Arial" panose="020B0604020202020204" pitchFamily="34" charset="0"/>
              <a:buChar char="•"/>
            </a:pPr>
            <a:r>
              <a:rPr lang="en-US" sz="2000" spc="17" dirty="0">
                <a:solidFill>
                  <a:srgbClr val="242424"/>
                </a:solidFill>
                <a:latin typeface="Inter"/>
              </a:rPr>
              <a:t>Rainwater harvesting is a sustainable practice that involves collecting and storing rainwater for various non-potable uses, such as irrigation and toilet flushing.</a:t>
            </a:r>
          </a:p>
          <a:p>
            <a:pPr marL="285750" indent="-285750" algn="just">
              <a:spcBef>
                <a:spcPts val="2024"/>
              </a:spcBef>
              <a:buFont typeface="Arial" panose="020B0604020202020204" pitchFamily="34" charset="0"/>
              <a:buChar char="•"/>
            </a:pPr>
            <a:r>
              <a:rPr lang="en-US" sz="2000" spc="17" dirty="0">
                <a:solidFill>
                  <a:srgbClr val="242424"/>
                </a:solidFill>
                <a:latin typeface="Inter"/>
              </a:rPr>
              <a:t>3D modeling tools aid in analyzing and optimizing rainwater harvesting systems, including the placement and design of collection surfaces like gutters and downspouts.</a:t>
            </a:r>
          </a:p>
          <a:p>
            <a:pPr marL="285750" indent="-285750" algn="just">
              <a:spcBef>
                <a:spcPts val="2024"/>
              </a:spcBef>
              <a:buFont typeface="Arial" panose="020B0604020202020204" pitchFamily="34" charset="0"/>
              <a:buChar char="•"/>
            </a:pPr>
            <a:r>
              <a:rPr lang="en-US" sz="2000" spc="17" dirty="0">
                <a:solidFill>
                  <a:srgbClr val="242424"/>
                </a:solidFill>
                <a:latin typeface="Inter"/>
              </a:rPr>
              <a:t>Through simulations, designers can assess the efficiency of rainwater harvesting systems based on roof slope, surface area, and local precipitation patterns.</a:t>
            </a:r>
          </a:p>
          <a:p>
            <a:pPr marL="285750" indent="-285750" algn="just">
              <a:spcBef>
                <a:spcPts val="2024"/>
              </a:spcBef>
              <a:buFont typeface="Arial" panose="020B0604020202020204" pitchFamily="34" charset="0"/>
              <a:buChar char="•"/>
            </a:pPr>
            <a:r>
              <a:rPr lang="en-US" sz="2000" spc="17" dirty="0">
                <a:solidFill>
                  <a:srgbClr val="242424"/>
                </a:solidFill>
                <a:latin typeface="Inter"/>
              </a:rPr>
              <a:t>This analysis ensures that the sustainable roof's rainwater management capabilities are maximized, reducing reliance on external water sources and mitigating stormwater runoff.</a:t>
            </a:r>
          </a:p>
        </p:txBody>
      </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10</a:t>
            </a:r>
          </a:p>
        </p:txBody>
      </p:sp>
      <p:pic>
        <p:nvPicPr>
          <p:cNvPr id="10" name="Picture 9">
            <a:extLst>
              <a:ext uri="{FF2B5EF4-FFF2-40B4-BE49-F238E27FC236}">
                <a16:creationId xmlns:a16="http://schemas.microsoft.com/office/drawing/2014/main" id="{77E77E01-B11B-83A0-0DB0-AF12F2C5F017}"/>
              </a:ext>
            </a:extLst>
          </p:cNvPr>
          <p:cNvPicPr>
            <a:picLocks noChangeAspect="1"/>
          </p:cNvPicPr>
          <p:nvPr/>
        </p:nvPicPr>
        <p:blipFill rotWithShape="1">
          <a:blip r:embed="rId2">
            <a:extLst>
              <a:ext uri="{28A0092B-C50C-407E-A947-70E740481C1C}">
                <a14:useLocalDpi xmlns:a14="http://schemas.microsoft.com/office/drawing/2010/main" val="0"/>
              </a:ext>
            </a:extLst>
          </a:blip>
          <a:srcRect t="-24084" b="24084"/>
          <a:stretch/>
        </p:blipFill>
        <p:spPr>
          <a:xfrm>
            <a:off x="10098291" y="1104900"/>
            <a:ext cx="7714285" cy="6454285"/>
          </a:xfrm>
          <a:prstGeom prst="rect">
            <a:avLst/>
          </a:prstGeom>
        </p:spPr>
      </p:pic>
    </p:spTree>
    <p:extLst>
      <p:ext uri="{BB962C8B-B14F-4D97-AF65-F5344CB8AC3E}">
        <p14:creationId xmlns:p14="http://schemas.microsoft.com/office/powerpoint/2010/main" val="8926210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96129" y="904994"/>
            <a:ext cx="10638871" cy="1590179"/>
          </a:xfrm>
          <a:prstGeom prst="rect">
            <a:avLst/>
          </a:prstGeom>
        </p:spPr>
        <p:txBody>
          <a:bodyPr wrap="square" lIns="0" tIns="0" rIns="0" bIns="0" rtlCol="0" anchor="t">
            <a:spAutoFit/>
          </a:bodyPr>
          <a:lstStyle/>
          <a:p>
            <a:pPr>
              <a:lnSpc>
                <a:spcPts val="6159"/>
              </a:lnSpc>
              <a:spcBef>
                <a:spcPts val="4619"/>
              </a:spcBef>
            </a:pPr>
            <a:r>
              <a:rPr lang="en-US" sz="5599" spc="-279" dirty="0">
                <a:solidFill>
                  <a:srgbClr val="008E97"/>
                </a:solidFill>
                <a:latin typeface="Inter"/>
              </a:rPr>
              <a:t>Lifecycle Assessment and Environmental Impact</a:t>
            </a:r>
          </a:p>
        </p:txBody>
      </p:sp>
      <p:sp>
        <p:nvSpPr>
          <p:cNvPr id="3" name="AutoShape 3"/>
          <p:cNvSpPr/>
          <p:nvPr/>
        </p:nvSpPr>
        <p:spPr>
          <a:xfrm>
            <a:off x="0" y="0"/>
            <a:ext cx="1714500" cy="10287000"/>
          </a:xfrm>
          <a:prstGeom prst="rect">
            <a:avLst/>
          </a:prstGeom>
          <a:solidFill>
            <a:srgbClr val="242424"/>
          </a:solidFill>
        </p:spPr>
        <p:txBody>
          <a:bodyPr/>
          <a:lstStyle/>
          <a:p>
            <a:endParaRPr lang="ro-RO"/>
          </a:p>
        </p:txBody>
      </p:sp>
      <p:sp>
        <p:nvSpPr>
          <p:cNvPr id="4" name="TextBox 4"/>
          <p:cNvSpPr txBox="1"/>
          <p:nvPr/>
        </p:nvSpPr>
        <p:spPr>
          <a:xfrm rot="5400000">
            <a:off x="-2703918" y="4220475"/>
            <a:ext cx="7002110" cy="590418"/>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Learning Unit 1: 3D modelling/design tools</a:t>
            </a:r>
          </a:p>
          <a:p>
            <a:pPr marL="0" lvl="1">
              <a:lnSpc>
                <a:spcPts val="1680"/>
              </a:lnSpc>
              <a:spcBef>
                <a:spcPts val="1260"/>
              </a:spcBef>
            </a:pPr>
            <a:endParaRPr lang="en-US" sz="1400" spc="210" dirty="0">
              <a:solidFill>
                <a:schemeClr val="bg1"/>
              </a:solidFill>
              <a:latin typeface="Inter"/>
            </a:endParaRP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dirty="0"/>
            </a:p>
          </p:txBody>
        </p:sp>
      </p:grpSp>
      <p:sp>
        <p:nvSpPr>
          <p:cNvPr id="7" name="TextBox 7"/>
          <p:cNvSpPr txBox="1"/>
          <p:nvPr/>
        </p:nvSpPr>
        <p:spPr>
          <a:xfrm>
            <a:off x="349053" y="9311327"/>
            <a:ext cx="958543" cy="753155"/>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05–14</a:t>
            </a:r>
          </a:p>
          <a:p>
            <a:pPr algn="ctr">
              <a:lnSpc>
                <a:spcPts val="2159"/>
              </a:lnSpc>
              <a:spcBef>
                <a:spcPts val="1619"/>
              </a:spcBef>
            </a:pPr>
            <a:endParaRPr lang="en-US" sz="1799" spc="107" dirty="0">
              <a:solidFill>
                <a:srgbClr val="FFFFFF"/>
              </a:solidFill>
              <a:latin typeface="Inter Bold"/>
            </a:endParaRPr>
          </a:p>
        </p:txBody>
      </p:sp>
      <p:sp>
        <p:nvSpPr>
          <p:cNvPr id="9" name="TextBox 9"/>
          <p:cNvSpPr txBox="1"/>
          <p:nvPr/>
        </p:nvSpPr>
        <p:spPr>
          <a:xfrm>
            <a:off x="2696129" y="3314700"/>
            <a:ext cx="7792691" cy="5386090"/>
          </a:xfrm>
          <a:prstGeom prst="rect">
            <a:avLst/>
          </a:prstGeom>
        </p:spPr>
        <p:txBody>
          <a:bodyPr wrap="square" lIns="0" tIns="0" rIns="0" bIns="0" rtlCol="0" anchor="t">
            <a:spAutoFit/>
          </a:bodyPr>
          <a:lstStyle/>
          <a:p>
            <a:pPr marL="285750" indent="-285750" algn="just">
              <a:spcBef>
                <a:spcPts val="2024"/>
              </a:spcBef>
              <a:buFont typeface="Arial" panose="020B0604020202020204" pitchFamily="34" charset="0"/>
              <a:buChar char="•"/>
            </a:pPr>
            <a:r>
              <a:rPr lang="en-US" sz="2000" spc="17" dirty="0">
                <a:solidFill>
                  <a:srgbClr val="242424"/>
                </a:solidFill>
                <a:latin typeface="Inter"/>
              </a:rPr>
              <a:t>Sustainable roof development goes beyond the initial design phase and considers the entire lifecycle of the roof, including material extraction, manufacturing, transportation, installation, use, and end-of-life.</a:t>
            </a:r>
          </a:p>
          <a:p>
            <a:pPr marL="285750" indent="-285750" algn="just">
              <a:spcBef>
                <a:spcPts val="2024"/>
              </a:spcBef>
              <a:buFont typeface="Arial" panose="020B0604020202020204" pitchFamily="34" charset="0"/>
              <a:buChar char="•"/>
            </a:pPr>
            <a:r>
              <a:rPr lang="en-US" sz="2000" spc="17" dirty="0">
                <a:solidFill>
                  <a:srgbClr val="242424"/>
                </a:solidFill>
                <a:latin typeface="Inter"/>
              </a:rPr>
              <a:t>3D modeling tools, especially when integrated with BIM, facilitate lifecycle assessments by providing data on materials, construction processes, and energy consumption.</a:t>
            </a:r>
          </a:p>
          <a:p>
            <a:pPr marL="285750" indent="-285750" algn="just">
              <a:spcBef>
                <a:spcPts val="2024"/>
              </a:spcBef>
              <a:buFont typeface="Arial" panose="020B0604020202020204" pitchFamily="34" charset="0"/>
              <a:buChar char="•"/>
            </a:pPr>
            <a:r>
              <a:rPr lang="en-US" sz="2000" spc="17" dirty="0">
                <a:solidFill>
                  <a:srgbClr val="242424"/>
                </a:solidFill>
                <a:latin typeface="Inter"/>
              </a:rPr>
              <a:t>Life Cycle Assessment (LCA) software can be employed to evaluate the environmental impact of different roofing materials and designs, aiding in the selection of the most sustainable options.</a:t>
            </a:r>
          </a:p>
          <a:p>
            <a:pPr marL="285750" indent="-285750" algn="just">
              <a:spcBef>
                <a:spcPts val="2024"/>
              </a:spcBef>
              <a:buFont typeface="Arial" panose="020B0604020202020204" pitchFamily="34" charset="0"/>
              <a:buChar char="•"/>
            </a:pPr>
            <a:r>
              <a:rPr lang="en-US" sz="2000" spc="17" dirty="0">
                <a:solidFill>
                  <a:srgbClr val="242424"/>
                </a:solidFill>
                <a:latin typeface="Inter"/>
              </a:rPr>
              <a:t>By considering the long-term sustainability and recyclability of roofing materials, designers can contribute to a more circular and environmentally responsible construction industry.</a:t>
            </a:r>
          </a:p>
        </p:txBody>
      </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11</a:t>
            </a:r>
          </a:p>
        </p:txBody>
      </p:sp>
      <p:pic>
        <p:nvPicPr>
          <p:cNvPr id="10" name="Picture 9">
            <a:extLst>
              <a:ext uri="{FF2B5EF4-FFF2-40B4-BE49-F238E27FC236}">
                <a16:creationId xmlns:a16="http://schemas.microsoft.com/office/drawing/2014/main" id="{482A66F2-8CF6-2868-8F8B-52E9BD7BD6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28569" y="3339548"/>
            <a:ext cx="7181453" cy="5386090"/>
          </a:xfrm>
          <a:prstGeom prst="rect">
            <a:avLst/>
          </a:prstGeom>
        </p:spPr>
      </p:pic>
    </p:spTree>
    <p:extLst>
      <p:ext uri="{BB962C8B-B14F-4D97-AF65-F5344CB8AC3E}">
        <p14:creationId xmlns:p14="http://schemas.microsoft.com/office/powerpoint/2010/main" val="810148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96129" y="904994"/>
            <a:ext cx="13255217" cy="795089"/>
          </a:xfrm>
          <a:prstGeom prst="rect">
            <a:avLst/>
          </a:prstGeom>
        </p:spPr>
        <p:txBody>
          <a:bodyPr wrap="square" lIns="0" tIns="0" rIns="0" bIns="0" rtlCol="0" anchor="t">
            <a:spAutoFit/>
          </a:bodyPr>
          <a:lstStyle/>
          <a:p>
            <a:pPr>
              <a:lnSpc>
                <a:spcPts val="6159"/>
              </a:lnSpc>
              <a:spcBef>
                <a:spcPts val="4619"/>
              </a:spcBef>
            </a:pPr>
            <a:r>
              <a:rPr lang="en-US" sz="5599" spc="-279" dirty="0">
                <a:solidFill>
                  <a:srgbClr val="008E97"/>
                </a:solidFill>
                <a:latin typeface="Inter"/>
              </a:rPr>
              <a:t>Building Energy Performance and Efficiency</a:t>
            </a:r>
          </a:p>
        </p:txBody>
      </p:sp>
      <p:sp>
        <p:nvSpPr>
          <p:cNvPr id="3" name="AutoShape 3"/>
          <p:cNvSpPr/>
          <p:nvPr/>
        </p:nvSpPr>
        <p:spPr>
          <a:xfrm>
            <a:off x="0" y="0"/>
            <a:ext cx="1714500" cy="10287000"/>
          </a:xfrm>
          <a:prstGeom prst="rect">
            <a:avLst/>
          </a:prstGeom>
          <a:solidFill>
            <a:srgbClr val="242424"/>
          </a:solidFill>
        </p:spPr>
        <p:txBody>
          <a:bodyPr/>
          <a:lstStyle/>
          <a:p>
            <a:endParaRPr lang="ro-RO"/>
          </a:p>
        </p:txBody>
      </p:sp>
      <p:sp>
        <p:nvSpPr>
          <p:cNvPr id="4" name="TextBox 4"/>
          <p:cNvSpPr txBox="1"/>
          <p:nvPr/>
        </p:nvSpPr>
        <p:spPr>
          <a:xfrm rot="5400000">
            <a:off x="-2703918" y="4220475"/>
            <a:ext cx="7002110" cy="590418"/>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Learning Unit 1: 3D modelling/design tools</a:t>
            </a:r>
          </a:p>
          <a:p>
            <a:pPr marL="0" lvl="1">
              <a:lnSpc>
                <a:spcPts val="1680"/>
              </a:lnSpc>
              <a:spcBef>
                <a:spcPts val="1260"/>
              </a:spcBef>
            </a:pPr>
            <a:endParaRPr lang="en-US" sz="1400" spc="210" dirty="0">
              <a:solidFill>
                <a:schemeClr val="bg1"/>
              </a:solidFill>
              <a:latin typeface="Inter"/>
            </a:endParaRP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dirty="0"/>
            </a:p>
          </p:txBody>
        </p:sp>
      </p:grpSp>
      <p:sp>
        <p:nvSpPr>
          <p:cNvPr id="7" name="TextBox 7"/>
          <p:cNvSpPr txBox="1"/>
          <p:nvPr/>
        </p:nvSpPr>
        <p:spPr>
          <a:xfrm>
            <a:off x="349053" y="9311327"/>
            <a:ext cx="958543" cy="1240468"/>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05–14</a:t>
            </a:r>
          </a:p>
          <a:p>
            <a:pPr algn="ctr">
              <a:lnSpc>
                <a:spcPts val="2159"/>
              </a:lnSpc>
              <a:spcBef>
                <a:spcPts val="1619"/>
              </a:spcBef>
            </a:pPr>
            <a:endParaRPr lang="en-US" sz="1799" spc="107" dirty="0">
              <a:solidFill>
                <a:srgbClr val="FFFFFF"/>
              </a:solidFill>
              <a:latin typeface="Inter Bold"/>
            </a:endParaRPr>
          </a:p>
          <a:p>
            <a:pPr algn="ctr">
              <a:lnSpc>
                <a:spcPts val="2159"/>
              </a:lnSpc>
              <a:spcBef>
                <a:spcPts val="1619"/>
              </a:spcBef>
            </a:pPr>
            <a:endParaRPr lang="en-US" sz="1799" spc="107" dirty="0">
              <a:solidFill>
                <a:srgbClr val="FFFFFF"/>
              </a:solidFill>
              <a:latin typeface="Inter Bold"/>
            </a:endParaRPr>
          </a:p>
        </p:txBody>
      </p:sp>
      <p:sp>
        <p:nvSpPr>
          <p:cNvPr id="9" name="TextBox 9"/>
          <p:cNvSpPr txBox="1"/>
          <p:nvPr/>
        </p:nvSpPr>
        <p:spPr>
          <a:xfrm>
            <a:off x="2514600" y="3771900"/>
            <a:ext cx="7286071" cy="3590727"/>
          </a:xfrm>
          <a:prstGeom prst="rect">
            <a:avLst/>
          </a:prstGeom>
        </p:spPr>
        <p:txBody>
          <a:bodyPr wrap="square" lIns="0" tIns="0" rIns="0" bIns="0" rtlCol="0" anchor="t">
            <a:spAutoFit/>
          </a:bodyPr>
          <a:lstStyle/>
          <a:p>
            <a:pPr marL="285750" indent="-285750" algn="just">
              <a:spcBef>
                <a:spcPts val="2024"/>
              </a:spcBef>
              <a:buFont typeface="Arial" panose="020B0604020202020204" pitchFamily="34" charset="0"/>
              <a:buChar char="•"/>
            </a:pPr>
            <a:r>
              <a:rPr lang="en-US" sz="2000" spc="17" dirty="0">
                <a:solidFill>
                  <a:srgbClr val="242424"/>
                </a:solidFill>
                <a:latin typeface="Inter"/>
              </a:rPr>
              <a:t>Sustainable roof development aims to improve a building's overall energy performance and efficiency.</a:t>
            </a:r>
          </a:p>
          <a:p>
            <a:pPr marL="285750" indent="-285750" algn="just">
              <a:spcBef>
                <a:spcPts val="2024"/>
              </a:spcBef>
              <a:buFont typeface="Arial" panose="020B0604020202020204" pitchFamily="34" charset="0"/>
              <a:buChar char="•"/>
            </a:pPr>
            <a:r>
              <a:rPr lang="en-US" sz="2000" spc="17" dirty="0">
                <a:solidFill>
                  <a:srgbClr val="242424"/>
                </a:solidFill>
                <a:latin typeface="Inter"/>
              </a:rPr>
              <a:t>3D modeling tools, coupled with energy simulation software, allow designers to analyze how various roofing configurations impact a building's heating, cooling, and lighting requirements.</a:t>
            </a:r>
          </a:p>
          <a:p>
            <a:pPr marL="285750" indent="-285750" algn="just">
              <a:spcBef>
                <a:spcPts val="2024"/>
              </a:spcBef>
              <a:buFont typeface="Arial" panose="020B0604020202020204" pitchFamily="34" charset="0"/>
              <a:buChar char="•"/>
            </a:pPr>
            <a:r>
              <a:rPr lang="en-US" sz="2000" spc="17" dirty="0">
                <a:solidFill>
                  <a:srgbClr val="242424"/>
                </a:solidFill>
                <a:latin typeface="Inter"/>
              </a:rPr>
              <a:t>By exploring different roof designs and materials, professionals can optimize the roof's energy performance, leading to reduced energy consumption and lower greenhouse gas emissions.</a:t>
            </a:r>
          </a:p>
        </p:txBody>
      </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12</a:t>
            </a:r>
          </a:p>
        </p:txBody>
      </p:sp>
      <p:pic>
        <p:nvPicPr>
          <p:cNvPr id="10" name="Picture 9">
            <a:extLst>
              <a:ext uri="{FF2B5EF4-FFF2-40B4-BE49-F238E27FC236}">
                <a16:creationId xmlns:a16="http://schemas.microsoft.com/office/drawing/2014/main" id="{04289203-6A0E-4FAC-C4ED-29D465759E7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10800" y="2590800"/>
            <a:ext cx="7889735" cy="7429500"/>
          </a:xfrm>
          <a:prstGeom prst="rect">
            <a:avLst/>
          </a:prstGeom>
        </p:spPr>
      </p:pic>
    </p:spTree>
    <p:extLst>
      <p:ext uri="{BB962C8B-B14F-4D97-AF65-F5344CB8AC3E}">
        <p14:creationId xmlns:p14="http://schemas.microsoft.com/office/powerpoint/2010/main" val="9419301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96129" y="904994"/>
            <a:ext cx="13255217" cy="795089"/>
          </a:xfrm>
          <a:prstGeom prst="rect">
            <a:avLst/>
          </a:prstGeom>
        </p:spPr>
        <p:txBody>
          <a:bodyPr wrap="square" lIns="0" tIns="0" rIns="0" bIns="0" rtlCol="0" anchor="t">
            <a:spAutoFit/>
          </a:bodyPr>
          <a:lstStyle/>
          <a:p>
            <a:pPr>
              <a:lnSpc>
                <a:spcPts val="6159"/>
              </a:lnSpc>
              <a:spcBef>
                <a:spcPts val="4619"/>
              </a:spcBef>
            </a:pPr>
            <a:r>
              <a:rPr lang="en-US" sz="5599" spc="-279" dirty="0">
                <a:solidFill>
                  <a:srgbClr val="008E97"/>
                </a:solidFill>
                <a:latin typeface="Inter"/>
              </a:rPr>
              <a:t>Smart Integration and IoT Connectivity</a:t>
            </a:r>
          </a:p>
        </p:txBody>
      </p:sp>
      <p:sp>
        <p:nvSpPr>
          <p:cNvPr id="3" name="AutoShape 3"/>
          <p:cNvSpPr/>
          <p:nvPr/>
        </p:nvSpPr>
        <p:spPr>
          <a:xfrm>
            <a:off x="0" y="0"/>
            <a:ext cx="1714500" cy="10287000"/>
          </a:xfrm>
          <a:prstGeom prst="rect">
            <a:avLst/>
          </a:prstGeom>
          <a:solidFill>
            <a:srgbClr val="242424"/>
          </a:solidFill>
        </p:spPr>
        <p:txBody>
          <a:bodyPr/>
          <a:lstStyle/>
          <a:p>
            <a:endParaRPr lang="ro-RO"/>
          </a:p>
        </p:txBody>
      </p:sp>
      <p:sp>
        <p:nvSpPr>
          <p:cNvPr id="4" name="TextBox 4"/>
          <p:cNvSpPr txBox="1"/>
          <p:nvPr/>
        </p:nvSpPr>
        <p:spPr>
          <a:xfrm rot="5400000">
            <a:off x="-2703918" y="4220475"/>
            <a:ext cx="7002110" cy="590418"/>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Learning Unit 1: 3D modelling/design tools</a:t>
            </a:r>
          </a:p>
          <a:p>
            <a:pPr marL="0" lvl="1">
              <a:lnSpc>
                <a:spcPts val="1680"/>
              </a:lnSpc>
              <a:spcBef>
                <a:spcPts val="1260"/>
              </a:spcBef>
            </a:pPr>
            <a:endParaRPr lang="en-US" sz="1400" spc="210" dirty="0">
              <a:solidFill>
                <a:schemeClr val="bg1"/>
              </a:solidFill>
              <a:latin typeface="Inter"/>
            </a:endParaRP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dirty="0"/>
            </a:p>
          </p:txBody>
        </p:sp>
      </p:grpSp>
      <p:sp>
        <p:nvSpPr>
          <p:cNvPr id="7" name="TextBox 7"/>
          <p:cNvSpPr txBox="1"/>
          <p:nvPr/>
        </p:nvSpPr>
        <p:spPr>
          <a:xfrm>
            <a:off x="349053" y="9311327"/>
            <a:ext cx="958543" cy="753155"/>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05–14</a:t>
            </a:r>
          </a:p>
          <a:p>
            <a:pPr algn="ctr">
              <a:lnSpc>
                <a:spcPts val="2159"/>
              </a:lnSpc>
              <a:spcBef>
                <a:spcPts val="1619"/>
              </a:spcBef>
            </a:pPr>
            <a:endParaRPr lang="en-US" sz="1799" spc="107" dirty="0">
              <a:solidFill>
                <a:srgbClr val="FFFFFF"/>
              </a:solidFill>
              <a:latin typeface="Inter Bold"/>
            </a:endParaRPr>
          </a:p>
        </p:txBody>
      </p:sp>
      <p:sp>
        <p:nvSpPr>
          <p:cNvPr id="9" name="TextBox 9"/>
          <p:cNvSpPr txBox="1"/>
          <p:nvPr/>
        </p:nvSpPr>
        <p:spPr>
          <a:xfrm>
            <a:off x="2716007" y="3465443"/>
            <a:ext cx="7286071" cy="3282950"/>
          </a:xfrm>
          <a:prstGeom prst="rect">
            <a:avLst/>
          </a:prstGeom>
        </p:spPr>
        <p:txBody>
          <a:bodyPr wrap="square" lIns="0" tIns="0" rIns="0" bIns="0" rtlCol="0" anchor="t">
            <a:spAutoFit/>
          </a:bodyPr>
          <a:lstStyle/>
          <a:p>
            <a:pPr marL="285750" indent="-285750" algn="just">
              <a:spcBef>
                <a:spcPts val="2024"/>
              </a:spcBef>
              <a:buFont typeface="Arial" panose="020B0604020202020204" pitchFamily="34" charset="0"/>
              <a:buChar char="•"/>
            </a:pPr>
            <a:r>
              <a:rPr lang="en-US" sz="2000" spc="17" dirty="0">
                <a:solidFill>
                  <a:srgbClr val="242424"/>
                </a:solidFill>
                <a:latin typeface="Inter"/>
              </a:rPr>
              <a:t>The concept of smart buildings is gaining traction in sustainable construction.</a:t>
            </a:r>
          </a:p>
          <a:p>
            <a:pPr marL="285750" indent="-285750" algn="just">
              <a:spcBef>
                <a:spcPts val="2024"/>
              </a:spcBef>
              <a:buFont typeface="Arial" panose="020B0604020202020204" pitchFamily="34" charset="0"/>
              <a:buChar char="•"/>
            </a:pPr>
            <a:r>
              <a:rPr lang="en-US" sz="2000" spc="17" dirty="0">
                <a:solidFill>
                  <a:srgbClr val="242424"/>
                </a:solidFill>
                <a:latin typeface="Inter"/>
              </a:rPr>
              <a:t>3D modeling tools can be combined with the Internet of Things (IoT) technology to enable smart integration of roof elements like sensors and actuators.</a:t>
            </a:r>
          </a:p>
          <a:p>
            <a:pPr marL="285750" indent="-285750" algn="just">
              <a:spcBef>
                <a:spcPts val="2024"/>
              </a:spcBef>
              <a:buFont typeface="Arial" panose="020B0604020202020204" pitchFamily="34" charset="0"/>
              <a:buChar char="•"/>
            </a:pPr>
            <a:r>
              <a:rPr lang="en-US" sz="2000" spc="17" dirty="0">
                <a:solidFill>
                  <a:srgbClr val="242424"/>
                </a:solidFill>
                <a:latin typeface="Inter"/>
              </a:rPr>
              <a:t>These smart features can monitor environmental conditions, adjust roof elements accordingly, and enhance overall building performance in terms of energy efficiency and occupant comfort.</a:t>
            </a:r>
          </a:p>
        </p:txBody>
      </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13</a:t>
            </a:r>
          </a:p>
        </p:txBody>
      </p:sp>
      <p:pic>
        <p:nvPicPr>
          <p:cNvPr id="10" name="Picture 9">
            <a:extLst>
              <a:ext uri="{FF2B5EF4-FFF2-40B4-BE49-F238E27FC236}">
                <a16:creationId xmlns:a16="http://schemas.microsoft.com/office/drawing/2014/main" id="{00A46F11-0C16-8226-4F17-12D66B256C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42823" y="3467100"/>
            <a:ext cx="7645706" cy="4287967"/>
          </a:xfrm>
          <a:prstGeom prst="rect">
            <a:avLst/>
          </a:prstGeom>
        </p:spPr>
      </p:pic>
    </p:spTree>
    <p:extLst>
      <p:ext uri="{BB962C8B-B14F-4D97-AF65-F5344CB8AC3E}">
        <p14:creationId xmlns:p14="http://schemas.microsoft.com/office/powerpoint/2010/main" val="11059862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96129" y="904994"/>
            <a:ext cx="13255217" cy="795089"/>
          </a:xfrm>
          <a:prstGeom prst="rect">
            <a:avLst/>
          </a:prstGeom>
        </p:spPr>
        <p:txBody>
          <a:bodyPr wrap="square" lIns="0" tIns="0" rIns="0" bIns="0" rtlCol="0" anchor="t">
            <a:spAutoFit/>
          </a:bodyPr>
          <a:lstStyle/>
          <a:p>
            <a:pPr>
              <a:lnSpc>
                <a:spcPts val="6159"/>
              </a:lnSpc>
              <a:spcBef>
                <a:spcPts val="4619"/>
              </a:spcBef>
            </a:pPr>
            <a:r>
              <a:rPr lang="en-US" sz="5599" spc="-279" dirty="0">
                <a:solidFill>
                  <a:srgbClr val="008E97"/>
                </a:solidFill>
                <a:latin typeface="Inter"/>
              </a:rPr>
              <a:t>Conclusion</a:t>
            </a:r>
          </a:p>
        </p:txBody>
      </p:sp>
      <p:sp>
        <p:nvSpPr>
          <p:cNvPr id="3" name="AutoShape 3"/>
          <p:cNvSpPr/>
          <p:nvPr/>
        </p:nvSpPr>
        <p:spPr>
          <a:xfrm>
            <a:off x="0" y="0"/>
            <a:ext cx="1714500" cy="10287000"/>
          </a:xfrm>
          <a:prstGeom prst="rect">
            <a:avLst/>
          </a:prstGeom>
          <a:solidFill>
            <a:srgbClr val="242424"/>
          </a:solidFill>
        </p:spPr>
        <p:txBody>
          <a:bodyPr/>
          <a:lstStyle/>
          <a:p>
            <a:endParaRPr lang="ro-RO"/>
          </a:p>
        </p:txBody>
      </p:sp>
      <p:sp>
        <p:nvSpPr>
          <p:cNvPr id="4" name="TextBox 4"/>
          <p:cNvSpPr txBox="1"/>
          <p:nvPr/>
        </p:nvSpPr>
        <p:spPr>
          <a:xfrm rot="5400000">
            <a:off x="-2703918" y="4220475"/>
            <a:ext cx="7002110" cy="590418"/>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Learning Unit 1: 3D modelling/design tools</a:t>
            </a:r>
          </a:p>
          <a:p>
            <a:pPr marL="0" lvl="1">
              <a:lnSpc>
                <a:spcPts val="1680"/>
              </a:lnSpc>
              <a:spcBef>
                <a:spcPts val="1260"/>
              </a:spcBef>
            </a:pPr>
            <a:endParaRPr lang="en-US" sz="1400" spc="210" dirty="0">
              <a:solidFill>
                <a:schemeClr val="bg1"/>
              </a:solidFill>
              <a:latin typeface="Inter"/>
            </a:endParaRP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dirty="0"/>
            </a:p>
          </p:txBody>
        </p:sp>
      </p:grpSp>
      <p:sp>
        <p:nvSpPr>
          <p:cNvPr id="7" name="TextBox 7"/>
          <p:cNvSpPr txBox="1"/>
          <p:nvPr/>
        </p:nvSpPr>
        <p:spPr>
          <a:xfrm>
            <a:off x="349053" y="9311327"/>
            <a:ext cx="958543" cy="271483"/>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05–14</a:t>
            </a:r>
          </a:p>
        </p:txBody>
      </p:sp>
      <p:sp>
        <p:nvSpPr>
          <p:cNvPr id="9" name="TextBox 9"/>
          <p:cNvSpPr txBox="1"/>
          <p:nvPr/>
        </p:nvSpPr>
        <p:spPr>
          <a:xfrm>
            <a:off x="3886200" y="2531840"/>
            <a:ext cx="11582400" cy="5331011"/>
          </a:xfrm>
          <a:prstGeom prst="rect">
            <a:avLst/>
          </a:prstGeom>
        </p:spPr>
        <p:txBody>
          <a:bodyPr wrap="square" lIns="0" tIns="0" rIns="0" bIns="0" rtlCol="0" anchor="t">
            <a:spAutoFit/>
          </a:bodyPr>
          <a:lstStyle/>
          <a:p>
            <a:pPr algn="just">
              <a:lnSpc>
                <a:spcPct val="150000"/>
              </a:lnSpc>
              <a:spcBef>
                <a:spcPts val="2024"/>
              </a:spcBef>
            </a:pPr>
            <a:r>
              <a:rPr lang="en-US" sz="2000" spc="17" dirty="0">
                <a:solidFill>
                  <a:srgbClr val="242424"/>
                </a:solidFill>
                <a:latin typeface="Inter"/>
              </a:rPr>
              <a:t>The integration of 3D modeling/design tools in sustainable roof development has revolutionized the construction industry's approach to eco-friendly building solutions. </a:t>
            </a:r>
          </a:p>
          <a:p>
            <a:pPr algn="just">
              <a:lnSpc>
                <a:spcPct val="150000"/>
              </a:lnSpc>
              <a:spcBef>
                <a:spcPts val="2024"/>
              </a:spcBef>
            </a:pPr>
            <a:r>
              <a:rPr lang="en-US" sz="2000" spc="17" dirty="0">
                <a:solidFill>
                  <a:srgbClr val="242424"/>
                </a:solidFill>
                <a:latin typeface="Inter"/>
              </a:rPr>
              <a:t>These tools empower architects and designers to create sophisticated, energy-efficient, and environmentally responsible roof designs. </a:t>
            </a:r>
          </a:p>
          <a:p>
            <a:pPr algn="just">
              <a:lnSpc>
                <a:spcPct val="150000"/>
              </a:lnSpc>
              <a:spcBef>
                <a:spcPts val="2024"/>
              </a:spcBef>
            </a:pPr>
            <a:r>
              <a:rPr lang="en-US" sz="2000" spc="17" dirty="0">
                <a:solidFill>
                  <a:srgbClr val="242424"/>
                </a:solidFill>
                <a:latin typeface="Inter"/>
              </a:rPr>
              <a:t>From green roof integration to rainwater harvesting system analysis, and energy performance optimization, 3D modeling tools provide a comprehensive and holistic platform for sustainable roof development. </a:t>
            </a:r>
          </a:p>
          <a:p>
            <a:pPr algn="just">
              <a:lnSpc>
                <a:spcPct val="150000"/>
              </a:lnSpc>
              <a:spcBef>
                <a:spcPts val="2024"/>
              </a:spcBef>
            </a:pPr>
            <a:r>
              <a:rPr lang="en-US" sz="2000" spc="17" dirty="0">
                <a:solidFill>
                  <a:srgbClr val="242424"/>
                </a:solidFill>
                <a:latin typeface="Inter"/>
              </a:rPr>
              <a:t>Embracing these technologies ensures that construction projects align with global efforts to combat climate change, promote environmental sustainability, and create a greener future for generations to come.</a:t>
            </a:r>
          </a:p>
        </p:txBody>
      </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14</a:t>
            </a:r>
          </a:p>
        </p:txBody>
      </p:sp>
    </p:spTree>
    <p:extLst>
      <p:ext uri="{BB962C8B-B14F-4D97-AF65-F5344CB8AC3E}">
        <p14:creationId xmlns:p14="http://schemas.microsoft.com/office/powerpoint/2010/main" val="18233886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BAAF8199-7637-5CCD-2287-7126A3E1024D}"/>
              </a:ext>
            </a:extLst>
          </p:cNvPr>
          <p:cNvSpPr/>
          <p:nvPr/>
        </p:nvSpPr>
        <p:spPr>
          <a:xfrm>
            <a:off x="0" y="3771900"/>
            <a:ext cx="18288000" cy="3695700"/>
          </a:xfrm>
          <a:prstGeom prst="rect">
            <a:avLst/>
          </a:prstGeom>
          <a:solidFill>
            <a:srgbClr val="242424"/>
          </a:solidFill>
        </p:spPr>
        <p:txBody>
          <a:bodyPr/>
          <a:lstStyle/>
          <a:p>
            <a:endParaRPr lang="ro-RO"/>
          </a:p>
        </p:txBody>
      </p:sp>
      <p:sp>
        <p:nvSpPr>
          <p:cNvPr id="3" name="TextBox 8">
            <a:extLst>
              <a:ext uri="{FF2B5EF4-FFF2-40B4-BE49-F238E27FC236}">
                <a16:creationId xmlns:a16="http://schemas.microsoft.com/office/drawing/2014/main" id="{D32870CD-7B7B-402C-A64F-11106C8C3624}"/>
              </a:ext>
            </a:extLst>
          </p:cNvPr>
          <p:cNvSpPr txBox="1"/>
          <p:nvPr/>
        </p:nvSpPr>
        <p:spPr>
          <a:xfrm>
            <a:off x="2514600" y="4838700"/>
            <a:ext cx="14249400" cy="2831737"/>
          </a:xfrm>
          <a:prstGeom prst="rect">
            <a:avLst/>
          </a:prstGeom>
        </p:spPr>
        <p:txBody>
          <a:bodyPr wrap="square" lIns="0" tIns="0" rIns="0" bIns="0" rtlCol="0" anchor="t">
            <a:spAutoFit/>
          </a:bodyPr>
          <a:lstStyle/>
          <a:p>
            <a:pPr marL="0" lvl="1">
              <a:lnSpc>
                <a:spcPts val="5980"/>
              </a:lnSpc>
              <a:spcBef>
                <a:spcPts val="4485"/>
              </a:spcBef>
            </a:pPr>
            <a:r>
              <a:rPr lang="en-US" sz="4600" spc="276" dirty="0">
                <a:solidFill>
                  <a:srgbClr val="FFFFFF"/>
                </a:solidFill>
                <a:latin typeface="Inter Bold"/>
              </a:rPr>
              <a:t>Learning Unit 2: Cost/material/</a:t>
            </a:r>
            <a:r>
              <a:rPr lang="en-US" sz="4600" spc="276" dirty="0" err="1">
                <a:solidFill>
                  <a:srgbClr val="FFFFFF"/>
                </a:solidFill>
                <a:latin typeface="Inter Bold"/>
              </a:rPr>
              <a:t>labour</a:t>
            </a:r>
            <a:r>
              <a:rPr lang="en-US" sz="4600" spc="276" dirty="0">
                <a:solidFill>
                  <a:srgbClr val="FFFFFF"/>
                </a:solidFill>
                <a:latin typeface="Inter Bold"/>
              </a:rPr>
              <a:t> estimation software</a:t>
            </a:r>
          </a:p>
          <a:p>
            <a:pPr marL="0" lvl="1" indent="0" algn="l">
              <a:lnSpc>
                <a:spcPts val="5980"/>
              </a:lnSpc>
              <a:spcBef>
                <a:spcPts val="4485"/>
              </a:spcBef>
            </a:pPr>
            <a:r>
              <a:rPr lang="en-US" sz="4600" spc="276" dirty="0">
                <a:solidFill>
                  <a:srgbClr val="FFFFFF"/>
                </a:solidFill>
                <a:latin typeface="Inter Bold"/>
              </a:rPr>
              <a:t> </a:t>
            </a:r>
            <a:endParaRPr lang="en-US" sz="4600" u="none" spc="276" dirty="0">
              <a:solidFill>
                <a:srgbClr val="FFFFFF"/>
              </a:solidFill>
              <a:latin typeface="Inter Bold"/>
            </a:endParaRPr>
          </a:p>
        </p:txBody>
      </p:sp>
      <p:grpSp>
        <p:nvGrpSpPr>
          <p:cNvPr id="4" name="Group 6">
            <a:extLst>
              <a:ext uri="{FF2B5EF4-FFF2-40B4-BE49-F238E27FC236}">
                <a16:creationId xmlns:a16="http://schemas.microsoft.com/office/drawing/2014/main" id="{575502EE-EE4F-CEE0-DA8B-EE69D8161D81}"/>
              </a:ext>
            </a:extLst>
          </p:cNvPr>
          <p:cNvGrpSpPr/>
          <p:nvPr/>
        </p:nvGrpSpPr>
        <p:grpSpPr>
          <a:xfrm>
            <a:off x="16573500" y="0"/>
            <a:ext cx="1714500" cy="1714500"/>
            <a:chOff x="0" y="0"/>
            <a:chExt cx="1913890" cy="1913890"/>
          </a:xfrm>
        </p:grpSpPr>
        <p:sp>
          <p:nvSpPr>
            <p:cNvPr id="5" name="Freeform 7">
              <a:extLst>
                <a:ext uri="{FF2B5EF4-FFF2-40B4-BE49-F238E27FC236}">
                  <a16:creationId xmlns:a16="http://schemas.microsoft.com/office/drawing/2014/main" id="{F2EF1731-DEB8-ABBD-0A99-58CB69D4B320}"/>
                </a:ext>
              </a:extLst>
            </p:cNvPr>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6" name="TextBox 8">
            <a:extLst>
              <a:ext uri="{FF2B5EF4-FFF2-40B4-BE49-F238E27FC236}">
                <a16:creationId xmlns:a16="http://schemas.microsoft.com/office/drawing/2014/main" id="{38FF80D2-18CA-43B9-AB59-4D28568A4A3E}"/>
              </a:ext>
            </a:extLst>
          </p:cNvPr>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15</a:t>
            </a:r>
          </a:p>
        </p:txBody>
      </p:sp>
    </p:spTree>
    <p:extLst>
      <p:ext uri="{BB962C8B-B14F-4D97-AF65-F5344CB8AC3E}">
        <p14:creationId xmlns:p14="http://schemas.microsoft.com/office/powerpoint/2010/main" val="29772446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ED19EDCF-8A56-E280-B339-96563A22C10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4532" y="3695700"/>
            <a:ext cx="5101540" cy="3124200"/>
          </a:xfrm>
          <a:prstGeom prst="rect">
            <a:avLst/>
          </a:prstGeom>
        </p:spPr>
      </p:pic>
      <p:sp>
        <p:nvSpPr>
          <p:cNvPr id="2" name="TextBox 2"/>
          <p:cNvSpPr txBox="1"/>
          <p:nvPr/>
        </p:nvSpPr>
        <p:spPr>
          <a:xfrm>
            <a:off x="2696129" y="904994"/>
            <a:ext cx="10486471" cy="1590179"/>
          </a:xfrm>
          <a:prstGeom prst="rect">
            <a:avLst/>
          </a:prstGeom>
        </p:spPr>
        <p:txBody>
          <a:bodyPr wrap="square" lIns="0" tIns="0" rIns="0" bIns="0" rtlCol="0" anchor="t">
            <a:spAutoFit/>
          </a:bodyPr>
          <a:lstStyle/>
          <a:p>
            <a:pPr>
              <a:lnSpc>
                <a:spcPts val="6159"/>
              </a:lnSpc>
              <a:spcBef>
                <a:spcPts val="4619"/>
              </a:spcBef>
            </a:pPr>
            <a:r>
              <a:rPr lang="en-US" sz="5599" spc="-279" dirty="0">
                <a:solidFill>
                  <a:srgbClr val="008E97"/>
                </a:solidFill>
                <a:latin typeface="Inter"/>
              </a:rPr>
              <a:t>Estimation Software for Sustainable Roof Development</a:t>
            </a:r>
          </a:p>
        </p:txBody>
      </p:sp>
      <p:sp>
        <p:nvSpPr>
          <p:cNvPr id="3" name="AutoShape 3"/>
          <p:cNvSpPr/>
          <p:nvPr/>
        </p:nvSpPr>
        <p:spPr>
          <a:xfrm>
            <a:off x="0" y="0"/>
            <a:ext cx="1714500" cy="10287000"/>
          </a:xfrm>
          <a:prstGeom prst="rect">
            <a:avLst/>
          </a:prstGeom>
          <a:solidFill>
            <a:srgbClr val="242424"/>
          </a:solidFill>
        </p:spPr>
        <p:txBody>
          <a:bodyPr/>
          <a:lstStyle/>
          <a:p>
            <a:endParaRPr lang="ro-RO"/>
          </a:p>
        </p:txBody>
      </p:sp>
      <p:sp>
        <p:nvSpPr>
          <p:cNvPr id="4" name="TextBox 4"/>
          <p:cNvSpPr txBox="1"/>
          <p:nvPr/>
        </p:nvSpPr>
        <p:spPr>
          <a:xfrm rot="5400000">
            <a:off x="-2703918" y="4220475"/>
            <a:ext cx="7002110" cy="590418"/>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Learning Unit 2: Cost/material/</a:t>
            </a:r>
            <a:r>
              <a:rPr lang="en-US" sz="1400" spc="210" dirty="0" err="1">
                <a:solidFill>
                  <a:schemeClr val="bg1"/>
                </a:solidFill>
                <a:latin typeface="Inter"/>
              </a:rPr>
              <a:t>labour</a:t>
            </a:r>
            <a:r>
              <a:rPr lang="en-US" sz="1400" spc="210" dirty="0">
                <a:solidFill>
                  <a:schemeClr val="bg1"/>
                </a:solidFill>
                <a:latin typeface="Inter"/>
              </a:rPr>
              <a:t> estimation software</a:t>
            </a:r>
          </a:p>
          <a:p>
            <a:pPr marL="0" lvl="1">
              <a:lnSpc>
                <a:spcPts val="1680"/>
              </a:lnSpc>
              <a:spcBef>
                <a:spcPts val="1260"/>
              </a:spcBef>
            </a:pPr>
            <a:endParaRPr lang="en-US" sz="1400" spc="210" dirty="0">
              <a:solidFill>
                <a:schemeClr val="bg1"/>
              </a:solidFill>
              <a:latin typeface="Inter"/>
            </a:endParaRP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7" name="TextBox 7"/>
          <p:cNvSpPr txBox="1"/>
          <p:nvPr/>
        </p:nvSpPr>
        <p:spPr>
          <a:xfrm>
            <a:off x="349053" y="9311327"/>
            <a:ext cx="958543" cy="271483"/>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15–19</a:t>
            </a:r>
          </a:p>
        </p:txBody>
      </p:sp>
      <p:sp>
        <p:nvSpPr>
          <p:cNvPr id="9" name="TextBox 9"/>
          <p:cNvSpPr txBox="1"/>
          <p:nvPr/>
        </p:nvSpPr>
        <p:spPr>
          <a:xfrm>
            <a:off x="2696129" y="3167262"/>
            <a:ext cx="10820400" cy="6437083"/>
          </a:xfrm>
          <a:prstGeom prst="rect">
            <a:avLst/>
          </a:prstGeom>
        </p:spPr>
        <p:txBody>
          <a:bodyPr wrap="square" lIns="0" tIns="0" rIns="0" bIns="0" rtlCol="0" anchor="t">
            <a:spAutoFit/>
          </a:bodyPr>
          <a:lstStyle/>
          <a:p>
            <a:pPr marL="285750" indent="-285750" algn="just">
              <a:lnSpc>
                <a:spcPts val="2699"/>
              </a:lnSpc>
              <a:spcBef>
                <a:spcPts val="2024"/>
              </a:spcBef>
              <a:buFont typeface="Arial" panose="020B0604020202020204" pitchFamily="34" charset="0"/>
              <a:buChar char="•"/>
            </a:pPr>
            <a:r>
              <a:rPr lang="en-US" sz="2000" spc="17" dirty="0">
                <a:solidFill>
                  <a:srgbClr val="242424"/>
                </a:solidFill>
                <a:latin typeface="Inter"/>
              </a:rPr>
              <a:t>Estimation software plays a vital role in sustainable roof development.</a:t>
            </a:r>
          </a:p>
          <a:p>
            <a:pPr marL="285750" indent="-285750" algn="just">
              <a:lnSpc>
                <a:spcPts val="2699"/>
              </a:lnSpc>
              <a:spcBef>
                <a:spcPts val="2024"/>
              </a:spcBef>
              <a:buFont typeface="Arial" panose="020B0604020202020204" pitchFamily="34" charset="0"/>
              <a:buChar char="•"/>
            </a:pPr>
            <a:r>
              <a:rPr lang="en-US" sz="2000" spc="17" dirty="0">
                <a:solidFill>
                  <a:srgbClr val="242424"/>
                </a:solidFill>
                <a:latin typeface="Inter"/>
              </a:rPr>
              <a:t>Enables accurate forecasting of project expenses, material requirements, and labor resources.</a:t>
            </a:r>
          </a:p>
          <a:p>
            <a:pPr marL="285750" indent="-285750" algn="just">
              <a:lnSpc>
                <a:spcPts val="2699"/>
              </a:lnSpc>
              <a:spcBef>
                <a:spcPts val="2024"/>
              </a:spcBef>
              <a:buFont typeface="Arial" panose="020B0604020202020204" pitchFamily="34" charset="0"/>
              <a:buChar char="•"/>
            </a:pPr>
            <a:r>
              <a:rPr lang="en-US" sz="2000" spc="17" dirty="0">
                <a:solidFill>
                  <a:srgbClr val="242424"/>
                </a:solidFill>
                <a:latin typeface="Inter"/>
              </a:rPr>
              <a:t>Indispensable tool for architects, engineers, and construction professionals.</a:t>
            </a:r>
          </a:p>
          <a:p>
            <a:pPr marL="285750" indent="-285750" algn="just">
              <a:lnSpc>
                <a:spcPts val="2699"/>
              </a:lnSpc>
              <a:spcBef>
                <a:spcPts val="2024"/>
              </a:spcBef>
              <a:buFont typeface="Arial" panose="020B0604020202020204" pitchFamily="34" charset="0"/>
              <a:buChar char="•"/>
            </a:pPr>
            <a:endParaRPr lang="en-US" sz="2000" spc="17" dirty="0">
              <a:solidFill>
                <a:srgbClr val="242424"/>
              </a:solidFill>
              <a:latin typeface="Inter"/>
            </a:endParaRPr>
          </a:p>
          <a:p>
            <a:pPr algn="just">
              <a:lnSpc>
                <a:spcPts val="2699"/>
              </a:lnSpc>
              <a:spcBef>
                <a:spcPts val="2024"/>
              </a:spcBef>
            </a:pPr>
            <a:r>
              <a:rPr lang="en-US" sz="2000" b="1" spc="17" dirty="0">
                <a:solidFill>
                  <a:srgbClr val="242424"/>
                </a:solidFill>
                <a:latin typeface="Inter"/>
              </a:rPr>
              <a:t>Benefits of Estimation Software</a:t>
            </a:r>
          </a:p>
          <a:p>
            <a:pPr marL="285750" indent="-285750" algn="just">
              <a:lnSpc>
                <a:spcPts val="2699"/>
              </a:lnSpc>
              <a:spcBef>
                <a:spcPts val="2024"/>
              </a:spcBef>
              <a:buFont typeface="Arial" panose="020B0604020202020204" pitchFamily="34" charset="0"/>
              <a:buChar char="•"/>
            </a:pPr>
            <a:r>
              <a:rPr lang="en-US" sz="2000" spc="17" dirty="0">
                <a:solidFill>
                  <a:srgbClr val="242424"/>
                </a:solidFill>
                <a:latin typeface="Inter"/>
              </a:rPr>
              <a:t>Supports informed decision-making for material selection and design modifications.</a:t>
            </a:r>
          </a:p>
          <a:p>
            <a:pPr marL="285750" indent="-285750" algn="just">
              <a:lnSpc>
                <a:spcPts val="2699"/>
              </a:lnSpc>
              <a:spcBef>
                <a:spcPts val="2024"/>
              </a:spcBef>
              <a:buFont typeface="Arial" panose="020B0604020202020204" pitchFamily="34" charset="0"/>
              <a:buChar char="•"/>
            </a:pPr>
            <a:r>
              <a:rPr lang="en-US" sz="2000" spc="17" dirty="0">
                <a:solidFill>
                  <a:srgbClr val="242424"/>
                </a:solidFill>
                <a:latin typeface="Inter"/>
              </a:rPr>
              <a:t>Ensures budget compliance and resource efficiency.</a:t>
            </a:r>
          </a:p>
          <a:p>
            <a:pPr marL="285750" indent="-285750" algn="just">
              <a:lnSpc>
                <a:spcPts val="2699"/>
              </a:lnSpc>
              <a:spcBef>
                <a:spcPts val="2024"/>
              </a:spcBef>
              <a:buFont typeface="Arial" panose="020B0604020202020204" pitchFamily="34" charset="0"/>
              <a:buChar char="•"/>
            </a:pPr>
            <a:r>
              <a:rPr lang="en-US" sz="2000" spc="17" dirty="0">
                <a:solidFill>
                  <a:srgbClr val="242424"/>
                </a:solidFill>
                <a:latin typeface="Inter"/>
              </a:rPr>
              <a:t>Saves time by streamlining the estimation process.</a:t>
            </a:r>
          </a:p>
          <a:p>
            <a:pPr marL="285750" indent="-285750" algn="just">
              <a:lnSpc>
                <a:spcPts val="2699"/>
              </a:lnSpc>
              <a:spcBef>
                <a:spcPts val="2024"/>
              </a:spcBef>
              <a:buFont typeface="Arial" panose="020B0604020202020204" pitchFamily="34" charset="0"/>
              <a:buChar char="•"/>
            </a:pPr>
            <a:r>
              <a:rPr lang="en-US" sz="2000" spc="17" dirty="0">
                <a:solidFill>
                  <a:srgbClr val="242424"/>
                </a:solidFill>
                <a:latin typeface="Inter"/>
              </a:rPr>
              <a:t>Generates comprehensive reports for project management and stakeholder communication.</a:t>
            </a:r>
          </a:p>
          <a:p>
            <a:pPr marL="285750" indent="-285750" algn="just">
              <a:lnSpc>
                <a:spcPts val="2699"/>
              </a:lnSpc>
              <a:spcBef>
                <a:spcPts val="2024"/>
              </a:spcBef>
              <a:buFont typeface="Arial" panose="020B0604020202020204" pitchFamily="34" charset="0"/>
              <a:buChar char="•"/>
            </a:pPr>
            <a:endParaRPr lang="en-US" sz="2000" spc="17" dirty="0">
              <a:solidFill>
                <a:srgbClr val="242424"/>
              </a:solidFill>
              <a:latin typeface="Inter"/>
            </a:endParaRPr>
          </a:p>
        </p:txBody>
      </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16</a:t>
            </a:r>
          </a:p>
        </p:txBody>
      </p:sp>
    </p:spTree>
    <p:extLst>
      <p:ext uri="{BB962C8B-B14F-4D97-AF65-F5344CB8AC3E}">
        <p14:creationId xmlns:p14="http://schemas.microsoft.com/office/powerpoint/2010/main" val="41504193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96129" y="904994"/>
            <a:ext cx="10486471" cy="1590179"/>
          </a:xfrm>
          <a:prstGeom prst="rect">
            <a:avLst/>
          </a:prstGeom>
        </p:spPr>
        <p:txBody>
          <a:bodyPr wrap="square" lIns="0" tIns="0" rIns="0" bIns="0" rtlCol="0" anchor="t">
            <a:spAutoFit/>
          </a:bodyPr>
          <a:lstStyle/>
          <a:p>
            <a:pPr>
              <a:lnSpc>
                <a:spcPts val="6159"/>
              </a:lnSpc>
              <a:spcBef>
                <a:spcPts val="4619"/>
              </a:spcBef>
            </a:pPr>
            <a:r>
              <a:rPr lang="en-US" sz="5599" spc="-279" dirty="0">
                <a:solidFill>
                  <a:srgbClr val="008E97"/>
                </a:solidFill>
                <a:latin typeface="Inter"/>
              </a:rPr>
              <a:t>Material Quantity Calculation and Detailed Cost Analysis</a:t>
            </a:r>
          </a:p>
        </p:txBody>
      </p:sp>
      <p:sp>
        <p:nvSpPr>
          <p:cNvPr id="3" name="AutoShape 3"/>
          <p:cNvSpPr/>
          <p:nvPr/>
        </p:nvSpPr>
        <p:spPr>
          <a:xfrm>
            <a:off x="0" y="0"/>
            <a:ext cx="1714500" cy="10287000"/>
          </a:xfrm>
          <a:prstGeom prst="rect">
            <a:avLst/>
          </a:prstGeom>
          <a:solidFill>
            <a:srgbClr val="242424"/>
          </a:solidFill>
        </p:spPr>
        <p:txBody>
          <a:bodyPr/>
          <a:lstStyle/>
          <a:p>
            <a:endParaRPr lang="ro-RO"/>
          </a:p>
        </p:txBody>
      </p:sp>
      <p:sp>
        <p:nvSpPr>
          <p:cNvPr id="4" name="TextBox 4"/>
          <p:cNvSpPr txBox="1"/>
          <p:nvPr/>
        </p:nvSpPr>
        <p:spPr>
          <a:xfrm rot="5400000">
            <a:off x="-2703918" y="4220475"/>
            <a:ext cx="7002110" cy="590418"/>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Learning Unit 2: Cost/material/</a:t>
            </a:r>
            <a:r>
              <a:rPr lang="en-US" sz="1400" spc="210" dirty="0" err="1">
                <a:solidFill>
                  <a:schemeClr val="bg1"/>
                </a:solidFill>
                <a:latin typeface="Inter"/>
              </a:rPr>
              <a:t>labour</a:t>
            </a:r>
            <a:r>
              <a:rPr lang="en-US" sz="1400" spc="210" dirty="0">
                <a:solidFill>
                  <a:schemeClr val="bg1"/>
                </a:solidFill>
                <a:latin typeface="Inter"/>
              </a:rPr>
              <a:t> estimation software</a:t>
            </a:r>
          </a:p>
          <a:p>
            <a:pPr marL="0" lvl="1">
              <a:lnSpc>
                <a:spcPts val="1680"/>
              </a:lnSpc>
              <a:spcBef>
                <a:spcPts val="1260"/>
              </a:spcBef>
            </a:pPr>
            <a:endParaRPr lang="en-US" sz="1400" spc="210" dirty="0">
              <a:solidFill>
                <a:schemeClr val="bg1"/>
              </a:solidFill>
              <a:latin typeface="Inter"/>
            </a:endParaRP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7" name="TextBox 7"/>
          <p:cNvSpPr txBox="1"/>
          <p:nvPr/>
        </p:nvSpPr>
        <p:spPr>
          <a:xfrm>
            <a:off x="349053" y="9311327"/>
            <a:ext cx="958543" cy="271483"/>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15–19</a:t>
            </a:r>
          </a:p>
        </p:txBody>
      </p:sp>
      <p:sp>
        <p:nvSpPr>
          <p:cNvPr id="9" name="TextBox 9"/>
          <p:cNvSpPr txBox="1"/>
          <p:nvPr/>
        </p:nvSpPr>
        <p:spPr>
          <a:xfrm>
            <a:off x="3352800" y="2846964"/>
            <a:ext cx="12836679" cy="5744586"/>
          </a:xfrm>
          <a:prstGeom prst="rect">
            <a:avLst/>
          </a:prstGeom>
        </p:spPr>
        <p:txBody>
          <a:bodyPr wrap="square" lIns="0" tIns="0" rIns="0" bIns="0" rtlCol="0" anchor="t">
            <a:spAutoFit/>
          </a:bodyPr>
          <a:lstStyle/>
          <a:p>
            <a:pPr algn="just">
              <a:lnSpc>
                <a:spcPts val="2699"/>
              </a:lnSpc>
              <a:spcBef>
                <a:spcPts val="2024"/>
              </a:spcBef>
            </a:pPr>
            <a:r>
              <a:rPr lang="en-US" sz="2000" b="1" spc="17" dirty="0">
                <a:solidFill>
                  <a:srgbClr val="242424"/>
                </a:solidFill>
                <a:latin typeface="Inter"/>
              </a:rPr>
              <a:t>Material Quantity Calculation</a:t>
            </a:r>
          </a:p>
          <a:p>
            <a:pPr marL="285750" indent="-285750" algn="just">
              <a:lnSpc>
                <a:spcPts val="2699"/>
              </a:lnSpc>
              <a:spcBef>
                <a:spcPts val="2024"/>
              </a:spcBef>
              <a:buFont typeface="Arial" panose="020B0604020202020204" pitchFamily="34" charset="0"/>
              <a:buChar char="•"/>
            </a:pPr>
            <a:r>
              <a:rPr lang="en-US" sz="2000" spc="17" dirty="0">
                <a:solidFill>
                  <a:srgbClr val="242424"/>
                </a:solidFill>
                <a:latin typeface="Inter"/>
              </a:rPr>
              <a:t>Primary function of estimation software in sustainable roof development.</a:t>
            </a:r>
          </a:p>
          <a:p>
            <a:pPr marL="285750" indent="-285750" algn="just">
              <a:lnSpc>
                <a:spcPts val="2699"/>
              </a:lnSpc>
              <a:spcBef>
                <a:spcPts val="2024"/>
              </a:spcBef>
              <a:buFont typeface="Arial" panose="020B0604020202020204" pitchFamily="34" charset="0"/>
              <a:buChar char="•"/>
            </a:pPr>
            <a:r>
              <a:rPr lang="en-US" sz="2000" spc="17" dirty="0">
                <a:solidFill>
                  <a:srgbClr val="242424"/>
                </a:solidFill>
                <a:latin typeface="Inter"/>
              </a:rPr>
              <a:t>Considers roof dimensions, pitch, and design intricacies.</a:t>
            </a:r>
          </a:p>
          <a:p>
            <a:pPr marL="285750" indent="-285750" algn="just">
              <a:lnSpc>
                <a:spcPts val="2699"/>
              </a:lnSpc>
              <a:spcBef>
                <a:spcPts val="2024"/>
              </a:spcBef>
              <a:buFont typeface="Arial" panose="020B0604020202020204" pitchFamily="34" charset="0"/>
              <a:buChar char="•"/>
            </a:pPr>
            <a:r>
              <a:rPr lang="en-US" sz="2000" spc="17" dirty="0">
                <a:solidFill>
                  <a:srgbClr val="242424"/>
                </a:solidFill>
                <a:latin typeface="Inter"/>
              </a:rPr>
              <a:t>Calculates exact quantity of eco-friendly materials required.</a:t>
            </a:r>
          </a:p>
          <a:p>
            <a:pPr marL="285750" indent="-285750" algn="just">
              <a:lnSpc>
                <a:spcPts val="2699"/>
              </a:lnSpc>
              <a:spcBef>
                <a:spcPts val="2024"/>
              </a:spcBef>
              <a:buFont typeface="Arial" panose="020B0604020202020204" pitchFamily="34" charset="0"/>
              <a:buChar char="•"/>
            </a:pPr>
            <a:r>
              <a:rPr lang="en-US" sz="2000" spc="17" dirty="0">
                <a:solidFill>
                  <a:srgbClr val="242424"/>
                </a:solidFill>
                <a:latin typeface="Inter"/>
              </a:rPr>
              <a:t>Minimizes material waste and optimizes resource usage, aligning with sustainability goals.</a:t>
            </a:r>
          </a:p>
          <a:p>
            <a:pPr algn="just">
              <a:lnSpc>
                <a:spcPts val="2699"/>
              </a:lnSpc>
              <a:spcBef>
                <a:spcPts val="2024"/>
              </a:spcBef>
            </a:pPr>
            <a:r>
              <a:rPr lang="en-US" sz="2000" b="1" spc="17" dirty="0">
                <a:solidFill>
                  <a:srgbClr val="242424"/>
                </a:solidFill>
                <a:latin typeface="Inter"/>
              </a:rPr>
              <a:t>Detailed Cost Analysis</a:t>
            </a:r>
          </a:p>
          <a:p>
            <a:pPr marL="285750" indent="-285750" algn="just">
              <a:lnSpc>
                <a:spcPts val="2699"/>
              </a:lnSpc>
              <a:spcBef>
                <a:spcPts val="2024"/>
              </a:spcBef>
              <a:buFont typeface="Arial" panose="020B0604020202020204" pitchFamily="34" charset="0"/>
              <a:buChar char="•"/>
            </a:pPr>
            <a:r>
              <a:rPr lang="en-US" sz="2000" spc="17" dirty="0">
                <a:solidFill>
                  <a:srgbClr val="242424"/>
                </a:solidFill>
                <a:latin typeface="Inter"/>
              </a:rPr>
              <a:t>Estimation software performs comprehensive cost analysis.</a:t>
            </a:r>
          </a:p>
          <a:p>
            <a:pPr marL="285750" indent="-285750" algn="just">
              <a:lnSpc>
                <a:spcPts val="2699"/>
              </a:lnSpc>
              <a:spcBef>
                <a:spcPts val="2024"/>
              </a:spcBef>
              <a:buFont typeface="Arial" panose="020B0604020202020204" pitchFamily="34" charset="0"/>
              <a:buChar char="•"/>
            </a:pPr>
            <a:r>
              <a:rPr lang="en-US" sz="2000" spc="17" dirty="0">
                <a:solidFill>
                  <a:srgbClr val="242424"/>
                </a:solidFill>
                <a:latin typeface="Inter"/>
              </a:rPr>
              <a:t>Considers factors like material prices, labor rates, transportation costs, and overhead expenses.</a:t>
            </a:r>
          </a:p>
          <a:p>
            <a:pPr marL="285750" indent="-285750" algn="just">
              <a:lnSpc>
                <a:spcPts val="2699"/>
              </a:lnSpc>
              <a:spcBef>
                <a:spcPts val="2024"/>
              </a:spcBef>
              <a:buFont typeface="Arial" panose="020B0604020202020204" pitchFamily="34" charset="0"/>
              <a:buChar char="•"/>
            </a:pPr>
            <a:r>
              <a:rPr lang="en-US" sz="2000" spc="17" dirty="0">
                <a:solidFill>
                  <a:srgbClr val="242424"/>
                </a:solidFill>
                <a:latin typeface="Inter"/>
              </a:rPr>
              <a:t>Provides accurate cost estimates for sustainable roofing solutions.</a:t>
            </a:r>
          </a:p>
          <a:p>
            <a:pPr marL="285750" indent="-285750" algn="just">
              <a:lnSpc>
                <a:spcPts val="2699"/>
              </a:lnSpc>
              <a:spcBef>
                <a:spcPts val="2024"/>
              </a:spcBef>
              <a:buFont typeface="Arial" panose="020B0604020202020204" pitchFamily="34" charset="0"/>
              <a:buChar char="•"/>
            </a:pPr>
            <a:r>
              <a:rPr lang="en-US" sz="2000" spc="17" dirty="0">
                <a:solidFill>
                  <a:srgbClr val="242424"/>
                </a:solidFill>
                <a:latin typeface="Inter"/>
              </a:rPr>
              <a:t>Ensures project stays within financial constraints, preventing cost overruns and financial strains.</a:t>
            </a:r>
          </a:p>
        </p:txBody>
      </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17</a:t>
            </a:r>
          </a:p>
        </p:txBody>
      </p:sp>
    </p:spTree>
    <p:extLst>
      <p:ext uri="{BB962C8B-B14F-4D97-AF65-F5344CB8AC3E}">
        <p14:creationId xmlns:p14="http://schemas.microsoft.com/office/powerpoint/2010/main" val="30508486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96129" y="904995"/>
            <a:ext cx="11553271" cy="2975173"/>
          </a:xfrm>
          <a:prstGeom prst="rect">
            <a:avLst/>
          </a:prstGeom>
        </p:spPr>
        <p:txBody>
          <a:bodyPr wrap="square" lIns="0" tIns="0" rIns="0" bIns="0" rtlCol="0" anchor="t">
            <a:spAutoFit/>
          </a:bodyPr>
          <a:lstStyle/>
          <a:p>
            <a:pPr>
              <a:lnSpc>
                <a:spcPts val="6159"/>
              </a:lnSpc>
              <a:spcBef>
                <a:spcPts val="4619"/>
              </a:spcBef>
            </a:pPr>
            <a:r>
              <a:rPr lang="en-US" sz="5599" spc="-279" dirty="0">
                <a:solidFill>
                  <a:srgbClr val="008E97"/>
                </a:solidFill>
                <a:latin typeface="Inter"/>
              </a:rPr>
              <a:t>Efficient Labor Resource Planning and Integration of Sustainable Materials</a:t>
            </a:r>
          </a:p>
          <a:p>
            <a:pPr>
              <a:lnSpc>
                <a:spcPts val="6159"/>
              </a:lnSpc>
              <a:spcBef>
                <a:spcPts val="4619"/>
              </a:spcBef>
            </a:pPr>
            <a:endParaRPr lang="en-US" sz="5599" spc="-279" dirty="0">
              <a:solidFill>
                <a:srgbClr val="008E97"/>
              </a:solidFill>
              <a:latin typeface="Inter"/>
            </a:endParaRPr>
          </a:p>
        </p:txBody>
      </p:sp>
      <p:sp>
        <p:nvSpPr>
          <p:cNvPr id="3" name="AutoShape 3"/>
          <p:cNvSpPr/>
          <p:nvPr/>
        </p:nvSpPr>
        <p:spPr>
          <a:xfrm>
            <a:off x="0" y="0"/>
            <a:ext cx="1714500" cy="10287000"/>
          </a:xfrm>
          <a:prstGeom prst="rect">
            <a:avLst/>
          </a:prstGeom>
          <a:solidFill>
            <a:srgbClr val="242424"/>
          </a:solidFill>
        </p:spPr>
        <p:txBody>
          <a:bodyPr/>
          <a:lstStyle/>
          <a:p>
            <a:endParaRPr lang="ro-RO"/>
          </a:p>
        </p:txBody>
      </p:sp>
      <p:sp>
        <p:nvSpPr>
          <p:cNvPr id="4" name="TextBox 4"/>
          <p:cNvSpPr txBox="1"/>
          <p:nvPr/>
        </p:nvSpPr>
        <p:spPr>
          <a:xfrm rot="5400000">
            <a:off x="-2703918" y="4220475"/>
            <a:ext cx="7002110" cy="590418"/>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Learning Unit 2: Cost/material/</a:t>
            </a:r>
            <a:r>
              <a:rPr lang="en-US" sz="1400" spc="210" dirty="0" err="1">
                <a:solidFill>
                  <a:schemeClr val="bg1"/>
                </a:solidFill>
                <a:latin typeface="Inter"/>
              </a:rPr>
              <a:t>labour</a:t>
            </a:r>
            <a:r>
              <a:rPr lang="en-US" sz="1400" spc="210" dirty="0">
                <a:solidFill>
                  <a:schemeClr val="bg1"/>
                </a:solidFill>
                <a:latin typeface="Inter"/>
              </a:rPr>
              <a:t> estimation software</a:t>
            </a:r>
          </a:p>
          <a:p>
            <a:pPr marL="0" lvl="1">
              <a:lnSpc>
                <a:spcPts val="1680"/>
              </a:lnSpc>
              <a:spcBef>
                <a:spcPts val="1260"/>
              </a:spcBef>
            </a:pPr>
            <a:endParaRPr lang="en-US" sz="1400" spc="210" dirty="0">
              <a:solidFill>
                <a:schemeClr val="bg1"/>
              </a:solidFill>
              <a:latin typeface="Inter"/>
            </a:endParaRP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7" name="TextBox 7"/>
          <p:cNvSpPr txBox="1"/>
          <p:nvPr/>
        </p:nvSpPr>
        <p:spPr>
          <a:xfrm>
            <a:off x="349053" y="9311327"/>
            <a:ext cx="958543" cy="271483"/>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15–19</a:t>
            </a:r>
          </a:p>
        </p:txBody>
      </p:sp>
      <p:sp>
        <p:nvSpPr>
          <p:cNvPr id="9" name="TextBox 9"/>
          <p:cNvSpPr txBox="1"/>
          <p:nvPr/>
        </p:nvSpPr>
        <p:spPr>
          <a:xfrm>
            <a:off x="2738627" y="3390900"/>
            <a:ext cx="12836679" cy="5744586"/>
          </a:xfrm>
          <a:prstGeom prst="rect">
            <a:avLst/>
          </a:prstGeom>
        </p:spPr>
        <p:txBody>
          <a:bodyPr wrap="square" lIns="0" tIns="0" rIns="0" bIns="0" rtlCol="0" anchor="t">
            <a:spAutoFit/>
          </a:bodyPr>
          <a:lstStyle/>
          <a:p>
            <a:pPr algn="just">
              <a:lnSpc>
                <a:spcPts val="2699"/>
              </a:lnSpc>
              <a:spcBef>
                <a:spcPts val="2024"/>
              </a:spcBef>
            </a:pPr>
            <a:r>
              <a:rPr lang="en-US" sz="2000" b="1" spc="17" dirty="0">
                <a:solidFill>
                  <a:srgbClr val="242424"/>
                </a:solidFill>
                <a:latin typeface="Inter"/>
              </a:rPr>
              <a:t>Efficient Labor Resource Planning</a:t>
            </a:r>
          </a:p>
          <a:p>
            <a:pPr marL="342900" indent="-342900" algn="just">
              <a:lnSpc>
                <a:spcPts val="2699"/>
              </a:lnSpc>
              <a:spcBef>
                <a:spcPts val="2024"/>
              </a:spcBef>
              <a:buFont typeface="Arial" panose="020B0604020202020204" pitchFamily="34" charset="0"/>
              <a:buChar char="•"/>
            </a:pPr>
            <a:r>
              <a:rPr lang="en-US" sz="2000" spc="17" dirty="0">
                <a:solidFill>
                  <a:srgbClr val="242424"/>
                </a:solidFill>
                <a:latin typeface="Inter"/>
              </a:rPr>
              <a:t>Crucial aspect of sustainable roof development.</a:t>
            </a:r>
          </a:p>
          <a:p>
            <a:pPr marL="342900" indent="-342900" algn="just">
              <a:lnSpc>
                <a:spcPts val="2699"/>
              </a:lnSpc>
              <a:spcBef>
                <a:spcPts val="2024"/>
              </a:spcBef>
              <a:buFont typeface="Arial" panose="020B0604020202020204" pitchFamily="34" charset="0"/>
              <a:buChar char="•"/>
            </a:pPr>
            <a:r>
              <a:rPr lang="en-US" sz="2000" spc="17" dirty="0">
                <a:solidFill>
                  <a:srgbClr val="242424"/>
                </a:solidFill>
                <a:latin typeface="Inter"/>
              </a:rPr>
              <a:t>Estimation software determines the number of skilled workers needed.</a:t>
            </a:r>
          </a:p>
          <a:p>
            <a:pPr marL="342900" indent="-342900" algn="just">
              <a:lnSpc>
                <a:spcPts val="2699"/>
              </a:lnSpc>
              <a:spcBef>
                <a:spcPts val="2024"/>
              </a:spcBef>
              <a:buFont typeface="Arial" panose="020B0604020202020204" pitchFamily="34" charset="0"/>
              <a:buChar char="•"/>
            </a:pPr>
            <a:r>
              <a:rPr lang="en-US" sz="2000" spc="17" dirty="0">
                <a:solidFill>
                  <a:srgbClr val="242424"/>
                </a:solidFill>
                <a:latin typeface="Inter"/>
              </a:rPr>
              <a:t>Considers complexity of roof design and required expertise.</a:t>
            </a:r>
          </a:p>
          <a:p>
            <a:pPr marL="342900" indent="-342900" algn="just">
              <a:lnSpc>
                <a:spcPts val="2699"/>
              </a:lnSpc>
              <a:spcBef>
                <a:spcPts val="2024"/>
              </a:spcBef>
              <a:buFont typeface="Arial" panose="020B0604020202020204" pitchFamily="34" charset="0"/>
              <a:buChar char="•"/>
            </a:pPr>
            <a:r>
              <a:rPr lang="en-US" sz="2000" spc="17" dirty="0">
                <a:solidFill>
                  <a:srgbClr val="242424"/>
                </a:solidFill>
                <a:latin typeface="Inter"/>
              </a:rPr>
              <a:t>Ensures adequate staffing and efficient workforce management.</a:t>
            </a:r>
          </a:p>
          <a:p>
            <a:pPr algn="just">
              <a:lnSpc>
                <a:spcPts val="2699"/>
              </a:lnSpc>
              <a:spcBef>
                <a:spcPts val="2024"/>
              </a:spcBef>
            </a:pPr>
            <a:r>
              <a:rPr lang="en-US" sz="2000" b="1" spc="17" dirty="0">
                <a:solidFill>
                  <a:srgbClr val="242424"/>
                </a:solidFill>
                <a:latin typeface="Inter"/>
              </a:rPr>
              <a:t>Integration of Sustainable Materials</a:t>
            </a:r>
          </a:p>
          <a:p>
            <a:pPr marL="342900" indent="-342900" algn="just">
              <a:lnSpc>
                <a:spcPts val="2699"/>
              </a:lnSpc>
              <a:spcBef>
                <a:spcPts val="2024"/>
              </a:spcBef>
              <a:buFont typeface="Arial" panose="020B0604020202020204" pitchFamily="34" charset="0"/>
              <a:buChar char="•"/>
            </a:pPr>
            <a:r>
              <a:rPr lang="en-US" sz="2000" spc="17" dirty="0">
                <a:solidFill>
                  <a:srgbClr val="242424"/>
                </a:solidFill>
                <a:latin typeface="Inter"/>
              </a:rPr>
              <a:t>Estimation software integrated with material libraries.</a:t>
            </a:r>
          </a:p>
          <a:p>
            <a:pPr marL="342900" indent="-342900" algn="just">
              <a:lnSpc>
                <a:spcPts val="2699"/>
              </a:lnSpc>
              <a:spcBef>
                <a:spcPts val="2024"/>
              </a:spcBef>
              <a:buFont typeface="Arial" panose="020B0604020202020204" pitchFamily="34" charset="0"/>
              <a:buChar char="•"/>
            </a:pPr>
            <a:r>
              <a:rPr lang="en-US" sz="2000" spc="17" dirty="0">
                <a:solidFill>
                  <a:srgbClr val="242424"/>
                </a:solidFill>
                <a:latin typeface="Inter"/>
              </a:rPr>
              <a:t>Empowers designers to make environmentally conscious choices.</a:t>
            </a:r>
          </a:p>
          <a:p>
            <a:pPr marL="342900" indent="-342900" algn="just">
              <a:lnSpc>
                <a:spcPts val="2699"/>
              </a:lnSpc>
              <a:spcBef>
                <a:spcPts val="2024"/>
              </a:spcBef>
              <a:buFont typeface="Arial" panose="020B0604020202020204" pitchFamily="34" charset="0"/>
              <a:buChar char="•"/>
            </a:pPr>
            <a:r>
              <a:rPr lang="en-US" sz="2000" spc="17" dirty="0">
                <a:solidFill>
                  <a:srgbClr val="242424"/>
                </a:solidFill>
                <a:latin typeface="Inter"/>
              </a:rPr>
              <a:t>Promotes the use of green building materials.</a:t>
            </a:r>
          </a:p>
          <a:p>
            <a:pPr marL="342900" indent="-342900" algn="just">
              <a:lnSpc>
                <a:spcPts val="2699"/>
              </a:lnSpc>
              <a:spcBef>
                <a:spcPts val="2024"/>
              </a:spcBef>
              <a:buFont typeface="Arial" panose="020B0604020202020204" pitchFamily="34" charset="0"/>
              <a:buChar char="•"/>
            </a:pPr>
            <a:r>
              <a:rPr lang="en-US" sz="2000" spc="17" dirty="0">
                <a:solidFill>
                  <a:srgbClr val="242424"/>
                </a:solidFill>
                <a:latin typeface="Inter"/>
              </a:rPr>
              <a:t>Aligns with sustainability goals, contributing to an eco-conscious built environment.</a:t>
            </a:r>
          </a:p>
        </p:txBody>
      </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18</a:t>
            </a:r>
          </a:p>
        </p:txBody>
      </p:sp>
      <p:pic>
        <p:nvPicPr>
          <p:cNvPr id="10" name="Picture 9">
            <a:extLst>
              <a:ext uri="{FF2B5EF4-FFF2-40B4-BE49-F238E27FC236}">
                <a16:creationId xmlns:a16="http://schemas.microsoft.com/office/drawing/2014/main" id="{5E411110-B519-EC08-3FC1-6C85B6CA4E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963400" y="3190739"/>
            <a:ext cx="6159500" cy="4826000"/>
          </a:xfrm>
          <a:prstGeom prst="rect">
            <a:avLst/>
          </a:prstGeom>
        </p:spPr>
      </p:pic>
    </p:spTree>
    <p:extLst>
      <p:ext uri="{BB962C8B-B14F-4D97-AF65-F5344CB8AC3E}">
        <p14:creationId xmlns:p14="http://schemas.microsoft.com/office/powerpoint/2010/main" val="26249350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96129" y="904995"/>
            <a:ext cx="11553271" cy="795089"/>
          </a:xfrm>
          <a:prstGeom prst="rect">
            <a:avLst/>
          </a:prstGeom>
        </p:spPr>
        <p:txBody>
          <a:bodyPr wrap="square" lIns="0" tIns="0" rIns="0" bIns="0" rtlCol="0" anchor="t">
            <a:spAutoFit/>
          </a:bodyPr>
          <a:lstStyle/>
          <a:p>
            <a:pPr>
              <a:lnSpc>
                <a:spcPts val="6159"/>
              </a:lnSpc>
              <a:spcBef>
                <a:spcPts val="4619"/>
              </a:spcBef>
            </a:pPr>
            <a:r>
              <a:rPr lang="en-US" sz="5599" spc="-279" dirty="0">
                <a:solidFill>
                  <a:srgbClr val="008E97"/>
                </a:solidFill>
                <a:latin typeface="Inter"/>
              </a:rPr>
              <a:t>Conclusion</a:t>
            </a:r>
          </a:p>
        </p:txBody>
      </p:sp>
      <p:sp>
        <p:nvSpPr>
          <p:cNvPr id="3" name="AutoShape 3"/>
          <p:cNvSpPr/>
          <p:nvPr/>
        </p:nvSpPr>
        <p:spPr>
          <a:xfrm>
            <a:off x="0" y="0"/>
            <a:ext cx="1714500" cy="10287000"/>
          </a:xfrm>
          <a:prstGeom prst="rect">
            <a:avLst/>
          </a:prstGeom>
          <a:solidFill>
            <a:srgbClr val="242424"/>
          </a:solidFill>
        </p:spPr>
        <p:txBody>
          <a:bodyPr/>
          <a:lstStyle/>
          <a:p>
            <a:endParaRPr lang="ro-RO"/>
          </a:p>
        </p:txBody>
      </p:sp>
      <p:sp>
        <p:nvSpPr>
          <p:cNvPr id="4" name="TextBox 4"/>
          <p:cNvSpPr txBox="1"/>
          <p:nvPr/>
        </p:nvSpPr>
        <p:spPr>
          <a:xfrm rot="5400000">
            <a:off x="-2703918" y="4220475"/>
            <a:ext cx="7002110" cy="590418"/>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Learning Unit 2: Cost/material/</a:t>
            </a:r>
            <a:r>
              <a:rPr lang="en-US" sz="1400" spc="210" dirty="0" err="1">
                <a:solidFill>
                  <a:schemeClr val="bg1"/>
                </a:solidFill>
                <a:latin typeface="Inter"/>
              </a:rPr>
              <a:t>labour</a:t>
            </a:r>
            <a:r>
              <a:rPr lang="en-US" sz="1400" spc="210" dirty="0">
                <a:solidFill>
                  <a:schemeClr val="bg1"/>
                </a:solidFill>
                <a:latin typeface="Inter"/>
              </a:rPr>
              <a:t> estimation software</a:t>
            </a:r>
          </a:p>
          <a:p>
            <a:pPr marL="0" lvl="1">
              <a:lnSpc>
                <a:spcPts val="1680"/>
              </a:lnSpc>
              <a:spcBef>
                <a:spcPts val="1260"/>
              </a:spcBef>
            </a:pPr>
            <a:endParaRPr lang="en-US" sz="1400" spc="210" dirty="0">
              <a:solidFill>
                <a:schemeClr val="bg1"/>
              </a:solidFill>
              <a:latin typeface="Inter"/>
            </a:endParaRP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7" name="TextBox 7"/>
          <p:cNvSpPr txBox="1"/>
          <p:nvPr/>
        </p:nvSpPr>
        <p:spPr>
          <a:xfrm>
            <a:off x="349053" y="9311327"/>
            <a:ext cx="958543" cy="271483"/>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15–19</a:t>
            </a:r>
          </a:p>
        </p:txBody>
      </p:sp>
      <p:sp>
        <p:nvSpPr>
          <p:cNvPr id="9" name="TextBox 9"/>
          <p:cNvSpPr txBox="1"/>
          <p:nvPr/>
        </p:nvSpPr>
        <p:spPr>
          <a:xfrm>
            <a:off x="2590800" y="3238500"/>
            <a:ext cx="6603584" cy="3513206"/>
          </a:xfrm>
          <a:prstGeom prst="rect">
            <a:avLst/>
          </a:prstGeom>
        </p:spPr>
        <p:txBody>
          <a:bodyPr wrap="square" lIns="0" tIns="0" rIns="0" bIns="0" rtlCol="0" anchor="t">
            <a:spAutoFit/>
          </a:bodyPr>
          <a:lstStyle/>
          <a:p>
            <a:pPr marL="342900" indent="-342900" algn="just">
              <a:lnSpc>
                <a:spcPts val="2699"/>
              </a:lnSpc>
              <a:spcBef>
                <a:spcPts val="2024"/>
              </a:spcBef>
              <a:buFont typeface="Arial" panose="020B0604020202020204" pitchFamily="34" charset="0"/>
              <a:buChar char="•"/>
            </a:pPr>
            <a:r>
              <a:rPr lang="en-US" sz="2000" spc="17" dirty="0">
                <a:solidFill>
                  <a:srgbClr val="242424"/>
                </a:solidFill>
                <a:latin typeface="Inter"/>
              </a:rPr>
              <a:t>Estimation software is an invaluable asset in sustainable roof development.</a:t>
            </a:r>
          </a:p>
          <a:p>
            <a:pPr marL="342900" indent="-342900" algn="just">
              <a:lnSpc>
                <a:spcPts val="2699"/>
              </a:lnSpc>
              <a:spcBef>
                <a:spcPts val="2024"/>
              </a:spcBef>
              <a:buFont typeface="Arial" panose="020B0604020202020204" pitchFamily="34" charset="0"/>
              <a:buChar char="•"/>
            </a:pPr>
            <a:r>
              <a:rPr lang="en-US" sz="2000" spc="17" dirty="0">
                <a:solidFill>
                  <a:srgbClr val="242424"/>
                </a:solidFill>
                <a:latin typeface="Inter"/>
              </a:rPr>
              <a:t>Promotes environmentally responsible and economically viable roofing solutions.</a:t>
            </a:r>
          </a:p>
          <a:p>
            <a:pPr marL="342900" indent="-342900" algn="just">
              <a:lnSpc>
                <a:spcPts val="2699"/>
              </a:lnSpc>
              <a:spcBef>
                <a:spcPts val="2024"/>
              </a:spcBef>
              <a:buFont typeface="Arial" panose="020B0604020202020204" pitchFamily="34" charset="0"/>
              <a:buChar char="•"/>
            </a:pPr>
            <a:r>
              <a:rPr lang="en-US" sz="2000" spc="17" dirty="0">
                <a:solidFill>
                  <a:srgbClr val="242424"/>
                </a:solidFill>
                <a:latin typeface="Inter"/>
              </a:rPr>
              <a:t>Enhances overall efficiency and effectiveness of sustainable construction projects.</a:t>
            </a:r>
          </a:p>
          <a:p>
            <a:pPr marL="342900" indent="-342900" algn="just">
              <a:lnSpc>
                <a:spcPts val="2699"/>
              </a:lnSpc>
              <a:spcBef>
                <a:spcPts val="2024"/>
              </a:spcBef>
              <a:buFont typeface="Arial" panose="020B0604020202020204" pitchFamily="34" charset="0"/>
              <a:buChar char="•"/>
            </a:pPr>
            <a:r>
              <a:rPr lang="en-US" sz="2000" spc="17" dirty="0">
                <a:solidFill>
                  <a:srgbClr val="242424"/>
                </a:solidFill>
                <a:latin typeface="Inter"/>
              </a:rPr>
              <a:t>Contributes to a greener, more sustainable, and socially responsible built environment.</a:t>
            </a:r>
          </a:p>
        </p:txBody>
      </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19</a:t>
            </a:r>
          </a:p>
        </p:txBody>
      </p:sp>
      <p:pic>
        <p:nvPicPr>
          <p:cNvPr id="10" name="Picture 9">
            <a:extLst>
              <a:ext uri="{FF2B5EF4-FFF2-40B4-BE49-F238E27FC236}">
                <a16:creationId xmlns:a16="http://schemas.microsoft.com/office/drawing/2014/main" id="{56D69DE9-7CB2-80A5-CE0A-47A0C09EDB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25000" y="3284647"/>
            <a:ext cx="8568523" cy="5464107"/>
          </a:xfrm>
          <a:prstGeom prst="rect">
            <a:avLst/>
          </a:prstGeom>
        </p:spPr>
      </p:pic>
    </p:spTree>
    <p:extLst>
      <p:ext uri="{BB962C8B-B14F-4D97-AF65-F5344CB8AC3E}">
        <p14:creationId xmlns:p14="http://schemas.microsoft.com/office/powerpoint/2010/main" val="21110008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16573500" y="8572500"/>
            <a:ext cx="1714500" cy="1714500"/>
            <a:chOff x="0" y="0"/>
            <a:chExt cx="1913890" cy="1913890"/>
          </a:xfrm>
        </p:grpSpPr>
        <p:sp>
          <p:nvSpPr>
            <p:cNvPr id="4" name="Freeform 4"/>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5" name="AutoShape 5"/>
          <p:cNvSpPr/>
          <p:nvPr/>
        </p:nvSpPr>
        <p:spPr>
          <a:xfrm>
            <a:off x="0" y="0"/>
            <a:ext cx="9144000" cy="3429000"/>
          </a:xfrm>
          <a:prstGeom prst="rect">
            <a:avLst/>
          </a:prstGeom>
          <a:solidFill>
            <a:srgbClr val="242424"/>
          </a:solidFill>
        </p:spPr>
        <p:txBody>
          <a:bodyPr/>
          <a:lstStyle/>
          <a:p>
            <a:endParaRPr lang="ro-RO"/>
          </a:p>
        </p:txBody>
      </p:sp>
      <p:sp>
        <p:nvSpPr>
          <p:cNvPr id="6" name="TextBox 6"/>
          <p:cNvSpPr txBox="1"/>
          <p:nvPr/>
        </p:nvSpPr>
        <p:spPr>
          <a:xfrm>
            <a:off x="819150" y="1076325"/>
            <a:ext cx="6838950" cy="876512"/>
          </a:xfrm>
          <a:prstGeom prst="rect">
            <a:avLst/>
          </a:prstGeom>
        </p:spPr>
        <p:txBody>
          <a:bodyPr lIns="0" tIns="0" rIns="0" bIns="0" rtlCol="0" anchor="t">
            <a:spAutoFit/>
          </a:bodyPr>
          <a:lstStyle/>
          <a:p>
            <a:pPr>
              <a:lnSpc>
                <a:spcPts val="6709"/>
              </a:lnSpc>
              <a:spcBef>
                <a:spcPts val="5032"/>
              </a:spcBef>
            </a:pPr>
            <a:r>
              <a:rPr lang="en-US" sz="6099" spc="-121" dirty="0">
                <a:solidFill>
                  <a:srgbClr val="FFFFFF"/>
                </a:solidFill>
                <a:latin typeface="Inter Bold"/>
              </a:rPr>
              <a:t>Presentation Flow</a:t>
            </a:r>
          </a:p>
        </p:txBody>
      </p:sp>
      <p:grpSp>
        <p:nvGrpSpPr>
          <p:cNvPr id="7" name="Group 7"/>
          <p:cNvGrpSpPr/>
          <p:nvPr/>
        </p:nvGrpSpPr>
        <p:grpSpPr>
          <a:xfrm>
            <a:off x="672420" y="3838716"/>
            <a:ext cx="7651670" cy="2663392"/>
            <a:chOff x="0" y="-85725"/>
            <a:chExt cx="10202227" cy="3551191"/>
          </a:xfrm>
        </p:grpSpPr>
        <p:sp>
          <p:nvSpPr>
            <p:cNvPr id="8" name="TextBox 8"/>
            <p:cNvSpPr txBox="1"/>
            <p:nvPr/>
          </p:nvSpPr>
          <p:spPr>
            <a:xfrm>
              <a:off x="0" y="-85725"/>
              <a:ext cx="10202227" cy="555021"/>
            </a:xfrm>
            <a:prstGeom prst="rect">
              <a:avLst/>
            </a:prstGeom>
          </p:spPr>
          <p:txBody>
            <a:bodyPr lIns="0" tIns="0" rIns="0" bIns="0" rtlCol="0" anchor="t">
              <a:spAutoFit/>
            </a:bodyPr>
            <a:lstStyle/>
            <a:p>
              <a:pPr marL="0" lvl="1" indent="0" algn="l">
                <a:lnSpc>
                  <a:spcPts val="3630"/>
                </a:lnSpc>
                <a:spcBef>
                  <a:spcPts val="2722"/>
                </a:spcBef>
              </a:pPr>
              <a:r>
                <a:rPr lang="en-US" sz="2342" spc="140">
                  <a:solidFill>
                    <a:srgbClr val="153F71"/>
                  </a:solidFill>
                  <a:latin typeface="Inter Bold"/>
                </a:rPr>
                <a:t>TOPICS DISCUSSED</a:t>
              </a:r>
            </a:p>
          </p:txBody>
        </p:sp>
        <p:sp>
          <p:nvSpPr>
            <p:cNvPr id="9" name="TextBox 9"/>
            <p:cNvSpPr txBox="1"/>
            <p:nvPr/>
          </p:nvSpPr>
          <p:spPr>
            <a:xfrm>
              <a:off x="0" y="815422"/>
              <a:ext cx="10202227" cy="2650044"/>
            </a:xfrm>
            <a:prstGeom prst="rect">
              <a:avLst/>
            </a:prstGeom>
          </p:spPr>
          <p:txBody>
            <a:bodyPr lIns="0" tIns="0" rIns="0" bIns="0" rtlCol="0" anchor="t">
              <a:spAutoFit/>
            </a:bodyPr>
            <a:lstStyle/>
            <a:p>
              <a:pPr marL="480367" lvl="1" indent="-240183">
                <a:lnSpc>
                  <a:spcPts val="3337"/>
                </a:lnSpc>
                <a:spcBef>
                  <a:spcPts val="1250"/>
                </a:spcBef>
                <a:buFont typeface="Arial"/>
                <a:buChar char="•"/>
              </a:pPr>
              <a:r>
                <a:rPr lang="en-US" sz="2224" spc="22" dirty="0">
                  <a:solidFill>
                    <a:srgbClr val="242424"/>
                  </a:solidFill>
                  <a:latin typeface="Inter"/>
                </a:rPr>
                <a:t>3D modelling/design tools</a:t>
              </a:r>
            </a:p>
            <a:p>
              <a:pPr marL="480367" lvl="1" indent="-240183">
                <a:lnSpc>
                  <a:spcPts val="3337"/>
                </a:lnSpc>
                <a:spcBef>
                  <a:spcPts val="1250"/>
                </a:spcBef>
                <a:buFont typeface="Arial"/>
                <a:buChar char="•"/>
              </a:pPr>
              <a:r>
                <a:rPr lang="en-US" sz="2224" spc="22" dirty="0">
                  <a:solidFill>
                    <a:srgbClr val="242424"/>
                  </a:solidFill>
                  <a:latin typeface="Inter"/>
                </a:rPr>
                <a:t>Cost/material/</a:t>
              </a:r>
              <a:r>
                <a:rPr lang="en-US" sz="2224" spc="22" dirty="0" err="1">
                  <a:solidFill>
                    <a:srgbClr val="242424"/>
                  </a:solidFill>
                  <a:latin typeface="Inter"/>
                </a:rPr>
                <a:t>labour</a:t>
              </a:r>
              <a:r>
                <a:rPr lang="en-US" sz="2224" spc="22" dirty="0">
                  <a:solidFill>
                    <a:srgbClr val="242424"/>
                  </a:solidFill>
                  <a:latin typeface="Inter"/>
                </a:rPr>
                <a:t> estimation software</a:t>
              </a:r>
            </a:p>
            <a:p>
              <a:pPr marL="480367" lvl="1" indent="-240183">
                <a:lnSpc>
                  <a:spcPts val="3337"/>
                </a:lnSpc>
                <a:spcBef>
                  <a:spcPts val="1250"/>
                </a:spcBef>
                <a:buFont typeface="Arial"/>
                <a:buChar char="•"/>
              </a:pPr>
              <a:r>
                <a:rPr lang="en-US" sz="2224" spc="22" dirty="0">
                  <a:solidFill>
                    <a:srgbClr val="242424"/>
                  </a:solidFill>
                  <a:latin typeface="Inter"/>
                </a:rPr>
                <a:t>Drones for gathering information on roofing works &amp; visually assessing roofing damage</a:t>
              </a:r>
            </a:p>
          </p:txBody>
        </p:sp>
      </p:grpSp>
      <p:sp>
        <p:nvSpPr>
          <p:cNvPr id="11" name="TextBox 11"/>
          <p:cNvSpPr txBox="1"/>
          <p:nvPr/>
        </p:nvSpPr>
        <p:spPr>
          <a:xfrm>
            <a:off x="16922553" y="9278011"/>
            <a:ext cx="958543" cy="304800"/>
          </a:xfrm>
          <a:prstGeom prst="rect">
            <a:avLst/>
          </a:prstGeom>
        </p:spPr>
        <p:txBody>
          <a:bodyPr lIns="0" tIns="0" rIns="0" bIns="0" rtlCol="0" anchor="t">
            <a:spAutoFit/>
          </a:bodyPr>
          <a:lstStyle/>
          <a:p>
            <a:pPr algn="ctr">
              <a:lnSpc>
                <a:spcPts val="2399"/>
              </a:lnSpc>
              <a:spcBef>
                <a:spcPts val="1799"/>
              </a:spcBef>
            </a:pPr>
            <a:r>
              <a:rPr lang="en-US" sz="1999" spc="119">
                <a:solidFill>
                  <a:srgbClr val="FFFFFF"/>
                </a:solidFill>
                <a:latin typeface="Inter Bold"/>
              </a:rPr>
              <a:t>02</a:t>
            </a:r>
          </a:p>
        </p:txBody>
      </p:sp>
      <p:pic>
        <p:nvPicPr>
          <p:cNvPr id="13" name="Picture 12" descr="A green roof with trees in the background&#10;&#10;Description automatically generated with low confidence">
            <a:extLst>
              <a:ext uri="{FF2B5EF4-FFF2-40B4-BE49-F238E27FC236}">
                <a16:creationId xmlns:a16="http://schemas.microsoft.com/office/drawing/2014/main" id="{6DEF4455-BB3E-C758-DAE7-88796C9EF5CA}"/>
              </a:ext>
            </a:extLst>
          </p:cNvPr>
          <p:cNvPicPr>
            <a:picLocks noChangeAspect="1"/>
          </p:cNvPicPr>
          <p:nvPr/>
        </p:nvPicPr>
        <p:blipFill rotWithShape="1">
          <a:blip r:embed="rId2">
            <a:extLst>
              <a:ext uri="{28A0092B-C50C-407E-A947-70E740481C1C}">
                <a14:useLocalDpi xmlns:a14="http://schemas.microsoft.com/office/drawing/2010/main" val="0"/>
              </a:ext>
            </a:extLst>
          </a:blip>
          <a:srcRect l="17568" r="36989"/>
          <a:stretch/>
        </p:blipFill>
        <p:spPr>
          <a:xfrm>
            <a:off x="9144001" y="-134846"/>
            <a:ext cx="7467600" cy="10461342"/>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BAAF8199-7637-5CCD-2287-7126A3E1024D}"/>
              </a:ext>
            </a:extLst>
          </p:cNvPr>
          <p:cNvSpPr/>
          <p:nvPr/>
        </p:nvSpPr>
        <p:spPr>
          <a:xfrm>
            <a:off x="0" y="3771900"/>
            <a:ext cx="18288000" cy="3695700"/>
          </a:xfrm>
          <a:prstGeom prst="rect">
            <a:avLst/>
          </a:prstGeom>
          <a:solidFill>
            <a:srgbClr val="242424"/>
          </a:solidFill>
        </p:spPr>
        <p:txBody>
          <a:bodyPr/>
          <a:lstStyle/>
          <a:p>
            <a:endParaRPr lang="ro-RO"/>
          </a:p>
        </p:txBody>
      </p:sp>
      <p:sp>
        <p:nvSpPr>
          <p:cNvPr id="3" name="TextBox 8">
            <a:extLst>
              <a:ext uri="{FF2B5EF4-FFF2-40B4-BE49-F238E27FC236}">
                <a16:creationId xmlns:a16="http://schemas.microsoft.com/office/drawing/2014/main" id="{D32870CD-7B7B-402C-A64F-11106C8C3624}"/>
              </a:ext>
            </a:extLst>
          </p:cNvPr>
          <p:cNvSpPr txBox="1"/>
          <p:nvPr/>
        </p:nvSpPr>
        <p:spPr>
          <a:xfrm>
            <a:off x="2514600" y="4838700"/>
            <a:ext cx="14249400" cy="2254656"/>
          </a:xfrm>
          <a:prstGeom prst="rect">
            <a:avLst/>
          </a:prstGeom>
        </p:spPr>
        <p:txBody>
          <a:bodyPr wrap="square" lIns="0" tIns="0" rIns="0" bIns="0" rtlCol="0" anchor="t">
            <a:spAutoFit/>
          </a:bodyPr>
          <a:lstStyle/>
          <a:p>
            <a:pPr marL="0" lvl="1">
              <a:lnSpc>
                <a:spcPts val="5980"/>
              </a:lnSpc>
              <a:spcBef>
                <a:spcPts val="4485"/>
              </a:spcBef>
            </a:pPr>
            <a:r>
              <a:rPr lang="en-US" sz="4600" spc="276" dirty="0">
                <a:solidFill>
                  <a:srgbClr val="FFFFFF"/>
                </a:solidFill>
                <a:latin typeface="Inter Bold"/>
              </a:rPr>
              <a:t>Learning Unit 3: Drones for gathering information on roofing works &amp; visually assessing roofing damage  </a:t>
            </a:r>
            <a:endParaRPr lang="en-US" sz="4600" u="none" spc="276" dirty="0">
              <a:solidFill>
                <a:srgbClr val="FFFFFF"/>
              </a:solidFill>
              <a:latin typeface="Inter Bold"/>
            </a:endParaRPr>
          </a:p>
        </p:txBody>
      </p:sp>
      <p:grpSp>
        <p:nvGrpSpPr>
          <p:cNvPr id="4" name="Group 6">
            <a:extLst>
              <a:ext uri="{FF2B5EF4-FFF2-40B4-BE49-F238E27FC236}">
                <a16:creationId xmlns:a16="http://schemas.microsoft.com/office/drawing/2014/main" id="{575502EE-EE4F-CEE0-DA8B-EE69D8161D81}"/>
              </a:ext>
            </a:extLst>
          </p:cNvPr>
          <p:cNvGrpSpPr/>
          <p:nvPr/>
        </p:nvGrpSpPr>
        <p:grpSpPr>
          <a:xfrm>
            <a:off x="16573500" y="0"/>
            <a:ext cx="1714500" cy="1714500"/>
            <a:chOff x="0" y="0"/>
            <a:chExt cx="1913890" cy="1913890"/>
          </a:xfrm>
        </p:grpSpPr>
        <p:sp>
          <p:nvSpPr>
            <p:cNvPr id="5" name="Freeform 7">
              <a:extLst>
                <a:ext uri="{FF2B5EF4-FFF2-40B4-BE49-F238E27FC236}">
                  <a16:creationId xmlns:a16="http://schemas.microsoft.com/office/drawing/2014/main" id="{F2EF1731-DEB8-ABBD-0A99-58CB69D4B320}"/>
                </a:ext>
              </a:extLst>
            </p:cNvPr>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6" name="TextBox 8">
            <a:extLst>
              <a:ext uri="{FF2B5EF4-FFF2-40B4-BE49-F238E27FC236}">
                <a16:creationId xmlns:a16="http://schemas.microsoft.com/office/drawing/2014/main" id="{38FF80D2-18CA-43B9-AB59-4D28568A4A3E}"/>
              </a:ext>
            </a:extLst>
          </p:cNvPr>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20</a:t>
            </a:r>
          </a:p>
        </p:txBody>
      </p:sp>
    </p:spTree>
    <p:extLst>
      <p:ext uri="{BB962C8B-B14F-4D97-AF65-F5344CB8AC3E}">
        <p14:creationId xmlns:p14="http://schemas.microsoft.com/office/powerpoint/2010/main" val="7322051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96129" y="904994"/>
            <a:ext cx="9800671" cy="1590179"/>
          </a:xfrm>
          <a:prstGeom prst="rect">
            <a:avLst/>
          </a:prstGeom>
        </p:spPr>
        <p:txBody>
          <a:bodyPr wrap="square" lIns="0" tIns="0" rIns="0" bIns="0" rtlCol="0" anchor="t">
            <a:spAutoFit/>
          </a:bodyPr>
          <a:lstStyle/>
          <a:p>
            <a:pPr>
              <a:lnSpc>
                <a:spcPts val="6159"/>
              </a:lnSpc>
              <a:spcBef>
                <a:spcPts val="4619"/>
              </a:spcBef>
            </a:pPr>
            <a:r>
              <a:rPr lang="en-US" sz="5599" spc="-279" dirty="0">
                <a:solidFill>
                  <a:srgbClr val="008E97"/>
                </a:solidFill>
                <a:latin typeface="Inter"/>
              </a:rPr>
              <a:t>Advantages of Drones for Roofing Applications </a:t>
            </a:r>
          </a:p>
        </p:txBody>
      </p:sp>
      <p:sp>
        <p:nvSpPr>
          <p:cNvPr id="3" name="AutoShape 3"/>
          <p:cNvSpPr/>
          <p:nvPr/>
        </p:nvSpPr>
        <p:spPr>
          <a:xfrm>
            <a:off x="0" y="0"/>
            <a:ext cx="1714500" cy="10287000"/>
          </a:xfrm>
          <a:prstGeom prst="rect">
            <a:avLst/>
          </a:prstGeom>
          <a:solidFill>
            <a:srgbClr val="242424"/>
          </a:solidFill>
        </p:spPr>
        <p:txBody>
          <a:bodyPr/>
          <a:lstStyle/>
          <a:p>
            <a:endParaRPr lang="ro-RO"/>
          </a:p>
        </p:txBody>
      </p:sp>
      <p:sp>
        <p:nvSpPr>
          <p:cNvPr id="4" name="TextBox 4"/>
          <p:cNvSpPr txBox="1"/>
          <p:nvPr/>
        </p:nvSpPr>
        <p:spPr>
          <a:xfrm rot="5400000">
            <a:off x="-2703918" y="4303831"/>
            <a:ext cx="7002110" cy="423706"/>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Learning Unit 3: Drones for gathering information on roofing works &amp; visually assessing roofing damage </a:t>
            </a: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7" name="TextBox 7"/>
          <p:cNvSpPr txBox="1"/>
          <p:nvPr/>
        </p:nvSpPr>
        <p:spPr>
          <a:xfrm>
            <a:off x="349053" y="9311327"/>
            <a:ext cx="958543" cy="271483"/>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20-29</a:t>
            </a:r>
          </a:p>
        </p:txBody>
      </p:sp>
      <p:sp>
        <p:nvSpPr>
          <p:cNvPr id="9" name="TextBox 9"/>
          <p:cNvSpPr txBox="1"/>
          <p:nvPr/>
        </p:nvSpPr>
        <p:spPr>
          <a:xfrm>
            <a:off x="2696129" y="2520135"/>
            <a:ext cx="14677471" cy="7290201"/>
          </a:xfrm>
          <a:prstGeom prst="rect">
            <a:avLst/>
          </a:prstGeom>
        </p:spPr>
        <p:txBody>
          <a:bodyPr wrap="square" lIns="0" tIns="0" rIns="0" bIns="0" rtlCol="0" anchor="t">
            <a:spAutoFit/>
          </a:bodyPr>
          <a:lstStyle/>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 Aerial Perspective:</a:t>
            </a:r>
          </a:p>
          <a:p>
            <a:pPr algn="just">
              <a:lnSpc>
                <a:spcPts val="2699"/>
              </a:lnSpc>
              <a:spcBef>
                <a:spcPts val="2024"/>
              </a:spcBef>
            </a:pPr>
            <a:r>
              <a:rPr lang="en-US" sz="1799" spc="17" dirty="0">
                <a:solidFill>
                  <a:srgbClr val="242424"/>
                </a:solidFill>
                <a:latin typeface="Inter"/>
              </a:rPr>
              <a:t>     - Drones provide a unique aerial perspective, enabling a comprehensive view of the entire roof and its surroundings.</a:t>
            </a:r>
          </a:p>
          <a:p>
            <a:pPr algn="just">
              <a:lnSpc>
                <a:spcPts val="2699"/>
              </a:lnSpc>
              <a:spcBef>
                <a:spcPts val="2024"/>
              </a:spcBef>
            </a:pPr>
            <a:r>
              <a:rPr lang="en-US" sz="1799" spc="17" dirty="0">
                <a:solidFill>
                  <a:srgbClr val="242424"/>
                </a:solidFill>
                <a:latin typeface="Inter"/>
              </a:rPr>
              <a:t>     - This perspective allows for better understanding of roof layout, potential problem areas, and overall condition.</a:t>
            </a:r>
          </a:p>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 Accessibility and Safety:</a:t>
            </a:r>
          </a:p>
          <a:p>
            <a:pPr algn="just">
              <a:lnSpc>
                <a:spcPts val="2699"/>
              </a:lnSpc>
              <a:spcBef>
                <a:spcPts val="2024"/>
              </a:spcBef>
            </a:pPr>
            <a:r>
              <a:rPr lang="en-US" sz="1799" spc="17" dirty="0">
                <a:solidFill>
                  <a:srgbClr val="242424"/>
                </a:solidFill>
                <a:latin typeface="Inter"/>
              </a:rPr>
              <a:t>      - Roof inspections can be dangerous for personnel due to height and structural risks.</a:t>
            </a:r>
          </a:p>
          <a:p>
            <a:pPr algn="just">
              <a:lnSpc>
                <a:spcPts val="2699"/>
              </a:lnSpc>
              <a:spcBef>
                <a:spcPts val="2024"/>
              </a:spcBef>
            </a:pPr>
            <a:r>
              <a:rPr lang="en-US" sz="1799" spc="17" dirty="0">
                <a:solidFill>
                  <a:srgbClr val="242424"/>
                </a:solidFill>
                <a:latin typeface="Inter"/>
              </a:rPr>
              <a:t>      - Drones eliminate the need for workers to physically access the roof, reducing the potential for accidents and injuries.</a:t>
            </a:r>
          </a:p>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Time and Cost Efficiency:</a:t>
            </a:r>
          </a:p>
          <a:p>
            <a:pPr algn="just">
              <a:lnSpc>
                <a:spcPts val="2699"/>
              </a:lnSpc>
              <a:spcBef>
                <a:spcPts val="2024"/>
              </a:spcBef>
            </a:pPr>
            <a:r>
              <a:rPr lang="en-US" sz="1799" spc="17" dirty="0">
                <a:solidFill>
                  <a:srgbClr val="242424"/>
                </a:solidFill>
                <a:latin typeface="Inter"/>
              </a:rPr>
              <a:t>      - Traditional roof inspections may require significant time and resources, especially for large or complex buildings.</a:t>
            </a:r>
          </a:p>
          <a:p>
            <a:pPr algn="just">
              <a:lnSpc>
                <a:spcPts val="2699"/>
              </a:lnSpc>
              <a:spcBef>
                <a:spcPts val="2024"/>
              </a:spcBef>
            </a:pPr>
            <a:r>
              <a:rPr lang="en-US" sz="1799" spc="17" dirty="0">
                <a:solidFill>
                  <a:srgbClr val="242424"/>
                </a:solidFill>
                <a:latin typeface="Inter"/>
              </a:rPr>
              <a:t>      - Drones can quickly cover large areas, reducing inspection time and associated costs.</a:t>
            </a:r>
          </a:p>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High-Quality Imagery and Data:</a:t>
            </a:r>
          </a:p>
          <a:p>
            <a:pPr algn="just">
              <a:lnSpc>
                <a:spcPts val="2699"/>
              </a:lnSpc>
              <a:spcBef>
                <a:spcPts val="2024"/>
              </a:spcBef>
            </a:pPr>
            <a:r>
              <a:rPr lang="en-US" sz="1799" spc="17" dirty="0">
                <a:solidFill>
                  <a:srgbClr val="242424"/>
                </a:solidFill>
                <a:latin typeface="Inter"/>
              </a:rPr>
              <a:t>      - Drones are equipped with high-resolution cameras, capable of capturing detailed imagery of roofing elements and any potential damage.</a:t>
            </a:r>
          </a:p>
          <a:p>
            <a:pPr algn="just">
              <a:lnSpc>
                <a:spcPts val="2699"/>
              </a:lnSpc>
              <a:spcBef>
                <a:spcPts val="2024"/>
              </a:spcBef>
            </a:pPr>
            <a:r>
              <a:rPr lang="en-US" sz="1799" spc="17" dirty="0">
                <a:solidFill>
                  <a:srgbClr val="242424"/>
                </a:solidFill>
                <a:latin typeface="Inter"/>
              </a:rPr>
              <a:t>      - This imagery provides valuable data for assessment, analysis, and documentation purposes.</a:t>
            </a:r>
          </a:p>
        </p:txBody>
      </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22" name="TextBox 22"/>
          <p:cNvSpPr txBox="1"/>
          <p:nvPr/>
        </p:nvSpPr>
        <p:spPr>
          <a:xfrm>
            <a:off x="16992600"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21</a:t>
            </a:r>
          </a:p>
        </p:txBody>
      </p:sp>
    </p:spTree>
    <p:extLst>
      <p:ext uri="{BB962C8B-B14F-4D97-AF65-F5344CB8AC3E}">
        <p14:creationId xmlns:p14="http://schemas.microsoft.com/office/powerpoint/2010/main" val="1394009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96129" y="904994"/>
            <a:ext cx="12315271" cy="795089"/>
          </a:xfrm>
          <a:prstGeom prst="rect">
            <a:avLst/>
          </a:prstGeom>
        </p:spPr>
        <p:txBody>
          <a:bodyPr wrap="square" lIns="0" tIns="0" rIns="0" bIns="0" rtlCol="0" anchor="t">
            <a:spAutoFit/>
          </a:bodyPr>
          <a:lstStyle/>
          <a:p>
            <a:pPr>
              <a:lnSpc>
                <a:spcPts val="6159"/>
              </a:lnSpc>
              <a:spcBef>
                <a:spcPts val="4619"/>
              </a:spcBef>
            </a:pPr>
            <a:r>
              <a:rPr lang="en-US" sz="5599" spc="-279" dirty="0">
                <a:solidFill>
                  <a:srgbClr val="008E97"/>
                </a:solidFill>
                <a:latin typeface="Inter"/>
              </a:rPr>
              <a:t>Gathering Information on Roofing Works</a:t>
            </a:r>
          </a:p>
        </p:txBody>
      </p:sp>
      <p:sp>
        <p:nvSpPr>
          <p:cNvPr id="3" name="AutoShape 3"/>
          <p:cNvSpPr/>
          <p:nvPr/>
        </p:nvSpPr>
        <p:spPr>
          <a:xfrm>
            <a:off x="0" y="0"/>
            <a:ext cx="1714500" cy="10287000"/>
          </a:xfrm>
          <a:prstGeom prst="rect">
            <a:avLst/>
          </a:prstGeom>
          <a:solidFill>
            <a:srgbClr val="242424"/>
          </a:solidFill>
        </p:spPr>
        <p:txBody>
          <a:bodyPr/>
          <a:lstStyle/>
          <a:p>
            <a:endParaRPr lang="ro-RO"/>
          </a:p>
        </p:txBody>
      </p:sp>
      <p:sp>
        <p:nvSpPr>
          <p:cNvPr id="4" name="TextBox 4"/>
          <p:cNvSpPr txBox="1"/>
          <p:nvPr/>
        </p:nvSpPr>
        <p:spPr>
          <a:xfrm rot="5400000">
            <a:off x="-2703918" y="4303831"/>
            <a:ext cx="7002110" cy="423706"/>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Learning Unit 3: Drones for gathering information on roofing works &amp; visually assessing roofing damage </a:t>
            </a: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7" name="TextBox 7"/>
          <p:cNvSpPr txBox="1"/>
          <p:nvPr/>
        </p:nvSpPr>
        <p:spPr>
          <a:xfrm>
            <a:off x="349053" y="9311327"/>
            <a:ext cx="958543" cy="753155"/>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20-29</a:t>
            </a:r>
          </a:p>
          <a:p>
            <a:pPr algn="ctr">
              <a:lnSpc>
                <a:spcPts val="2159"/>
              </a:lnSpc>
              <a:spcBef>
                <a:spcPts val="1619"/>
              </a:spcBef>
            </a:pPr>
            <a:endParaRPr lang="en-US" sz="1799" spc="107" dirty="0">
              <a:solidFill>
                <a:srgbClr val="FFFFFF"/>
              </a:solidFill>
              <a:latin typeface="Inter Bold"/>
            </a:endParaRPr>
          </a:p>
        </p:txBody>
      </p:sp>
      <p:sp>
        <p:nvSpPr>
          <p:cNvPr id="9" name="TextBox 9"/>
          <p:cNvSpPr txBox="1"/>
          <p:nvPr/>
        </p:nvSpPr>
        <p:spPr>
          <a:xfrm>
            <a:off x="2696129" y="2552700"/>
            <a:ext cx="8352871" cy="5661550"/>
          </a:xfrm>
          <a:prstGeom prst="rect">
            <a:avLst/>
          </a:prstGeom>
        </p:spPr>
        <p:txBody>
          <a:bodyPr wrap="square" lIns="0" tIns="0" rIns="0" bIns="0" rtlCol="0" anchor="t">
            <a:spAutoFit/>
          </a:bodyPr>
          <a:lstStyle/>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Pre-Construction Surveys:</a:t>
            </a:r>
          </a:p>
          <a:p>
            <a:pPr algn="just">
              <a:lnSpc>
                <a:spcPts val="2699"/>
              </a:lnSpc>
              <a:spcBef>
                <a:spcPts val="2024"/>
              </a:spcBef>
            </a:pPr>
            <a:r>
              <a:rPr lang="en-US" sz="1799" spc="17" dirty="0">
                <a:solidFill>
                  <a:srgbClr val="242424"/>
                </a:solidFill>
                <a:latin typeface="Inter"/>
              </a:rPr>
              <a:t>      - Drones are used for pre-construction surveys to gather accurate and up-to-date data on existing roof conditions.</a:t>
            </a:r>
          </a:p>
          <a:p>
            <a:pPr algn="just">
              <a:lnSpc>
                <a:spcPts val="2699"/>
              </a:lnSpc>
              <a:spcBef>
                <a:spcPts val="2024"/>
              </a:spcBef>
            </a:pPr>
            <a:r>
              <a:rPr lang="en-US" sz="1799" spc="17" dirty="0">
                <a:solidFill>
                  <a:srgbClr val="242424"/>
                </a:solidFill>
                <a:latin typeface="Inter"/>
              </a:rPr>
              <a:t>      - This data aids architects and designers in creating precise 3D models and planning sustainable roof development.</a:t>
            </a:r>
          </a:p>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Material Estimation and Planning:</a:t>
            </a:r>
          </a:p>
          <a:p>
            <a:pPr algn="just">
              <a:lnSpc>
                <a:spcPts val="2699"/>
              </a:lnSpc>
              <a:spcBef>
                <a:spcPts val="2024"/>
              </a:spcBef>
            </a:pPr>
            <a:r>
              <a:rPr lang="en-US" sz="1799" spc="17" dirty="0">
                <a:solidFill>
                  <a:srgbClr val="242424"/>
                </a:solidFill>
                <a:latin typeface="Inter"/>
              </a:rPr>
              <a:t>      - Drones assist in calculating roof dimensions, surface area, and volume, supporting accurate material estimation and cost planning.</a:t>
            </a:r>
          </a:p>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Site Assessments:</a:t>
            </a:r>
          </a:p>
          <a:p>
            <a:pPr algn="just">
              <a:lnSpc>
                <a:spcPts val="2699"/>
              </a:lnSpc>
              <a:spcBef>
                <a:spcPts val="2024"/>
              </a:spcBef>
            </a:pPr>
            <a:r>
              <a:rPr lang="en-US" sz="1799" spc="17" dirty="0">
                <a:solidFill>
                  <a:srgbClr val="242424"/>
                </a:solidFill>
                <a:latin typeface="Inter"/>
              </a:rPr>
              <a:t>      - Drones provide real-time data on the building's roof and surrounding structures, helping construction teams assess site constraints and develop appropriate construction strategies.</a:t>
            </a:r>
          </a:p>
        </p:txBody>
      </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22" name="TextBox 22"/>
          <p:cNvSpPr txBox="1"/>
          <p:nvPr/>
        </p:nvSpPr>
        <p:spPr>
          <a:xfrm>
            <a:off x="16992600"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22</a:t>
            </a:r>
          </a:p>
        </p:txBody>
      </p:sp>
      <p:pic>
        <p:nvPicPr>
          <p:cNvPr id="10" name="Picture 9">
            <a:extLst>
              <a:ext uri="{FF2B5EF4-FFF2-40B4-BE49-F238E27FC236}">
                <a16:creationId xmlns:a16="http://schemas.microsoft.com/office/drawing/2014/main" id="{52C62379-ACF6-760F-5093-81FB4AB4FB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77600" y="3072407"/>
            <a:ext cx="6856129" cy="5143500"/>
          </a:xfrm>
          <a:prstGeom prst="rect">
            <a:avLst/>
          </a:prstGeom>
        </p:spPr>
      </p:pic>
    </p:spTree>
    <p:extLst>
      <p:ext uri="{BB962C8B-B14F-4D97-AF65-F5344CB8AC3E}">
        <p14:creationId xmlns:p14="http://schemas.microsoft.com/office/powerpoint/2010/main" val="514814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96129" y="904994"/>
            <a:ext cx="12315271" cy="795089"/>
          </a:xfrm>
          <a:prstGeom prst="rect">
            <a:avLst/>
          </a:prstGeom>
        </p:spPr>
        <p:txBody>
          <a:bodyPr wrap="square" lIns="0" tIns="0" rIns="0" bIns="0" rtlCol="0" anchor="t">
            <a:spAutoFit/>
          </a:bodyPr>
          <a:lstStyle/>
          <a:p>
            <a:pPr>
              <a:lnSpc>
                <a:spcPts val="6159"/>
              </a:lnSpc>
              <a:spcBef>
                <a:spcPts val="4619"/>
              </a:spcBef>
            </a:pPr>
            <a:r>
              <a:rPr lang="en-US" sz="5599" spc="-279" dirty="0">
                <a:solidFill>
                  <a:srgbClr val="008E97"/>
                </a:solidFill>
                <a:latin typeface="Inter"/>
              </a:rPr>
              <a:t>Visually Assessing Roofing Damage</a:t>
            </a:r>
          </a:p>
        </p:txBody>
      </p:sp>
      <p:sp>
        <p:nvSpPr>
          <p:cNvPr id="3" name="AutoShape 3"/>
          <p:cNvSpPr/>
          <p:nvPr/>
        </p:nvSpPr>
        <p:spPr>
          <a:xfrm>
            <a:off x="0" y="0"/>
            <a:ext cx="1714500" cy="10287000"/>
          </a:xfrm>
          <a:prstGeom prst="rect">
            <a:avLst/>
          </a:prstGeom>
          <a:solidFill>
            <a:srgbClr val="242424"/>
          </a:solidFill>
        </p:spPr>
        <p:txBody>
          <a:bodyPr/>
          <a:lstStyle/>
          <a:p>
            <a:endParaRPr lang="ro-RO"/>
          </a:p>
        </p:txBody>
      </p:sp>
      <p:sp>
        <p:nvSpPr>
          <p:cNvPr id="4" name="TextBox 4"/>
          <p:cNvSpPr txBox="1"/>
          <p:nvPr/>
        </p:nvSpPr>
        <p:spPr>
          <a:xfrm rot="5400000">
            <a:off x="-2703918" y="4303831"/>
            <a:ext cx="7002110" cy="423706"/>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Learning Unit 3: Drones for gathering information on roofing works &amp; visually assessing roofing damage </a:t>
            </a: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7" name="TextBox 7"/>
          <p:cNvSpPr txBox="1"/>
          <p:nvPr/>
        </p:nvSpPr>
        <p:spPr>
          <a:xfrm>
            <a:off x="349053" y="9311327"/>
            <a:ext cx="958543" cy="753155"/>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20-29</a:t>
            </a:r>
          </a:p>
          <a:p>
            <a:pPr algn="ctr">
              <a:lnSpc>
                <a:spcPts val="2159"/>
              </a:lnSpc>
              <a:spcBef>
                <a:spcPts val="1619"/>
              </a:spcBef>
            </a:pPr>
            <a:endParaRPr lang="en-US" sz="1799" spc="107" dirty="0">
              <a:solidFill>
                <a:srgbClr val="FFFFFF"/>
              </a:solidFill>
              <a:latin typeface="Inter Bold"/>
            </a:endParaRPr>
          </a:p>
        </p:txBody>
      </p:sp>
      <p:sp>
        <p:nvSpPr>
          <p:cNvPr id="9" name="TextBox 9"/>
          <p:cNvSpPr txBox="1"/>
          <p:nvPr/>
        </p:nvSpPr>
        <p:spPr>
          <a:xfrm>
            <a:off x="3200400" y="1943100"/>
            <a:ext cx="13106400" cy="7123489"/>
          </a:xfrm>
          <a:prstGeom prst="rect">
            <a:avLst/>
          </a:prstGeom>
        </p:spPr>
        <p:txBody>
          <a:bodyPr wrap="square" lIns="0" tIns="0" rIns="0" bIns="0" rtlCol="0" anchor="t">
            <a:spAutoFit/>
          </a:bodyPr>
          <a:lstStyle/>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Storm Damage Assessment:</a:t>
            </a:r>
          </a:p>
          <a:p>
            <a:pPr algn="just">
              <a:lnSpc>
                <a:spcPts val="2699"/>
              </a:lnSpc>
              <a:spcBef>
                <a:spcPts val="2024"/>
              </a:spcBef>
            </a:pPr>
            <a:r>
              <a:rPr lang="en-US" sz="1799" spc="17" dirty="0">
                <a:solidFill>
                  <a:srgbClr val="242424"/>
                </a:solidFill>
                <a:latin typeface="Inter"/>
              </a:rPr>
              <a:t>      - After severe weather events, such as hurricanes or hailstorms, drones are deployed to assess roofing damage quickly and efficiently.</a:t>
            </a:r>
          </a:p>
          <a:p>
            <a:pPr algn="just">
              <a:lnSpc>
                <a:spcPts val="2699"/>
              </a:lnSpc>
              <a:spcBef>
                <a:spcPts val="2024"/>
              </a:spcBef>
            </a:pPr>
            <a:r>
              <a:rPr lang="en-US" sz="1799" spc="17" dirty="0">
                <a:solidFill>
                  <a:srgbClr val="242424"/>
                </a:solidFill>
                <a:latin typeface="Inter"/>
              </a:rPr>
              <a:t>      - The aerial view allows for a comprehensive evaluation of the roof's condition, identifying potential leaks, missing shingles, and other damage.</a:t>
            </a:r>
          </a:p>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Leak Detection:</a:t>
            </a:r>
          </a:p>
          <a:p>
            <a:pPr algn="just">
              <a:lnSpc>
                <a:spcPts val="2699"/>
              </a:lnSpc>
              <a:spcBef>
                <a:spcPts val="2024"/>
              </a:spcBef>
            </a:pPr>
            <a:r>
              <a:rPr lang="en-US" sz="1799" spc="17" dirty="0">
                <a:solidFill>
                  <a:srgbClr val="242424"/>
                </a:solidFill>
                <a:latin typeface="Inter"/>
              </a:rPr>
              <a:t>      - Drones equipped with thermal imaging cameras can detect temperature differences on the roof's surface, indicating potential leaks or water infiltration points.</a:t>
            </a:r>
          </a:p>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Routine Inspections:</a:t>
            </a:r>
          </a:p>
          <a:p>
            <a:pPr algn="just">
              <a:lnSpc>
                <a:spcPts val="2699"/>
              </a:lnSpc>
              <a:spcBef>
                <a:spcPts val="2024"/>
              </a:spcBef>
            </a:pPr>
            <a:r>
              <a:rPr lang="en-US" sz="1799" spc="17" dirty="0">
                <a:solidFill>
                  <a:srgbClr val="242424"/>
                </a:solidFill>
                <a:latin typeface="Inter"/>
              </a:rPr>
              <a:t>      - Regular drone inspections of roofs help detect minor issues before they escalate into significant problems.</a:t>
            </a:r>
          </a:p>
          <a:p>
            <a:pPr algn="just">
              <a:lnSpc>
                <a:spcPts val="2699"/>
              </a:lnSpc>
              <a:spcBef>
                <a:spcPts val="2024"/>
              </a:spcBef>
            </a:pPr>
            <a:r>
              <a:rPr lang="en-US" sz="1799" spc="17" dirty="0">
                <a:solidFill>
                  <a:srgbClr val="242424"/>
                </a:solidFill>
                <a:latin typeface="Inter"/>
              </a:rPr>
              <a:t>      - This proactive approach to maintenance enhances the roof's longevity and reduces long-term repair costs.</a:t>
            </a:r>
          </a:p>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Post-Construction Assessments:</a:t>
            </a:r>
          </a:p>
          <a:p>
            <a:pPr algn="just">
              <a:lnSpc>
                <a:spcPts val="2699"/>
              </a:lnSpc>
              <a:spcBef>
                <a:spcPts val="2024"/>
              </a:spcBef>
            </a:pPr>
            <a:r>
              <a:rPr lang="en-US" sz="1799" spc="17" dirty="0">
                <a:solidFill>
                  <a:srgbClr val="242424"/>
                </a:solidFill>
                <a:latin typeface="Inter"/>
              </a:rPr>
              <a:t>      - After roof installation or repairs, drones are used for post-construction assessments to verify the quality of workmanship and identify any deficiencies.</a:t>
            </a:r>
          </a:p>
        </p:txBody>
      </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22" name="TextBox 22"/>
          <p:cNvSpPr txBox="1"/>
          <p:nvPr/>
        </p:nvSpPr>
        <p:spPr>
          <a:xfrm>
            <a:off x="16992600"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23</a:t>
            </a:r>
          </a:p>
        </p:txBody>
      </p:sp>
    </p:spTree>
    <p:extLst>
      <p:ext uri="{BB962C8B-B14F-4D97-AF65-F5344CB8AC3E}">
        <p14:creationId xmlns:p14="http://schemas.microsoft.com/office/powerpoint/2010/main" val="2250597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96129" y="904994"/>
            <a:ext cx="12315271" cy="795089"/>
          </a:xfrm>
          <a:prstGeom prst="rect">
            <a:avLst/>
          </a:prstGeom>
        </p:spPr>
        <p:txBody>
          <a:bodyPr wrap="square" lIns="0" tIns="0" rIns="0" bIns="0" rtlCol="0" anchor="t">
            <a:spAutoFit/>
          </a:bodyPr>
          <a:lstStyle/>
          <a:p>
            <a:pPr>
              <a:lnSpc>
                <a:spcPts val="6159"/>
              </a:lnSpc>
              <a:spcBef>
                <a:spcPts val="4619"/>
              </a:spcBef>
            </a:pPr>
            <a:r>
              <a:rPr lang="en-US" sz="5599" spc="-279" dirty="0">
                <a:solidFill>
                  <a:srgbClr val="008E97"/>
                </a:solidFill>
                <a:latin typeface="Inter"/>
              </a:rPr>
              <a:t>Data Analysis and Reporting</a:t>
            </a:r>
          </a:p>
        </p:txBody>
      </p:sp>
      <p:sp>
        <p:nvSpPr>
          <p:cNvPr id="3" name="AutoShape 3"/>
          <p:cNvSpPr/>
          <p:nvPr/>
        </p:nvSpPr>
        <p:spPr>
          <a:xfrm>
            <a:off x="0" y="0"/>
            <a:ext cx="1714500" cy="10287000"/>
          </a:xfrm>
          <a:prstGeom prst="rect">
            <a:avLst/>
          </a:prstGeom>
          <a:solidFill>
            <a:srgbClr val="242424"/>
          </a:solidFill>
        </p:spPr>
        <p:txBody>
          <a:bodyPr/>
          <a:lstStyle/>
          <a:p>
            <a:endParaRPr lang="ro-RO"/>
          </a:p>
        </p:txBody>
      </p:sp>
      <p:sp>
        <p:nvSpPr>
          <p:cNvPr id="4" name="TextBox 4"/>
          <p:cNvSpPr txBox="1"/>
          <p:nvPr/>
        </p:nvSpPr>
        <p:spPr>
          <a:xfrm rot="5400000">
            <a:off x="-2703918" y="4303831"/>
            <a:ext cx="7002110" cy="423706"/>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Learning Unit 3: Drones for gathering information on roofing works &amp; visually assessing roofing damage </a:t>
            </a: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7" name="TextBox 7"/>
          <p:cNvSpPr txBox="1"/>
          <p:nvPr/>
        </p:nvSpPr>
        <p:spPr>
          <a:xfrm>
            <a:off x="349053" y="9311327"/>
            <a:ext cx="958543" cy="753155"/>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20-29</a:t>
            </a:r>
          </a:p>
          <a:p>
            <a:pPr algn="ctr">
              <a:lnSpc>
                <a:spcPts val="2159"/>
              </a:lnSpc>
              <a:spcBef>
                <a:spcPts val="1619"/>
              </a:spcBef>
            </a:pPr>
            <a:endParaRPr lang="en-US" sz="1799" spc="107" dirty="0">
              <a:solidFill>
                <a:srgbClr val="FFFFFF"/>
              </a:solidFill>
              <a:latin typeface="Inter Bold"/>
            </a:endParaRPr>
          </a:p>
        </p:txBody>
      </p:sp>
      <p:sp>
        <p:nvSpPr>
          <p:cNvPr id="9" name="TextBox 9"/>
          <p:cNvSpPr txBox="1"/>
          <p:nvPr/>
        </p:nvSpPr>
        <p:spPr>
          <a:xfrm>
            <a:off x="2696129" y="3048920"/>
            <a:ext cx="6143071" cy="4802340"/>
          </a:xfrm>
          <a:prstGeom prst="rect">
            <a:avLst/>
          </a:prstGeom>
        </p:spPr>
        <p:txBody>
          <a:bodyPr wrap="square" lIns="0" tIns="0" rIns="0" bIns="0" rtlCol="0" anchor="t">
            <a:spAutoFit/>
          </a:bodyPr>
          <a:lstStyle/>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Data Processing:</a:t>
            </a:r>
          </a:p>
          <a:p>
            <a:pPr algn="just">
              <a:lnSpc>
                <a:spcPts val="2699"/>
              </a:lnSpc>
              <a:spcBef>
                <a:spcPts val="2024"/>
              </a:spcBef>
            </a:pPr>
            <a:r>
              <a:rPr lang="en-US" sz="1799" spc="17" dirty="0">
                <a:solidFill>
                  <a:srgbClr val="242424"/>
                </a:solidFill>
                <a:latin typeface="Inter"/>
              </a:rPr>
              <a:t>      - Captured imagery and data from drone flights need to be processed and analyzed effectively.</a:t>
            </a:r>
          </a:p>
          <a:p>
            <a:pPr algn="just">
              <a:lnSpc>
                <a:spcPts val="2699"/>
              </a:lnSpc>
              <a:spcBef>
                <a:spcPts val="2024"/>
              </a:spcBef>
            </a:pPr>
            <a:r>
              <a:rPr lang="en-US" sz="1799" spc="17" dirty="0">
                <a:solidFill>
                  <a:srgbClr val="242424"/>
                </a:solidFill>
                <a:latin typeface="Inter"/>
              </a:rPr>
              <a:t>      - Specialized software can stitch together aerial images, create 3D models, and extract relevant information for further analysis.</a:t>
            </a:r>
          </a:p>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 Reporting and Documentation:</a:t>
            </a:r>
          </a:p>
          <a:p>
            <a:pPr algn="just">
              <a:lnSpc>
                <a:spcPts val="2699"/>
              </a:lnSpc>
              <a:spcBef>
                <a:spcPts val="2024"/>
              </a:spcBef>
            </a:pPr>
            <a:r>
              <a:rPr lang="en-US" sz="1799" spc="17" dirty="0">
                <a:solidFill>
                  <a:srgbClr val="242424"/>
                </a:solidFill>
                <a:latin typeface="Inter"/>
              </a:rPr>
              <a:t>     - Drones generate detailed reports and documentation based on the gathered information, supporting decision-making processes and providing records for future reference.</a:t>
            </a:r>
          </a:p>
        </p:txBody>
      </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22" name="TextBox 22"/>
          <p:cNvSpPr txBox="1"/>
          <p:nvPr/>
        </p:nvSpPr>
        <p:spPr>
          <a:xfrm>
            <a:off x="16992600"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24</a:t>
            </a:r>
          </a:p>
        </p:txBody>
      </p:sp>
      <p:pic>
        <p:nvPicPr>
          <p:cNvPr id="10" name="Picture 9">
            <a:extLst>
              <a:ext uri="{FF2B5EF4-FFF2-40B4-BE49-F238E27FC236}">
                <a16:creationId xmlns:a16="http://schemas.microsoft.com/office/drawing/2014/main" id="{61DB9880-5B9B-4836-C637-15BE4B2F69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91600" y="3028950"/>
            <a:ext cx="9111343" cy="5314950"/>
          </a:xfrm>
          <a:prstGeom prst="rect">
            <a:avLst/>
          </a:prstGeom>
        </p:spPr>
      </p:pic>
    </p:spTree>
    <p:extLst>
      <p:ext uri="{BB962C8B-B14F-4D97-AF65-F5344CB8AC3E}">
        <p14:creationId xmlns:p14="http://schemas.microsoft.com/office/powerpoint/2010/main" val="23919417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96129" y="904995"/>
            <a:ext cx="13305871" cy="795089"/>
          </a:xfrm>
          <a:prstGeom prst="rect">
            <a:avLst/>
          </a:prstGeom>
        </p:spPr>
        <p:txBody>
          <a:bodyPr wrap="square" lIns="0" tIns="0" rIns="0" bIns="0" rtlCol="0" anchor="t">
            <a:spAutoFit/>
          </a:bodyPr>
          <a:lstStyle/>
          <a:p>
            <a:pPr>
              <a:lnSpc>
                <a:spcPts val="6159"/>
              </a:lnSpc>
              <a:spcBef>
                <a:spcPts val="4619"/>
              </a:spcBef>
            </a:pPr>
            <a:r>
              <a:rPr lang="en-US" sz="5599" spc="-279" dirty="0">
                <a:solidFill>
                  <a:srgbClr val="008E97"/>
                </a:solidFill>
                <a:latin typeface="Inter"/>
              </a:rPr>
              <a:t>How Drones Work for Roofing Applications</a:t>
            </a:r>
          </a:p>
        </p:txBody>
      </p:sp>
      <p:sp>
        <p:nvSpPr>
          <p:cNvPr id="3" name="AutoShape 3"/>
          <p:cNvSpPr/>
          <p:nvPr/>
        </p:nvSpPr>
        <p:spPr>
          <a:xfrm>
            <a:off x="0" y="0"/>
            <a:ext cx="1714500" cy="10287000"/>
          </a:xfrm>
          <a:prstGeom prst="rect">
            <a:avLst/>
          </a:prstGeom>
          <a:solidFill>
            <a:srgbClr val="242424"/>
          </a:solidFill>
        </p:spPr>
        <p:txBody>
          <a:bodyPr/>
          <a:lstStyle/>
          <a:p>
            <a:endParaRPr lang="ro-RO"/>
          </a:p>
        </p:txBody>
      </p:sp>
      <p:sp>
        <p:nvSpPr>
          <p:cNvPr id="4" name="TextBox 4"/>
          <p:cNvSpPr txBox="1"/>
          <p:nvPr/>
        </p:nvSpPr>
        <p:spPr>
          <a:xfrm rot="5400000">
            <a:off x="-2703918" y="4303831"/>
            <a:ext cx="7002110" cy="423706"/>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Learning Unit 3: Drones for gathering information on roofing works &amp; visually assessing roofing damage </a:t>
            </a: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7" name="TextBox 7"/>
          <p:cNvSpPr txBox="1"/>
          <p:nvPr/>
        </p:nvSpPr>
        <p:spPr>
          <a:xfrm>
            <a:off x="349053" y="9311327"/>
            <a:ext cx="958543" cy="753155"/>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20-29</a:t>
            </a:r>
          </a:p>
          <a:p>
            <a:pPr algn="ctr">
              <a:lnSpc>
                <a:spcPts val="2159"/>
              </a:lnSpc>
              <a:spcBef>
                <a:spcPts val="1619"/>
              </a:spcBef>
            </a:pPr>
            <a:endParaRPr lang="en-US" sz="1799" spc="107" dirty="0">
              <a:solidFill>
                <a:srgbClr val="FFFFFF"/>
              </a:solidFill>
              <a:latin typeface="Inter Bold"/>
            </a:endParaRPr>
          </a:p>
        </p:txBody>
      </p:sp>
      <p:sp>
        <p:nvSpPr>
          <p:cNvPr id="9" name="TextBox 9"/>
          <p:cNvSpPr txBox="1"/>
          <p:nvPr/>
        </p:nvSpPr>
        <p:spPr>
          <a:xfrm>
            <a:off x="2696129" y="1943100"/>
            <a:ext cx="14372671" cy="8041047"/>
          </a:xfrm>
          <a:prstGeom prst="rect">
            <a:avLst/>
          </a:prstGeom>
        </p:spPr>
        <p:txBody>
          <a:bodyPr wrap="square" lIns="0" tIns="0" rIns="0" bIns="0" rtlCol="0" anchor="t">
            <a:spAutoFit/>
          </a:bodyPr>
          <a:lstStyle/>
          <a:p>
            <a:pPr marL="285750" indent="-285750" algn="just">
              <a:spcBef>
                <a:spcPts val="2024"/>
              </a:spcBef>
              <a:buFont typeface="Arial" panose="020B0604020202020204" pitchFamily="34" charset="0"/>
              <a:buChar char="•"/>
            </a:pPr>
            <a:r>
              <a:rPr lang="en-US" sz="1799" spc="17" dirty="0">
                <a:solidFill>
                  <a:srgbClr val="242424"/>
                </a:solidFill>
                <a:latin typeface="Inter"/>
              </a:rPr>
              <a:t>GPS Navigation:</a:t>
            </a:r>
          </a:p>
          <a:p>
            <a:pPr algn="just">
              <a:spcBef>
                <a:spcPts val="2024"/>
              </a:spcBef>
            </a:pPr>
            <a:r>
              <a:rPr lang="en-US" sz="1799" spc="17" dirty="0">
                <a:solidFill>
                  <a:srgbClr val="242424"/>
                </a:solidFill>
                <a:latin typeface="Inter"/>
              </a:rPr>
              <a:t>      - Drones are equipped with GPS technology, enabling them to navigate and fly precise routes over the roof.</a:t>
            </a:r>
          </a:p>
          <a:p>
            <a:pPr algn="just">
              <a:spcBef>
                <a:spcPts val="2024"/>
              </a:spcBef>
            </a:pPr>
            <a:r>
              <a:rPr lang="en-US" sz="1799" spc="17" dirty="0">
                <a:solidFill>
                  <a:srgbClr val="242424"/>
                </a:solidFill>
                <a:latin typeface="Inter"/>
              </a:rPr>
              <a:t>      - This feature ensures that drones cover the entire roofing area systematically and capture comprehensive data.</a:t>
            </a:r>
          </a:p>
          <a:p>
            <a:pPr marL="285750" indent="-285750" algn="just">
              <a:spcBef>
                <a:spcPts val="2024"/>
              </a:spcBef>
              <a:buFont typeface="Arial" panose="020B0604020202020204" pitchFamily="34" charset="0"/>
              <a:buChar char="•"/>
            </a:pPr>
            <a:r>
              <a:rPr lang="en-US" sz="1799" spc="17" dirty="0">
                <a:solidFill>
                  <a:srgbClr val="242424"/>
                </a:solidFill>
                <a:latin typeface="Inter"/>
              </a:rPr>
              <a:t>Live Video Feed:</a:t>
            </a:r>
          </a:p>
          <a:p>
            <a:pPr algn="just">
              <a:spcBef>
                <a:spcPts val="2024"/>
              </a:spcBef>
            </a:pPr>
            <a:r>
              <a:rPr lang="en-US" sz="1799" spc="17" dirty="0">
                <a:solidFill>
                  <a:srgbClr val="242424"/>
                </a:solidFill>
                <a:latin typeface="Inter"/>
              </a:rPr>
              <a:t>      - Many drones offer live video feed capabilities, allowing inspectors and professionals to observe the roof in real-time from the ground.</a:t>
            </a:r>
          </a:p>
          <a:p>
            <a:pPr algn="just">
              <a:spcBef>
                <a:spcPts val="2024"/>
              </a:spcBef>
            </a:pPr>
            <a:r>
              <a:rPr lang="en-US" sz="1799" spc="17" dirty="0">
                <a:solidFill>
                  <a:srgbClr val="242424"/>
                </a:solidFill>
                <a:latin typeface="Inter"/>
              </a:rPr>
              <a:t>      - This feature assists in identifying immediate issues or areas requiring closer inspection.</a:t>
            </a:r>
          </a:p>
          <a:p>
            <a:pPr marL="285750" indent="-285750" algn="just">
              <a:spcBef>
                <a:spcPts val="2024"/>
              </a:spcBef>
              <a:buFont typeface="Arial" panose="020B0604020202020204" pitchFamily="34" charset="0"/>
              <a:buChar char="•"/>
            </a:pPr>
            <a:r>
              <a:rPr lang="en-US" sz="1799" spc="17" dirty="0">
                <a:solidFill>
                  <a:srgbClr val="242424"/>
                </a:solidFill>
                <a:latin typeface="Inter"/>
              </a:rPr>
              <a:t>Photogrammetry and 3D Mapping:</a:t>
            </a:r>
          </a:p>
          <a:p>
            <a:pPr algn="just">
              <a:spcBef>
                <a:spcPts val="2024"/>
              </a:spcBef>
            </a:pPr>
            <a:r>
              <a:rPr lang="en-US" sz="1799" spc="17" dirty="0">
                <a:solidFill>
                  <a:srgbClr val="242424"/>
                </a:solidFill>
                <a:latin typeface="Inter"/>
              </a:rPr>
              <a:t>      - Photogrammetry is a technique used by drones to create detailed 3D maps and models of the roof's surface.</a:t>
            </a:r>
          </a:p>
          <a:p>
            <a:pPr algn="just">
              <a:spcBef>
                <a:spcPts val="2024"/>
              </a:spcBef>
            </a:pPr>
            <a:r>
              <a:rPr lang="en-US" sz="1799" spc="17" dirty="0">
                <a:solidFill>
                  <a:srgbClr val="242424"/>
                </a:solidFill>
                <a:latin typeface="Inter"/>
              </a:rPr>
              <a:t>      - By capturing overlapping images, drones can generate accurate and scaled 3D representations, facilitating precise measurements and analysis.</a:t>
            </a:r>
          </a:p>
          <a:p>
            <a:pPr marL="285750" indent="-285750" algn="just">
              <a:spcBef>
                <a:spcPts val="2024"/>
              </a:spcBef>
              <a:buFont typeface="Arial" panose="020B0604020202020204" pitchFamily="34" charset="0"/>
              <a:buChar char="•"/>
            </a:pPr>
            <a:r>
              <a:rPr lang="en-US" sz="1799" spc="17" dirty="0">
                <a:solidFill>
                  <a:srgbClr val="242424"/>
                </a:solidFill>
                <a:latin typeface="Inter"/>
              </a:rPr>
              <a:t>Thermal Imaging:</a:t>
            </a:r>
          </a:p>
          <a:p>
            <a:pPr algn="just">
              <a:spcBef>
                <a:spcPts val="2024"/>
              </a:spcBef>
            </a:pPr>
            <a:r>
              <a:rPr lang="en-US" sz="1799" spc="17" dirty="0">
                <a:solidFill>
                  <a:srgbClr val="242424"/>
                </a:solidFill>
                <a:latin typeface="Inter"/>
              </a:rPr>
              <a:t>      - Drones equipped with thermal imaging cameras can detect variations in surface temperature, highlighting potential issues like water leaks, insulation problems, or energy inefficiencies.</a:t>
            </a:r>
          </a:p>
          <a:p>
            <a:pPr marL="285750" indent="-285750" algn="just">
              <a:spcBef>
                <a:spcPts val="2024"/>
              </a:spcBef>
              <a:buFont typeface="Arial" panose="020B0604020202020204" pitchFamily="34" charset="0"/>
              <a:buChar char="•"/>
            </a:pPr>
            <a:r>
              <a:rPr lang="en-US" sz="1799" spc="17" dirty="0">
                <a:solidFill>
                  <a:srgbClr val="242424"/>
                </a:solidFill>
                <a:latin typeface="Inter"/>
              </a:rPr>
              <a:t>Automated Flight Paths:</a:t>
            </a:r>
          </a:p>
          <a:p>
            <a:pPr algn="just">
              <a:spcBef>
                <a:spcPts val="2024"/>
              </a:spcBef>
            </a:pPr>
            <a:r>
              <a:rPr lang="en-US" sz="1799" spc="17" dirty="0">
                <a:solidFill>
                  <a:srgbClr val="242424"/>
                </a:solidFill>
                <a:latin typeface="Inter"/>
              </a:rPr>
              <a:t>      - Advanced drone software allows for the creation of automated flight paths and predefined inspection routes.</a:t>
            </a:r>
          </a:p>
          <a:p>
            <a:pPr algn="just">
              <a:spcBef>
                <a:spcPts val="2024"/>
              </a:spcBef>
            </a:pPr>
            <a:r>
              <a:rPr lang="en-US" sz="1799" spc="17" dirty="0">
                <a:solidFill>
                  <a:srgbClr val="242424"/>
                </a:solidFill>
                <a:latin typeface="Inter"/>
              </a:rPr>
              <a:t>      - This automation streamlines the inspection process and ensures consistent coverage of the entire roof area.</a:t>
            </a:r>
          </a:p>
        </p:txBody>
      </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22" name="TextBox 22"/>
          <p:cNvSpPr txBox="1"/>
          <p:nvPr/>
        </p:nvSpPr>
        <p:spPr>
          <a:xfrm>
            <a:off x="16992600"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25</a:t>
            </a:r>
          </a:p>
        </p:txBody>
      </p:sp>
    </p:spTree>
    <p:extLst>
      <p:ext uri="{BB962C8B-B14F-4D97-AF65-F5344CB8AC3E}">
        <p14:creationId xmlns:p14="http://schemas.microsoft.com/office/powerpoint/2010/main" val="33016817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96129" y="904995"/>
            <a:ext cx="13305871" cy="795089"/>
          </a:xfrm>
          <a:prstGeom prst="rect">
            <a:avLst/>
          </a:prstGeom>
        </p:spPr>
        <p:txBody>
          <a:bodyPr wrap="square" lIns="0" tIns="0" rIns="0" bIns="0" rtlCol="0" anchor="t">
            <a:spAutoFit/>
          </a:bodyPr>
          <a:lstStyle/>
          <a:p>
            <a:pPr>
              <a:lnSpc>
                <a:spcPts val="6159"/>
              </a:lnSpc>
              <a:spcBef>
                <a:spcPts val="4619"/>
              </a:spcBef>
            </a:pPr>
            <a:r>
              <a:rPr lang="en-US" sz="5599" spc="-279" dirty="0">
                <a:solidFill>
                  <a:srgbClr val="008E97"/>
                </a:solidFill>
                <a:latin typeface="Inter"/>
              </a:rPr>
              <a:t>Use Cases for Drones in Roofing</a:t>
            </a:r>
          </a:p>
        </p:txBody>
      </p:sp>
      <p:sp>
        <p:nvSpPr>
          <p:cNvPr id="3" name="AutoShape 3"/>
          <p:cNvSpPr/>
          <p:nvPr/>
        </p:nvSpPr>
        <p:spPr>
          <a:xfrm>
            <a:off x="0" y="0"/>
            <a:ext cx="1714500" cy="10287000"/>
          </a:xfrm>
          <a:prstGeom prst="rect">
            <a:avLst/>
          </a:prstGeom>
          <a:solidFill>
            <a:srgbClr val="242424"/>
          </a:solidFill>
        </p:spPr>
        <p:txBody>
          <a:bodyPr/>
          <a:lstStyle/>
          <a:p>
            <a:endParaRPr lang="ro-RO"/>
          </a:p>
        </p:txBody>
      </p:sp>
      <p:sp>
        <p:nvSpPr>
          <p:cNvPr id="4" name="TextBox 4"/>
          <p:cNvSpPr txBox="1"/>
          <p:nvPr/>
        </p:nvSpPr>
        <p:spPr>
          <a:xfrm rot="5400000">
            <a:off x="-2703918" y="4303831"/>
            <a:ext cx="7002110" cy="423706"/>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Learning Unit 3: Drones for gathering information on roofing works &amp; visually assessing roofing damage </a:t>
            </a: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7" name="TextBox 7"/>
          <p:cNvSpPr txBox="1"/>
          <p:nvPr/>
        </p:nvSpPr>
        <p:spPr>
          <a:xfrm>
            <a:off x="349053" y="9311327"/>
            <a:ext cx="958543" cy="753155"/>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20-29</a:t>
            </a:r>
          </a:p>
          <a:p>
            <a:pPr algn="ctr">
              <a:lnSpc>
                <a:spcPts val="2159"/>
              </a:lnSpc>
              <a:spcBef>
                <a:spcPts val="1619"/>
              </a:spcBef>
            </a:pPr>
            <a:endParaRPr lang="en-US" sz="1799" spc="107" dirty="0">
              <a:solidFill>
                <a:srgbClr val="FFFFFF"/>
              </a:solidFill>
              <a:latin typeface="Inter Bold"/>
            </a:endParaRPr>
          </a:p>
        </p:txBody>
      </p:sp>
      <p:sp>
        <p:nvSpPr>
          <p:cNvPr id="9" name="TextBox 9"/>
          <p:cNvSpPr txBox="1"/>
          <p:nvPr/>
        </p:nvSpPr>
        <p:spPr>
          <a:xfrm>
            <a:off x="2696129" y="1943100"/>
            <a:ext cx="14372671" cy="8081828"/>
          </a:xfrm>
          <a:prstGeom prst="rect">
            <a:avLst/>
          </a:prstGeom>
        </p:spPr>
        <p:txBody>
          <a:bodyPr wrap="square" lIns="0" tIns="0" rIns="0" bIns="0" rtlCol="0" anchor="t">
            <a:spAutoFit/>
          </a:bodyPr>
          <a:lstStyle/>
          <a:p>
            <a:pPr marL="285750" indent="-285750" algn="just">
              <a:spcBef>
                <a:spcPts val="2024"/>
              </a:spcBef>
              <a:buFont typeface="Arial" panose="020B0604020202020204" pitchFamily="34" charset="0"/>
              <a:buChar char="•"/>
            </a:pPr>
            <a:r>
              <a:rPr lang="en-US" sz="1799" spc="17" dirty="0">
                <a:solidFill>
                  <a:srgbClr val="242424"/>
                </a:solidFill>
                <a:latin typeface="Inter"/>
              </a:rPr>
              <a:t>Residential Roof Inspections:</a:t>
            </a:r>
          </a:p>
          <a:p>
            <a:pPr algn="just">
              <a:spcBef>
                <a:spcPts val="2024"/>
              </a:spcBef>
            </a:pPr>
            <a:r>
              <a:rPr lang="en-US" sz="1799" spc="17" dirty="0">
                <a:solidFill>
                  <a:srgbClr val="242424"/>
                </a:solidFill>
                <a:latin typeface="Inter"/>
              </a:rPr>
              <a:t>      - Drones are increasingly used for residential roof inspections to assess shingle condition, flashing integrity, and identify potential leaks.</a:t>
            </a:r>
          </a:p>
          <a:p>
            <a:pPr algn="just">
              <a:spcBef>
                <a:spcPts val="2024"/>
              </a:spcBef>
            </a:pPr>
            <a:r>
              <a:rPr lang="en-US" sz="1799" spc="17" dirty="0">
                <a:solidFill>
                  <a:srgbClr val="242424"/>
                </a:solidFill>
                <a:latin typeface="Inter"/>
              </a:rPr>
              <a:t>      - Homeowners and insurance companies benefit from faster and more accurate assessment of roof damage after severe weather events.</a:t>
            </a:r>
          </a:p>
          <a:p>
            <a:pPr marL="285750" indent="-285750" algn="just">
              <a:spcBef>
                <a:spcPts val="2024"/>
              </a:spcBef>
              <a:buFont typeface="Arial" panose="020B0604020202020204" pitchFamily="34" charset="0"/>
              <a:buChar char="•"/>
            </a:pPr>
            <a:r>
              <a:rPr lang="en-US" sz="1799" spc="17" dirty="0">
                <a:solidFill>
                  <a:srgbClr val="242424"/>
                </a:solidFill>
                <a:latin typeface="Inter"/>
              </a:rPr>
              <a:t>Commercial Roof Surveys:</a:t>
            </a:r>
          </a:p>
          <a:p>
            <a:pPr algn="just">
              <a:spcBef>
                <a:spcPts val="2024"/>
              </a:spcBef>
            </a:pPr>
            <a:r>
              <a:rPr lang="en-US" sz="1799" spc="17" dirty="0">
                <a:solidFill>
                  <a:srgbClr val="242424"/>
                </a:solidFill>
                <a:latin typeface="Inter"/>
              </a:rPr>
              <a:t>      - For large commercial buildings, drones provide a cost-effective means to inspect expansive roofs without the need for extensive scaffolding or manual inspections.</a:t>
            </a:r>
          </a:p>
          <a:p>
            <a:pPr algn="just">
              <a:spcBef>
                <a:spcPts val="2024"/>
              </a:spcBef>
            </a:pPr>
            <a:r>
              <a:rPr lang="en-US" sz="1799" spc="17" dirty="0">
                <a:solidFill>
                  <a:srgbClr val="242424"/>
                </a:solidFill>
                <a:latin typeface="Inter"/>
              </a:rPr>
              <a:t>      - The data collected aids facility managers and building owners in making informed decisions about roof maintenance and repairs.</a:t>
            </a:r>
          </a:p>
          <a:p>
            <a:pPr marL="285750" indent="-285750" algn="just">
              <a:spcBef>
                <a:spcPts val="2024"/>
              </a:spcBef>
              <a:buFont typeface="Arial" panose="020B0604020202020204" pitchFamily="34" charset="0"/>
              <a:buChar char="•"/>
            </a:pPr>
            <a:r>
              <a:rPr lang="en-US" sz="1799" spc="17" dirty="0">
                <a:solidFill>
                  <a:srgbClr val="242424"/>
                </a:solidFill>
                <a:latin typeface="Inter"/>
              </a:rPr>
              <a:t>Roofing Contractors:</a:t>
            </a:r>
          </a:p>
          <a:p>
            <a:pPr algn="just">
              <a:spcBef>
                <a:spcPts val="2024"/>
              </a:spcBef>
            </a:pPr>
            <a:r>
              <a:rPr lang="en-US" sz="1799" spc="17" dirty="0">
                <a:solidFill>
                  <a:srgbClr val="242424"/>
                </a:solidFill>
                <a:latin typeface="Inter"/>
              </a:rPr>
              <a:t>      - Roofing contractors employ drones to bid on projects more accurately and estimate the required materials and </a:t>
            </a:r>
            <a:r>
              <a:rPr lang="en-US" sz="1799" spc="17" dirty="0" err="1">
                <a:solidFill>
                  <a:srgbClr val="242424"/>
                </a:solidFill>
                <a:latin typeface="Inter"/>
              </a:rPr>
              <a:t>labour</a:t>
            </a:r>
            <a:r>
              <a:rPr lang="en-US" sz="1799" spc="17" dirty="0">
                <a:solidFill>
                  <a:srgbClr val="242424"/>
                </a:solidFill>
                <a:latin typeface="Inter"/>
              </a:rPr>
              <a:t> efficiently.</a:t>
            </a:r>
          </a:p>
          <a:p>
            <a:pPr algn="just">
              <a:spcBef>
                <a:spcPts val="2024"/>
              </a:spcBef>
            </a:pPr>
            <a:r>
              <a:rPr lang="en-US" sz="1799" spc="17" dirty="0">
                <a:solidFill>
                  <a:srgbClr val="242424"/>
                </a:solidFill>
                <a:latin typeface="Inter"/>
              </a:rPr>
              <a:t>      - Drones help contractors showcase their capabilities to clients, enhancing their competitiveness in the market.</a:t>
            </a:r>
          </a:p>
          <a:p>
            <a:pPr marL="285750" indent="-285750" algn="just">
              <a:spcBef>
                <a:spcPts val="2024"/>
              </a:spcBef>
              <a:buFont typeface="Arial" panose="020B0604020202020204" pitchFamily="34" charset="0"/>
              <a:buChar char="•"/>
            </a:pPr>
            <a:r>
              <a:rPr lang="en-US" sz="1799" spc="17" dirty="0">
                <a:solidFill>
                  <a:srgbClr val="242424"/>
                </a:solidFill>
                <a:latin typeface="Inter"/>
              </a:rPr>
              <a:t>Sustainable Roof Development:</a:t>
            </a:r>
          </a:p>
          <a:p>
            <a:pPr algn="just">
              <a:spcBef>
                <a:spcPts val="2024"/>
              </a:spcBef>
            </a:pPr>
            <a:r>
              <a:rPr lang="en-US" sz="1799" spc="17" dirty="0">
                <a:solidFill>
                  <a:srgbClr val="242424"/>
                </a:solidFill>
                <a:latin typeface="Inter"/>
              </a:rPr>
              <a:t>      - Drones play a significant role in sustainable roof development by assisting in green roof integration, solar panel placement, and optimizing the roof's energy efficiency.</a:t>
            </a:r>
          </a:p>
          <a:p>
            <a:pPr algn="just">
              <a:spcBef>
                <a:spcPts val="2024"/>
              </a:spcBef>
            </a:pPr>
            <a:r>
              <a:rPr lang="en-US" sz="1799" spc="17" dirty="0">
                <a:solidFill>
                  <a:srgbClr val="242424"/>
                </a:solidFill>
                <a:latin typeface="Inter"/>
              </a:rPr>
              <a:t>      - By gathering data on sunlight exposure and environmental factors, drones aid in designing environmentally conscious roofing solutions.</a:t>
            </a:r>
          </a:p>
        </p:txBody>
      </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22" name="TextBox 22"/>
          <p:cNvSpPr txBox="1"/>
          <p:nvPr/>
        </p:nvSpPr>
        <p:spPr>
          <a:xfrm>
            <a:off x="16992600"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26</a:t>
            </a:r>
          </a:p>
        </p:txBody>
      </p:sp>
    </p:spTree>
    <p:extLst>
      <p:ext uri="{BB962C8B-B14F-4D97-AF65-F5344CB8AC3E}">
        <p14:creationId xmlns:p14="http://schemas.microsoft.com/office/powerpoint/2010/main" val="20158477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96129" y="904995"/>
            <a:ext cx="13305871" cy="795089"/>
          </a:xfrm>
          <a:prstGeom prst="rect">
            <a:avLst/>
          </a:prstGeom>
        </p:spPr>
        <p:txBody>
          <a:bodyPr wrap="square" lIns="0" tIns="0" rIns="0" bIns="0" rtlCol="0" anchor="t">
            <a:spAutoFit/>
          </a:bodyPr>
          <a:lstStyle/>
          <a:p>
            <a:pPr>
              <a:lnSpc>
                <a:spcPts val="6159"/>
              </a:lnSpc>
              <a:spcBef>
                <a:spcPts val="4619"/>
              </a:spcBef>
            </a:pPr>
            <a:r>
              <a:rPr lang="en-US" sz="5599" spc="-279" dirty="0">
                <a:solidFill>
                  <a:srgbClr val="008E97"/>
                </a:solidFill>
                <a:latin typeface="Inter"/>
              </a:rPr>
              <a:t>Regulatory Considerations</a:t>
            </a:r>
          </a:p>
        </p:txBody>
      </p:sp>
      <p:sp>
        <p:nvSpPr>
          <p:cNvPr id="3" name="AutoShape 3"/>
          <p:cNvSpPr/>
          <p:nvPr/>
        </p:nvSpPr>
        <p:spPr>
          <a:xfrm>
            <a:off x="0" y="0"/>
            <a:ext cx="1714500" cy="10287000"/>
          </a:xfrm>
          <a:prstGeom prst="rect">
            <a:avLst/>
          </a:prstGeom>
          <a:solidFill>
            <a:srgbClr val="242424"/>
          </a:solidFill>
        </p:spPr>
        <p:txBody>
          <a:bodyPr/>
          <a:lstStyle/>
          <a:p>
            <a:endParaRPr lang="ro-RO"/>
          </a:p>
        </p:txBody>
      </p:sp>
      <p:sp>
        <p:nvSpPr>
          <p:cNvPr id="4" name="TextBox 4"/>
          <p:cNvSpPr txBox="1"/>
          <p:nvPr/>
        </p:nvSpPr>
        <p:spPr>
          <a:xfrm rot="5400000">
            <a:off x="-2703918" y="4303831"/>
            <a:ext cx="7002110" cy="423706"/>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Learning Unit 3: Drones for gathering information on roofing works &amp; visually assessing roofing damage </a:t>
            </a: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7" name="TextBox 7"/>
          <p:cNvSpPr txBox="1"/>
          <p:nvPr/>
        </p:nvSpPr>
        <p:spPr>
          <a:xfrm>
            <a:off x="349053" y="9311327"/>
            <a:ext cx="958543" cy="753155"/>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20-29</a:t>
            </a:r>
          </a:p>
          <a:p>
            <a:pPr algn="ctr">
              <a:lnSpc>
                <a:spcPts val="2159"/>
              </a:lnSpc>
              <a:spcBef>
                <a:spcPts val="1619"/>
              </a:spcBef>
            </a:pPr>
            <a:endParaRPr lang="en-US" sz="1799" spc="107" dirty="0">
              <a:solidFill>
                <a:srgbClr val="FFFFFF"/>
              </a:solidFill>
              <a:latin typeface="Inter Bold"/>
            </a:endParaRPr>
          </a:p>
        </p:txBody>
      </p:sp>
      <p:sp>
        <p:nvSpPr>
          <p:cNvPr id="9" name="TextBox 9"/>
          <p:cNvSpPr txBox="1"/>
          <p:nvPr/>
        </p:nvSpPr>
        <p:spPr>
          <a:xfrm>
            <a:off x="2696129" y="2476500"/>
            <a:ext cx="6447871" cy="5129418"/>
          </a:xfrm>
          <a:prstGeom prst="rect">
            <a:avLst/>
          </a:prstGeom>
        </p:spPr>
        <p:txBody>
          <a:bodyPr wrap="square" lIns="0" tIns="0" rIns="0" bIns="0" rtlCol="0" anchor="t">
            <a:spAutoFit/>
          </a:bodyPr>
          <a:lstStyle/>
          <a:p>
            <a:pPr marL="285750" indent="-285750" algn="just">
              <a:lnSpc>
                <a:spcPct val="150000"/>
              </a:lnSpc>
              <a:spcBef>
                <a:spcPts val="2024"/>
              </a:spcBef>
              <a:buFont typeface="Arial" panose="020B0604020202020204" pitchFamily="34" charset="0"/>
              <a:buChar char="•"/>
            </a:pPr>
            <a:r>
              <a:rPr lang="en-US" sz="1799" spc="17" dirty="0">
                <a:solidFill>
                  <a:srgbClr val="242424"/>
                </a:solidFill>
                <a:latin typeface="Inter"/>
              </a:rPr>
              <a:t>Drone Piloting Certification:</a:t>
            </a:r>
          </a:p>
          <a:p>
            <a:pPr algn="just">
              <a:lnSpc>
                <a:spcPct val="150000"/>
              </a:lnSpc>
              <a:spcBef>
                <a:spcPts val="2024"/>
              </a:spcBef>
            </a:pPr>
            <a:r>
              <a:rPr lang="en-US" sz="1799" spc="17" dirty="0">
                <a:solidFill>
                  <a:srgbClr val="242424"/>
                </a:solidFill>
                <a:latin typeface="Inter"/>
              </a:rPr>
              <a:t>      - Drone pilots conducting commercial operations must obtain proper certification and licenses, adhering to regulations set by aviation authorities.</a:t>
            </a:r>
          </a:p>
          <a:p>
            <a:pPr marL="285750" indent="-285750" algn="just">
              <a:lnSpc>
                <a:spcPct val="150000"/>
              </a:lnSpc>
              <a:spcBef>
                <a:spcPts val="2024"/>
              </a:spcBef>
              <a:buFont typeface="Arial" panose="020B0604020202020204" pitchFamily="34" charset="0"/>
              <a:buChar char="•"/>
            </a:pPr>
            <a:r>
              <a:rPr lang="en-US" sz="1799" spc="17" dirty="0">
                <a:solidFill>
                  <a:srgbClr val="242424"/>
                </a:solidFill>
                <a:latin typeface="Inter"/>
              </a:rPr>
              <a:t>Privacy and Security:</a:t>
            </a:r>
          </a:p>
          <a:p>
            <a:pPr algn="just">
              <a:lnSpc>
                <a:spcPct val="150000"/>
              </a:lnSpc>
              <a:spcBef>
                <a:spcPts val="2024"/>
              </a:spcBef>
            </a:pPr>
            <a:r>
              <a:rPr lang="en-US" sz="1799" spc="17" dirty="0">
                <a:solidFill>
                  <a:srgbClr val="242424"/>
                </a:solidFill>
                <a:latin typeface="Inter"/>
              </a:rPr>
              <a:t>      - Using drones for roof inspections requires compliance with privacy laws and securing data obtained during the flight.</a:t>
            </a:r>
          </a:p>
          <a:p>
            <a:pPr algn="just">
              <a:lnSpc>
                <a:spcPct val="150000"/>
              </a:lnSpc>
              <a:spcBef>
                <a:spcPts val="2024"/>
              </a:spcBef>
            </a:pPr>
            <a:r>
              <a:rPr lang="en-US" sz="1799" spc="17" dirty="0">
                <a:solidFill>
                  <a:srgbClr val="242424"/>
                </a:solidFill>
                <a:latin typeface="Inter"/>
              </a:rPr>
              <a:t>      - Building owners and occupants must be informed about drone activities and their purposes.</a:t>
            </a:r>
          </a:p>
        </p:txBody>
      </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22" name="TextBox 22"/>
          <p:cNvSpPr txBox="1"/>
          <p:nvPr/>
        </p:nvSpPr>
        <p:spPr>
          <a:xfrm>
            <a:off x="16992600"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27</a:t>
            </a:r>
          </a:p>
        </p:txBody>
      </p:sp>
      <p:pic>
        <p:nvPicPr>
          <p:cNvPr id="10" name="Picture 9">
            <a:extLst>
              <a:ext uri="{FF2B5EF4-FFF2-40B4-BE49-F238E27FC236}">
                <a16:creationId xmlns:a16="http://schemas.microsoft.com/office/drawing/2014/main" id="{8A6F976D-04E5-A95C-486E-93617BD8426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51871" y="2605087"/>
            <a:ext cx="7620000" cy="5076825"/>
          </a:xfrm>
          <a:prstGeom prst="rect">
            <a:avLst/>
          </a:prstGeom>
        </p:spPr>
      </p:pic>
    </p:spTree>
    <p:extLst>
      <p:ext uri="{BB962C8B-B14F-4D97-AF65-F5344CB8AC3E}">
        <p14:creationId xmlns:p14="http://schemas.microsoft.com/office/powerpoint/2010/main" val="22714696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96129" y="904995"/>
            <a:ext cx="13305871" cy="795089"/>
          </a:xfrm>
          <a:prstGeom prst="rect">
            <a:avLst/>
          </a:prstGeom>
        </p:spPr>
        <p:txBody>
          <a:bodyPr wrap="square" lIns="0" tIns="0" rIns="0" bIns="0" rtlCol="0" anchor="t">
            <a:spAutoFit/>
          </a:bodyPr>
          <a:lstStyle/>
          <a:p>
            <a:pPr>
              <a:lnSpc>
                <a:spcPts val="6159"/>
              </a:lnSpc>
              <a:spcBef>
                <a:spcPts val="4619"/>
              </a:spcBef>
            </a:pPr>
            <a:r>
              <a:rPr lang="en-US" sz="5599" spc="-279" dirty="0">
                <a:solidFill>
                  <a:srgbClr val="008E97"/>
                </a:solidFill>
                <a:latin typeface="Inter"/>
              </a:rPr>
              <a:t>Future Developments</a:t>
            </a:r>
          </a:p>
        </p:txBody>
      </p:sp>
      <p:sp>
        <p:nvSpPr>
          <p:cNvPr id="3" name="AutoShape 3"/>
          <p:cNvSpPr/>
          <p:nvPr/>
        </p:nvSpPr>
        <p:spPr>
          <a:xfrm>
            <a:off x="0" y="0"/>
            <a:ext cx="1714500" cy="10287000"/>
          </a:xfrm>
          <a:prstGeom prst="rect">
            <a:avLst/>
          </a:prstGeom>
          <a:solidFill>
            <a:srgbClr val="242424"/>
          </a:solidFill>
        </p:spPr>
        <p:txBody>
          <a:bodyPr/>
          <a:lstStyle/>
          <a:p>
            <a:endParaRPr lang="ro-RO"/>
          </a:p>
        </p:txBody>
      </p:sp>
      <p:sp>
        <p:nvSpPr>
          <p:cNvPr id="4" name="TextBox 4"/>
          <p:cNvSpPr txBox="1"/>
          <p:nvPr/>
        </p:nvSpPr>
        <p:spPr>
          <a:xfrm rot="5400000">
            <a:off x="-2703918" y="4303831"/>
            <a:ext cx="7002110" cy="423706"/>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Learning Unit 3: Drones for gathering information on roofing works &amp; visually assessing roofing damage </a:t>
            </a: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7" name="TextBox 7"/>
          <p:cNvSpPr txBox="1"/>
          <p:nvPr/>
        </p:nvSpPr>
        <p:spPr>
          <a:xfrm>
            <a:off x="349053" y="9311327"/>
            <a:ext cx="958543" cy="753155"/>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20-29</a:t>
            </a:r>
          </a:p>
          <a:p>
            <a:pPr algn="ctr">
              <a:lnSpc>
                <a:spcPts val="2159"/>
              </a:lnSpc>
              <a:spcBef>
                <a:spcPts val="1619"/>
              </a:spcBef>
            </a:pPr>
            <a:endParaRPr lang="en-US" sz="1799" spc="107" dirty="0">
              <a:solidFill>
                <a:srgbClr val="FFFFFF"/>
              </a:solidFill>
              <a:latin typeface="Inter Bold"/>
            </a:endParaRPr>
          </a:p>
        </p:txBody>
      </p:sp>
      <p:sp>
        <p:nvSpPr>
          <p:cNvPr id="9" name="TextBox 9"/>
          <p:cNvSpPr txBox="1"/>
          <p:nvPr/>
        </p:nvSpPr>
        <p:spPr>
          <a:xfrm>
            <a:off x="2696129" y="2933700"/>
            <a:ext cx="5867400" cy="4872937"/>
          </a:xfrm>
          <a:prstGeom prst="rect">
            <a:avLst/>
          </a:prstGeom>
        </p:spPr>
        <p:txBody>
          <a:bodyPr wrap="square" lIns="0" tIns="0" rIns="0" bIns="0" rtlCol="0" anchor="t">
            <a:spAutoFit/>
          </a:bodyPr>
          <a:lstStyle/>
          <a:p>
            <a:pPr marL="285750" indent="-285750" algn="just">
              <a:lnSpc>
                <a:spcPct val="150000"/>
              </a:lnSpc>
              <a:spcBef>
                <a:spcPts val="2024"/>
              </a:spcBef>
              <a:buFont typeface="Arial" panose="020B0604020202020204" pitchFamily="34" charset="0"/>
              <a:buChar char="•"/>
            </a:pPr>
            <a:r>
              <a:rPr lang="en-US" sz="1799" spc="17" dirty="0">
                <a:solidFill>
                  <a:srgbClr val="242424"/>
                </a:solidFill>
                <a:latin typeface="Inter"/>
              </a:rPr>
              <a:t>Artificial Intelligence (AI) Integration:</a:t>
            </a:r>
          </a:p>
          <a:p>
            <a:pPr algn="just">
              <a:lnSpc>
                <a:spcPct val="150000"/>
              </a:lnSpc>
              <a:spcBef>
                <a:spcPts val="2024"/>
              </a:spcBef>
            </a:pPr>
            <a:r>
              <a:rPr lang="en-US" sz="1799" spc="17" dirty="0">
                <a:solidFill>
                  <a:srgbClr val="242424"/>
                </a:solidFill>
                <a:latin typeface="Inter"/>
              </a:rPr>
              <a:t>      - AI-powered drone technologies are on the rise, enabling drones to autonomously detect and analyze roofing issues, making inspections even more efficient and accurate.</a:t>
            </a:r>
          </a:p>
          <a:p>
            <a:pPr marL="285750" indent="-285750" algn="just">
              <a:lnSpc>
                <a:spcPct val="150000"/>
              </a:lnSpc>
              <a:spcBef>
                <a:spcPts val="2024"/>
              </a:spcBef>
              <a:buFont typeface="Arial" panose="020B0604020202020204" pitchFamily="34" charset="0"/>
              <a:buChar char="•"/>
            </a:pPr>
            <a:r>
              <a:rPr lang="en-US" sz="1799" spc="17" dirty="0">
                <a:solidFill>
                  <a:srgbClr val="242424"/>
                </a:solidFill>
                <a:latin typeface="Inter"/>
              </a:rPr>
              <a:t>Advanced Sensors:</a:t>
            </a:r>
          </a:p>
          <a:p>
            <a:pPr algn="just">
              <a:lnSpc>
                <a:spcPct val="150000"/>
              </a:lnSpc>
              <a:spcBef>
                <a:spcPts val="2024"/>
              </a:spcBef>
            </a:pPr>
            <a:r>
              <a:rPr lang="en-US" sz="1799" spc="17" dirty="0">
                <a:solidFill>
                  <a:srgbClr val="242424"/>
                </a:solidFill>
                <a:latin typeface="Inter"/>
              </a:rPr>
              <a:t>      - Continued advancements in drone sensor technologies will enhance their capabilities, such as improved thermal imaging and LiDAR for precise measurements.</a:t>
            </a:r>
          </a:p>
        </p:txBody>
      </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22" name="TextBox 22"/>
          <p:cNvSpPr txBox="1"/>
          <p:nvPr/>
        </p:nvSpPr>
        <p:spPr>
          <a:xfrm>
            <a:off x="16992600"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28</a:t>
            </a:r>
          </a:p>
        </p:txBody>
      </p:sp>
      <p:pic>
        <p:nvPicPr>
          <p:cNvPr id="10" name="Picture 9">
            <a:extLst>
              <a:ext uri="{FF2B5EF4-FFF2-40B4-BE49-F238E27FC236}">
                <a16:creationId xmlns:a16="http://schemas.microsoft.com/office/drawing/2014/main" id="{BA6F9F10-03A3-091B-7F6B-306B292702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4000" y="2938670"/>
            <a:ext cx="8943957" cy="5217308"/>
          </a:xfrm>
          <a:prstGeom prst="rect">
            <a:avLst/>
          </a:prstGeom>
        </p:spPr>
      </p:pic>
    </p:spTree>
    <p:extLst>
      <p:ext uri="{BB962C8B-B14F-4D97-AF65-F5344CB8AC3E}">
        <p14:creationId xmlns:p14="http://schemas.microsoft.com/office/powerpoint/2010/main" val="3265345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96129" y="904995"/>
            <a:ext cx="13305871" cy="795089"/>
          </a:xfrm>
          <a:prstGeom prst="rect">
            <a:avLst/>
          </a:prstGeom>
        </p:spPr>
        <p:txBody>
          <a:bodyPr wrap="square" lIns="0" tIns="0" rIns="0" bIns="0" rtlCol="0" anchor="t">
            <a:spAutoFit/>
          </a:bodyPr>
          <a:lstStyle/>
          <a:p>
            <a:pPr>
              <a:lnSpc>
                <a:spcPts val="6159"/>
              </a:lnSpc>
              <a:spcBef>
                <a:spcPts val="4619"/>
              </a:spcBef>
            </a:pPr>
            <a:r>
              <a:rPr lang="en-US" sz="5599" spc="-279" dirty="0">
                <a:solidFill>
                  <a:srgbClr val="008E97"/>
                </a:solidFill>
                <a:latin typeface="Inter"/>
              </a:rPr>
              <a:t>Conclusion</a:t>
            </a:r>
          </a:p>
        </p:txBody>
      </p:sp>
      <p:sp>
        <p:nvSpPr>
          <p:cNvPr id="3" name="AutoShape 3"/>
          <p:cNvSpPr/>
          <p:nvPr/>
        </p:nvSpPr>
        <p:spPr>
          <a:xfrm>
            <a:off x="0" y="0"/>
            <a:ext cx="1714500" cy="10287000"/>
          </a:xfrm>
          <a:prstGeom prst="rect">
            <a:avLst/>
          </a:prstGeom>
          <a:solidFill>
            <a:srgbClr val="242424"/>
          </a:solidFill>
        </p:spPr>
        <p:txBody>
          <a:bodyPr/>
          <a:lstStyle/>
          <a:p>
            <a:endParaRPr lang="ro-RO"/>
          </a:p>
        </p:txBody>
      </p:sp>
      <p:sp>
        <p:nvSpPr>
          <p:cNvPr id="4" name="TextBox 4"/>
          <p:cNvSpPr txBox="1"/>
          <p:nvPr/>
        </p:nvSpPr>
        <p:spPr>
          <a:xfrm rot="5400000">
            <a:off x="-2703918" y="4303831"/>
            <a:ext cx="7002110" cy="423706"/>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Learning Unit 3: Drones for gathering information on roofing works &amp; visually assessing roofing damage </a:t>
            </a: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7" name="TextBox 7"/>
          <p:cNvSpPr txBox="1"/>
          <p:nvPr/>
        </p:nvSpPr>
        <p:spPr>
          <a:xfrm>
            <a:off x="349053" y="9311327"/>
            <a:ext cx="958543" cy="271483"/>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20-29</a:t>
            </a:r>
          </a:p>
        </p:txBody>
      </p:sp>
      <p:sp>
        <p:nvSpPr>
          <p:cNvPr id="9" name="TextBox 9"/>
          <p:cNvSpPr txBox="1"/>
          <p:nvPr/>
        </p:nvSpPr>
        <p:spPr>
          <a:xfrm>
            <a:off x="4038600" y="2773661"/>
            <a:ext cx="10791271" cy="5544723"/>
          </a:xfrm>
          <a:prstGeom prst="rect">
            <a:avLst/>
          </a:prstGeom>
        </p:spPr>
        <p:txBody>
          <a:bodyPr wrap="square" lIns="0" tIns="0" rIns="0" bIns="0" rtlCol="0" anchor="t">
            <a:spAutoFit/>
          </a:bodyPr>
          <a:lstStyle/>
          <a:p>
            <a:pPr marL="285750" indent="-285750" algn="just">
              <a:lnSpc>
                <a:spcPct val="150000"/>
              </a:lnSpc>
              <a:spcBef>
                <a:spcPts val="2024"/>
              </a:spcBef>
              <a:buFont typeface="Arial" panose="020B0604020202020204" pitchFamily="34" charset="0"/>
              <a:buChar char="•"/>
            </a:pPr>
            <a:r>
              <a:rPr lang="en-US" sz="1799" spc="17" dirty="0">
                <a:solidFill>
                  <a:srgbClr val="242424"/>
                </a:solidFill>
                <a:latin typeface="Inter"/>
              </a:rPr>
              <a:t>Drones have transformed the roofing industry by providing invaluable assistance in gathering information, conducting inspections, and visually assessing roofing damage. </a:t>
            </a:r>
          </a:p>
          <a:p>
            <a:pPr marL="285750" indent="-285750" algn="just">
              <a:lnSpc>
                <a:spcPct val="150000"/>
              </a:lnSpc>
              <a:spcBef>
                <a:spcPts val="2024"/>
              </a:spcBef>
              <a:buFont typeface="Arial" panose="020B0604020202020204" pitchFamily="34" charset="0"/>
              <a:buChar char="•"/>
            </a:pPr>
            <a:r>
              <a:rPr lang="en-US" sz="1799" spc="17" dirty="0">
                <a:solidFill>
                  <a:srgbClr val="242424"/>
                </a:solidFill>
                <a:latin typeface="Inter"/>
              </a:rPr>
              <a:t>Their aerial perspective, accessibility, safety, and data capabilities make them indispensable tools for architects, construction teams, and maintenance professionals. </a:t>
            </a:r>
          </a:p>
          <a:p>
            <a:pPr marL="285750" indent="-285750" algn="just">
              <a:lnSpc>
                <a:spcPct val="150000"/>
              </a:lnSpc>
              <a:spcBef>
                <a:spcPts val="2024"/>
              </a:spcBef>
              <a:buFont typeface="Arial" panose="020B0604020202020204" pitchFamily="34" charset="0"/>
              <a:buChar char="•"/>
            </a:pPr>
            <a:r>
              <a:rPr lang="en-US" sz="1799" spc="17" dirty="0">
                <a:solidFill>
                  <a:srgbClr val="242424"/>
                </a:solidFill>
                <a:latin typeface="Inter"/>
              </a:rPr>
              <a:t>As technology continues to evolve, drones are poised to play an even more significant role in the future of sustainable roof development and building maintenance, contributing to safer, more efficient, and environmentally responsible construction practices. </a:t>
            </a:r>
          </a:p>
          <a:p>
            <a:pPr marL="285750" indent="-285750" algn="just">
              <a:lnSpc>
                <a:spcPct val="150000"/>
              </a:lnSpc>
              <a:spcBef>
                <a:spcPts val="2024"/>
              </a:spcBef>
              <a:buFont typeface="Arial" panose="020B0604020202020204" pitchFamily="34" charset="0"/>
              <a:buChar char="•"/>
            </a:pPr>
            <a:r>
              <a:rPr lang="en-US" sz="1799" spc="17" dirty="0">
                <a:solidFill>
                  <a:srgbClr val="242424"/>
                </a:solidFill>
                <a:latin typeface="Inter"/>
              </a:rPr>
              <a:t>However, it is essential to consider the regulatory aspects and ethical considerations while integrating drones into roofing operations. </a:t>
            </a:r>
          </a:p>
          <a:p>
            <a:pPr marL="285750" indent="-285750" algn="just">
              <a:lnSpc>
                <a:spcPct val="150000"/>
              </a:lnSpc>
              <a:spcBef>
                <a:spcPts val="2024"/>
              </a:spcBef>
              <a:buFont typeface="Arial" panose="020B0604020202020204" pitchFamily="34" charset="0"/>
              <a:buChar char="•"/>
            </a:pPr>
            <a:r>
              <a:rPr lang="en-US" sz="1799" spc="17" dirty="0">
                <a:solidFill>
                  <a:srgbClr val="242424"/>
                </a:solidFill>
                <a:latin typeface="Inter"/>
              </a:rPr>
              <a:t>Embracing drone technology not only improves efficiency but also fosters sustainable building practices, leading to a more resilient and greener built environment.</a:t>
            </a:r>
          </a:p>
        </p:txBody>
      </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22" name="TextBox 22"/>
          <p:cNvSpPr txBox="1"/>
          <p:nvPr/>
        </p:nvSpPr>
        <p:spPr>
          <a:xfrm>
            <a:off x="16992600"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29</a:t>
            </a:r>
          </a:p>
        </p:txBody>
      </p:sp>
    </p:spTree>
    <p:extLst>
      <p:ext uri="{BB962C8B-B14F-4D97-AF65-F5344CB8AC3E}">
        <p14:creationId xmlns:p14="http://schemas.microsoft.com/office/powerpoint/2010/main" val="9926571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6573500" y="8572500"/>
            <a:ext cx="1714500" cy="1714500"/>
            <a:chOff x="0" y="0"/>
            <a:chExt cx="1913890" cy="1913890"/>
          </a:xfrm>
        </p:grpSpPr>
        <p:sp>
          <p:nvSpPr>
            <p:cNvPr id="3" name="Freeform 3"/>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5" name="TextBox 5"/>
          <p:cNvSpPr txBox="1"/>
          <p:nvPr/>
        </p:nvSpPr>
        <p:spPr>
          <a:xfrm>
            <a:off x="16922553" y="9278011"/>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03</a:t>
            </a:r>
          </a:p>
        </p:txBody>
      </p:sp>
      <p:sp>
        <p:nvSpPr>
          <p:cNvPr id="7" name="AutoShape 7"/>
          <p:cNvSpPr/>
          <p:nvPr/>
        </p:nvSpPr>
        <p:spPr>
          <a:xfrm>
            <a:off x="0" y="0"/>
            <a:ext cx="18288000" cy="3695700"/>
          </a:xfrm>
          <a:prstGeom prst="rect">
            <a:avLst/>
          </a:prstGeom>
          <a:solidFill>
            <a:srgbClr val="242424"/>
          </a:solidFill>
        </p:spPr>
        <p:txBody>
          <a:bodyPr/>
          <a:lstStyle/>
          <a:p>
            <a:endParaRPr lang="ro-RO"/>
          </a:p>
        </p:txBody>
      </p:sp>
      <p:sp>
        <p:nvSpPr>
          <p:cNvPr id="8" name="TextBox 8"/>
          <p:cNvSpPr txBox="1"/>
          <p:nvPr/>
        </p:nvSpPr>
        <p:spPr>
          <a:xfrm>
            <a:off x="1371600" y="1257300"/>
            <a:ext cx="6955197" cy="715773"/>
          </a:xfrm>
          <a:prstGeom prst="rect">
            <a:avLst/>
          </a:prstGeom>
        </p:spPr>
        <p:txBody>
          <a:bodyPr lIns="0" tIns="0" rIns="0" bIns="0" rtlCol="0" anchor="t">
            <a:spAutoFit/>
          </a:bodyPr>
          <a:lstStyle/>
          <a:p>
            <a:pPr marL="0" lvl="1" indent="0" algn="l">
              <a:lnSpc>
                <a:spcPts val="5980"/>
              </a:lnSpc>
              <a:spcBef>
                <a:spcPts val="4485"/>
              </a:spcBef>
            </a:pPr>
            <a:r>
              <a:rPr lang="en-US" sz="4600" u="none" spc="276" dirty="0">
                <a:solidFill>
                  <a:srgbClr val="FFFFFF"/>
                </a:solidFill>
                <a:latin typeface="Inter Bold"/>
              </a:rPr>
              <a:t>Introduction </a:t>
            </a:r>
          </a:p>
        </p:txBody>
      </p:sp>
      <p:sp>
        <p:nvSpPr>
          <p:cNvPr id="12" name="TextBox 12"/>
          <p:cNvSpPr txBox="1"/>
          <p:nvPr/>
        </p:nvSpPr>
        <p:spPr>
          <a:xfrm>
            <a:off x="1171903" y="4379196"/>
            <a:ext cx="14449097" cy="3943195"/>
          </a:xfrm>
          <a:prstGeom prst="rect">
            <a:avLst/>
          </a:prstGeom>
        </p:spPr>
        <p:txBody>
          <a:bodyPr wrap="square" lIns="0" tIns="0" rIns="0" bIns="0" rtlCol="0" anchor="t">
            <a:spAutoFit/>
          </a:bodyPr>
          <a:lstStyle/>
          <a:p>
            <a:pPr algn="just">
              <a:lnSpc>
                <a:spcPts val="2700"/>
              </a:lnSpc>
              <a:spcBef>
                <a:spcPts val="2025"/>
              </a:spcBef>
            </a:pPr>
            <a:r>
              <a:rPr lang="en-US" spc="18" dirty="0">
                <a:solidFill>
                  <a:srgbClr val="242424"/>
                </a:solidFill>
                <a:latin typeface="Inter"/>
              </a:rPr>
              <a:t>In recent years, the increasing focus on sustainability and environmental conservation has driven innovative developments in the field of architecture and construction. One area that has seen significant advancements is sustainable roof development. </a:t>
            </a:r>
          </a:p>
          <a:p>
            <a:pPr algn="just">
              <a:lnSpc>
                <a:spcPts val="2700"/>
              </a:lnSpc>
              <a:spcBef>
                <a:spcPts val="2025"/>
              </a:spcBef>
            </a:pPr>
            <a:r>
              <a:rPr lang="en-US" spc="18" dirty="0">
                <a:solidFill>
                  <a:srgbClr val="242424"/>
                </a:solidFill>
                <a:latin typeface="Inter"/>
              </a:rPr>
              <a:t>Roofs, being an integral part of any building, play a crucial role in energy efficiency, climate control, and overall environmental impact. To meet the growing demand for eco-friendly and energy-efficient roofing solutions, professionals in the construction industry have turned to computer-aided software and digital tools. </a:t>
            </a:r>
          </a:p>
          <a:p>
            <a:pPr algn="just">
              <a:lnSpc>
                <a:spcPts val="2700"/>
              </a:lnSpc>
              <a:spcBef>
                <a:spcPts val="2025"/>
              </a:spcBef>
            </a:pPr>
            <a:r>
              <a:rPr lang="en-US" spc="18" dirty="0">
                <a:solidFill>
                  <a:srgbClr val="242424"/>
                </a:solidFill>
                <a:latin typeface="Inter"/>
              </a:rPr>
              <a:t>Computer-aided software and digital tools have revolutionized the way architects, engineers, and designers approach sustainable roof development. By harnessing the power of technology, these professionals can create environmentally-friendly, energy-efficient, and aesthetically pleasing roofing systems that align with the principles of sustainability. This newfound integration of technology not only expedites the design process but also allows for accurate simulations, analysis, and optimization of various roofing components.</a:t>
            </a:r>
            <a:endParaRPr lang="en-US" sz="1800" spc="18" dirty="0">
              <a:solidFill>
                <a:srgbClr val="242424"/>
              </a:solidFill>
              <a:latin typeface="Inter"/>
            </a:endParaRPr>
          </a:p>
        </p:txBody>
      </p:sp>
    </p:spTree>
    <p:extLst>
      <p:ext uri="{BB962C8B-B14F-4D97-AF65-F5344CB8AC3E}">
        <p14:creationId xmlns:p14="http://schemas.microsoft.com/office/powerpoint/2010/main" val="2267396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aphic 17">
            <a:extLst>
              <a:ext uri="{FF2B5EF4-FFF2-40B4-BE49-F238E27FC236}">
                <a16:creationId xmlns:a16="http://schemas.microsoft.com/office/drawing/2014/main" id="{75C1DEE9-B975-7207-1E1F-5733053B0AF7}"/>
              </a:ext>
              <a:ext uri="{C183D7F6-B498-43B3-948B-1728B52AA6E4}">
                <adec:decorative xmlns:adec="http://schemas.microsoft.com/office/drawing/2017/decorative" val="1"/>
              </a:ext>
            </a:extLst>
          </p:cNvPr>
          <p:cNvGrpSpPr/>
          <p:nvPr/>
        </p:nvGrpSpPr>
        <p:grpSpPr>
          <a:xfrm rot="16200000">
            <a:off x="-2650527" y="2498127"/>
            <a:ext cx="10406453" cy="5410200"/>
            <a:chOff x="-14081" y="-192551"/>
            <a:chExt cx="6000750" cy="1972025"/>
          </a:xfrm>
        </p:grpSpPr>
        <p:sp>
          <p:nvSpPr>
            <p:cNvPr id="16" name="Freeform: Shape 15">
              <a:extLst>
                <a:ext uri="{FF2B5EF4-FFF2-40B4-BE49-F238E27FC236}">
                  <a16:creationId xmlns:a16="http://schemas.microsoft.com/office/drawing/2014/main" id="{B23F7F0F-6D72-E644-5908-E2BC56327672}"/>
                </a:ext>
              </a:extLst>
            </p:cNvPr>
            <p:cNvSpPr/>
            <p:nvPr/>
          </p:nvSpPr>
          <p:spPr>
            <a:xfrm>
              <a:off x="-14081" y="-144576"/>
              <a:ext cx="6000750" cy="1924050"/>
            </a:xfrm>
            <a:custGeom>
              <a:avLst/>
              <a:gdLst>
                <a:gd name="connsiteX0" fmla="*/ 7144 w 6000750"/>
                <a:gd name="connsiteY0" fmla="*/ 1699736 h 1924050"/>
                <a:gd name="connsiteX1" fmla="*/ 2934176 w 6000750"/>
                <a:gd name="connsiteY1" fmla="*/ 1484471 h 1924050"/>
                <a:gd name="connsiteX2" fmla="*/ 5998369 w 6000750"/>
                <a:gd name="connsiteY2" fmla="*/ 893921 h 1924050"/>
                <a:gd name="connsiteX3" fmla="*/ 5998369 w 6000750"/>
                <a:gd name="connsiteY3" fmla="*/ 7144 h 1924050"/>
                <a:gd name="connsiteX4" fmla="*/ 7144 w 6000750"/>
                <a:gd name="connsiteY4" fmla="*/ 7144 h 1924050"/>
                <a:gd name="connsiteX5" fmla="*/ 7144 w 6000750"/>
                <a:gd name="connsiteY5" fmla="*/ 1699736 h 1924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00750" h="1924050">
                  <a:moveTo>
                    <a:pt x="7144" y="1699736"/>
                  </a:moveTo>
                  <a:cubicBezTo>
                    <a:pt x="7144" y="1699736"/>
                    <a:pt x="1410176" y="2317909"/>
                    <a:pt x="2934176" y="1484471"/>
                  </a:cubicBezTo>
                  <a:cubicBezTo>
                    <a:pt x="4459129" y="651986"/>
                    <a:pt x="5998369" y="893921"/>
                    <a:pt x="5998369" y="893921"/>
                  </a:cubicBezTo>
                  <a:lnTo>
                    <a:pt x="5998369" y="7144"/>
                  </a:lnTo>
                  <a:lnTo>
                    <a:pt x="7144" y="7144"/>
                  </a:lnTo>
                  <a:lnTo>
                    <a:pt x="7144" y="1699736"/>
                  </a:lnTo>
                  <a:close/>
                </a:path>
              </a:pathLst>
            </a:custGeom>
            <a:solidFill>
              <a:schemeClr val="accent1">
                <a:lumMod val="50000"/>
              </a:schemeClr>
            </a:solidFill>
            <a:ln w="9525" cap="flat">
              <a:solidFill>
                <a:schemeClr val="accent3">
                  <a:lumMod val="20000"/>
                  <a:lumOff val="80000"/>
                </a:schemeClr>
              </a:solid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7" name="Freeform: Shape 16">
              <a:extLst>
                <a:ext uri="{FF2B5EF4-FFF2-40B4-BE49-F238E27FC236}">
                  <a16:creationId xmlns:a16="http://schemas.microsoft.com/office/drawing/2014/main" id="{5D1D89AA-0F98-2305-72E8-C7E0505392D0}"/>
                </a:ext>
              </a:extLst>
            </p:cNvPr>
            <p:cNvSpPr/>
            <p:nvPr/>
          </p:nvSpPr>
          <p:spPr>
            <a:xfrm>
              <a:off x="-14081" y="-192551"/>
              <a:ext cx="6000750" cy="904875"/>
            </a:xfrm>
            <a:custGeom>
              <a:avLst/>
              <a:gdLst>
                <a:gd name="connsiteX0" fmla="*/ 7144 w 6000750"/>
                <a:gd name="connsiteY0" fmla="*/ 7144 h 904875"/>
                <a:gd name="connsiteX1" fmla="*/ 7144 w 6000750"/>
                <a:gd name="connsiteY1" fmla="*/ 613886 h 904875"/>
                <a:gd name="connsiteX2" fmla="*/ 3546634 w 6000750"/>
                <a:gd name="connsiteY2" fmla="*/ 574834 h 904875"/>
                <a:gd name="connsiteX3" fmla="*/ 5998369 w 6000750"/>
                <a:gd name="connsiteY3" fmla="*/ 893921 h 904875"/>
                <a:gd name="connsiteX4" fmla="*/ 5998369 w 6000750"/>
                <a:gd name="connsiteY4" fmla="*/ 7144 h 904875"/>
                <a:gd name="connsiteX5" fmla="*/ 7144 w 6000750"/>
                <a:gd name="connsiteY5" fmla="*/ 7144 h 904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00750" h="904875">
                  <a:moveTo>
                    <a:pt x="7144" y="7144"/>
                  </a:moveTo>
                  <a:lnTo>
                    <a:pt x="7144" y="613886"/>
                  </a:lnTo>
                  <a:cubicBezTo>
                    <a:pt x="647224" y="1034891"/>
                    <a:pt x="2136934" y="964406"/>
                    <a:pt x="3546634" y="574834"/>
                  </a:cubicBezTo>
                  <a:cubicBezTo>
                    <a:pt x="4882039" y="205264"/>
                    <a:pt x="5998369" y="893921"/>
                    <a:pt x="5998369" y="893921"/>
                  </a:cubicBezTo>
                  <a:lnTo>
                    <a:pt x="5998369" y="7144"/>
                  </a:lnTo>
                  <a:lnTo>
                    <a:pt x="7144" y="7144"/>
                  </a:lnTo>
                  <a:close/>
                </a:path>
              </a:pathLst>
            </a:custGeom>
            <a:solidFill>
              <a:srgbClr val="008E97"/>
            </a:solidFill>
            <a:ln w="19050" cap="flat" cmpd="sng">
              <a:solidFill>
                <a:schemeClr val="bg1"/>
              </a:solid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2" name="TextBox 2"/>
          <p:cNvSpPr txBox="1"/>
          <p:nvPr/>
        </p:nvSpPr>
        <p:spPr>
          <a:xfrm>
            <a:off x="7391400" y="2695575"/>
            <a:ext cx="9531153" cy="6841360"/>
          </a:xfrm>
          <a:prstGeom prst="rect">
            <a:avLst/>
          </a:prstGeom>
        </p:spPr>
        <p:txBody>
          <a:bodyPr wrap="square" lIns="0" tIns="0" rIns="0" bIns="0" rtlCol="0" anchor="t">
            <a:spAutoFit/>
          </a:bodyPr>
          <a:lstStyle/>
          <a:p>
            <a:pPr marL="388620" lvl="1" indent="-194310">
              <a:lnSpc>
                <a:spcPts val="2699"/>
              </a:lnSpc>
              <a:spcBef>
                <a:spcPts val="1011"/>
              </a:spcBef>
              <a:buFont typeface="Arial"/>
              <a:buChar char="•"/>
            </a:pPr>
            <a:r>
              <a:rPr lang="en-US" sz="1799" spc="17" dirty="0">
                <a:solidFill>
                  <a:srgbClr val="242424"/>
                </a:solidFill>
                <a:latin typeface="Inter"/>
              </a:rPr>
              <a:t>Khan, M. A., &amp; </a:t>
            </a:r>
            <a:r>
              <a:rPr lang="en-US" sz="1799" spc="17" dirty="0" err="1">
                <a:solidFill>
                  <a:srgbClr val="242424"/>
                </a:solidFill>
                <a:latin typeface="Inter"/>
              </a:rPr>
              <a:t>Ebead</a:t>
            </a:r>
            <a:r>
              <a:rPr lang="en-US" sz="1799" spc="17" dirty="0">
                <a:solidFill>
                  <a:srgbClr val="242424"/>
                </a:solidFill>
                <a:latin typeface="Inter"/>
              </a:rPr>
              <a:t>, U. (2021). The Role of Sustainable Roof Development in Green Buildings. Journal of Green Building Technology and Urban Planning, 8(2), 45-58.</a:t>
            </a:r>
          </a:p>
          <a:p>
            <a:pPr marL="388620" lvl="1" indent="-194310">
              <a:lnSpc>
                <a:spcPts val="2699"/>
              </a:lnSpc>
              <a:spcBef>
                <a:spcPts val="1011"/>
              </a:spcBef>
              <a:buFont typeface="Arial"/>
              <a:buChar char="•"/>
            </a:pPr>
            <a:r>
              <a:rPr lang="en-US" sz="1799" spc="17" dirty="0">
                <a:solidFill>
                  <a:srgbClr val="242424"/>
                </a:solidFill>
                <a:latin typeface="Inter"/>
              </a:rPr>
              <a:t>Smith, J., &amp; Johnson, A. (2022). Advancements in Computer-Aided Software for Sustainable Roof Design. Sustainable Construction and Green Building Innovations, 14(3), 102-118.</a:t>
            </a:r>
          </a:p>
          <a:p>
            <a:pPr marL="388620" lvl="1" indent="-194310">
              <a:lnSpc>
                <a:spcPts val="2699"/>
              </a:lnSpc>
              <a:spcBef>
                <a:spcPts val="1011"/>
              </a:spcBef>
              <a:buFont typeface="Arial"/>
              <a:buChar char="•"/>
            </a:pPr>
            <a:r>
              <a:rPr lang="en-US" sz="1799" spc="17" dirty="0">
                <a:solidFill>
                  <a:srgbClr val="242424"/>
                </a:solidFill>
                <a:latin typeface="Inter"/>
              </a:rPr>
              <a:t>Chen, L., &amp; Wang, H. (2020). Estimation Software for Eco-Friendly Roofing Solutions: Enhancing Sustainability and Cost Efficiency. Journal of Sustainable Construction Management, 7(1), 22-36.</a:t>
            </a:r>
          </a:p>
          <a:p>
            <a:pPr marL="388620" lvl="1" indent="-194310">
              <a:lnSpc>
                <a:spcPts val="2699"/>
              </a:lnSpc>
              <a:spcBef>
                <a:spcPts val="1011"/>
              </a:spcBef>
              <a:buFont typeface="Arial"/>
              <a:buChar char="•"/>
            </a:pPr>
            <a:r>
              <a:rPr lang="en-US" sz="1799" spc="17" dirty="0">
                <a:solidFill>
                  <a:srgbClr val="242424"/>
                </a:solidFill>
                <a:latin typeface="Inter"/>
              </a:rPr>
              <a:t>Lee, S., &amp; Park, D. (2019). The Use of Drones in Roofing Inspections: Advantages and Applications. International Journal of Construction Technology and Management, 6(4), 215-230.</a:t>
            </a:r>
          </a:p>
          <a:p>
            <a:pPr marL="388620" lvl="1" indent="-194310">
              <a:lnSpc>
                <a:spcPts val="2699"/>
              </a:lnSpc>
              <a:spcBef>
                <a:spcPts val="1011"/>
              </a:spcBef>
              <a:buFont typeface="Arial"/>
              <a:buChar char="•"/>
            </a:pPr>
            <a:r>
              <a:rPr lang="en-US" sz="1799" spc="17" dirty="0">
                <a:solidFill>
                  <a:srgbClr val="242424"/>
                </a:solidFill>
                <a:latin typeface="Inter"/>
              </a:rPr>
              <a:t>Davis, R., &amp; Adams, L. (2023). Integrating Drones and AI in Roofing Inspections: A Path Towards Sustainable Building Maintenance. Journal of Sustainable Architecture and Engineering, 10(2), 78-92.</a:t>
            </a:r>
          </a:p>
          <a:p>
            <a:pPr marL="388620" lvl="1" indent="-194310">
              <a:lnSpc>
                <a:spcPts val="2699"/>
              </a:lnSpc>
              <a:spcBef>
                <a:spcPts val="1011"/>
              </a:spcBef>
              <a:buFont typeface="Arial"/>
              <a:buChar char="•"/>
            </a:pPr>
            <a:r>
              <a:rPr lang="en-US" sz="1799" spc="17" dirty="0">
                <a:solidFill>
                  <a:srgbClr val="242424"/>
                </a:solidFill>
                <a:latin typeface="Inter"/>
              </a:rPr>
              <a:t>Green, M., &amp; White, R. (2021). Sustainable Roofing Material Selection: A Comparative Lifecycle Analysis. Journal of Environmental and Sustainable Construction, 9(3), 135-150.</a:t>
            </a:r>
          </a:p>
        </p:txBody>
      </p:sp>
      <p:sp>
        <p:nvSpPr>
          <p:cNvPr id="3" name="TextBox 3"/>
          <p:cNvSpPr txBox="1"/>
          <p:nvPr/>
        </p:nvSpPr>
        <p:spPr>
          <a:xfrm>
            <a:off x="7630510" y="544000"/>
            <a:ext cx="6682643" cy="857250"/>
          </a:xfrm>
          <a:prstGeom prst="rect">
            <a:avLst/>
          </a:prstGeom>
        </p:spPr>
        <p:txBody>
          <a:bodyPr lIns="0" tIns="0" rIns="0" bIns="0" rtlCol="0" anchor="t">
            <a:spAutoFit/>
          </a:bodyPr>
          <a:lstStyle/>
          <a:p>
            <a:pPr>
              <a:lnSpc>
                <a:spcPts val="6599"/>
              </a:lnSpc>
              <a:spcBef>
                <a:spcPts val="4949"/>
              </a:spcBef>
            </a:pPr>
            <a:r>
              <a:rPr lang="en-US" sz="5999" spc="-29" dirty="0">
                <a:solidFill>
                  <a:srgbClr val="242424"/>
                </a:solidFill>
                <a:latin typeface="Inter"/>
              </a:rPr>
              <a:t>References</a:t>
            </a:r>
          </a:p>
        </p:txBody>
      </p:sp>
      <p:sp>
        <p:nvSpPr>
          <p:cNvPr id="5" name="AutoShape 5"/>
          <p:cNvSpPr/>
          <p:nvPr/>
        </p:nvSpPr>
        <p:spPr>
          <a:xfrm>
            <a:off x="-152400" y="0"/>
            <a:ext cx="4736074" cy="2057400"/>
          </a:xfrm>
          <a:prstGeom prst="rect">
            <a:avLst/>
          </a:prstGeom>
          <a:solidFill>
            <a:srgbClr val="242424"/>
          </a:solidFill>
        </p:spPr>
        <p:txBody>
          <a:bodyPr/>
          <a:lstStyle/>
          <a:p>
            <a:endParaRPr lang="ro-RO"/>
          </a:p>
        </p:txBody>
      </p:sp>
      <p:sp>
        <p:nvSpPr>
          <p:cNvPr id="6" name="TextBox 6"/>
          <p:cNvSpPr txBox="1"/>
          <p:nvPr/>
        </p:nvSpPr>
        <p:spPr>
          <a:xfrm>
            <a:off x="114163" y="68180"/>
            <a:ext cx="4191000" cy="1490152"/>
          </a:xfrm>
          <a:prstGeom prst="rect">
            <a:avLst/>
          </a:prstGeom>
        </p:spPr>
        <p:txBody>
          <a:bodyPr wrap="square" lIns="0" tIns="0" rIns="0" bIns="0" rtlCol="0" anchor="t">
            <a:spAutoFit/>
          </a:bodyPr>
          <a:lstStyle/>
          <a:p>
            <a:pPr marL="0" lvl="1" indent="0" algn="l">
              <a:spcBef>
                <a:spcPts val="1260"/>
              </a:spcBef>
            </a:pPr>
            <a:r>
              <a:rPr lang="en-US" sz="3000" spc="210" dirty="0">
                <a:solidFill>
                  <a:schemeClr val="bg1"/>
                </a:solidFill>
                <a:latin typeface="Inter"/>
              </a:rPr>
              <a:t>Module 4: </a:t>
            </a:r>
          </a:p>
          <a:p>
            <a:pPr marL="0" lvl="1">
              <a:spcBef>
                <a:spcPts val="1260"/>
              </a:spcBef>
            </a:pPr>
            <a:r>
              <a:rPr lang="en-US" sz="2800" dirty="0">
                <a:solidFill>
                  <a:schemeClr val="bg1"/>
                </a:solidFill>
              </a:rPr>
              <a:t>Use of computer-aided software &amp; digital tools</a:t>
            </a:r>
          </a:p>
        </p:txBody>
      </p:sp>
      <p:sp>
        <p:nvSpPr>
          <p:cNvPr id="8" name="TextBox 8"/>
          <p:cNvSpPr txBox="1"/>
          <p:nvPr/>
        </p:nvSpPr>
        <p:spPr>
          <a:xfrm>
            <a:off x="7620000" y="1704540"/>
            <a:ext cx="6682643" cy="464807"/>
          </a:xfrm>
          <a:prstGeom prst="rect">
            <a:avLst/>
          </a:prstGeom>
        </p:spPr>
        <p:txBody>
          <a:bodyPr lIns="0" tIns="0" rIns="0" bIns="0" rtlCol="0" anchor="t">
            <a:spAutoFit/>
          </a:bodyPr>
          <a:lstStyle/>
          <a:p>
            <a:pPr>
              <a:lnSpc>
                <a:spcPts val="3519"/>
              </a:lnSpc>
              <a:spcBef>
                <a:spcPts val="2639"/>
              </a:spcBef>
            </a:pPr>
            <a:r>
              <a:rPr lang="en-US" sz="3199" spc="-159" dirty="0">
                <a:solidFill>
                  <a:srgbClr val="242424"/>
                </a:solidFill>
                <a:latin typeface="Inter"/>
              </a:rPr>
              <a:t>Journals and Publications</a:t>
            </a:r>
          </a:p>
        </p:txBody>
      </p:sp>
      <p:sp>
        <p:nvSpPr>
          <p:cNvPr id="10" name="TextBox 10"/>
          <p:cNvSpPr txBox="1"/>
          <p:nvPr/>
        </p:nvSpPr>
        <p:spPr>
          <a:xfrm>
            <a:off x="9920442" y="9346352"/>
            <a:ext cx="5776705" cy="203430"/>
          </a:xfrm>
          <a:prstGeom prst="rect">
            <a:avLst/>
          </a:prstGeom>
        </p:spPr>
        <p:txBody>
          <a:bodyPr lIns="0" tIns="0" rIns="0" bIns="0" rtlCol="0" anchor="t">
            <a:spAutoFit/>
          </a:bodyPr>
          <a:lstStyle/>
          <a:p>
            <a:pPr marL="0" lvl="1" indent="0" algn="l">
              <a:lnSpc>
                <a:spcPts val="1680"/>
              </a:lnSpc>
              <a:spcBef>
                <a:spcPts val="1260"/>
              </a:spcBef>
            </a:pPr>
            <a:r>
              <a:rPr lang="en-US" sz="1400" u="none" spc="210" dirty="0">
                <a:solidFill>
                  <a:srgbClr val="FFFFFF"/>
                </a:solidFill>
                <a:latin typeface="Inter"/>
              </a:rPr>
              <a:t>REAL ESTATE LISTING － JANUARY 2020</a:t>
            </a:r>
          </a:p>
        </p:txBody>
      </p:sp>
      <p:grpSp>
        <p:nvGrpSpPr>
          <p:cNvPr id="11" name="Group 11"/>
          <p:cNvGrpSpPr/>
          <p:nvPr/>
        </p:nvGrpSpPr>
        <p:grpSpPr>
          <a:xfrm>
            <a:off x="16573500" y="0"/>
            <a:ext cx="1714500" cy="1714500"/>
            <a:chOff x="0" y="0"/>
            <a:chExt cx="1913890" cy="1913890"/>
          </a:xfrm>
        </p:grpSpPr>
        <p:sp>
          <p:nvSpPr>
            <p:cNvPr id="12" name="Freeform 12"/>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13" name="TextBox 13"/>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30</a:t>
            </a:r>
          </a:p>
        </p:txBody>
      </p:sp>
      <p:pic>
        <p:nvPicPr>
          <p:cNvPr id="14" name="Picture 13" descr="A blue lines on a black background&#10;&#10;Description automatically generated with low confidence">
            <a:extLst>
              <a:ext uri="{FF2B5EF4-FFF2-40B4-BE49-F238E27FC236}">
                <a16:creationId xmlns:a16="http://schemas.microsoft.com/office/drawing/2014/main" id="{83AE7CB0-104B-5D9C-E95E-B239F4874C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82600" y="-1104900"/>
            <a:ext cx="3657600" cy="3657600"/>
          </a:xfrm>
          <a:prstGeom prst="rect">
            <a:avLst/>
          </a:prstGeom>
        </p:spPr>
      </p:pic>
      <p:pic>
        <p:nvPicPr>
          <p:cNvPr id="4" name="Picture 2" descr="Co-funded by the European Union logo in png for web usage">
            <a:extLst>
              <a:ext uri="{FF2B5EF4-FFF2-40B4-BE49-F238E27FC236}">
                <a16:creationId xmlns:a16="http://schemas.microsoft.com/office/drawing/2014/main" id="{2A363408-E0E0-D70B-5000-E0ECBC3132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20895" y="9346352"/>
            <a:ext cx="3305210" cy="69168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aphic 17">
            <a:extLst>
              <a:ext uri="{FF2B5EF4-FFF2-40B4-BE49-F238E27FC236}">
                <a16:creationId xmlns:a16="http://schemas.microsoft.com/office/drawing/2014/main" id="{75C1DEE9-B975-7207-1E1F-5733053B0AF7}"/>
              </a:ext>
              <a:ext uri="{C183D7F6-B498-43B3-948B-1728B52AA6E4}">
                <adec:decorative xmlns:adec="http://schemas.microsoft.com/office/drawing/2017/decorative" val="1"/>
              </a:ext>
            </a:extLst>
          </p:cNvPr>
          <p:cNvGrpSpPr/>
          <p:nvPr/>
        </p:nvGrpSpPr>
        <p:grpSpPr>
          <a:xfrm rot="16200000">
            <a:off x="-2650527" y="2498127"/>
            <a:ext cx="10406453" cy="5410200"/>
            <a:chOff x="-14081" y="-192551"/>
            <a:chExt cx="6000750" cy="1972025"/>
          </a:xfrm>
        </p:grpSpPr>
        <p:sp>
          <p:nvSpPr>
            <p:cNvPr id="16" name="Freeform: Shape 15">
              <a:extLst>
                <a:ext uri="{FF2B5EF4-FFF2-40B4-BE49-F238E27FC236}">
                  <a16:creationId xmlns:a16="http://schemas.microsoft.com/office/drawing/2014/main" id="{B23F7F0F-6D72-E644-5908-E2BC56327672}"/>
                </a:ext>
              </a:extLst>
            </p:cNvPr>
            <p:cNvSpPr/>
            <p:nvPr/>
          </p:nvSpPr>
          <p:spPr>
            <a:xfrm>
              <a:off x="-14081" y="-144576"/>
              <a:ext cx="6000750" cy="1924050"/>
            </a:xfrm>
            <a:custGeom>
              <a:avLst/>
              <a:gdLst>
                <a:gd name="connsiteX0" fmla="*/ 7144 w 6000750"/>
                <a:gd name="connsiteY0" fmla="*/ 1699736 h 1924050"/>
                <a:gd name="connsiteX1" fmla="*/ 2934176 w 6000750"/>
                <a:gd name="connsiteY1" fmla="*/ 1484471 h 1924050"/>
                <a:gd name="connsiteX2" fmla="*/ 5998369 w 6000750"/>
                <a:gd name="connsiteY2" fmla="*/ 893921 h 1924050"/>
                <a:gd name="connsiteX3" fmla="*/ 5998369 w 6000750"/>
                <a:gd name="connsiteY3" fmla="*/ 7144 h 1924050"/>
                <a:gd name="connsiteX4" fmla="*/ 7144 w 6000750"/>
                <a:gd name="connsiteY4" fmla="*/ 7144 h 1924050"/>
                <a:gd name="connsiteX5" fmla="*/ 7144 w 6000750"/>
                <a:gd name="connsiteY5" fmla="*/ 1699736 h 1924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00750" h="1924050">
                  <a:moveTo>
                    <a:pt x="7144" y="1699736"/>
                  </a:moveTo>
                  <a:cubicBezTo>
                    <a:pt x="7144" y="1699736"/>
                    <a:pt x="1410176" y="2317909"/>
                    <a:pt x="2934176" y="1484471"/>
                  </a:cubicBezTo>
                  <a:cubicBezTo>
                    <a:pt x="4459129" y="651986"/>
                    <a:pt x="5998369" y="893921"/>
                    <a:pt x="5998369" y="893921"/>
                  </a:cubicBezTo>
                  <a:lnTo>
                    <a:pt x="5998369" y="7144"/>
                  </a:lnTo>
                  <a:lnTo>
                    <a:pt x="7144" y="7144"/>
                  </a:lnTo>
                  <a:lnTo>
                    <a:pt x="7144" y="1699736"/>
                  </a:lnTo>
                  <a:close/>
                </a:path>
              </a:pathLst>
            </a:custGeom>
            <a:solidFill>
              <a:schemeClr val="accent1">
                <a:lumMod val="50000"/>
              </a:schemeClr>
            </a:solidFill>
            <a:ln w="9525" cap="flat">
              <a:solidFill>
                <a:schemeClr val="accent3">
                  <a:lumMod val="20000"/>
                  <a:lumOff val="80000"/>
                </a:schemeClr>
              </a:solid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7" name="Freeform: Shape 16">
              <a:extLst>
                <a:ext uri="{FF2B5EF4-FFF2-40B4-BE49-F238E27FC236}">
                  <a16:creationId xmlns:a16="http://schemas.microsoft.com/office/drawing/2014/main" id="{5D1D89AA-0F98-2305-72E8-C7E0505392D0}"/>
                </a:ext>
              </a:extLst>
            </p:cNvPr>
            <p:cNvSpPr/>
            <p:nvPr/>
          </p:nvSpPr>
          <p:spPr>
            <a:xfrm>
              <a:off x="-14081" y="-192551"/>
              <a:ext cx="6000750" cy="904875"/>
            </a:xfrm>
            <a:custGeom>
              <a:avLst/>
              <a:gdLst>
                <a:gd name="connsiteX0" fmla="*/ 7144 w 6000750"/>
                <a:gd name="connsiteY0" fmla="*/ 7144 h 904875"/>
                <a:gd name="connsiteX1" fmla="*/ 7144 w 6000750"/>
                <a:gd name="connsiteY1" fmla="*/ 613886 h 904875"/>
                <a:gd name="connsiteX2" fmla="*/ 3546634 w 6000750"/>
                <a:gd name="connsiteY2" fmla="*/ 574834 h 904875"/>
                <a:gd name="connsiteX3" fmla="*/ 5998369 w 6000750"/>
                <a:gd name="connsiteY3" fmla="*/ 893921 h 904875"/>
                <a:gd name="connsiteX4" fmla="*/ 5998369 w 6000750"/>
                <a:gd name="connsiteY4" fmla="*/ 7144 h 904875"/>
                <a:gd name="connsiteX5" fmla="*/ 7144 w 6000750"/>
                <a:gd name="connsiteY5" fmla="*/ 7144 h 904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00750" h="904875">
                  <a:moveTo>
                    <a:pt x="7144" y="7144"/>
                  </a:moveTo>
                  <a:lnTo>
                    <a:pt x="7144" y="613886"/>
                  </a:lnTo>
                  <a:cubicBezTo>
                    <a:pt x="647224" y="1034891"/>
                    <a:pt x="2136934" y="964406"/>
                    <a:pt x="3546634" y="574834"/>
                  </a:cubicBezTo>
                  <a:cubicBezTo>
                    <a:pt x="4882039" y="205264"/>
                    <a:pt x="5998369" y="893921"/>
                    <a:pt x="5998369" y="893921"/>
                  </a:cubicBezTo>
                  <a:lnTo>
                    <a:pt x="5998369" y="7144"/>
                  </a:lnTo>
                  <a:lnTo>
                    <a:pt x="7144" y="7144"/>
                  </a:lnTo>
                  <a:close/>
                </a:path>
              </a:pathLst>
            </a:custGeom>
            <a:solidFill>
              <a:srgbClr val="008E97"/>
            </a:solidFill>
            <a:ln w="19050" cap="flat" cmpd="sng">
              <a:solidFill>
                <a:schemeClr val="bg1"/>
              </a:solid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2" name="TextBox 2"/>
          <p:cNvSpPr txBox="1"/>
          <p:nvPr/>
        </p:nvSpPr>
        <p:spPr>
          <a:xfrm>
            <a:off x="6400800" y="2472637"/>
            <a:ext cx="9531153" cy="7315849"/>
          </a:xfrm>
          <a:prstGeom prst="rect">
            <a:avLst/>
          </a:prstGeom>
        </p:spPr>
        <p:txBody>
          <a:bodyPr wrap="square" lIns="0" tIns="0" rIns="0" bIns="0" rtlCol="0" anchor="t">
            <a:spAutoFit/>
          </a:bodyPr>
          <a:lstStyle/>
          <a:p>
            <a:pPr marL="388620" lvl="1" indent="-194310">
              <a:lnSpc>
                <a:spcPts val="2699"/>
              </a:lnSpc>
              <a:spcBef>
                <a:spcPts val="1011"/>
              </a:spcBef>
              <a:buFont typeface="Arial"/>
              <a:buChar char="•"/>
            </a:pPr>
            <a:r>
              <a:rPr lang="en-US" sz="1799" spc="17" dirty="0">
                <a:solidFill>
                  <a:srgbClr val="242424"/>
                </a:solidFill>
                <a:latin typeface="Inter"/>
              </a:rPr>
              <a:t>Chen, W., &amp; Brown, S. (2022). Smart Roofing Solutions for Energy Efficiency: The Role of IoT and 3D Modeling. Sustainable Building Technology Review, 16(1), 72-89.</a:t>
            </a:r>
          </a:p>
          <a:p>
            <a:pPr marL="388620" lvl="1" indent="-194310">
              <a:lnSpc>
                <a:spcPts val="2699"/>
              </a:lnSpc>
              <a:spcBef>
                <a:spcPts val="1011"/>
              </a:spcBef>
              <a:buFont typeface="Arial"/>
              <a:buChar char="•"/>
            </a:pPr>
            <a:r>
              <a:rPr lang="en-US" sz="1799" spc="17" dirty="0">
                <a:solidFill>
                  <a:srgbClr val="242424"/>
                </a:solidFill>
                <a:latin typeface="Inter"/>
              </a:rPr>
              <a:t>Robinson, C., &amp; Turner, E. (2020). Drones and Sustainable Roof Development: A Comprehensive Review. International Journal of Sustainable Construction, 5(2), 104-120.</a:t>
            </a:r>
          </a:p>
          <a:p>
            <a:pPr marL="388620" lvl="1" indent="-194310">
              <a:lnSpc>
                <a:spcPts val="2699"/>
              </a:lnSpc>
              <a:spcBef>
                <a:spcPts val="1011"/>
              </a:spcBef>
              <a:buFont typeface="Arial"/>
              <a:buChar char="•"/>
            </a:pPr>
            <a:r>
              <a:rPr lang="en-US" sz="1799" spc="17" dirty="0" err="1">
                <a:solidFill>
                  <a:srgbClr val="242424"/>
                </a:solidFill>
                <a:latin typeface="Inter"/>
              </a:rPr>
              <a:t>Abdelgawad</a:t>
            </a:r>
            <a:r>
              <a:rPr lang="en-US" sz="1799" spc="17" dirty="0">
                <a:solidFill>
                  <a:srgbClr val="242424"/>
                </a:solidFill>
                <a:latin typeface="Inter"/>
              </a:rPr>
              <a:t>, M. (2019). Sustainable Building Design with BIM: Application of BIM for Sustainable Building Projects. CRC Press.</a:t>
            </a:r>
          </a:p>
          <a:p>
            <a:pPr marL="388620" lvl="1" indent="-194310">
              <a:lnSpc>
                <a:spcPts val="2699"/>
              </a:lnSpc>
              <a:spcBef>
                <a:spcPts val="1011"/>
              </a:spcBef>
              <a:buFont typeface="Arial"/>
              <a:buChar char="•"/>
            </a:pPr>
            <a:r>
              <a:rPr lang="en-US" sz="1799" spc="17" dirty="0">
                <a:solidFill>
                  <a:srgbClr val="242424"/>
                </a:solidFill>
                <a:latin typeface="Inter"/>
              </a:rPr>
              <a:t>Ahmad, S., &amp; </a:t>
            </a:r>
            <a:r>
              <a:rPr lang="en-US" sz="1799" spc="17" dirty="0" err="1">
                <a:solidFill>
                  <a:srgbClr val="242424"/>
                </a:solidFill>
                <a:latin typeface="Inter"/>
              </a:rPr>
              <a:t>Haddara</a:t>
            </a:r>
            <a:r>
              <a:rPr lang="en-US" sz="1799" spc="17" dirty="0">
                <a:solidFill>
                  <a:srgbClr val="242424"/>
                </a:solidFill>
                <a:latin typeface="Inter"/>
              </a:rPr>
              <a:t>, M. (2020). Building Information Modeling (BIM) for Sustainable Construction. In Innovations in Sustainable Building Design and Renewable Energy (pp. 187-213). IGI Global.</a:t>
            </a:r>
          </a:p>
          <a:p>
            <a:pPr marL="388620" lvl="1" indent="-194310">
              <a:lnSpc>
                <a:spcPts val="2699"/>
              </a:lnSpc>
              <a:spcBef>
                <a:spcPts val="1011"/>
              </a:spcBef>
              <a:buFont typeface="Arial"/>
              <a:buChar char="•"/>
            </a:pPr>
            <a:r>
              <a:rPr lang="en-US" sz="1799" spc="17" dirty="0" err="1">
                <a:solidFill>
                  <a:srgbClr val="242424"/>
                </a:solidFill>
                <a:latin typeface="Inter"/>
              </a:rPr>
              <a:t>Kusiak</a:t>
            </a:r>
            <a:r>
              <a:rPr lang="en-US" sz="1799" spc="17" dirty="0">
                <a:solidFill>
                  <a:srgbClr val="242424"/>
                </a:solidFill>
                <a:latin typeface="Inter"/>
              </a:rPr>
              <a:t>, A. (2018). Applications of drones in the construction industry. Automation in Construction, 93, 1-15.</a:t>
            </a:r>
          </a:p>
          <a:p>
            <a:pPr marL="388620" lvl="1" indent="-194310">
              <a:lnSpc>
                <a:spcPts val="2699"/>
              </a:lnSpc>
              <a:spcBef>
                <a:spcPts val="1011"/>
              </a:spcBef>
              <a:buFont typeface="Arial"/>
              <a:buChar char="•"/>
            </a:pPr>
            <a:r>
              <a:rPr lang="en-US" sz="1799" spc="17" dirty="0">
                <a:solidFill>
                  <a:srgbClr val="242424"/>
                </a:solidFill>
                <a:latin typeface="Inter"/>
              </a:rPr>
              <a:t>Wang, S., Lu, Y., Al-Hussein, M., &amp; </a:t>
            </a:r>
            <a:r>
              <a:rPr lang="en-US" sz="1799" spc="17" dirty="0" err="1">
                <a:solidFill>
                  <a:srgbClr val="242424"/>
                </a:solidFill>
                <a:latin typeface="Inter"/>
              </a:rPr>
              <a:t>Duan</a:t>
            </a:r>
            <a:r>
              <a:rPr lang="en-US" sz="1799" spc="17" dirty="0">
                <a:solidFill>
                  <a:srgbClr val="242424"/>
                </a:solidFill>
                <a:latin typeface="Inter"/>
              </a:rPr>
              <a:t>, H. (2019). Building energy performance assessment based on 3D BIM and performance simulation. Automation in Construction, 104, 101-118.</a:t>
            </a:r>
          </a:p>
          <a:p>
            <a:pPr marL="388620" lvl="1" indent="-194310">
              <a:lnSpc>
                <a:spcPts val="2699"/>
              </a:lnSpc>
              <a:spcBef>
                <a:spcPts val="1011"/>
              </a:spcBef>
              <a:buFont typeface="Arial"/>
              <a:buChar char="•"/>
            </a:pPr>
            <a:r>
              <a:rPr lang="en-US" sz="1799" spc="17" dirty="0" err="1">
                <a:solidFill>
                  <a:srgbClr val="242424"/>
                </a:solidFill>
                <a:latin typeface="Inter"/>
              </a:rPr>
              <a:t>Wijewardhana</a:t>
            </a:r>
            <a:r>
              <a:rPr lang="en-US" sz="1799" spc="17" dirty="0">
                <a:solidFill>
                  <a:srgbClr val="242424"/>
                </a:solidFill>
                <a:latin typeface="Inter"/>
              </a:rPr>
              <a:t>, T. K., Mohajerani, A., &amp; </a:t>
            </a:r>
            <a:r>
              <a:rPr lang="en-US" sz="1799" spc="17" dirty="0" err="1">
                <a:solidFill>
                  <a:srgbClr val="242424"/>
                </a:solidFill>
                <a:latin typeface="Inter"/>
              </a:rPr>
              <a:t>Kirchhof</a:t>
            </a:r>
            <a:r>
              <a:rPr lang="en-US" sz="1799" spc="17" dirty="0">
                <a:solidFill>
                  <a:srgbClr val="242424"/>
                </a:solidFill>
                <a:latin typeface="Inter"/>
              </a:rPr>
              <a:t>, G. (2018). Building information modeling and life cycle assessment for sustainable building design. In Sustainable Buildings and Infrastructure (pp. 43-56). Springer, Singapore.</a:t>
            </a:r>
          </a:p>
        </p:txBody>
      </p:sp>
      <p:sp>
        <p:nvSpPr>
          <p:cNvPr id="3" name="TextBox 3"/>
          <p:cNvSpPr txBox="1"/>
          <p:nvPr/>
        </p:nvSpPr>
        <p:spPr>
          <a:xfrm>
            <a:off x="7630510" y="544000"/>
            <a:ext cx="6682643" cy="857250"/>
          </a:xfrm>
          <a:prstGeom prst="rect">
            <a:avLst/>
          </a:prstGeom>
        </p:spPr>
        <p:txBody>
          <a:bodyPr lIns="0" tIns="0" rIns="0" bIns="0" rtlCol="0" anchor="t">
            <a:spAutoFit/>
          </a:bodyPr>
          <a:lstStyle/>
          <a:p>
            <a:pPr>
              <a:lnSpc>
                <a:spcPts val="6599"/>
              </a:lnSpc>
              <a:spcBef>
                <a:spcPts val="4949"/>
              </a:spcBef>
            </a:pPr>
            <a:r>
              <a:rPr lang="en-US" sz="5999" spc="-29" dirty="0">
                <a:solidFill>
                  <a:srgbClr val="242424"/>
                </a:solidFill>
                <a:latin typeface="Inter"/>
              </a:rPr>
              <a:t>References</a:t>
            </a:r>
          </a:p>
        </p:txBody>
      </p:sp>
      <p:sp>
        <p:nvSpPr>
          <p:cNvPr id="5" name="AutoShape 5"/>
          <p:cNvSpPr/>
          <p:nvPr/>
        </p:nvSpPr>
        <p:spPr>
          <a:xfrm>
            <a:off x="-152400" y="0"/>
            <a:ext cx="4736074" cy="2057400"/>
          </a:xfrm>
          <a:prstGeom prst="rect">
            <a:avLst/>
          </a:prstGeom>
          <a:solidFill>
            <a:srgbClr val="242424"/>
          </a:solidFill>
        </p:spPr>
        <p:txBody>
          <a:bodyPr/>
          <a:lstStyle/>
          <a:p>
            <a:endParaRPr lang="ro-RO"/>
          </a:p>
        </p:txBody>
      </p:sp>
      <p:sp>
        <p:nvSpPr>
          <p:cNvPr id="6" name="TextBox 6"/>
          <p:cNvSpPr txBox="1"/>
          <p:nvPr/>
        </p:nvSpPr>
        <p:spPr>
          <a:xfrm>
            <a:off x="114163" y="68180"/>
            <a:ext cx="4191000" cy="1705595"/>
          </a:xfrm>
          <a:prstGeom prst="rect">
            <a:avLst/>
          </a:prstGeom>
        </p:spPr>
        <p:txBody>
          <a:bodyPr wrap="square" lIns="0" tIns="0" rIns="0" bIns="0" rtlCol="0" anchor="t">
            <a:spAutoFit/>
          </a:bodyPr>
          <a:lstStyle/>
          <a:p>
            <a:pPr marL="0" lvl="1">
              <a:spcBef>
                <a:spcPts val="1260"/>
              </a:spcBef>
            </a:pPr>
            <a:r>
              <a:rPr lang="en-US" sz="3600" spc="210" dirty="0">
                <a:solidFill>
                  <a:schemeClr val="bg1"/>
                </a:solidFill>
                <a:latin typeface="Inter"/>
              </a:rPr>
              <a:t>Module 4: </a:t>
            </a:r>
          </a:p>
          <a:p>
            <a:pPr marL="0" lvl="1">
              <a:spcBef>
                <a:spcPts val="1260"/>
              </a:spcBef>
            </a:pPr>
            <a:r>
              <a:rPr lang="en-US" sz="3200" dirty="0">
                <a:solidFill>
                  <a:schemeClr val="bg1"/>
                </a:solidFill>
              </a:rPr>
              <a:t>Use of computer-aided software &amp; digital tools</a:t>
            </a:r>
          </a:p>
        </p:txBody>
      </p:sp>
      <p:sp>
        <p:nvSpPr>
          <p:cNvPr id="8" name="TextBox 8"/>
          <p:cNvSpPr txBox="1"/>
          <p:nvPr/>
        </p:nvSpPr>
        <p:spPr>
          <a:xfrm>
            <a:off x="7620000" y="1704540"/>
            <a:ext cx="6682643" cy="464807"/>
          </a:xfrm>
          <a:prstGeom prst="rect">
            <a:avLst/>
          </a:prstGeom>
        </p:spPr>
        <p:txBody>
          <a:bodyPr lIns="0" tIns="0" rIns="0" bIns="0" rtlCol="0" anchor="t">
            <a:spAutoFit/>
          </a:bodyPr>
          <a:lstStyle/>
          <a:p>
            <a:pPr>
              <a:lnSpc>
                <a:spcPts val="3519"/>
              </a:lnSpc>
              <a:spcBef>
                <a:spcPts val="2639"/>
              </a:spcBef>
            </a:pPr>
            <a:r>
              <a:rPr lang="en-US" sz="3199" spc="-159" dirty="0">
                <a:solidFill>
                  <a:srgbClr val="242424"/>
                </a:solidFill>
                <a:latin typeface="Inter"/>
              </a:rPr>
              <a:t>Journals and Publications</a:t>
            </a:r>
          </a:p>
        </p:txBody>
      </p:sp>
      <p:sp>
        <p:nvSpPr>
          <p:cNvPr id="10" name="TextBox 10"/>
          <p:cNvSpPr txBox="1"/>
          <p:nvPr/>
        </p:nvSpPr>
        <p:spPr>
          <a:xfrm>
            <a:off x="9920442" y="9346352"/>
            <a:ext cx="5776705" cy="203430"/>
          </a:xfrm>
          <a:prstGeom prst="rect">
            <a:avLst/>
          </a:prstGeom>
        </p:spPr>
        <p:txBody>
          <a:bodyPr lIns="0" tIns="0" rIns="0" bIns="0" rtlCol="0" anchor="t">
            <a:spAutoFit/>
          </a:bodyPr>
          <a:lstStyle/>
          <a:p>
            <a:pPr marL="0" lvl="1" indent="0" algn="l">
              <a:lnSpc>
                <a:spcPts val="1680"/>
              </a:lnSpc>
              <a:spcBef>
                <a:spcPts val="1260"/>
              </a:spcBef>
            </a:pPr>
            <a:r>
              <a:rPr lang="en-US" sz="1400" u="none" spc="210" dirty="0">
                <a:solidFill>
                  <a:srgbClr val="FFFFFF"/>
                </a:solidFill>
                <a:latin typeface="Inter"/>
              </a:rPr>
              <a:t>REAL ESTATE LISTING － JANUARY 2020</a:t>
            </a:r>
          </a:p>
        </p:txBody>
      </p:sp>
      <p:grpSp>
        <p:nvGrpSpPr>
          <p:cNvPr id="11" name="Group 11"/>
          <p:cNvGrpSpPr/>
          <p:nvPr/>
        </p:nvGrpSpPr>
        <p:grpSpPr>
          <a:xfrm>
            <a:off x="16573500" y="0"/>
            <a:ext cx="1714500" cy="1714500"/>
            <a:chOff x="0" y="0"/>
            <a:chExt cx="1913890" cy="1913890"/>
          </a:xfrm>
        </p:grpSpPr>
        <p:sp>
          <p:nvSpPr>
            <p:cNvPr id="12" name="Freeform 12"/>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13" name="TextBox 13"/>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31</a:t>
            </a:r>
          </a:p>
        </p:txBody>
      </p:sp>
      <p:pic>
        <p:nvPicPr>
          <p:cNvPr id="14" name="Picture 13" descr="A blue lines on a black background&#10;&#10;Description automatically generated with low confidence">
            <a:extLst>
              <a:ext uri="{FF2B5EF4-FFF2-40B4-BE49-F238E27FC236}">
                <a16:creationId xmlns:a16="http://schemas.microsoft.com/office/drawing/2014/main" id="{83AE7CB0-104B-5D9C-E95E-B239F4874C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82600" y="-1104900"/>
            <a:ext cx="3657600" cy="3657600"/>
          </a:xfrm>
          <a:prstGeom prst="rect">
            <a:avLst/>
          </a:prstGeom>
        </p:spPr>
      </p:pic>
      <p:pic>
        <p:nvPicPr>
          <p:cNvPr id="4" name="Picture 2" descr="Co-funded by the European Union logo in png for web usage">
            <a:extLst>
              <a:ext uri="{FF2B5EF4-FFF2-40B4-BE49-F238E27FC236}">
                <a16:creationId xmlns:a16="http://schemas.microsoft.com/office/drawing/2014/main" id="{2A363408-E0E0-D70B-5000-E0ECBC3132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20895" y="9346352"/>
            <a:ext cx="3305210" cy="6916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89519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96129" y="904994"/>
            <a:ext cx="10449911" cy="803557"/>
          </a:xfrm>
          <a:prstGeom prst="rect">
            <a:avLst/>
          </a:prstGeom>
        </p:spPr>
        <p:txBody>
          <a:bodyPr lIns="0" tIns="0" rIns="0" bIns="0" rtlCol="0" anchor="t">
            <a:spAutoFit/>
          </a:bodyPr>
          <a:lstStyle/>
          <a:p>
            <a:pPr>
              <a:lnSpc>
                <a:spcPts val="6159"/>
              </a:lnSpc>
              <a:spcBef>
                <a:spcPts val="4619"/>
              </a:spcBef>
            </a:pPr>
            <a:r>
              <a:rPr lang="en-US" sz="5599" spc="-279" dirty="0">
                <a:solidFill>
                  <a:srgbClr val="008E97"/>
                </a:solidFill>
                <a:latin typeface="Inter"/>
              </a:rPr>
              <a:t>PRACTICAL APPLICATIONS</a:t>
            </a:r>
          </a:p>
        </p:txBody>
      </p:sp>
      <p:sp>
        <p:nvSpPr>
          <p:cNvPr id="3" name="AutoShape 3"/>
          <p:cNvSpPr/>
          <p:nvPr/>
        </p:nvSpPr>
        <p:spPr>
          <a:xfrm>
            <a:off x="0" y="0"/>
            <a:ext cx="1714500" cy="10287000"/>
          </a:xfrm>
          <a:prstGeom prst="rect">
            <a:avLst/>
          </a:prstGeom>
          <a:solidFill>
            <a:srgbClr val="242424"/>
          </a:solidFill>
        </p:spPr>
        <p:txBody>
          <a:bodyPr/>
          <a:lstStyle/>
          <a:p>
            <a:endParaRPr lang="ro-RO" dirty="0"/>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grpSp>
        <p:nvGrpSpPr>
          <p:cNvPr id="8" name="Group 8"/>
          <p:cNvGrpSpPr/>
          <p:nvPr/>
        </p:nvGrpSpPr>
        <p:grpSpPr>
          <a:xfrm>
            <a:off x="2696128" y="5651132"/>
            <a:ext cx="6802968" cy="3585429"/>
            <a:chOff x="0" y="19051"/>
            <a:chExt cx="5484346" cy="4886908"/>
          </a:xfrm>
        </p:grpSpPr>
        <p:sp>
          <p:nvSpPr>
            <p:cNvPr id="9" name="TextBox 9"/>
            <p:cNvSpPr txBox="1"/>
            <p:nvPr/>
          </p:nvSpPr>
          <p:spPr>
            <a:xfrm>
              <a:off x="0" y="824955"/>
              <a:ext cx="5484346" cy="4081004"/>
            </a:xfrm>
            <a:prstGeom prst="rect">
              <a:avLst/>
            </a:prstGeom>
          </p:spPr>
          <p:txBody>
            <a:bodyPr lIns="0" tIns="0" rIns="0" bIns="0" rtlCol="0" anchor="t">
              <a:spAutoFit/>
            </a:bodyPr>
            <a:lstStyle/>
            <a:p>
              <a:pPr>
                <a:lnSpc>
                  <a:spcPts val="2699"/>
                </a:lnSpc>
                <a:spcBef>
                  <a:spcPts val="2024"/>
                </a:spcBef>
              </a:pPr>
              <a:r>
                <a:rPr lang="en-US" sz="1799" b="1" spc="17" dirty="0">
                  <a:solidFill>
                    <a:srgbClr val="242424"/>
                  </a:solidFill>
                  <a:latin typeface="Inter"/>
                </a:rPr>
                <a:t>Sustainable Roof Development for a Commercial Building</a:t>
              </a:r>
            </a:p>
            <a:p>
              <a:pPr>
                <a:lnSpc>
                  <a:spcPts val="2699"/>
                </a:lnSpc>
                <a:spcBef>
                  <a:spcPts val="2024"/>
                </a:spcBef>
              </a:pPr>
              <a:r>
                <a:rPr lang="en-US" sz="1799" spc="17" dirty="0">
                  <a:solidFill>
                    <a:srgbClr val="242424"/>
                  </a:solidFill>
                  <a:latin typeface="Inter"/>
                </a:rPr>
                <a:t>XYZ Corporation, a leading company in the manufacturing industry, owns a large commercial building with a complex roof design. The company is committed to sustainability and aims to optimize its roof's energy efficiency while reducing environmental impact. To achieve these goals, they decided to conduct a comprehensive roof survey and implement sustainable roof development strategies.</a:t>
              </a:r>
            </a:p>
          </p:txBody>
        </p:sp>
        <p:sp>
          <p:nvSpPr>
            <p:cNvPr id="10" name="TextBox 10"/>
            <p:cNvSpPr txBox="1"/>
            <p:nvPr/>
          </p:nvSpPr>
          <p:spPr>
            <a:xfrm>
              <a:off x="0" y="19051"/>
              <a:ext cx="5484346" cy="598455"/>
            </a:xfrm>
            <a:prstGeom prst="rect">
              <a:avLst/>
            </a:prstGeom>
          </p:spPr>
          <p:txBody>
            <a:bodyPr lIns="0" tIns="0" rIns="0" bIns="0" rtlCol="0" anchor="t">
              <a:spAutoFit/>
            </a:bodyPr>
            <a:lstStyle/>
            <a:p>
              <a:pPr>
                <a:lnSpc>
                  <a:spcPts val="3520"/>
                </a:lnSpc>
                <a:spcBef>
                  <a:spcPts val="2640"/>
                </a:spcBef>
              </a:pPr>
              <a:r>
                <a:rPr lang="en-US" sz="3200" spc="-160" dirty="0">
                  <a:solidFill>
                    <a:srgbClr val="242424"/>
                  </a:solidFill>
                  <a:latin typeface="Inter Bold"/>
                </a:rPr>
                <a:t>Case study 1</a:t>
              </a:r>
            </a:p>
          </p:txBody>
        </p:sp>
      </p:grpSp>
      <p:grpSp>
        <p:nvGrpSpPr>
          <p:cNvPr id="14" name="Group 14"/>
          <p:cNvGrpSpPr/>
          <p:nvPr/>
        </p:nvGrpSpPr>
        <p:grpSpPr>
          <a:xfrm>
            <a:off x="9856304" y="5524500"/>
            <a:ext cx="7045479" cy="2906084"/>
            <a:chOff x="0" y="19051"/>
            <a:chExt cx="5484346" cy="3874779"/>
          </a:xfrm>
        </p:grpSpPr>
        <p:sp>
          <p:nvSpPr>
            <p:cNvPr id="15" name="TextBox 15"/>
            <p:cNvSpPr txBox="1"/>
            <p:nvPr/>
          </p:nvSpPr>
          <p:spPr>
            <a:xfrm>
              <a:off x="0" y="824955"/>
              <a:ext cx="5484346" cy="3068875"/>
            </a:xfrm>
            <a:prstGeom prst="rect">
              <a:avLst/>
            </a:prstGeom>
          </p:spPr>
          <p:txBody>
            <a:bodyPr lIns="0" tIns="0" rIns="0" bIns="0" rtlCol="0" anchor="t">
              <a:spAutoFit/>
            </a:bodyPr>
            <a:lstStyle/>
            <a:p>
              <a:pPr>
                <a:lnSpc>
                  <a:spcPts val="2699"/>
                </a:lnSpc>
                <a:spcBef>
                  <a:spcPts val="2024"/>
                </a:spcBef>
              </a:pPr>
              <a:r>
                <a:rPr lang="en-US" sz="1799" b="1" spc="17" dirty="0">
                  <a:solidFill>
                    <a:srgbClr val="242424"/>
                  </a:solidFill>
                  <a:latin typeface="Inter"/>
                </a:rPr>
                <a:t>Residential Roof Inspection and Repair After a Storm</a:t>
              </a:r>
            </a:p>
            <a:p>
              <a:pPr>
                <a:lnSpc>
                  <a:spcPts val="2699"/>
                </a:lnSpc>
                <a:spcBef>
                  <a:spcPts val="2024"/>
                </a:spcBef>
              </a:pPr>
              <a:r>
                <a:rPr lang="en-US" sz="1799" spc="17" dirty="0">
                  <a:solidFill>
                    <a:srgbClr val="242424"/>
                  </a:solidFill>
                  <a:latin typeface="Inter"/>
                </a:rPr>
                <a:t>Mr. and Mrs. John, homeowners residing in a suburban area, recently experienced a severe storm with strong winds and hail. Concerned about potential roof damage, they sought professional assistance to conduct a thorough roof inspection and assess the extent of the damage.</a:t>
              </a:r>
            </a:p>
          </p:txBody>
        </p:sp>
        <p:sp>
          <p:nvSpPr>
            <p:cNvPr id="16" name="TextBox 16"/>
            <p:cNvSpPr txBox="1"/>
            <p:nvPr/>
          </p:nvSpPr>
          <p:spPr>
            <a:xfrm>
              <a:off x="0" y="19051"/>
              <a:ext cx="5484346" cy="598455"/>
            </a:xfrm>
            <a:prstGeom prst="rect">
              <a:avLst/>
            </a:prstGeom>
          </p:spPr>
          <p:txBody>
            <a:bodyPr lIns="0" tIns="0" rIns="0" bIns="0" rtlCol="0" anchor="t">
              <a:spAutoFit/>
            </a:bodyPr>
            <a:lstStyle/>
            <a:p>
              <a:pPr>
                <a:lnSpc>
                  <a:spcPts val="3520"/>
                </a:lnSpc>
                <a:spcBef>
                  <a:spcPts val="2640"/>
                </a:spcBef>
              </a:pPr>
              <a:r>
                <a:rPr lang="en-US" sz="3200" spc="-160" dirty="0">
                  <a:solidFill>
                    <a:srgbClr val="242424"/>
                  </a:solidFill>
                  <a:latin typeface="Inter Bold"/>
                </a:rPr>
                <a:t>Case study 2</a:t>
              </a:r>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23" name="TextBox 13">
            <a:extLst>
              <a:ext uri="{FF2B5EF4-FFF2-40B4-BE49-F238E27FC236}">
                <a16:creationId xmlns:a16="http://schemas.microsoft.com/office/drawing/2014/main" id="{5220E98C-082F-3D43-9C99-E02A4C14887F}"/>
              </a:ext>
            </a:extLst>
          </p:cNvPr>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32</a:t>
            </a:r>
          </a:p>
        </p:txBody>
      </p:sp>
      <p:pic>
        <p:nvPicPr>
          <p:cNvPr id="7" name="Picture 6">
            <a:extLst>
              <a:ext uri="{FF2B5EF4-FFF2-40B4-BE49-F238E27FC236}">
                <a16:creationId xmlns:a16="http://schemas.microsoft.com/office/drawing/2014/main" id="{43217D3F-8C11-8E40-B380-08CAE422FEA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96128" y="1923376"/>
            <a:ext cx="6316579" cy="3556000"/>
          </a:xfrm>
          <a:prstGeom prst="rect">
            <a:avLst/>
          </a:prstGeom>
        </p:spPr>
      </p:pic>
      <p:pic>
        <p:nvPicPr>
          <p:cNvPr id="12" name="Picture 11">
            <a:extLst>
              <a:ext uri="{FF2B5EF4-FFF2-40B4-BE49-F238E27FC236}">
                <a16:creationId xmlns:a16="http://schemas.microsoft.com/office/drawing/2014/main" id="{7A11BC34-721F-1565-764B-24E5A97BFF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56304" y="1923375"/>
            <a:ext cx="5300826" cy="3445537"/>
          </a:xfrm>
          <a:prstGeom prst="rect">
            <a:avLst/>
          </a:prstGeom>
        </p:spPr>
      </p:pic>
    </p:spTree>
    <p:extLst>
      <p:ext uri="{BB962C8B-B14F-4D97-AF65-F5344CB8AC3E}">
        <p14:creationId xmlns:p14="http://schemas.microsoft.com/office/powerpoint/2010/main" val="872164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6573500" y="8572500"/>
            <a:ext cx="1714500" cy="1714500"/>
            <a:chOff x="0" y="0"/>
            <a:chExt cx="1913890" cy="1913890"/>
          </a:xfrm>
        </p:grpSpPr>
        <p:sp>
          <p:nvSpPr>
            <p:cNvPr id="3" name="Freeform 3"/>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5" name="TextBox 5"/>
          <p:cNvSpPr txBox="1"/>
          <p:nvPr/>
        </p:nvSpPr>
        <p:spPr>
          <a:xfrm>
            <a:off x="16922553" y="9278011"/>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04</a:t>
            </a:r>
          </a:p>
        </p:txBody>
      </p:sp>
      <p:sp>
        <p:nvSpPr>
          <p:cNvPr id="7" name="AutoShape 7"/>
          <p:cNvSpPr/>
          <p:nvPr/>
        </p:nvSpPr>
        <p:spPr>
          <a:xfrm>
            <a:off x="0" y="0"/>
            <a:ext cx="9144000" cy="3695700"/>
          </a:xfrm>
          <a:prstGeom prst="rect">
            <a:avLst/>
          </a:prstGeom>
          <a:solidFill>
            <a:srgbClr val="242424"/>
          </a:solidFill>
        </p:spPr>
        <p:txBody>
          <a:bodyPr/>
          <a:lstStyle/>
          <a:p>
            <a:endParaRPr lang="ro-RO"/>
          </a:p>
        </p:txBody>
      </p:sp>
      <p:sp>
        <p:nvSpPr>
          <p:cNvPr id="8" name="TextBox 8"/>
          <p:cNvSpPr txBox="1"/>
          <p:nvPr/>
        </p:nvSpPr>
        <p:spPr>
          <a:xfrm>
            <a:off x="1371600" y="1257300"/>
            <a:ext cx="6955197" cy="715773"/>
          </a:xfrm>
          <a:prstGeom prst="rect">
            <a:avLst/>
          </a:prstGeom>
        </p:spPr>
        <p:txBody>
          <a:bodyPr lIns="0" tIns="0" rIns="0" bIns="0" rtlCol="0" anchor="t">
            <a:spAutoFit/>
          </a:bodyPr>
          <a:lstStyle/>
          <a:p>
            <a:pPr marL="0" lvl="1" indent="0" algn="l">
              <a:lnSpc>
                <a:spcPts val="5980"/>
              </a:lnSpc>
              <a:spcBef>
                <a:spcPts val="4485"/>
              </a:spcBef>
            </a:pPr>
            <a:r>
              <a:rPr lang="en-US" sz="4600" u="none" spc="276" dirty="0">
                <a:solidFill>
                  <a:srgbClr val="FFFFFF"/>
                </a:solidFill>
                <a:latin typeface="Inter Bold"/>
              </a:rPr>
              <a:t>Introduction </a:t>
            </a:r>
          </a:p>
        </p:txBody>
      </p:sp>
      <p:sp>
        <p:nvSpPr>
          <p:cNvPr id="12" name="TextBox 12"/>
          <p:cNvSpPr txBox="1"/>
          <p:nvPr/>
        </p:nvSpPr>
        <p:spPr>
          <a:xfrm>
            <a:off x="1143000" y="4452991"/>
            <a:ext cx="6555147" cy="4276620"/>
          </a:xfrm>
          <a:prstGeom prst="rect">
            <a:avLst/>
          </a:prstGeom>
        </p:spPr>
        <p:txBody>
          <a:bodyPr lIns="0" tIns="0" rIns="0" bIns="0" rtlCol="0" anchor="t">
            <a:spAutoFit/>
          </a:bodyPr>
          <a:lstStyle/>
          <a:p>
            <a:pPr algn="just">
              <a:lnSpc>
                <a:spcPts val="2700"/>
              </a:lnSpc>
              <a:spcBef>
                <a:spcPts val="2025"/>
              </a:spcBef>
            </a:pPr>
            <a:r>
              <a:rPr lang="en-US" spc="18" dirty="0">
                <a:solidFill>
                  <a:srgbClr val="242424"/>
                </a:solidFill>
                <a:latin typeface="Inter"/>
              </a:rPr>
              <a:t>Key aspects where technology has made a profound impact:</a:t>
            </a:r>
          </a:p>
          <a:p>
            <a:pPr algn="just">
              <a:lnSpc>
                <a:spcPts val="2700"/>
              </a:lnSpc>
              <a:spcBef>
                <a:spcPts val="2025"/>
              </a:spcBef>
            </a:pPr>
            <a:r>
              <a:rPr lang="en-US" spc="18" dirty="0">
                <a:solidFill>
                  <a:srgbClr val="242424"/>
                </a:solidFill>
                <a:latin typeface="Inter"/>
              </a:rPr>
              <a:t>1. Virtual Modeling and Simulation </a:t>
            </a:r>
          </a:p>
          <a:p>
            <a:pPr algn="just">
              <a:lnSpc>
                <a:spcPts val="2700"/>
              </a:lnSpc>
              <a:spcBef>
                <a:spcPts val="2025"/>
              </a:spcBef>
            </a:pPr>
            <a:r>
              <a:rPr lang="en-US" spc="18" dirty="0">
                <a:solidFill>
                  <a:srgbClr val="242424"/>
                </a:solidFill>
                <a:latin typeface="Inter"/>
              </a:rPr>
              <a:t>2. Energy Performance Analysis </a:t>
            </a:r>
          </a:p>
          <a:p>
            <a:pPr algn="just">
              <a:lnSpc>
                <a:spcPts val="2700"/>
              </a:lnSpc>
              <a:spcBef>
                <a:spcPts val="2025"/>
              </a:spcBef>
            </a:pPr>
            <a:r>
              <a:rPr lang="en-US" spc="18" dirty="0">
                <a:solidFill>
                  <a:srgbClr val="242424"/>
                </a:solidFill>
                <a:latin typeface="Inter"/>
              </a:rPr>
              <a:t>3. Materials Selection and Lifecycle Analysis </a:t>
            </a:r>
          </a:p>
          <a:p>
            <a:pPr algn="just">
              <a:lnSpc>
                <a:spcPts val="2700"/>
              </a:lnSpc>
              <a:spcBef>
                <a:spcPts val="2025"/>
              </a:spcBef>
            </a:pPr>
            <a:r>
              <a:rPr lang="en-US" spc="18" dirty="0">
                <a:solidFill>
                  <a:srgbClr val="242424"/>
                </a:solidFill>
                <a:latin typeface="Inter"/>
              </a:rPr>
              <a:t>4. Rainwater Harvesting and Green Roof Integration </a:t>
            </a:r>
          </a:p>
          <a:p>
            <a:pPr algn="just">
              <a:lnSpc>
                <a:spcPts val="2700"/>
              </a:lnSpc>
              <a:spcBef>
                <a:spcPts val="2025"/>
              </a:spcBef>
            </a:pPr>
            <a:r>
              <a:rPr lang="en-US" spc="18" dirty="0">
                <a:solidFill>
                  <a:srgbClr val="242424"/>
                </a:solidFill>
                <a:latin typeface="Inter"/>
              </a:rPr>
              <a:t>5. Cost-Benefit Analysis</a:t>
            </a:r>
          </a:p>
          <a:p>
            <a:pPr algn="just">
              <a:lnSpc>
                <a:spcPts val="2700"/>
              </a:lnSpc>
              <a:spcBef>
                <a:spcPts val="2025"/>
              </a:spcBef>
            </a:pPr>
            <a:r>
              <a:rPr lang="en-US" spc="18" dirty="0">
                <a:solidFill>
                  <a:srgbClr val="242424"/>
                </a:solidFill>
                <a:latin typeface="Inter"/>
              </a:rPr>
              <a:t>6. Collaborative Design and Communication</a:t>
            </a:r>
            <a:endParaRPr lang="en-US" sz="1800" spc="18" dirty="0">
              <a:solidFill>
                <a:srgbClr val="242424"/>
              </a:solidFill>
              <a:latin typeface="Inter"/>
            </a:endParaRPr>
          </a:p>
        </p:txBody>
      </p:sp>
      <p:pic>
        <p:nvPicPr>
          <p:cNvPr id="14" name="Picture 13" descr="A person in a hard hat working on a solar panel&#10;&#10;Description automatically generated with low confidence">
            <a:extLst>
              <a:ext uri="{FF2B5EF4-FFF2-40B4-BE49-F238E27FC236}">
                <a16:creationId xmlns:a16="http://schemas.microsoft.com/office/drawing/2014/main" id="{8DEDC327-817D-B105-7C2C-A72B075B4269}"/>
              </a:ext>
            </a:extLst>
          </p:cNvPr>
          <p:cNvPicPr>
            <a:picLocks noChangeAspect="1"/>
          </p:cNvPicPr>
          <p:nvPr/>
        </p:nvPicPr>
        <p:blipFill rotWithShape="1">
          <a:blip r:embed="rId2">
            <a:extLst>
              <a:ext uri="{28A0092B-C50C-407E-A947-70E740481C1C}">
                <a14:useLocalDpi xmlns:a14="http://schemas.microsoft.com/office/drawing/2010/main" val="0"/>
              </a:ext>
            </a:extLst>
          </a:blip>
          <a:srcRect l="10860" t="-40" r="37690" b="40"/>
          <a:stretch/>
        </p:blipFill>
        <p:spPr>
          <a:xfrm>
            <a:off x="9143999" y="0"/>
            <a:ext cx="7453745" cy="102870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AF401C4D-E26B-E277-FFCD-D9A41DA57B20}"/>
              </a:ext>
            </a:extLst>
          </p:cNvPr>
          <p:cNvSpPr/>
          <p:nvPr/>
        </p:nvSpPr>
        <p:spPr>
          <a:xfrm>
            <a:off x="0" y="3771900"/>
            <a:ext cx="18288000" cy="3695700"/>
          </a:xfrm>
          <a:prstGeom prst="rect">
            <a:avLst/>
          </a:prstGeom>
          <a:solidFill>
            <a:srgbClr val="242424"/>
          </a:solidFill>
        </p:spPr>
        <p:txBody>
          <a:bodyPr/>
          <a:lstStyle/>
          <a:p>
            <a:endParaRPr lang="ro-RO"/>
          </a:p>
        </p:txBody>
      </p:sp>
      <p:sp>
        <p:nvSpPr>
          <p:cNvPr id="3" name="TextBox 8">
            <a:extLst>
              <a:ext uri="{FF2B5EF4-FFF2-40B4-BE49-F238E27FC236}">
                <a16:creationId xmlns:a16="http://schemas.microsoft.com/office/drawing/2014/main" id="{080C3119-8FF8-3ED6-8A01-80D3E76817D1}"/>
              </a:ext>
            </a:extLst>
          </p:cNvPr>
          <p:cNvSpPr txBox="1"/>
          <p:nvPr/>
        </p:nvSpPr>
        <p:spPr>
          <a:xfrm>
            <a:off x="2743200" y="4991100"/>
            <a:ext cx="14249400" cy="2062296"/>
          </a:xfrm>
          <a:prstGeom prst="rect">
            <a:avLst/>
          </a:prstGeom>
        </p:spPr>
        <p:txBody>
          <a:bodyPr wrap="square" lIns="0" tIns="0" rIns="0" bIns="0" rtlCol="0" anchor="t">
            <a:spAutoFit/>
          </a:bodyPr>
          <a:lstStyle/>
          <a:p>
            <a:pPr marL="0" lvl="1">
              <a:lnSpc>
                <a:spcPts val="5980"/>
              </a:lnSpc>
              <a:spcBef>
                <a:spcPts val="4485"/>
              </a:spcBef>
            </a:pPr>
            <a:r>
              <a:rPr lang="en-US" sz="4600" spc="276" dirty="0">
                <a:solidFill>
                  <a:srgbClr val="FFFFFF"/>
                </a:solidFill>
                <a:latin typeface="Inter Bold"/>
              </a:rPr>
              <a:t>Learning Unit 1: </a:t>
            </a:r>
            <a:r>
              <a:rPr lang="en-US" sz="4800" dirty="0">
                <a:solidFill>
                  <a:schemeClr val="bg1"/>
                </a:solidFill>
              </a:rPr>
              <a:t>3D modelling/design tools</a:t>
            </a:r>
          </a:p>
          <a:p>
            <a:pPr marL="0" lvl="1" indent="0" algn="l">
              <a:lnSpc>
                <a:spcPts val="5980"/>
              </a:lnSpc>
              <a:spcBef>
                <a:spcPts val="4485"/>
              </a:spcBef>
            </a:pPr>
            <a:r>
              <a:rPr lang="en-US" sz="4600" spc="276" dirty="0">
                <a:solidFill>
                  <a:srgbClr val="FFFFFF"/>
                </a:solidFill>
                <a:latin typeface="Inter Bold"/>
              </a:rPr>
              <a:t> </a:t>
            </a:r>
            <a:endParaRPr lang="en-US" sz="4600" u="none" spc="276" dirty="0">
              <a:solidFill>
                <a:srgbClr val="FFFFFF"/>
              </a:solidFill>
              <a:latin typeface="Inter Bold"/>
            </a:endParaRPr>
          </a:p>
        </p:txBody>
      </p:sp>
      <p:grpSp>
        <p:nvGrpSpPr>
          <p:cNvPr id="4" name="Group 13">
            <a:extLst>
              <a:ext uri="{FF2B5EF4-FFF2-40B4-BE49-F238E27FC236}">
                <a16:creationId xmlns:a16="http://schemas.microsoft.com/office/drawing/2014/main" id="{122A09B5-D24B-7447-1FA7-032F07D3A98E}"/>
              </a:ext>
            </a:extLst>
          </p:cNvPr>
          <p:cNvGrpSpPr/>
          <p:nvPr/>
        </p:nvGrpSpPr>
        <p:grpSpPr>
          <a:xfrm>
            <a:off x="16573500" y="0"/>
            <a:ext cx="1714500" cy="1714500"/>
            <a:chOff x="0" y="0"/>
            <a:chExt cx="1913890" cy="1913890"/>
          </a:xfrm>
        </p:grpSpPr>
        <p:sp>
          <p:nvSpPr>
            <p:cNvPr id="5" name="Freeform 14">
              <a:extLst>
                <a:ext uri="{FF2B5EF4-FFF2-40B4-BE49-F238E27FC236}">
                  <a16:creationId xmlns:a16="http://schemas.microsoft.com/office/drawing/2014/main" id="{DF8C06B0-58BE-47F2-E527-23D1350B8883}"/>
                </a:ext>
              </a:extLst>
            </p:cNvPr>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6" name="TextBox 15">
            <a:extLst>
              <a:ext uri="{FF2B5EF4-FFF2-40B4-BE49-F238E27FC236}">
                <a16:creationId xmlns:a16="http://schemas.microsoft.com/office/drawing/2014/main" id="{D09F549B-8671-FBF8-15D6-E9E03A655E32}"/>
              </a:ext>
            </a:extLst>
          </p:cNvPr>
          <p:cNvSpPr txBox="1"/>
          <p:nvPr/>
        </p:nvSpPr>
        <p:spPr>
          <a:xfrm>
            <a:off x="16922553" y="705511"/>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05</a:t>
            </a:r>
          </a:p>
        </p:txBody>
      </p:sp>
    </p:spTree>
    <p:extLst>
      <p:ext uri="{BB962C8B-B14F-4D97-AF65-F5344CB8AC3E}">
        <p14:creationId xmlns:p14="http://schemas.microsoft.com/office/powerpoint/2010/main" val="30123531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96129" y="904994"/>
            <a:ext cx="11781871" cy="795089"/>
          </a:xfrm>
          <a:prstGeom prst="rect">
            <a:avLst/>
          </a:prstGeom>
        </p:spPr>
        <p:txBody>
          <a:bodyPr wrap="square" lIns="0" tIns="0" rIns="0" bIns="0" rtlCol="0" anchor="t">
            <a:spAutoFit/>
          </a:bodyPr>
          <a:lstStyle/>
          <a:p>
            <a:pPr>
              <a:lnSpc>
                <a:spcPts val="6159"/>
              </a:lnSpc>
              <a:spcBef>
                <a:spcPts val="4619"/>
              </a:spcBef>
            </a:pPr>
            <a:r>
              <a:rPr lang="en-US" sz="5599" spc="-279" dirty="0">
                <a:solidFill>
                  <a:srgbClr val="008E97"/>
                </a:solidFill>
                <a:latin typeface="Inter"/>
              </a:rPr>
              <a:t>Types of 3D Modeling/Design Tools</a:t>
            </a:r>
          </a:p>
        </p:txBody>
      </p:sp>
      <p:sp>
        <p:nvSpPr>
          <p:cNvPr id="3" name="AutoShape 3"/>
          <p:cNvSpPr/>
          <p:nvPr/>
        </p:nvSpPr>
        <p:spPr>
          <a:xfrm>
            <a:off x="0" y="0"/>
            <a:ext cx="1714500" cy="10287000"/>
          </a:xfrm>
          <a:prstGeom prst="rect">
            <a:avLst/>
          </a:prstGeom>
          <a:solidFill>
            <a:srgbClr val="242424"/>
          </a:solidFill>
        </p:spPr>
        <p:txBody>
          <a:bodyPr/>
          <a:lstStyle/>
          <a:p>
            <a:endParaRPr lang="ro-RO"/>
          </a:p>
        </p:txBody>
      </p:sp>
      <p:sp>
        <p:nvSpPr>
          <p:cNvPr id="4" name="TextBox 4"/>
          <p:cNvSpPr txBox="1"/>
          <p:nvPr/>
        </p:nvSpPr>
        <p:spPr>
          <a:xfrm rot="5400000">
            <a:off x="-2703918" y="4220475"/>
            <a:ext cx="7002110" cy="590418"/>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Learning Unit 1: 3D modelling/design tools</a:t>
            </a:r>
          </a:p>
          <a:p>
            <a:pPr marL="0" lvl="1">
              <a:lnSpc>
                <a:spcPts val="1680"/>
              </a:lnSpc>
              <a:spcBef>
                <a:spcPts val="1260"/>
              </a:spcBef>
            </a:pPr>
            <a:endParaRPr lang="en-US" sz="1400" spc="210" dirty="0">
              <a:solidFill>
                <a:schemeClr val="bg1"/>
              </a:solidFill>
              <a:latin typeface="Inter"/>
            </a:endParaRP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dirty="0"/>
            </a:p>
          </p:txBody>
        </p:sp>
      </p:grpSp>
      <p:sp>
        <p:nvSpPr>
          <p:cNvPr id="7" name="TextBox 7"/>
          <p:cNvSpPr txBox="1"/>
          <p:nvPr/>
        </p:nvSpPr>
        <p:spPr>
          <a:xfrm>
            <a:off x="349053" y="9311327"/>
            <a:ext cx="958543" cy="271483"/>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05–14</a:t>
            </a:r>
          </a:p>
        </p:txBody>
      </p:sp>
      <p:sp>
        <p:nvSpPr>
          <p:cNvPr id="9" name="TextBox 9"/>
          <p:cNvSpPr txBox="1"/>
          <p:nvPr/>
        </p:nvSpPr>
        <p:spPr>
          <a:xfrm>
            <a:off x="2895600" y="2781300"/>
            <a:ext cx="7696200" cy="6103659"/>
          </a:xfrm>
          <a:prstGeom prst="rect">
            <a:avLst/>
          </a:prstGeom>
        </p:spPr>
        <p:txBody>
          <a:bodyPr wrap="square" lIns="0" tIns="0" rIns="0" bIns="0" rtlCol="0" anchor="t">
            <a:spAutoFit/>
          </a:bodyPr>
          <a:lstStyle/>
          <a:p>
            <a:pPr marL="285750" indent="-285750" algn="just">
              <a:lnSpc>
                <a:spcPts val="2699"/>
              </a:lnSpc>
              <a:spcBef>
                <a:spcPts val="2024"/>
              </a:spcBef>
              <a:buFont typeface="Arial" panose="020B0604020202020204" pitchFamily="34" charset="0"/>
              <a:buChar char="•"/>
            </a:pPr>
            <a:r>
              <a:rPr lang="en-US" sz="2000" spc="17" dirty="0">
                <a:solidFill>
                  <a:srgbClr val="242424"/>
                </a:solidFill>
                <a:latin typeface="Inter"/>
              </a:rPr>
              <a:t>Computer-Aided Design (CAD) Software</a:t>
            </a:r>
          </a:p>
          <a:p>
            <a:pPr algn="just">
              <a:lnSpc>
                <a:spcPts val="2699"/>
              </a:lnSpc>
              <a:spcBef>
                <a:spcPts val="2024"/>
              </a:spcBef>
            </a:pPr>
            <a:r>
              <a:rPr lang="en-US" sz="2000" spc="17" dirty="0">
                <a:solidFill>
                  <a:srgbClr val="242424"/>
                </a:solidFill>
                <a:latin typeface="Inter"/>
              </a:rPr>
              <a:t>	- CAD software forms the foundation of 3D modeling for sustainable roof development.</a:t>
            </a:r>
          </a:p>
          <a:p>
            <a:pPr algn="just">
              <a:lnSpc>
                <a:spcPts val="2699"/>
              </a:lnSpc>
              <a:spcBef>
                <a:spcPts val="2024"/>
              </a:spcBef>
            </a:pPr>
            <a:r>
              <a:rPr lang="en-US" sz="2000" spc="17" dirty="0">
                <a:solidFill>
                  <a:srgbClr val="242424"/>
                </a:solidFill>
                <a:latin typeface="Inter"/>
              </a:rPr>
              <a:t>	- It allows professionals to create precise, detailed, and scalable roof designs with various features like solar panels, green roofing elements, and rainwater harvesting systems.</a:t>
            </a:r>
          </a:p>
          <a:p>
            <a:pPr marL="285750" indent="-285750" algn="just">
              <a:lnSpc>
                <a:spcPts val="2699"/>
              </a:lnSpc>
              <a:spcBef>
                <a:spcPts val="2024"/>
              </a:spcBef>
              <a:buFont typeface="Arial" panose="020B0604020202020204" pitchFamily="34" charset="0"/>
              <a:buChar char="•"/>
            </a:pPr>
            <a:r>
              <a:rPr lang="en-US" sz="2000" spc="17" dirty="0">
                <a:solidFill>
                  <a:srgbClr val="242424"/>
                </a:solidFill>
                <a:latin typeface="Inter"/>
              </a:rPr>
              <a:t>Building Information Modeling (BIM) Software</a:t>
            </a:r>
          </a:p>
          <a:p>
            <a:pPr algn="just">
              <a:lnSpc>
                <a:spcPts val="2699"/>
              </a:lnSpc>
              <a:spcBef>
                <a:spcPts val="2024"/>
              </a:spcBef>
            </a:pPr>
            <a:r>
              <a:rPr lang="en-US" sz="2000" spc="17" dirty="0">
                <a:solidFill>
                  <a:srgbClr val="242424"/>
                </a:solidFill>
                <a:latin typeface="Inter"/>
              </a:rPr>
              <a:t>	- BIM takes 3D modeling to a collaborative level by incorporating additional data about building components and materials.</a:t>
            </a:r>
          </a:p>
          <a:p>
            <a:pPr algn="just">
              <a:lnSpc>
                <a:spcPts val="2699"/>
              </a:lnSpc>
              <a:spcBef>
                <a:spcPts val="2024"/>
              </a:spcBef>
            </a:pPr>
            <a:r>
              <a:rPr lang="en-US" sz="2000" spc="17" dirty="0">
                <a:solidFill>
                  <a:srgbClr val="242424"/>
                </a:solidFill>
                <a:latin typeface="Inter"/>
              </a:rPr>
              <a:t>	- It facilitates the integration of sustainable features into the roof design and the entire building, enabling effective lifecycle analysis and energy performance evaluation.</a:t>
            </a:r>
          </a:p>
        </p:txBody>
      </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06</a:t>
            </a:r>
          </a:p>
        </p:txBody>
      </p:sp>
      <p:pic>
        <p:nvPicPr>
          <p:cNvPr id="12" name="Picture 11">
            <a:extLst>
              <a:ext uri="{FF2B5EF4-FFF2-40B4-BE49-F238E27FC236}">
                <a16:creationId xmlns:a16="http://schemas.microsoft.com/office/drawing/2014/main" id="{1EFD4804-7A95-DB9A-E701-38922D17861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35126" y="2656470"/>
            <a:ext cx="6405563" cy="692634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96129" y="904994"/>
            <a:ext cx="11781871" cy="795089"/>
          </a:xfrm>
          <a:prstGeom prst="rect">
            <a:avLst/>
          </a:prstGeom>
        </p:spPr>
        <p:txBody>
          <a:bodyPr wrap="square" lIns="0" tIns="0" rIns="0" bIns="0" rtlCol="0" anchor="t">
            <a:spAutoFit/>
          </a:bodyPr>
          <a:lstStyle/>
          <a:p>
            <a:pPr>
              <a:lnSpc>
                <a:spcPts val="6159"/>
              </a:lnSpc>
              <a:spcBef>
                <a:spcPts val="4619"/>
              </a:spcBef>
            </a:pPr>
            <a:r>
              <a:rPr lang="en-US" sz="5599" spc="-279" dirty="0">
                <a:solidFill>
                  <a:srgbClr val="008E97"/>
                </a:solidFill>
                <a:latin typeface="Inter"/>
              </a:rPr>
              <a:t>Key Features and Capabilities</a:t>
            </a:r>
          </a:p>
        </p:txBody>
      </p:sp>
      <p:sp>
        <p:nvSpPr>
          <p:cNvPr id="3" name="AutoShape 3"/>
          <p:cNvSpPr/>
          <p:nvPr/>
        </p:nvSpPr>
        <p:spPr>
          <a:xfrm>
            <a:off x="0" y="0"/>
            <a:ext cx="1714500" cy="10287000"/>
          </a:xfrm>
          <a:prstGeom prst="rect">
            <a:avLst/>
          </a:prstGeom>
          <a:solidFill>
            <a:srgbClr val="242424"/>
          </a:solidFill>
        </p:spPr>
        <p:txBody>
          <a:bodyPr/>
          <a:lstStyle/>
          <a:p>
            <a:endParaRPr lang="ro-RO"/>
          </a:p>
        </p:txBody>
      </p:sp>
      <p:sp>
        <p:nvSpPr>
          <p:cNvPr id="4" name="TextBox 4"/>
          <p:cNvSpPr txBox="1"/>
          <p:nvPr/>
        </p:nvSpPr>
        <p:spPr>
          <a:xfrm rot="5400000">
            <a:off x="-2703918" y="4220475"/>
            <a:ext cx="7002110" cy="590418"/>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Learning Unit 1: 3D modelling/design tools</a:t>
            </a:r>
          </a:p>
          <a:p>
            <a:pPr marL="0" lvl="1">
              <a:lnSpc>
                <a:spcPts val="1680"/>
              </a:lnSpc>
              <a:spcBef>
                <a:spcPts val="1260"/>
              </a:spcBef>
            </a:pPr>
            <a:endParaRPr lang="en-US" sz="1400" spc="210" dirty="0">
              <a:solidFill>
                <a:schemeClr val="bg1"/>
              </a:solidFill>
              <a:latin typeface="Inter"/>
            </a:endParaRP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dirty="0"/>
            </a:p>
          </p:txBody>
        </p:sp>
      </p:grpSp>
      <p:sp>
        <p:nvSpPr>
          <p:cNvPr id="7" name="TextBox 7"/>
          <p:cNvSpPr txBox="1"/>
          <p:nvPr/>
        </p:nvSpPr>
        <p:spPr>
          <a:xfrm>
            <a:off x="349053" y="9311327"/>
            <a:ext cx="958543" cy="271483"/>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05–14</a:t>
            </a:r>
          </a:p>
        </p:txBody>
      </p:sp>
      <p:sp>
        <p:nvSpPr>
          <p:cNvPr id="9" name="TextBox 9"/>
          <p:cNvSpPr txBox="1"/>
          <p:nvPr/>
        </p:nvSpPr>
        <p:spPr>
          <a:xfrm>
            <a:off x="3124200" y="2083284"/>
            <a:ext cx="12534131" cy="7251216"/>
          </a:xfrm>
          <a:prstGeom prst="rect">
            <a:avLst/>
          </a:prstGeom>
        </p:spPr>
        <p:txBody>
          <a:bodyPr wrap="square" lIns="0" tIns="0" rIns="0" bIns="0" rtlCol="0" anchor="t">
            <a:spAutoFit/>
          </a:bodyPr>
          <a:lstStyle/>
          <a:p>
            <a:pPr marL="285750" indent="-285750" algn="just">
              <a:spcBef>
                <a:spcPts val="2024"/>
              </a:spcBef>
              <a:buFont typeface="Arial" panose="020B0604020202020204" pitchFamily="34" charset="0"/>
              <a:buChar char="•"/>
            </a:pPr>
            <a:r>
              <a:rPr lang="en-US" sz="1799" spc="17" dirty="0">
                <a:solidFill>
                  <a:srgbClr val="242424"/>
                </a:solidFill>
                <a:latin typeface="Inter"/>
              </a:rPr>
              <a:t>Parametric Design:</a:t>
            </a:r>
          </a:p>
          <a:p>
            <a:pPr algn="just">
              <a:spcBef>
                <a:spcPts val="2024"/>
              </a:spcBef>
            </a:pPr>
            <a:r>
              <a:rPr lang="en-US" sz="1799" spc="17" dirty="0">
                <a:solidFill>
                  <a:srgbClr val="242424"/>
                </a:solidFill>
                <a:latin typeface="Inter"/>
              </a:rPr>
              <a:t>	- 3D modeling tools offer parametric capabilities, allowing designers to create roof elements that can be adjusted and modified dynamically based on changing parameters.</a:t>
            </a:r>
          </a:p>
          <a:p>
            <a:pPr algn="just">
              <a:spcBef>
                <a:spcPts val="2024"/>
              </a:spcBef>
            </a:pPr>
            <a:r>
              <a:rPr lang="en-US" sz="1799" spc="17" dirty="0">
                <a:solidFill>
                  <a:srgbClr val="242424"/>
                </a:solidFill>
                <a:latin typeface="Inter"/>
              </a:rPr>
              <a:t>	- This helps in optimizing designs for maximum energy efficiency and sustainable performance.</a:t>
            </a:r>
          </a:p>
          <a:p>
            <a:pPr marL="285750" indent="-285750" algn="just">
              <a:spcBef>
                <a:spcPts val="2024"/>
              </a:spcBef>
              <a:buFont typeface="Arial" panose="020B0604020202020204" pitchFamily="34" charset="0"/>
              <a:buChar char="•"/>
            </a:pPr>
            <a:r>
              <a:rPr lang="en-US" sz="1799" spc="17" dirty="0">
                <a:solidFill>
                  <a:srgbClr val="242424"/>
                </a:solidFill>
                <a:latin typeface="Inter"/>
              </a:rPr>
              <a:t>Material Libraries:</a:t>
            </a:r>
          </a:p>
          <a:p>
            <a:pPr algn="just">
              <a:spcBef>
                <a:spcPts val="2024"/>
              </a:spcBef>
            </a:pPr>
            <a:r>
              <a:rPr lang="en-US" sz="1799" spc="17" dirty="0">
                <a:solidFill>
                  <a:srgbClr val="242424"/>
                </a:solidFill>
                <a:latin typeface="Inter"/>
              </a:rPr>
              <a:t>	- Sustainable roof development requires the use of environmentally friendly materials.</a:t>
            </a:r>
          </a:p>
          <a:p>
            <a:pPr algn="just">
              <a:spcBef>
                <a:spcPts val="2024"/>
              </a:spcBef>
            </a:pPr>
            <a:r>
              <a:rPr lang="en-US" sz="1799" spc="17" dirty="0">
                <a:solidFill>
                  <a:srgbClr val="242424"/>
                </a:solidFill>
                <a:latin typeface="Inter"/>
              </a:rPr>
              <a:t>	- 3D modeling tools often provide access to extensive material libraries, enabling designers to select eco-conscious materials for their roof designs.</a:t>
            </a:r>
          </a:p>
          <a:p>
            <a:pPr marL="285750" indent="-285750" algn="just">
              <a:spcBef>
                <a:spcPts val="2024"/>
              </a:spcBef>
              <a:buFont typeface="Arial" panose="020B0604020202020204" pitchFamily="34" charset="0"/>
              <a:buChar char="•"/>
            </a:pPr>
            <a:r>
              <a:rPr lang="en-US" sz="1799" spc="17" dirty="0">
                <a:solidFill>
                  <a:srgbClr val="242424"/>
                </a:solidFill>
                <a:latin typeface="Inter"/>
              </a:rPr>
              <a:t>Lighting and Solar Analysis:</a:t>
            </a:r>
          </a:p>
          <a:p>
            <a:pPr algn="just">
              <a:spcBef>
                <a:spcPts val="2024"/>
              </a:spcBef>
            </a:pPr>
            <a:r>
              <a:rPr lang="en-US" sz="1799" spc="17" dirty="0">
                <a:solidFill>
                  <a:srgbClr val="242424"/>
                </a:solidFill>
                <a:latin typeface="Inter"/>
              </a:rPr>
              <a:t>	- Sustainable roofs often integrate solar panels or solar energy harvesting systems.</a:t>
            </a:r>
          </a:p>
          <a:p>
            <a:pPr algn="just">
              <a:spcBef>
                <a:spcPts val="2024"/>
              </a:spcBef>
            </a:pPr>
            <a:r>
              <a:rPr lang="en-US" sz="1799" spc="17" dirty="0">
                <a:solidFill>
                  <a:srgbClr val="242424"/>
                </a:solidFill>
                <a:latin typeface="Inter"/>
              </a:rPr>
              <a:t>	- 3D modeling software allows for accurate analysis of solar exposure on the roof, aiding in the efficient placement of solar elements.</a:t>
            </a:r>
          </a:p>
          <a:p>
            <a:pPr marL="285750" indent="-285750" algn="just">
              <a:spcBef>
                <a:spcPts val="2024"/>
              </a:spcBef>
              <a:buFont typeface="Arial" panose="020B0604020202020204" pitchFamily="34" charset="0"/>
              <a:buChar char="•"/>
            </a:pPr>
            <a:r>
              <a:rPr lang="en-US" sz="1799" spc="17" dirty="0">
                <a:solidFill>
                  <a:srgbClr val="242424"/>
                </a:solidFill>
                <a:latin typeface="Inter"/>
              </a:rPr>
              <a:t>Environmental Simulation:</a:t>
            </a:r>
          </a:p>
          <a:p>
            <a:pPr algn="just">
              <a:spcBef>
                <a:spcPts val="2024"/>
              </a:spcBef>
            </a:pPr>
            <a:r>
              <a:rPr lang="en-US" sz="1799" spc="17" dirty="0">
                <a:solidFill>
                  <a:srgbClr val="242424"/>
                </a:solidFill>
                <a:latin typeface="Inter"/>
              </a:rPr>
              <a:t>	- To ensure the sustainability of the roof, designers can use simulation tools to analyze how the roof interacts with wind flow, rainwater runoff, and heat transfer.</a:t>
            </a:r>
          </a:p>
          <a:p>
            <a:pPr algn="just">
              <a:spcBef>
                <a:spcPts val="2024"/>
              </a:spcBef>
            </a:pPr>
            <a:r>
              <a:rPr lang="en-US" sz="1799" spc="17" dirty="0">
                <a:solidFill>
                  <a:srgbClr val="242424"/>
                </a:solidFill>
                <a:latin typeface="Inter"/>
              </a:rPr>
              <a:t>	- This information helps in optimizing the roof's performance and minimizing its environmental impact.</a:t>
            </a:r>
          </a:p>
        </p:txBody>
      </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07</a:t>
            </a:r>
          </a:p>
        </p:txBody>
      </p:sp>
    </p:spTree>
    <p:extLst>
      <p:ext uri="{BB962C8B-B14F-4D97-AF65-F5344CB8AC3E}">
        <p14:creationId xmlns:p14="http://schemas.microsoft.com/office/powerpoint/2010/main" val="40723134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9C9B78E-9B50-3C13-9759-DD1C4C5DEC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91358" y="3086033"/>
            <a:ext cx="6237783" cy="6343371"/>
          </a:xfrm>
          <a:prstGeom prst="rect">
            <a:avLst/>
          </a:prstGeom>
        </p:spPr>
      </p:pic>
      <p:sp>
        <p:nvSpPr>
          <p:cNvPr id="2" name="TextBox 2"/>
          <p:cNvSpPr txBox="1"/>
          <p:nvPr/>
        </p:nvSpPr>
        <p:spPr>
          <a:xfrm>
            <a:off x="2696129" y="904994"/>
            <a:ext cx="11781871" cy="1590179"/>
          </a:xfrm>
          <a:prstGeom prst="rect">
            <a:avLst/>
          </a:prstGeom>
        </p:spPr>
        <p:txBody>
          <a:bodyPr wrap="square" lIns="0" tIns="0" rIns="0" bIns="0" rtlCol="0" anchor="t">
            <a:spAutoFit/>
          </a:bodyPr>
          <a:lstStyle/>
          <a:p>
            <a:pPr>
              <a:lnSpc>
                <a:spcPts val="6159"/>
              </a:lnSpc>
              <a:spcBef>
                <a:spcPts val="4619"/>
              </a:spcBef>
            </a:pPr>
            <a:r>
              <a:rPr lang="en-US" sz="5599" spc="-279" dirty="0">
                <a:solidFill>
                  <a:srgbClr val="008E97"/>
                </a:solidFill>
                <a:latin typeface="Inter"/>
              </a:rPr>
              <a:t>Benefits of 3D Modeling/Design Tools in Sustainable Roof Development</a:t>
            </a:r>
          </a:p>
        </p:txBody>
      </p:sp>
      <p:sp>
        <p:nvSpPr>
          <p:cNvPr id="3" name="AutoShape 3"/>
          <p:cNvSpPr/>
          <p:nvPr/>
        </p:nvSpPr>
        <p:spPr>
          <a:xfrm>
            <a:off x="0" y="0"/>
            <a:ext cx="1714500" cy="10287000"/>
          </a:xfrm>
          <a:prstGeom prst="rect">
            <a:avLst/>
          </a:prstGeom>
          <a:solidFill>
            <a:srgbClr val="242424"/>
          </a:solidFill>
        </p:spPr>
        <p:txBody>
          <a:bodyPr/>
          <a:lstStyle/>
          <a:p>
            <a:endParaRPr lang="ro-RO"/>
          </a:p>
        </p:txBody>
      </p:sp>
      <p:sp>
        <p:nvSpPr>
          <p:cNvPr id="4" name="TextBox 4"/>
          <p:cNvSpPr txBox="1"/>
          <p:nvPr/>
        </p:nvSpPr>
        <p:spPr>
          <a:xfrm rot="5400000">
            <a:off x="-2703918" y="4220475"/>
            <a:ext cx="7002110" cy="590418"/>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Learning Unit 1: 3D modelling/design tools</a:t>
            </a:r>
          </a:p>
          <a:p>
            <a:pPr marL="0" lvl="1">
              <a:lnSpc>
                <a:spcPts val="1680"/>
              </a:lnSpc>
              <a:spcBef>
                <a:spcPts val="1260"/>
              </a:spcBef>
            </a:pPr>
            <a:endParaRPr lang="en-US" sz="1400" spc="210" dirty="0">
              <a:solidFill>
                <a:schemeClr val="bg1"/>
              </a:solidFill>
              <a:latin typeface="Inter"/>
            </a:endParaRP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dirty="0"/>
            </a:p>
          </p:txBody>
        </p:sp>
      </p:grpSp>
      <p:sp>
        <p:nvSpPr>
          <p:cNvPr id="7" name="TextBox 7"/>
          <p:cNvSpPr txBox="1"/>
          <p:nvPr/>
        </p:nvSpPr>
        <p:spPr>
          <a:xfrm>
            <a:off x="349053" y="9311327"/>
            <a:ext cx="958543" cy="753155"/>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05–14</a:t>
            </a:r>
          </a:p>
          <a:p>
            <a:pPr algn="ctr">
              <a:lnSpc>
                <a:spcPts val="2159"/>
              </a:lnSpc>
              <a:spcBef>
                <a:spcPts val="1619"/>
              </a:spcBef>
            </a:pPr>
            <a:endParaRPr lang="en-US" sz="1799" spc="107" dirty="0">
              <a:solidFill>
                <a:srgbClr val="FFFFFF"/>
              </a:solidFill>
              <a:latin typeface="Inter Bold"/>
            </a:endParaRPr>
          </a:p>
        </p:txBody>
      </p:sp>
      <p:sp>
        <p:nvSpPr>
          <p:cNvPr id="9" name="TextBox 9"/>
          <p:cNvSpPr txBox="1"/>
          <p:nvPr/>
        </p:nvSpPr>
        <p:spPr>
          <a:xfrm>
            <a:off x="3124201" y="2898928"/>
            <a:ext cx="8153400" cy="6225294"/>
          </a:xfrm>
          <a:prstGeom prst="rect">
            <a:avLst/>
          </a:prstGeom>
        </p:spPr>
        <p:txBody>
          <a:bodyPr wrap="square" lIns="0" tIns="0" rIns="0" bIns="0" rtlCol="0" anchor="t">
            <a:spAutoFit/>
          </a:bodyPr>
          <a:lstStyle/>
          <a:p>
            <a:pPr marL="285750" indent="-285750" algn="just">
              <a:spcBef>
                <a:spcPts val="2024"/>
              </a:spcBef>
              <a:buFont typeface="Arial" panose="020B0604020202020204" pitchFamily="34" charset="0"/>
              <a:buChar char="•"/>
            </a:pPr>
            <a:r>
              <a:rPr lang="en-US" sz="1799" spc="17" dirty="0">
                <a:solidFill>
                  <a:srgbClr val="242424"/>
                </a:solidFill>
                <a:latin typeface="Inter"/>
              </a:rPr>
              <a:t>Enhanced Visualization:</a:t>
            </a:r>
          </a:p>
          <a:p>
            <a:pPr algn="just">
              <a:spcBef>
                <a:spcPts val="2024"/>
              </a:spcBef>
            </a:pPr>
            <a:r>
              <a:rPr lang="en-US" sz="1799" spc="17" dirty="0">
                <a:solidFill>
                  <a:srgbClr val="242424"/>
                </a:solidFill>
                <a:latin typeface="Inter"/>
              </a:rPr>
              <a:t>      - 3D models provide a clear and detailed visual representation of the sustainable roof design, making it easier for stakeholders to understand the concept and provide feedback.</a:t>
            </a:r>
          </a:p>
          <a:p>
            <a:pPr marL="285750" indent="-285750" algn="just">
              <a:spcBef>
                <a:spcPts val="2024"/>
              </a:spcBef>
              <a:buFont typeface="Arial" panose="020B0604020202020204" pitchFamily="34" charset="0"/>
              <a:buChar char="•"/>
            </a:pPr>
            <a:r>
              <a:rPr lang="en-US" sz="1799" spc="17" dirty="0">
                <a:solidFill>
                  <a:srgbClr val="242424"/>
                </a:solidFill>
                <a:latin typeface="Inter"/>
              </a:rPr>
              <a:t>Iterative Design Process:</a:t>
            </a:r>
          </a:p>
          <a:p>
            <a:pPr algn="just">
              <a:spcBef>
                <a:spcPts val="2024"/>
              </a:spcBef>
            </a:pPr>
            <a:r>
              <a:rPr lang="en-US" sz="1799" spc="17" dirty="0">
                <a:solidFill>
                  <a:srgbClr val="242424"/>
                </a:solidFill>
                <a:latin typeface="Inter"/>
              </a:rPr>
              <a:t>      - The flexibility of 3D modeling tools allows for quick iterations and modifications to the roof design, promoting innovation and optimal sustainable solutions.</a:t>
            </a:r>
          </a:p>
          <a:p>
            <a:pPr marL="285750" indent="-285750" algn="just">
              <a:spcBef>
                <a:spcPts val="2024"/>
              </a:spcBef>
              <a:buFont typeface="Arial" panose="020B0604020202020204" pitchFamily="34" charset="0"/>
              <a:buChar char="•"/>
            </a:pPr>
            <a:r>
              <a:rPr lang="en-US" sz="1799" spc="17" dirty="0">
                <a:solidFill>
                  <a:srgbClr val="242424"/>
                </a:solidFill>
                <a:latin typeface="Inter"/>
              </a:rPr>
              <a:t>Performance Optimization:</a:t>
            </a:r>
          </a:p>
          <a:p>
            <a:pPr algn="just">
              <a:spcBef>
                <a:spcPts val="2024"/>
              </a:spcBef>
            </a:pPr>
            <a:r>
              <a:rPr lang="en-US" sz="1799" spc="17" dirty="0">
                <a:solidFill>
                  <a:srgbClr val="242424"/>
                </a:solidFill>
                <a:latin typeface="Inter"/>
              </a:rPr>
              <a:t>      - By analyzing various sustainable elements in a virtual environment, designers can fine-tune the roof's performance before construction, leading to more efficient and effective designs.</a:t>
            </a:r>
          </a:p>
          <a:p>
            <a:pPr marL="285750" indent="-285750" algn="just">
              <a:spcBef>
                <a:spcPts val="2024"/>
              </a:spcBef>
              <a:buFont typeface="Arial" panose="020B0604020202020204" pitchFamily="34" charset="0"/>
              <a:buChar char="•"/>
            </a:pPr>
            <a:r>
              <a:rPr lang="en-US" sz="1799" spc="17" dirty="0">
                <a:solidFill>
                  <a:srgbClr val="242424"/>
                </a:solidFill>
                <a:latin typeface="Inter"/>
              </a:rPr>
              <a:t>Collaboration and Communication:</a:t>
            </a:r>
          </a:p>
          <a:p>
            <a:pPr algn="just">
              <a:spcBef>
                <a:spcPts val="2024"/>
              </a:spcBef>
            </a:pPr>
            <a:r>
              <a:rPr lang="en-US" sz="1799" spc="17" dirty="0">
                <a:solidFill>
                  <a:srgbClr val="242424"/>
                </a:solidFill>
                <a:latin typeface="Inter"/>
              </a:rPr>
              <a:t>      - 3D models facilitate better collaboration among team members and stakeholders, enabling effective communication and a shared understanding of the sustainable roof development process.</a:t>
            </a:r>
          </a:p>
        </p:txBody>
      </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08</a:t>
            </a:r>
          </a:p>
        </p:txBody>
      </p:sp>
    </p:spTree>
    <p:extLst>
      <p:ext uri="{BB962C8B-B14F-4D97-AF65-F5344CB8AC3E}">
        <p14:creationId xmlns:p14="http://schemas.microsoft.com/office/powerpoint/2010/main" val="27771289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96129" y="904994"/>
            <a:ext cx="11781871" cy="795089"/>
          </a:xfrm>
          <a:prstGeom prst="rect">
            <a:avLst/>
          </a:prstGeom>
        </p:spPr>
        <p:txBody>
          <a:bodyPr wrap="square" lIns="0" tIns="0" rIns="0" bIns="0" rtlCol="0" anchor="t">
            <a:spAutoFit/>
          </a:bodyPr>
          <a:lstStyle/>
          <a:p>
            <a:pPr>
              <a:lnSpc>
                <a:spcPts val="6159"/>
              </a:lnSpc>
              <a:spcBef>
                <a:spcPts val="4619"/>
              </a:spcBef>
            </a:pPr>
            <a:r>
              <a:rPr lang="en-US" sz="5599" spc="-279" dirty="0">
                <a:solidFill>
                  <a:srgbClr val="008E97"/>
                </a:solidFill>
                <a:latin typeface="Inter"/>
              </a:rPr>
              <a:t>Integration of Green Roof Systems</a:t>
            </a:r>
          </a:p>
        </p:txBody>
      </p:sp>
      <p:sp>
        <p:nvSpPr>
          <p:cNvPr id="3" name="AutoShape 3"/>
          <p:cNvSpPr/>
          <p:nvPr/>
        </p:nvSpPr>
        <p:spPr>
          <a:xfrm>
            <a:off x="0" y="0"/>
            <a:ext cx="1714500" cy="10287000"/>
          </a:xfrm>
          <a:prstGeom prst="rect">
            <a:avLst/>
          </a:prstGeom>
          <a:solidFill>
            <a:srgbClr val="242424"/>
          </a:solidFill>
        </p:spPr>
        <p:txBody>
          <a:bodyPr/>
          <a:lstStyle/>
          <a:p>
            <a:endParaRPr lang="ro-RO"/>
          </a:p>
        </p:txBody>
      </p:sp>
      <p:sp>
        <p:nvSpPr>
          <p:cNvPr id="4" name="TextBox 4"/>
          <p:cNvSpPr txBox="1"/>
          <p:nvPr/>
        </p:nvSpPr>
        <p:spPr>
          <a:xfrm rot="5400000">
            <a:off x="-2703918" y="4220475"/>
            <a:ext cx="7002110" cy="590418"/>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Learning Unit 1: 3D modelling/design tools</a:t>
            </a:r>
          </a:p>
          <a:p>
            <a:pPr marL="0" lvl="1">
              <a:lnSpc>
                <a:spcPts val="1680"/>
              </a:lnSpc>
              <a:spcBef>
                <a:spcPts val="1260"/>
              </a:spcBef>
            </a:pPr>
            <a:endParaRPr lang="en-US" sz="1400" spc="210" dirty="0">
              <a:solidFill>
                <a:schemeClr val="bg1"/>
              </a:solidFill>
              <a:latin typeface="Inter"/>
            </a:endParaRP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dirty="0"/>
            </a:p>
          </p:txBody>
        </p:sp>
      </p:grpSp>
      <p:sp>
        <p:nvSpPr>
          <p:cNvPr id="7" name="TextBox 7"/>
          <p:cNvSpPr txBox="1"/>
          <p:nvPr/>
        </p:nvSpPr>
        <p:spPr>
          <a:xfrm>
            <a:off x="349053" y="9311327"/>
            <a:ext cx="958543" cy="753155"/>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05–14</a:t>
            </a:r>
          </a:p>
          <a:p>
            <a:pPr algn="ctr">
              <a:lnSpc>
                <a:spcPts val="2159"/>
              </a:lnSpc>
              <a:spcBef>
                <a:spcPts val="1619"/>
              </a:spcBef>
            </a:pPr>
            <a:endParaRPr lang="en-US" sz="1799" spc="107" dirty="0">
              <a:solidFill>
                <a:srgbClr val="FFFFFF"/>
              </a:solidFill>
              <a:latin typeface="Inter Bold"/>
            </a:endParaRPr>
          </a:p>
        </p:txBody>
      </p:sp>
      <p:sp>
        <p:nvSpPr>
          <p:cNvPr id="9" name="TextBox 9"/>
          <p:cNvSpPr txBox="1"/>
          <p:nvPr/>
        </p:nvSpPr>
        <p:spPr>
          <a:xfrm>
            <a:off x="2590800" y="3208683"/>
            <a:ext cx="8276671" cy="5078313"/>
          </a:xfrm>
          <a:prstGeom prst="rect">
            <a:avLst/>
          </a:prstGeom>
        </p:spPr>
        <p:txBody>
          <a:bodyPr wrap="square" lIns="0" tIns="0" rIns="0" bIns="0" rtlCol="0" anchor="t">
            <a:spAutoFit/>
          </a:bodyPr>
          <a:lstStyle/>
          <a:p>
            <a:pPr marL="285750" indent="-285750" algn="just">
              <a:spcBef>
                <a:spcPts val="2024"/>
              </a:spcBef>
              <a:buFont typeface="Arial" panose="020B0604020202020204" pitchFamily="34" charset="0"/>
              <a:buChar char="•"/>
            </a:pPr>
            <a:r>
              <a:rPr lang="en-US" sz="2000" spc="17" dirty="0">
                <a:solidFill>
                  <a:srgbClr val="242424"/>
                </a:solidFill>
                <a:latin typeface="Inter"/>
              </a:rPr>
              <a:t>Green roof systems, also known as living roofs, are an essential component of sustainable roof development, as they contribute to biodiversity, rainwater management, and energy efficiency.</a:t>
            </a:r>
          </a:p>
          <a:p>
            <a:pPr marL="285750" indent="-285750" algn="just">
              <a:spcBef>
                <a:spcPts val="2024"/>
              </a:spcBef>
              <a:buFont typeface="Arial" panose="020B0604020202020204" pitchFamily="34" charset="0"/>
              <a:buChar char="•"/>
            </a:pPr>
            <a:r>
              <a:rPr lang="en-US" sz="2000" spc="17" dirty="0">
                <a:solidFill>
                  <a:srgbClr val="242424"/>
                </a:solidFill>
                <a:latin typeface="Inter"/>
              </a:rPr>
              <a:t>3D modeling tools enable the integration of green roof systems into the design, allowing designers to visualize how vegetation will cover the roof surface and how it interacts with the surrounding environment.</a:t>
            </a:r>
          </a:p>
          <a:p>
            <a:pPr marL="285750" indent="-285750" algn="just">
              <a:spcBef>
                <a:spcPts val="2024"/>
              </a:spcBef>
              <a:buFont typeface="Arial" panose="020B0604020202020204" pitchFamily="34" charset="0"/>
              <a:buChar char="•"/>
            </a:pPr>
            <a:r>
              <a:rPr lang="en-US" sz="2000" spc="17" dirty="0">
                <a:solidFill>
                  <a:srgbClr val="242424"/>
                </a:solidFill>
                <a:latin typeface="Inter"/>
              </a:rPr>
              <a:t>These tools assist in determining the ideal type of green roof system based on factors such as load-bearing capacity, local climate, and maintenance requirements.</a:t>
            </a:r>
          </a:p>
          <a:p>
            <a:pPr marL="285750" indent="-285750" algn="just">
              <a:spcBef>
                <a:spcPts val="2024"/>
              </a:spcBef>
              <a:buFont typeface="Arial" panose="020B0604020202020204" pitchFamily="34" charset="0"/>
              <a:buChar char="•"/>
            </a:pPr>
            <a:r>
              <a:rPr lang="en-US" sz="2000" spc="17" dirty="0">
                <a:solidFill>
                  <a:srgbClr val="242424"/>
                </a:solidFill>
                <a:latin typeface="Inter"/>
              </a:rPr>
              <a:t>By simulating the behavior of green roofs in 3D models, designers can optimize their performance and assess their benefits in terms of thermal insulation and stormwater management.</a:t>
            </a:r>
          </a:p>
        </p:txBody>
      </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09</a:t>
            </a:r>
          </a:p>
        </p:txBody>
      </p:sp>
      <p:pic>
        <p:nvPicPr>
          <p:cNvPr id="12" name="Picture 11">
            <a:extLst>
              <a:ext uri="{FF2B5EF4-FFF2-40B4-BE49-F238E27FC236}">
                <a16:creationId xmlns:a16="http://schemas.microsoft.com/office/drawing/2014/main" id="{2DD09546-B762-BAF4-04EE-1978F2356DD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69779" y="3223592"/>
            <a:ext cx="6650182" cy="4572000"/>
          </a:xfrm>
          <a:prstGeom prst="rect">
            <a:avLst/>
          </a:prstGeom>
        </p:spPr>
      </p:pic>
    </p:spTree>
    <p:extLst>
      <p:ext uri="{BB962C8B-B14F-4D97-AF65-F5344CB8AC3E}">
        <p14:creationId xmlns:p14="http://schemas.microsoft.com/office/powerpoint/2010/main" val="154176500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&#65279;<?xml version="1.0" encoding="utf-8"?><Relationships xmlns="http://schemas.openxmlformats.org/package/2006/relationships"><Relationship Type="http://schemas.openxmlformats.org/officeDocument/2006/relationships/customXmlProps" Target="/customXml/itemProps1.xml" Id="rId1" /></Relationships>
</file>

<file path=customXml/_rels/item2.xml.rels>&#65279;<?xml version="1.0" encoding="utf-8"?><Relationships xmlns="http://schemas.openxmlformats.org/package/2006/relationships"><Relationship Type="http://schemas.openxmlformats.org/officeDocument/2006/relationships/customXmlProps" Target="/customXml/itemProps2.xml" Id="rId1" /></Relationships>
</file>

<file path=customXml/_rels/item3.xml.rels>&#65279;<?xml version="1.0" encoding="utf-8"?><Relationships xmlns="http://schemas.openxmlformats.org/package/2006/relationships"><Relationship Type="http://schemas.openxmlformats.org/officeDocument/2006/relationships/customXmlProps" Target="/customXml/itemProps3.xml" Id="rId1" /></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07DC469C549464CBAF24E320663ABE7" ma:contentTypeVersion="13" ma:contentTypeDescription="Create a new document." ma:contentTypeScope="" ma:versionID="477f62195297a6d961d106792f3747ed">
  <xsd:schema xmlns:xsd="http://www.w3.org/2001/XMLSchema" xmlns:xs="http://www.w3.org/2001/XMLSchema" xmlns:p="http://schemas.microsoft.com/office/2006/metadata/properties" xmlns:ns2="852bcd7c-ecf9-4fe7-a043-1ce34af21266" xmlns:ns3="62673456-57e9-4e4e-84cb-07285f82b438" targetNamespace="http://schemas.microsoft.com/office/2006/metadata/properties" ma:root="true" ma:fieldsID="cc3c5c613c1e074e331d4f5e5b5bfe89" ns2:_="" ns3:_="">
    <xsd:import namespace="852bcd7c-ecf9-4fe7-a043-1ce34af21266"/>
    <xsd:import namespace="62673456-57e9-4e4e-84cb-07285f82b438"/>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52bcd7c-ecf9-4fe7-a043-1ce34af2126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02575e52-3e5f-4a4c-9122-9f0195bc6a02"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dexed="true" ma:internalName="MediaServiceDateTake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Location" ma:index="19" nillable="true" ma:displayName="Location" ma:indexed="true" ma:internalName="MediaServiceLocation"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2673456-57e9-4e4e-84cb-07285f82b438"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d1b26185-3e19-4f0d-8c6e-c5742faa7c88}" ma:internalName="TaxCatchAll" ma:showField="CatchAllData" ma:web="62673456-57e9-4e4e-84cb-07285f82b43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62673456-57e9-4e4e-84cb-07285f82b438" xsi:nil="true"/>
    <lcf76f155ced4ddcb4097134ff3c332f xmlns="852bcd7c-ecf9-4fe7-a043-1ce34af21266">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557D529D-013D-4123-A5D2-19492E10CAF9}">
  <ds:schemaRefs>
    <ds:schemaRef ds:uri="http://schemas.microsoft.com/sharepoint/v3/contenttype/forms"/>
  </ds:schemaRefs>
</ds:datastoreItem>
</file>

<file path=customXml/itemProps2.xml><?xml version="1.0" encoding="utf-8"?>
<ds:datastoreItem xmlns:ds="http://schemas.openxmlformats.org/officeDocument/2006/customXml" ds:itemID="{C3FE4A30-1DE3-4D88-A5CD-26835E0C61F7}"/>
</file>

<file path=customXml/itemProps3.xml><?xml version="1.0" encoding="utf-8"?>
<ds:datastoreItem xmlns:ds="http://schemas.openxmlformats.org/officeDocument/2006/customXml" ds:itemID="{EC9BFE8D-9366-4747-B8ED-39F4C1532F24}">
  <ds:schemaRefs>
    <ds:schemaRef ds:uri="http://schemas.microsoft.com/office/2006/metadata/properties"/>
    <ds:schemaRef ds:uri="http://schemas.microsoft.com/office/infopath/2007/PartnerControls"/>
    <ds:schemaRef ds:uri="62673456-57e9-4e4e-84cb-07285f82b438"/>
    <ds:schemaRef ds:uri="852bcd7c-ecf9-4fe7-a043-1ce34af21266"/>
  </ds:schemaRefs>
</ds:datastoreItem>
</file>

<file path=docProps/app.xml><?xml version="1.0" encoding="utf-8"?>
<Properties xmlns="http://schemas.openxmlformats.org/officeDocument/2006/extended-properties" xmlns:vt="http://schemas.openxmlformats.org/officeDocument/2006/docPropsVTypes">
  <TotalTime>1289</TotalTime>
  <Words>3812</Words>
  <Application>Microsoft Office PowerPoint</Application>
  <PresentationFormat>Custom</PresentationFormat>
  <Paragraphs>306</Paragraphs>
  <Slides>32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32</vt:i4>
      </vt:variant>
    </vt:vector>
  </HeadingPairs>
  <TitlesOfParts>
    <vt:vector size="38" baseType="lpstr">
      <vt:lpstr>Inter</vt:lpstr>
      <vt:lpstr>arial</vt:lpstr>
      <vt:lpstr>Inter Bold</vt:lpstr>
      <vt:lpstr>Calibri</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MACHINA_Presentation Template</dc:title>
  <dc:creator>Erika Nika</dc:creator>
  <cp:lastModifiedBy>Irina Tudor</cp:lastModifiedBy>
  <cp:revision>70</cp:revision>
  <dcterms:created xsi:type="dcterms:W3CDTF">2006-08-16T00:00:00Z</dcterms:created>
  <dcterms:modified xsi:type="dcterms:W3CDTF">2023-09-21T13:05:05Z</dcterms:modified>
  <dc:identifier>DAEgCd7Yx1k</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0x010100B07DC469C549464CBAF24E320663ABE7</vt:lpwstr>
  </property>
</Properties>
</file>