
<file path=[Content_Types].xml><?xml version="1.0" encoding="utf-8"?>
<Types xmlns="http://schemas.openxmlformats.org/package/2006/content-types">
  <Default Extension="xml" ContentType="application/vnd.openxmlformats-package.core-properties+xml"/>
  <Default Extension="jpeg" ContentType="image/jpeg"/>
  <Default Extension="webp" ContentType="image/webp"/>
  <Default Extension="jpg" ContentType="image/jpeg"/>
  <Default Extension="png" ContentType="image/png"/>
  <Default Extension="fntdata" ContentType="application/x-fontdata"/>
  <Default Extension="rels" ContentType="application/vnd.openxmlformats-package.relationships+xml"/>
  <Override PartName="/ppt/presentation.xml" ContentType="application/vnd.openxmlformats-officedocument.presentationml.presentation.main+xml"/>
  <Override PartName="/ppt/slides/slide9.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14.xml" ContentType="application/vnd.openxmlformats-officedocument.presentationml.slide+xml"/>
  <Override PartName="/ppt/slides/slide22.xml" ContentType="application/vnd.openxmlformats-officedocument.presentationml.slide+xml"/>
  <Override PartName="/ppt/slides/slide35.xml" ContentType="application/vnd.openxmlformats-officedocument.presentationml.slide+xml"/>
  <Override PartName="/ppt/slides/slide17.xml" ContentType="application/vnd.openxmlformats-officedocument.presentationml.slide+xml"/>
  <Override PartName="/ppt/slides/slide30.xml" ContentType="application/vnd.openxmlformats-officedocument.presentationml.slide+xml"/>
  <Override PartName="/ppt/slides/slide38.xml" ContentType="application/vnd.openxmlformats-officedocument.presentationml.slide+xml"/>
  <Override PartName="/ppt/tableStyles.xml" ContentType="application/vnd.openxmlformats-officedocument.presentationml.tableStyles+xml"/>
  <Override PartName="/ppt/slides/slide3.xml" ContentType="application/vnd.openxmlformats-officedocument.presentationml.slide+xml"/>
  <Override PartName="/customXml/item2.xml" ContentType="application/xml"/>
  <Override PartName="/customXml/itemProps2.xml" ContentType="application/vnd.openxmlformats-officedocument.customXmlProperties+xml"/>
  <Override PartName="/ppt/slides/slide12.xml" ContentType="application/vnd.openxmlformats-officedocument.presentationml.slide+xml"/>
  <Override PartName="/ppt/slides/slide25.xml" ContentType="application/vnd.openxmlformats-officedocument.presentationml.slide+xml"/>
  <Override PartName="/ppt/slides/slide7.xml" ContentType="application/vnd.openxmlformats-officedocument.presentationml.slide+xml"/>
  <Override PartName="/ppt/slides/slide20.xml" ContentType="application/vnd.openxmlformats-officedocument.presentationml.slide+xml"/>
  <Override PartName="/ppt/slides/slide28.xml" ContentType="application/vnd.openxmlformats-officedocument.presentationml.slide+xml"/>
  <Override PartName="/ppt/slides/slide33.xml" ContentType="application/vnd.openxmlformats-officedocument.presentationml.slide+xml"/>
  <Override PartName="/ppt/slides/slide36.xml" ContentType="application/vnd.openxmlformats-officedocument.presentationml.slide+xml"/>
  <Override PartName="/ppt/viewProps.xml" ContentType="application/vnd.openxmlformats-officedocument.presentationml.viewProps+xml"/>
  <Override PartName="/ppt/slides/slide1.xml" ContentType="application/vnd.openxmlformats-officedocument.presentationml.slide+xml"/>
  <Override PartName="/ppt/comments/modernComment_100_0.xml" ContentType="application/vnd.ms-powerpoint.comments+xml"/>
  <Override PartName="/ppt/slides/slide6.xml" ContentType="application/vnd.openxmlformats-officedocument.presentationml.slide+xml"/>
  <Override PartName="/ppt/slides/slide15.xml" ContentType="application/vnd.openxmlformats-officedocument.presentationml.slide+xml"/>
  <Override PartName="/ppt/slides/slide27.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5.xml" ContentType="application/vnd.openxmlformats-officedocument.presentationml.slide+xml"/>
  <Override PartName="/ppt/slides/slide10.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6.xml" ContentType="application/vnd.openxmlformats-officedocument.presentationml.slide+xml"/>
  <Override PartName="/ppt/slides/slide31.xml" ContentType="application/vnd.openxmlformats-officedocument.presentationml.slide+xml"/>
  <Override PartName="/ppt/slides/slide39.xml" ContentType="application/vnd.openxmlformats-officedocument.presentationml.slide+xml"/>
  <Override PartName="/ppt/authors.xml" ContentType="application/vnd.ms-powerpoint.authors+xml"/>
  <Override PartName="/ppt/slides/slide4.xml" ContentType="application/vnd.openxmlformats-officedocument.presentationml.slide+xml"/>
  <Override PartName="/customXml/item3.xml" ContentType="application/xml"/>
  <Override PartName="/customXml/itemProps3.xml" ContentType="application/vnd.openxmlformats-officedocument.customXmlProperties+xml"/>
  <Override PartName="/ppt/slides/slide8.xml" ContentType="application/vnd.openxmlformats-officedocument.presentationml.slide+xml"/>
  <Override PartName="/ppt/comments/modernComment_104_0.xml" ContentType="application/vnd.ms-powerpoint.comments+xml"/>
  <Override PartName="/ppt/slides/slide13.xml" ContentType="application/vnd.openxmlformats-officedocument.presentationml.slide+xml"/>
  <Override PartName="/ppt/slides/slide21.xml" ContentType="application/vnd.openxmlformats-officedocument.presentationml.slide+xml"/>
  <Override PartName="/ppt/slides/slide29.xml" ContentType="application/vnd.openxmlformats-officedocument.presentationml.slide+xml"/>
  <Override PartName="/ppt/slides/slide34.xml" ContentType="application/vnd.openxmlformats-officedocument.presentationml.slide+xml"/>
  <Override PartName="/ppt/slides/slide16.xml" ContentType="application/vnd.openxmlformats-officedocument.presentationml.slide+xml"/>
  <Override PartName="/ppt/slides/slide37.xml" ContentType="application/vnd.openxmlformats-officedocument.presentationml.slide+xml"/>
  <Override PartName="/customXml/item1.xml" ContentType="application/xml"/>
  <Override PartName="/customXml/itemProps1.xml" ContentType="application/vnd.openxmlformats-officedocument.customXmlProperties+xml"/>
  <Override PartName="/ppt/slides/slide2.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32.xml" ContentType="application/vnd.openxmlformats-officedocument.presentationml.slide+xml"/>
  <Override PartName="/docProps/custom.xml" ContentType="application/vnd.openxmlformats-officedocument.custom-properties+xml"/>
  <Override PartName="/docProps/app.xml" ContentType="application/vnd.openxmlformats-officedocument.extended-properties+xml"/>
</Types>
</file>

<file path=_rels/.rels>&#65279;<?xml version="1.0" encoding="utf-8"?><Relationships xmlns="http://schemas.openxmlformats.org/package/2006/relationships"><Relationship Type="http://schemas.openxmlformats.org/package/2006/relationships/metadata/core-properties" Target="/docProps/core.xml" Id="rId3" /><Relationship Type="http://schemas.openxmlformats.org/package/2006/relationships/metadata/thumbnail" Target="/docProps/thumbnail.jpeg" Id="rId2" /><Relationship Type="http://schemas.openxmlformats.org/officeDocument/2006/relationships/officeDocument" Target="/ppt/presentation.xml" Id="rId1" /><Relationship Type="http://schemas.openxmlformats.org/officeDocument/2006/relationships/custom-properties" Target="/docProps/custom.xml" Id="rId5" /><Relationship Type="http://schemas.openxmlformats.org/officeDocument/2006/relationships/extended-properties" Target="/docProps/app.xml" Id="rId4" /></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92" r:id="rId7"/>
    <p:sldId id="258" r:id="rId8"/>
    <p:sldId id="293" r:id="rId9"/>
    <p:sldId id="294" r:id="rId10"/>
    <p:sldId id="266" r:id="rId11"/>
    <p:sldId id="260" r:id="rId12"/>
    <p:sldId id="283" r:id="rId13"/>
    <p:sldId id="284" r:id="rId14"/>
    <p:sldId id="269" r:id="rId15"/>
    <p:sldId id="270" r:id="rId16"/>
    <p:sldId id="271" r:id="rId17"/>
    <p:sldId id="272" r:id="rId18"/>
    <p:sldId id="273" r:id="rId19"/>
    <p:sldId id="274" r:id="rId20"/>
    <p:sldId id="262" r:id="rId21"/>
    <p:sldId id="267" r:id="rId22"/>
    <p:sldId id="279" r:id="rId23"/>
    <p:sldId id="275" r:id="rId24"/>
    <p:sldId id="280" r:id="rId25"/>
    <p:sldId id="281" r:id="rId26"/>
    <p:sldId id="282" r:id="rId27"/>
    <p:sldId id="264" r:id="rId28"/>
    <p:sldId id="285" r:id="rId29"/>
    <p:sldId id="286" r:id="rId30"/>
    <p:sldId id="287" r:id="rId31"/>
    <p:sldId id="288" r:id="rId32"/>
    <p:sldId id="289" r:id="rId33"/>
    <p:sldId id="290" r:id="rId34"/>
    <p:sldId id="291" r:id="rId35"/>
    <p:sldId id="296" r:id="rId36"/>
    <p:sldId id="297" r:id="rId37"/>
    <p:sldId id="298" r:id="rId38"/>
    <p:sldId id="299" r:id="rId39"/>
    <p:sldId id="265" r:id="rId40"/>
    <p:sldId id="295" r:id="rId41"/>
    <p:sldId id="268" r:id="rId42"/>
    <p:sldId id="300" r:id="rId43"/>
    <p:sldId id="301" r:id="rId44"/>
  </p:sldIdLst>
  <p:sldSz cx="18288000" cy="10287000"/>
  <p:notesSz cx="6858000" cy="9144000"/>
  <p:embeddedFontLst>
    <p:embeddedFont>
      <p:font typeface="Calibri" panose="020F0502020204030204" pitchFamily="34" charset="0"/>
      <p:regular r:id="rId45"/>
      <p:bold r:id="rId46"/>
      <p:italic r:id="rId47"/>
      <p:boldItalic r:id="rId48"/>
    </p:embeddedFont>
    <p:embeddedFont>
      <p:font typeface="Inter" panose="020B0604020202020204" charset="0"/>
      <p:regular r:id="rId49"/>
    </p:embeddedFont>
    <p:embeddedFont>
      <p:font typeface="Inter Bold" panose="020B0604020202020204" charset="0"/>
      <p:regular r:id="rId50"/>
      <p:bold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9543F38-AF6B-F58B-6B93-6B134294E2A8}" name="Maria Tortajada Garibo" initials="MTG" userId="S::mtorgar2@upv.edu.es::e5317db0-549a-4110-8576-011167051016" providerId="AD"/>
  <p188:author id="{304FF08D-EB77-320A-ADF2-1D9B81AD61E8}" name="Irina Tudor" initials="IT" userId="c0e04350fa26bd3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215" autoAdjust="0"/>
    <p:restoredTop sz="94622" autoAdjust="0"/>
  </p:normalViewPr>
  <p:slideViewPr>
    <p:cSldViewPr>
      <p:cViewPr varScale="1">
        <p:scale>
          <a:sx n="58" d="100"/>
          <a:sy n="58" d="100"/>
        </p:scale>
        <p:origin x="39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&#65279;<?xml version="1.0" encoding="utf-8"?><Relationships xmlns="http://schemas.openxmlformats.org/package/2006/relationships"><Relationship Type="http://schemas.openxmlformats.org/officeDocument/2006/relationships/slide" Target="/ppt/slides/slide9.xml" Id="rId13" /><Relationship Type="http://schemas.openxmlformats.org/officeDocument/2006/relationships/slide" Target="/ppt/slides/slide14.xml" Id="rId18" /><Relationship Type="http://schemas.openxmlformats.org/officeDocument/2006/relationships/slide" Target="/ppt/slides/slide22.xml" Id="rId26" /><Relationship Type="http://schemas.openxmlformats.org/officeDocument/2006/relationships/slide" Target="/ppt/slides/slide35.xml" Id="rId39" /><Relationship Type="http://schemas.openxmlformats.org/officeDocument/2006/relationships/slide" Target="/ppt/slides/slide17.xml" Id="rId21" /><Relationship Type="http://schemas.openxmlformats.org/officeDocument/2006/relationships/slide" Target="/ppt/slides/slide30.xml" Id="rId34" /><Relationship Type="http://schemas.openxmlformats.org/officeDocument/2006/relationships/slide" Target="/ppt/slides/slide38.xml" Id="rId42" /><Relationship Type="http://schemas.openxmlformats.org/officeDocument/2006/relationships/font" Target="/ppt/fonts/font3.fntdata" Id="rId47" /><Relationship Type="http://schemas.openxmlformats.org/officeDocument/2006/relationships/font" Target="/ppt/fonts/font6.fntdata" Id="rId50" /><Relationship Type="http://schemas.openxmlformats.org/officeDocument/2006/relationships/tableStyles" Target="/ppt/tableStyles.xml" Id="rId55" /><Relationship Type="http://schemas.openxmlformats.org/officeDocument/2006/relationships/slide" Target="/ppt/slides/slide3.xml" Id="rId7" /><Relationship Type="http://schemas.openxmlformats.org/officeDocument/2006/relationships/customXml" Target="/customXml/item2.xml" Id="rId2" /><Relationship Type="http://schemas.openxmlformats.org/officeDocument/2006/relationships/slide" Target="/ppt/slides/slide12.xml" Id="rId16" /><Relationship Type="http://schemas.openxmlformats.org/officeDocument/2006/relationships/slide" Target="/ppt/slides/slide25.xml" Id="rId29" /><Relationship Type="http://schemas.openxmlformats.org/officeDocument/2006/relationships/slide" Target="/ppt/slides/slide7.xml" Id="rId11" /><Relationship Type="http://schemas.openxmlformats.org/officeDocument/2006/relationships/slide" Target="/ppt/slides/slide20.xml" Id="rId24" /><Relationship Type="http://schemas.openxmlformats.org/officeDocument/2006/relationships/slide" Target="/ppt/slides/slide28.xml" Id="rId32" /><Relationship Type="http://schemas.openxmlformats.org/officeDocument/2006/relationships/slide" Target="/ppt/slides/slide33.xml" Id="rId37" /><Relationship Type="http://schemas.openxmlformats.org/officeDocument/2006/relationships/slide" Target="/ppt/slides/slide36.xml" Id="rId40" /><Relationship Type="http://schemas.openxmlformats.org/officeDocument/2006/relationships/font" Target="/ppt/fonts/font1.fntdata" Id="rId45" /><Relationship Type="http://schemas.openxmlformats.org/officeDocument/2006/relationships/viewProps" Target="/ppt/viewProps.xml" Id="rId53" /><Relationship Type="http://schemas.openxmlformats.org/officeDocument/2006/relationships/slide" Target="/ppt/slides/slide1.xml" Id="rId5" /><Relationship Type="http://schemas.openxmlformats.org/officeDocument/2006/relationships/slide" Target="/ppt/slides/slide6.xml" Id="rId10" /><Relationship Type="http://schemas.openxmlformats.org/officeDocument/2006/relationships/slide" Target="/ppt/slides/slide15.xml" Id="rId19" /><Relationship Type="http://schemas.openxmlformats.org/officeDocument/2006/relationships/slide" Target="/ppt/slides/slide27.xml" Id="rId31" /><Relationship Type="http://schemas.openxmlformats.org/officeDocument/2006/relationships/slide" Target="/ppt/slides/slide40.xml" Id="rId44" /><Relationship Type="http://schemas.openxmlformats.org/officeDocument/2006/relationships/presProps" Target="/ppt/presProps.xml" Id="rId52" /><Relationship Type="http://schemas.openxmlformats.org/officeDocument/2006/relationships/slideMaster" Target="/ppt/slideMasters/slideMaster1.xml" Id="rId4" /><Relationship Type="http://schemas.openxmlformats.org/officeDocument/2006/relationships/slide" Target="/ppt/slides/slide5.xml" Id="rId9" /><Relationship Type="http://schemas.openxmlformats.org/officeDocument/2006/relationships/slide" Target="/ppt/slides/slide10.xml" Id="rId14" /><Relationship Type="http://schemas.openxmlformats.org/officeDocument/2006/relationships/slide" Target="/ppt/slides/slide18.xml" Id="rId22" /><Relationship Type="http://schemas.openxmlformats.org/officeDocument/2006/relationships/slide" Target="/ppt/slides/slide23.xml" Id="rId27" /><Relationship Type="http://schemas.openxmlformats.org/officeDocument/2006/relationships/slide" Target="/ppt/slides/slide26.xml" Id="rId30" /><Relationship Type="http://schemas.openxmlformats.org/officeDocument/2006/relationships/slide" Target="/ppt/slides/slide31.xml" Id="rId35" /><Relationship Type="http://schemas.openxmlformats.org/officeDocument/2006/relationships/slide" Target="/ppt/slides/slide39.xml" Id="rId43" /><Relationship Type="http://schemas.openxmlformats.org/officeDocument/2006/relationships/font" Target="/ppt/fonts/font4.fntdata" Id="rId48" /><Relationship Type="http://schemas.microsoft.com/office/2018/10/relationships/authors" Target="/ppt/authors.xml" Id="rId56" /><Relationship Type="http://schemas.openxmlformats.org/officeDocument/2006/relationships/slide" Target="/ppt/slides/slide4.xml" Id="rId8" /><Relationship Type="http://schemas.openxmlformats.org/officeDocument/2006/relationships/font" Target="/ppt/fonts/font7.fntdata" Id="rId51" /><Relationship Type="http://schemas.openxmlformats.org/officeDocument/2006/relationships/customXml" Target="/customXml/item3.xml" Id="rId3" /><Relationship Type="http://schemas.openxmlformats.org/officeDocument/2006/relationships/slide" Target="/ppt/slides/slide8.xml" Id="rId12" /><Relationship Type="http://schemas.openxmlformats.org/officeDocument/2006/relationships/slide" Target="/ppt/slides/slide13.xml" Id="rId17" /><Relationship Type="http://schemas.openxmlformats.org/officeDocument/2006/relationships/slide" Target="/ppt/slides/slide21.xml" Id="rId25" /><Relationship Type="http://schemas.openxmlformats.org/officeDocument/2006/relationships/slide" Target="/ppt/slides/slide29.xml" Id="rId33" /><Relationship Type="http://schemas.openxmlformats.org/officeDocument/2006/relationships/slide" Target="/ppt/slides/slide34.xml" Id="rId38" /><Relationship Type="http://schemas.openxmlformats.org/officeDocument/2006/relationships/font" Target="/ppt/fonts/font2.fntdata" Id="rId46" /><Relationship Type="http://schemas.openxmlformats.org/officeDocument/2006/relationships/slide" Target="/ppt/slides/slide16.xml" Id="rId20" /><Relationship Type="http://schemas.openxmlformats.org/officeDocument/2006/relationships/slide" Target="/ppt/slides/slide37.xml" Id="rId41" /><Relationship Type="http://schemas.openxmlformats.org/officeDocument/2006/relationships/theme" Target="/ppt/theme/theme1.xml" Id="rId54" /><Relationship Type="http://schemas.openxmlformats.org/officeDocument/2006/relationships/customXml" Target="/customXml/item1.xml" Id="rId1" /><Relationship Type="http://schemas.openxmlformats.org/officeDocument/2006/relationships/slide" Target="/ppt/slides/slide2.xml" Id="rId6" /><Relationship Type="http://schemas.openxmlformats.org/officeDocument/2006/relationships/slide" Target="/ppt/slides/slide11.xml" Id="rId15" /><Relationship Type="http://schemas.openxmlformats.org/officeDocument/2006/relationships/slide" Target="/ppt/slides/slide19.xml" Id="rId23" /><Relationship Type="http://schemas.openxmlformats.org/officeDocument/2006/relationships/slide" Target="/ppt/slides/slide24.xml" Id="rId28" /><Relationship Type="http://schemas.openxmlformats.org/officeDocument/2006/relationships/slide" Target="/ppt/slides/slide32.xml" Id="rId36" /><Relationship Type="http://schemas.openxmlformats.org/officeDocument/2006/relationships/font" Target="/ppt/fonts/font5.fntdata" Id="rId49" /></Relationships>
</file>

<file path=ppt/comments/modernComment_100_0.xml><?xml version="1.0" encoding="utf-8"?>
<p188:cmLst xmlns:a="http://schemas.openxmlformats.org/drawingml/2006/main" xmlns:r="http://schemas.openxmlformats.org/officeDocument/2006/relationships" xmlns:p188="http://schemas.microsoft.com/office/powerpoint/2018/8/main">
  <p188:cm id="{AD8E5BB5-C9F5-2146-A4DC-077EDDE35A47}" authorId="{79543F38-AF6B-F58B-6B93-6B134294E2A8}" created="2023-09-07T10:50:13.046">
    <pc:sldMkLst xmlns:pc="http://schemas.microsoft.com/office/powerpoint/2013/main/command">
      <pc:docMk/>
      <pc:sldMk cId="0" sldId="256"/>
    </pc:sldMkLst>
    <p188:txBody>
      <a:bodyPr/>
      <a:lstStyle/>
      <a:p>
        <a:r>
          <a:rPr lang="es-ES"/>
          <a:t>The Power Point is very good, although perhaps more visual information could be included in the slides (type of vegetation, materials, etc.).</a:t>
        </a:r>
      </a:p>
    </p188:txBody>
  </p188:cm>
</p188:cmLst>
</file>

<file path=ppt/comments/modernComment_104_0.xml><?xml version="1.0" encoding="utf-8"?>
<p188:cmLst xmlns:a="http://schemas.openxmlformats.org/drawingml/2006/main" xmlns:r="http://schemas.openxmlformats.org/officeDocument/2006/relationships" xmlns:p188="http://schemas.microsoft.com/office/powerpoint/2018/8/main">
  <p188:cm id="{7A328033-5F1A-554B-B42E-FDB8026F815E}" authorId="{79543F38-AF6B-F58B-6B93-6B134294E2A8}" created="2023-09-07T10:51:33.472">
    <pc:sldMkLst xmlns:pc="http://schemas.microsoft.com/office/powerpoint/2013/main/command">
      <pc:docMk/>
      <pc:sldMk cId="0" sldId="260"/>
    </pc:sldMkLst>
    <p188:txBody>
      <a:bodyPr/>
      <a:lstStyle/>
      <a:p>
        <a:r>
          <a:rPr lang="es-ES"/>
          <a:t>This section, as was discussed in the lecture notes, is explained in module 2. Perhaps it would be good to make a summary but not to explain the benefits, since it is information that has already been explained. </a:t>
        </a:r>
      </a:p>
    </p188:txBody>
  </p188:cm>
</p188:cmLst>
</file>

<file path=ppt/slideLayouts/_rels/slideLayout7.xml.rels>&#65279;<?xml version="1.0" encoding="utf-8"?><Relationships xmlns="http://schemas.openxmlformats.org/package/2006/relationships"><Relationship Type="http://schemas.openxmlformats.org/officeDocument/2006/relationships/slideMaster" Target="/ppt/slideMasters/slideMaster1.xml" Id="rId1" /></Relationships>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21-Sep-23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&#65279;<?xml version="1.0" encoding="utf-8"?><Relationships xmlns="http://schemas.openxmlformats.org/package/2006/relationships"><Relationship Type="http://schemas.openxmlformats.org/officeDocument/2006/relationships/slideLayout" Target="/ppt/slideLayouts/slideLayout7.xml" Id="rId7" /><Relationship Type="http://schemas.openxmlformats.org/officeDocument/2006/relationships/theme" Target="/ppt/theme/theme1.xml" Id="rId12"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21-Sep-23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5"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image" Target="/ppt/media/image1.png" Id="rId3" /><Relationship Type="http://schemas.microsoft.com/office/2018/10/relationships/comments" Target="/ppt/comments/modernComment_100_0.xml" Id="rId2" /><Relationship Type="http://schemas.openxmlformats.org/officeDocument/2006/relationships/slideLayout" Target="/ppt/slideLayouts/slideLayout7.xml" Id="rId1" /><Relationship Type="http://schemas.openxmlformats.org/officeDocument/2006/relationships/image" Target="/ppt/media/image3.png" Id="rId5" /><Relationship Type="http://schemas.openxmlformats.org/officeDocument/2006/relationships/image" Target="/ppt/media/image2.png" Id="rId4" /></Relationships>
</file>

<file path=ppt/slides/_rels/slide10.xml.rels>&#65279;<?xml version="1.0" encoding="utf-8"?><Relationships xmlns="http://schemas.openxmlformats.org/package/2006/relationships"><Relationship Type="http://schemas.openxmlformats.org/officeDocument/2006/relationships/image" Target="/ppt/media/image11.webp" Id="rId2" /><Relationship Type="http://schemas.openxmlformats.org/officeDocument/2006/relationships/slideLayout" Target="/ppt/slideLayouts/slideLayout7.xml" Id="rId1" /></Relationships>
</file>

<file path=ppt/slides/_rels/slide11.xml.rels>&#65279;<?xml version="1.0" encoding="utf-8"?><Relationships xmlns="http://schemas.openxmlformats.org/package/2006/relationships"><Relationship Type="http://schemas.openxmlformats.org/officeDocument/2006/relationships/image" Target="/ppt/media/image12.jpg" Id="rId2" /><Relationship Type="http://schemas.openxmlformats.org/officeDocument/2006/relationships/slideLayout" Target="/ppt/slideLayouts/slideLayout7.xml" Id="rId1" /></Relationships>
</file>

<file path=ppt/slides/_rels/slide12.xml.rels>&#65279;<?xml version="1.0" encoding="utf-8"?><Relationships xmlns="http://schemas.openxmlformats.org/package/2006/relationships"><Relationship Type="http://schemas.openxmlformats.org/officeDocument/2006/relationships/image" Target="/ppt/media/image13.jpg" Id="rId3" /><Relationship Type="http://schemas.openxmlformats.org/officeDocument/2006/relationships/image" Target="/ppt/media/image12.jpg" Id="rId2" /><Relationship Type="http://schemas.openxmlformats.org/officeDocument/2006/relationships/slideLayout" Target="/ppt/slideLayouts/slideLayout7.xml" Id="rId1" /></Relationships>
</file>

<file path=ppt/slides/_rels/slide13.xml.rels>&#65279;<?xml version="1.0" encoding="utf-8"?><Relationships xmlns="http://schemas.openxmlformats.org/package/2006/relationships"><Relationship Type="http://schemas.openxmlformats.org/officeDocument/2006/relationships/image" Target="/ppt/media/image14.png" Id="rId2" /><Relationship Type="http://schemas.openxmlformats.org/officeDocument/2006/relationships/slideLayout" Target="/ppt/slideLayouts/slideLayout7.xml" Id="rId1" /></Relationships>
</file>

<file path=ppt/slides/_rels/slide14.xml.rels>&#65279;<?xml version="1.0" encoding="utf-8"?><Relationships xmlns="http://schemas.openxmlformats.org/package/2006/relationships"><Relationship Type="http://schemas.openxmlformats.org/officeDocument/2006/relationships/image" Target="/ppt/media/image15.jpg" Id="rId2" /><Relationship Type="http://schemas.openxmlformats.org/officeDocument/2006/relationships/slideLayout" Target="/ppt/slideLayouts/slideLayout7.xml" Id="rId1" /></Relationships>
</file>

<file path=ppt/slides/_rels/slide15.xml.rels>&#65279;<?xml version="1.0" encoding="utf-8"?><Relationships xmlns="http://schemas.openxmlformats.org/package/2006/relationships"><Relationship Type="http://schemas.openxmlformats.org/officeDocument/2006/relationships/image" Target="/ppt/media/image16.webp" Id="rId2" /><Relationship Type="http://schemas.openxmlformats.org/officeDocument/2006/relationships/slideLayout" Target="/ppt/slideLayouts/slideLayout7.xml" Id="rId1" /></Relationships>
</file>

<file path=ppt/slides/_rels/slide16.xml.rels>&#65279;<?xml version="1.0" encoding="utf-8"?><Relationships xmlns="http://schemas.openxmlformats.org/package/2006/relationships"><Relationship Type="http://schemas.openxmlformats.org/officeDocument/2006/relationships/image" Target="/ppt/media/image17.jpg" Id="rId2" /><Relationship Type="http://schemas.openxmlformats.org/officeDocument/2006/relationships/slideLayout" Target="/ppt/slideLayouts/slideLayout7.xml" Id="rId1" /></Relationships>
</file>

<file path=ppt/slides/_rels/slide17.xml.rels>&#65279;<?xml version="1.0" encoding="utf-8"?><Relationships xmlns="http://schemas.openxmlformats.org/package/2006/relationships"><Relationship Type="http://schemas.openxmlformats.org/officeDocument/2006/relationships/image" Target="/ppt/media/image19.png" Id="rId3" /><Relationship Type="http://schemas.openxmlformats.org/officeDocument/2006/relationships/image" Target="/ppt/media/image18.jpeg" Id="rId2" /><Relationship Type="http://schemas.openxmlformats.org/officeDocument/2006/relationships/slideLayout" Target="/ppt/slideLayouts/slideLayout7.xml" Id="rId1" /></Relationships>
</file>

<file path=ppt/slides/_rels/slide18.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19.xml.rels>&#65279;<?xml version="1.0" encoding="utf-8"?><Relationships xmlns="http://schemas.openxmlformats.org/package/2006/relationships"><Relationship Type="http://schemas.openxmlformats.org/officeDocument/2006/relationships/image" Target="/ppt/media/image20.webp" Id="rId2" /><Relationship Type="http://schemas.openxmlformats.org/officeDocument/2006/relationships/slideLayout" Target="/ppt/slideLayouts/slideLayout7.xml" Id="rId1" /></Relationships>
</file>

<file path=ppt/slides/_rels/slide2.xml.rels>&#65279;<?xml version="1.0" encoding="utf-8"?><Relationships xmlns="http://schemas.openxmlformats.org/package/2006/relationships"><Relationship Type="http://schemas.openxmlformats.org/officeDocument/2006/relationships/image" Target="/ppt/media/image4.png" Id="rId2" /><Relationship Type="http://schemas.openxmlformats.org/officeDocument/2006/relationships/slideLayout" Target="/ppt/slideLayouts/slideLayout7.xml" Id="rId1" /></Relationships>
</file>

<file path=ppt/slides/_rels/slide20.xml.rels>&#65279;<?xml version="1.0" encoding="utf-8"?><Relationships xmlns="http://schemas.openxmlformats.org/package/2006/relationships"><Relationship Type="http://schemas.openxmlformats.org/officeDocument/2006/relationships/image" Target="/ppt/media/image21.webp" Id="rId2" /><Relationship Type="http://schemas.openxmlformats.org/officeDocument/2006/relationships/slideLayout" Target="/ppt/slideLayouts/slideLayout7.xml" Id="rId1" /></Relationships>
</file>

<file path=ppt/slides/_rels/slide21.xml.rels>&#65279;<?xml version="1.0" encoding="utf-8"?><Relationships xmlns="http://schemas.openxmlformats.org/package/2006/relationships"><Relationship Type="http://schemas.openxmlformats.org/officeDocument/2006/relationships/image" Target="/ppt/media/image22.jpg" Id="rId2" /><Relationship Type="http://schemas.openxmlformats.org/officeDocument/2006/relationships/slideLayout" Target="/ppt/slideLayouts/slideLayout7.xml" Id="rId1" /></Relationships>
</file>

<file path=ppt/slides/_rels/slide22.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3.xml.rels>&#65279;<?xml version="1.0" encoding="utf-8"?><Relationships xmlns="http://schemas.openxmlformats.org/package/2006/relationships"><Relationship Type="http://schemas.openxmlformats.org/officeDocument/2006/relationships/image" Target="/ppt/media/image23.JPG" Id="rId2" /><Relationship Type="http://schemas.openxmlformats.org/officeDocument/2006/relationships/slideLayout" Target="/ppt/slideLayouts/slideLayout7.xml" Id="rId1" /></Relationships>
</file>

<file path=ppt/slides/_rels/slide24.xml.rels>&#65279;<?xml version="1.0" encoding="utf-8"?><Relationships xmlns="http://schemas.openxmlformats.org/package/2006/relationships"><Relationship Type="http://schemas.openxmlformats.org/officeDocument/2006/relationships/image" Target="/ppt/media/image19.png" Id="rId3" /><Relationship Type="http://schemas.openxmlformats.org/officeDocument/2006/relationships/image" Target="/ppt/media/image18.jpeg" Id="rId2" /><Relationship Type="http://schemas.openxmlformats.org/officeDocument/2006/relationships/slideLayout" Target="/ppt/slideLayouts/slideLayout7.xml" Id="rId1" /></Relationships>
</file>

<file path=ppt/slides/_rels/slide25.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6.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7.xml.rels>&#65279;<?xml version="1.0" encoding="utf-8"?><Relationships xmlns="http://schemas.openxmlformats.org/package/2006/relationships"><Relationship Type="http://schemas.openxmlformats.org/officeDocument/2006/relationships/image" Target="/ppt/media/image24.jpg" Id="rId2" /><Relationship Type="http://schemas.openxmlformats.org/officeDocument/2006/relationships/slideLayout" Target="/ppt/slideLayouts/slideLayout7.xml" Id="rId1" /></Relationships>
</file>

<file path=ppt/slides/_rels/slide28.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29.xml.rels>&#65279;<?xml version="1.0" encoding="utf-8"?><Relationships xmlns="http://schemas.openxmlformats.org/package/2006/relationships"><Relationship Type="http://schemas.openxmlformats.org/officeDocument/2006/relationships/image" Target="/ppt/media/image25.webp" Id="rId2" /><Relationship Type="http://schemas.openxmlformats.org/officeDocument/2006/relationships/slideLayout" Target="/ppt/slideLayouts/slideLayout7.xml" Id="rId1" /></Relationships>
</file>

<file path=ppt/slides/_rels/slide3.xml.rels>&#65279;<?xml version="1.0" encoding="utf-8"?><Relationships xmlns="http://schemas.openxmlformats.org/package/2006/relationships"><Relationship Type="http://schemas.openxmlformats.org/officeDocument/2006/relationships/image" Target="/ppt/media/image5.jpg" Id="rId2" /><Relationship Type="http://schemas.openxmlformats.org/officeDocument/2006/relationships/slideLayout" Target="/ppt/slideLayouts/slideLayout7.xml" Id="rId1" /></Relationships>
</file>

<file path=ppt/slides/_rels/slide30.xml.rels>&#65279;<?xml version="1.0" encoding="utf-8"?><Relationships xmlns="http://schemas.openxmlformats.org/package/2006/relationships"><Relationship Type="http://schemas.openxmlformats.org/officeDocument/2006/relationships/image" Target="/ppt/media/image26.jpg" Id="rId2" /><Relationship Type="http://schemas.openxmlformats.org/officeDocument/2006/relationships/slideLayout" Target="/ppt/slideLayouts/slideLayout7.xml" Id="rId1" /></Relationships>
</file>

<file path=ppt/slides/_rels/slide31.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32.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3.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4.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5.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6.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7.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png" Id="rId2" /><Relationship Type="http://schemas.openxmlformats.org/officeDocument/2006/relationships/slideLayout" Target="/ppt/slideLayouts/slideLayout7.xml" Id="rId1" /></Relationships>
</file>

<file path=ppt/slides/_rels/slide38.xml.rels>&#65279;<?xml version="1.0" encoding="utf-8"?><Relationships xmlns="http://schemas.openxmlformats.org/package/2006/relationships"><Relationship Type="http://schemas.openxmlformats.org/officeDocument/2006/relationships/image" Target="/ppt/media/image28.jpg" Id="rId3" /><Relationship Type="http://schemas.openxmlformats.org/officeDocument/2006/relationships/image" Target="/ppt/media/image27.jpg" Id="rId2" /><Relationship Type="http://schemas.openxmlformats.org/officeDocument/2006/relationships/slideLayout" Target="/ppt/slideLayouts/slideLayout7.xml" Id="rId1" /></Relationships>
</file>

<file path=ppt/slides/_rels/slide39.xml.rels>&#65279;<?xml version="1.0" encoding="utf-8"?><Relationships xmlns="http://schemas.openxmlformats.org/package/2006/relationships"><Relationship Type="http://schemas.openxmlformats.org/officeDocument/2006/relationships/image" Target="/ppt/media/image27.jpg" Id="rId2" /><Relationship Type="http://schemas.openxmlformats.org/officeDocument/2006/relationships/slideLayout" Target="/ppt/slideLayouts/slideLayout7.xml" Id="rId1" /></Relationships>
</file>

<file path=ppt/slides/_rels/slide4.xml.rels>&#65279;<?xml version="1.0" encoding="utf-8"?><Relationships xmlns="http://schemas.openxmlformats.org/package/2006/relationships"><Relationship Type="http://schemas.openxmlformats.org/officeDocument/2006/relationships/image" Target="/ppt/media/image6.png" Id="rId2" /><Relationship Type="http://schemas.openxmlformats.org/officeDocument/2006/relationships/slideLayout" Target="/ppt/slideLayouts/slideLayout7.xml" Id="rId1" /></Relationships>
</file>

<file path=ppt/slides/_rels/slide40.xml.rels>&#65279;<?xml version="1.0" encoding="utf-8"?><Relationships xmlns="http://schemas.openxmlformats.org/package/2006/relationships"><Relationship Type="http://schemas.openxmlformats.org/officeDocument/2006/relationships/image" Target="/ppt/media/image28.jpg" Id="rId2" /><Relationship Type="http://schemas.openxmlformats.org/officeDocument/2006/relationships/slideLayout" Target="/ppt/slideLayouts/slideLayout7.xml" Id="rId1" /></Relationships>
</file>

<file path=ppt/slides/_rels/slide5.xml.rels>&#65279;<?xml version="1.0" encoding="utf-8"?><Relationships xmlns="http://schemas.openxmlformats.org/package/2006/relationships"><Relationship Type="http://schemas.openxmlformats.org/officeDocument/2006/relationships/image" Target="/ppt/media/image7.jpg" Id="rId2" /><Relationship Type="http://schemas.openxmlformats.org/officeDocument/2006/relationships/slideLayout" Target="/ppt/slideLayouts/slideLayout7.xml" Id="rId1" /></Relationships>
</file>

<file path=ppt/slides/_rels/slide6.xml.rels>&#65279;<?xml version="1.0" encoding="utf-8"?><Relationships xmlns="http://schemas.openxmlformats.org/package/2006/relationships"><Relationship Type="http://schemas.openxmlformats.org/officeDocument/2006/relationships/image" Target="/ppt/media/image8.jpg" Id="rId2" /><Relationship Type="http://schemas.openxmlformats.org/officeDocument/2006/relationships/slideLayout" Target="/ppt/slideLayouts/slideLayout7.xml" Id="rId1" /></Relationships>
</file>

<file path=ppt/slides/_rels/slide7.xml.rels>&#65279;<?xml version="1.0" encoding="utf-8"?><Relationships xmlns="http://schemas.openxmlformats.org/package/2006/relationships"><Relationship Type="http://schemas.openxmlformats.org/officeDocument/2006/relationships/slideLayout" Target="/ppt/slideLayouts/slideLayout7.xml" Id="rId1" /></Relationships>
</file>

<file path=ppt/slides/_rels/slide8.xml.rels>&#65279;<?xml version="1.0" encoding="utf-8"?><Relationships xmlns="http://schemas.openxmlformats.org/package/2006/relationships"><Relationship Type="http://schemas.openxmlformats.org/officeDocument/2006/relationships/image" Target="/ppt/media/image9.jpg" Id="rId3" /><Relationship Type="http://schemas.microsoft.com/office/2018/10/relationships/comments" Target="/ppt/comments/modernComment_104_0.xml" Id="rId2" /><Relationship Type="http://schemas.openxmlformats.org/officeDocument/2006/relationships/slideLayout" Target="/ppt/slideLayouts/slideLayout7.xml" Id="rId1" /></Relationships>
</file>

<file path=ppt/slides/_rels/slide9.xml.rels>&#65279;<?xml version="1.0" encoding="utf-8"?><Relationships xmlns="http://schemas.openxmlformats.org/package/2006/relationships"><Relationship Type="http://schemas.openxmlformats.org/officeDocument/2006/relationships/image" Target="/ppt/media/image10.webp" Id="rId2" /><Relationship Type="http://schemas.openxmlformats.org/officeDocument/2006/relationships/slideLayout" Target="/ppt/slideLayouts/slideLayout7.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2057400"/>
            <a:ext cx="9144000" cy="8229600"/>
          </a:xfrm>
          <a:prstGeom prst="rect">
            <a:avLst/>
          </a:prstGeom>
          <a:solidFill>
            <a:srgbClr val="FFFFFF"/>
          </a:solidFill>
        </p:spPr>
        <p:txBody>
          <a:bodyPr/>
          <a:lstStyle/>
          <a:p>
            <a:endParaRPr lang="ro-RO"/>
          </a:p>
        </p:txBody>
      </p:sp>
      <p:pic>
        <p:nvPicPr>
          <p:cNvPr id="12" name="Picture 11" descr="A person using a drill on a roof&#10;&#10;Description automatically generated with low confidence">
            <a:extLst>
              <a:ext uri="{FF2B5EF4-FFF2-40B4-BE49-F238E27FC236}">
                <a16:creationId xmlns:a16="http://schemas.microsoft.com/office/drawing/2014/main" id="{B2C51888-2F5B-5485-96F1-1253D7ABBD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0"/>
            <a:ext cx="12093146" cy="10287000"/>
          </a:xfrm>
          <a:prstGeom prst="rect">
            <a:avLst/>
          </a:prstGeom>
        </p:spPr>
      </p:pic>
      <p:grpSp>
        <p:nvGrpSpPr>
          <p:cNvPr id="4" name="Group 4"/>
          <p:cNvGrpSpPr/>
          <p:nvPr/>
        </p:nvGrpSpPr>
        <p:grpSpPr>
          <a:xfrm>
            <a:off x="7429500" y="8572500"/>
            <a:ext cx="1714500" cy="1714500"/>
            <a:chOff x="0" y="0"/>
            <a:chExt cx="2286000" cy="2286000"/>
          </a:xfrm>
        </p:grpSpPr>
        <p:grpSp>
          <p:nvGrpSpPr>
            <p:cNvPr id="5" name="Group 5"/>
            <p:cNvGrpSpPr/>
            <p:nvPr/>
          </p:nvGrpSpPr>
          <p:grpSpPr>
            <a:xfrm>
              <a:off x="0" y="0"/>
              <a:ext cx="2286000" cy="22860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7" name="Group 7"/>
            <p:cNvGrpSpPr/>
            <p:nvPr/>
          </p:nvGrpSpPr>
          <p:grpSpPr>
            <a:xfrm>
              <a:off x="745837" y="914400"/>
              <a:ext cx="794327" cy="559504"/>
              <a:chOff x="0" y="0"/>
              <a:chExt cx="946584" cy="666750"/>
            </a:xfrm>
          </p:grpSpPr>
          <p:sp>
            <p:nvSpPr>
              <p:cNvPr id="8" name="Freeform 8"/>
              <p:cNvSpPr/>
              <p:nvPr/>
            </p:nvSpPr>
            <p:spPr>
              <a:xfrm>
                <a:off x="0" y="-3810"/>
                <a:ext cx="946584" cy="652780"/>
              </a:xfrm>
              <a:custGeom>
                <a:avLst/>
                <a:gdLst/>
                <a:ahLst/>
                <a:cxnLst/>
                <a:rect l="l" t="t" r="r" b="b"/>
                <a:pathLst>
                  <a:path w="946584" h="652780">
                    <a:moveTo>
                      <a:pt x="922454" y="297180"/>
                    </a:moveTo>
                    <a:lnTo>
                      <a:pt x="582094" y="11430"/>
                    </a:lnTo>
                    <a:cubicBezTo>
                      <a:pt x="569394" y="0"/>
                      <a:pt x="549074" y="2540"/>
                      <a:pt x="537644" y="15240"/>
                    </a:cubicBezTo>
                    <a:cubicBezTo>
                      <a:pt x="526214" y="27940"/>
                      <a:pt x="528754" y="48260"/>
                      <a:pt x="541454" y="59690"/>
                    </a:cubicBezTo>
                    <a:lnTo>
                      <a:pt x="823394" y="295910"/>
                    </a:lnTo>
                    <a:lnTo>
                      <a:pt x="31750" y="295910"/>
                    </a:lnTo>
                    <a:cubicBezTo>
                      <a:pt x="13970" y="295910"/>
                      <a:pt x="0" y="309880"/>
                      <a:pt x="0" y="327660"/>
                    </a:cubicBezTo>
                    <a:cubicBezTo>
                      <a:pt x="0" y="345440"/>
                      <a:pt x="13970" y="359410"/>
                      <a:pt x="31750" y="359410"/>
                    </a:cubicBezTo>
                    <a:lnTo>
                      <a:pt x="824664" y="359410"/>
                    </a:lnTo>
                    <a:lnTo>
                      <a:pt x="541454" y="596900"/>
                    </a:lnTo>
                    <a:cubicBezTo>
                      <a:pt x="528754" y="608330"/>
                      <a:pt x="526214" y="627380"/>
                      <a:pt x="537644" y="641350"/>
                    </a:cubicBezTo>
                    <a:cubicBezTo>
                      <a:pt x="543994" y="648970"/>
                      <a:pt x="552884" y="652780"/>
                      <a:pt x="561774" y="652780"/>
                    </a:cubicBezTo>
                    <a:cubicBezTo>
                      <a:pt x="569394" y="652780"/>
                      <a:pt x="575744" y="650240"/>
                      <a:pt x="582094" y="645160"/>
                    </a:cubicBezTo>
                    <a:lnTo>
                      <a:pt x="922454" y="359410"/>
                    </a:lnTo>
                    <a:cubicBezTo>
                      <a:pt x="936424" y="356870"/>
                      <a:pt x="946584" y="344170"/>
                      <a:pt x="946584" y="328930"/>
                    </a:cubicBezTo>
                    <a:cubicBezTo>
                      <a:pt x="946584" y="313690"/>
                      <a:pt x="936424" y="299720"/>
                      <a:pt x="922454" y="297180"/>
                    </a:cubicBezTo>
                    <a:close/>
                  </a:path>
                </a:pathLst>
              </a:custGeom>
              <a:solidFill>
                <a:srgbClr val="FFFFFF"/>
              </a:solidFill>
            </p:spPr>
            <p:txBody>
              <a:bodyPr/>
              <a:lstStyle/>
              <a:p>
                <a:endParaRPr lang="ro-RO"/>
              </a:p>
            </p:txBody>
          </p:sp>
        </p:grpSp>
      </p:grpSp>
      <p:grpSp>
        <p:nvGrpSpPr>
          <p:cNvPr id="9" name="Group 9"/>
          <p:cNvGrpSpPr/>
          <p:nvPr/>
        </p:nvGrpSpPr>
        <p:grpSpPr>
          <a:xfrm>
            <a:off x="762000" y="2476500"/>
            <a:ext cx="6705600" cy="4744447"/>
            <a:chOff x="9835" y="-701282"/>
            <a:chExt cx="8571685" cy="5562169"/>
          </a:xfrm>
        </p:grpSpPr>
        <p:sp>
          <p:nvSpPr>
            <p:cNvPr id="10" name="TextBox 10"/>
            <p:cNvSpPr txBox="1"/>
            <p:nvPr/>
          </p:nvSpPr>
          <p:spPr>
            <a:xfrm>
              <a:off x="9835" y="-701282"/>
              <a:ext cx="8534400" cy="2238230"/>
            </a:xfrm>
            <a:prstGeom prst="rect">
              <a:avLst/>
            </a:prstGeom>
          </p:spPr>
          <p:txBody>
            <a:bodyPr lIns="0" tIns="0" rIns="0" bIns="0" rtlCol="0" anchor="t">
              <a:spAutoFit/>
            </a:bodyPr>
            <a:lstStyle/>
            <a:p>
              <a:pPr>
                <a:lnSpc>
                  <a:spcPts val="7800"/>
                </a:lnSpc>
                <a:spcBef>
                  <a:spcPts val="5850"/>
                </a:spcBef>
              </a:pPr>
              <a:r>
                <a:rPr lang="en-US" sz="5400" spc="-300" dirty="0">
                  <a:solidFill>
                    <a:srgbClr val="242424"/>
                  </a:solidFill>
                  <a:latin typeface="Inter"/>
                </a:rPr>
                <a:t>Module 3: </a:t>
              </a:r>
              <a:r>
                <a:rPr lang="en-US" sz="4800" dirty="0"/>
                <a:t>Handling eco-friendly materials</a:t>
              </a:r>
              <a:endParaRPr lang="en-US" sz="4800" spc="-300" dirty="0">
                <a:solidFill>
                  <a:srgbClr val="242424"/>
                </a:solidFill>
                <a:latin typeface="Inter"/>
              </a:endParaRPr>
            </a:p>
          </p:txBody>
        </p:sp>
        <p:sp>
          <p:nvSpPr>
            <p:cNvPr id="11" name="TextBox 11"/>
            <p:cNvSpPr txBox="1"/>
            <p:nvPr/>
          </p:nvSpPr>
          <p:spPr>
            <a:xfrm>
              <a:off x="9835" y="4301385"/>
              <a:ext cx="8571685" cy="559502"/>
            </a:xfrm>
            <a:prstGeom prst="rect">
              <a:avLst/>
            </a:prstGeom>
          </p:spPr>
          <p:txBody>
            <a:bodyPr wrap="square" lIns="0" tIns="0" rIns="0" bIns="0" rtlCol="0" anchor="t">
              <a:spAutoFit/>
            </a:bodyPr>
            <a:lstStyle/>
            <a:p>
              <a:pPr>
                <a:lnSpc>
                  <a:spcPts val="4029"/>
                </a:lnSpc>
                <a:spcBef>
                  <a:spcPts val="3021"/>
                </a:spcBef>
              </a:pPr>
              <a:endParaRPr lang="en-US" sz="2599" spc="51" dirty="0">
                <a:solidFill>
                  <a:srgbClr val="242424"/>
                </a:solidFill>
                <a:latin typeface="Inter"/>
              </a:endParaRPr>
            </a:p>
          </p:txBody>
        </p:sp>
      </p:grpSp>
      <p:pic>
        <p:nvPicPr>
          <p:cNvPr id="27" name="Picture 26" descr="A blue lines on a black background&#10;&#10;Description automatically generated with low confidence">
            <a:extLst>
              <a:ext uri="{FF2B5EF4-FFF2-40B4-BE49-F238E27FC236}">
                <a16:creationId xmlns:a16="http://schemas.microsoft.com/office/drawing/2014/main" id="{EBCA8530-35AD-AEF1-E9EE-F65BF9FA78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7048500"/>
            <a:ext cx="3657600" cy="3657600"/>
          </a:xfrm>
          <a:prstGeom prst="rect">
            <a:avLst/>
          </a:prstGeom>
        </p:spPr>
      </p:pic>
      <p:sp>
        <p:nvSpPr>
          <p:cNvPr id="2" name="TextBox 1">
            <a:extLst>
              <a:ext uri="{FF2B5EF4-FFF2-40B4-BE49-F238E27FC236}">
                <a16:creationId xmlns:a16="http://schemas.microsoft.com/office/drawing/2014/main" id="{7D505769-A73E-8D48-68C8-A75AE7AAF0F9}"/>
              </a:ext>
            </a:extLst>
          </p:cNvPr>
          <p:cNvSpPr txBox="1"/>
          <p:nvPr/>
        </p:nvSpPr>
        <p:spPr>
          <a:xfrm>
            <a:off x="3048000" y="8980483"/>
            <a:ext cx="4419600" cy="1200329"/>
          </a:xfrm>
          <a:prstGeom prst="rect">
            <a:avLst/>
          </a:prstGeom>
          <a:noFill/>
        </p:spPr>
        <p:txBody>
          <a:bodyPr wrap="square" rtlCol="0">
            <a:spAutoFit/>
          </a:bodyPr>
          <a:lstStyle/>
          <a:p>
            <a:pPr algn="just"/>
            <a:r>
              <a:rPr lang="en-US" sz="1200" b="0" i="0" dirty="0">
                <a:solidFill>
                  <a:srgbClr val="40404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200" dirty="0"/>
          </a:p>
        </p:txBody>
      </p:sp>
      <p:pic>
        <p:nvPicPr>
          <p:cNvPr id="1026" name="Picture 2" descr="Co-funded by the European Union logo in png for web usage">
            <a:extLst>
              <a:ext uri="{FF2B5EF4-FFF2-40B4-BE49-F238E27FC236}">
                <a16:creationId xmlns:a16="http://schemas.microsoft.com/office/drawing/2014/main" id="{8349F108-C49D-DD9A-58C8-EB24A5B2E1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419100"/>
            <a:ext cx="3937767" cy="8240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Green Roofing Key Features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sp>
        <p:nvSpPr>
          <p:cNvPr id="9" name="TextBox 9"/>
          <p:cNvSpPr txBox="1"/>
          <p:nvPr/>
        </p:nvSpPr>
        <p:spPr>
          <a:xfrm>
            <a:off x="7735073" y="2535428"/>
            <a:ext cx="8304258" cy="5930854"/>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Aesthetics and Well-being: Green roofs enhance the visual appeal of buildings, adding green spaces in urban environments. They create peaceful and relaxing environments, improve mental well-being, and provide opportunities for recreation and leisure.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Noise Reduction: The vegetation and substrate layers of green roofs act as sound insulation, reducing noise pollution from external sources, such as traffic or construction activities.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Air Quality Improvement: Green roofs help filter and absorb airborne pollutants, reducing the concentration of pollutants in the surrounding environment. They contribute to cleaner air and healthier living conditions.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Regulatory and Incentive Programs: Many cities and municipalities offer incentives and regulations promoting the installation of green roofs. These programs aim to support sustainable building practices and encourage the adoption of green infrastructure.</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010</a:t>
            </a:r>
          </a:p>
        </p:txBody>
      </p:sp>
      <p:pic>
        <p:nvPicPr>
          <p:cNvPr id="10" name="Picture 9">
            <a:extLst>
              <a:ext uri="{FF2B5EF4-FFF2-40B4-BE49-F238E27FC236}">
                <a16:creationId xmlns:a16="http://schemas.microsoft.com/office/drawing/2014/main" id="{7FB2AC35-577E-6CD9-B849-8B817ABBB1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2535428"/>
            <a:ext cx="5267229" cy="2965450"/>
          </a:xfrm>
          <a:prstGeom prst="rect">
            <a:avLst/>
          </a:prstGeom>
        </p:spPr>
      </p:pic>
    </p:spTree>
    <p:extLst>
      <p:ext uri="{BB962C8B-B14F-4D97-AF65-F5344CB8AC3E}">
        <p14:creationId xmlns:p14="http://schemas.microsoft.com/office/powerpoint/2010/main" val="668520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11</a:t>
            </a:r>
          </a:p>
        </p:txBody>
      </p:sp>
      <p:pic>
        <p:nvPicPr>
          <p:cNvPr id="8" name="Picture 7" descr="A picture containing building, outdoor, grass, plant&#10;&#10;Description automatically generated">
            <a:extLst>
              <a:ext uri="{FF2B5EF4-FFF2-40B4-BE49-F238E27FC236}">
                <a16:creationId xmlns:a16="http://schemas.microsoft.com/office/drawing/2014/main" id="{B1213EFE-BD82-A5D2-786D-59F54A6C69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2721410"/>
            <a:ext cx="3962400" cy="2971800"/>
          </a:xfrm>
          <a:prstGeom prst="rect">
            <a:avLst/>
          </a:prstGeom>
        </p:spPr>
      </p:pic>
      <p:grpSp>
        <p:nvGrpSpPr>
          <p:cNvPr id="10" name="Group 8">
            <a:extLst>
              <a:ext uri="{FF2B5EF4-FFF2-40B4-BE49-F238E27FC236}">
                <a16:creationId xmlns:a16="http://schemas.microsoft.com/office/drawing/2014/main" id="{C5CDEB1E-0AB2-FFC7-26E5-4B45DA4713A8}"/>
              </a:ext>
            </a:extLst>
          </p:cNvPr>
          <p:cNvGrpSpPr/>
          <p:nvPr/>
        </p:nvGrpSpPr>
        <p:grpSpPr>
          <a:xfrm>
            <a:off x="7706590" y="2721410"/>
            <a:ext cx="7838210" cy="4021774"/>
            <a:chOff x="0" y="19051"/>
            <a:chExt cx="5484346" cy="5362366"/>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4556462"/>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Sedum mats are pre-grown mats of hardy, low-maintenance succulent plants, like sedums.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Excellent water retention and erosion control.</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Provides insulation and thermal benefits.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Enhances biodiversity by creating habitats for insects and birds.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1196909"/>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Sedum Mats and Vegetation</a:t>
              </a:r>
            </a:p>
          </p:txBody>
        </p:sp>
      </p:grpSp>
    </p:spTree>
    <p:extLst>
      <p:ext uri="{BB962C8B-B14F-4D97-AF65-F5344CB8AC3E}">
        <p14:creationId xmlns:p14="http://schemas.microsoft.com/office/powerpoint/2010/main" val="424192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12</a:t>
            </a:r>
          </a:p>
        </p:txBody>
      </p:sp>
      <p:pic>
        <p:nvPicPr>
          <p:cNvPr id="8" name="Picture 7" descr="A picture containing building, outdoor, grass, plant&#10;&#10;Description automatically generated">
            <a:extLst>
              <a:ext uri="{FF2B5EF4-FFF2-40B4-BE49-F238E27FC236}">
                <a16:creationId xmlns:a16="http://schemas.microsoft.com/office/drawing/2014/main" id="{B1213EFE-BD82-A5D2-786D-59F54A6C69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2721410"/>
            <a:ext cx="3962400" cy="2971800"/>
          </a:xfrm>
          <a:prstGeom prst="rect">
            <a:avLst/>
          </a:prstGeom>
        </p:spPr>
      </p:pic>
      <p:grpSp>
        <p:nvGrpSpPr>
          <p:cNvPr id="10" name="Group 8">
            <a:extLst>
              <a:ext uri="{FF2B5EF4-FFF2-40B4-BE49-F238E27FC236}">
                <a16:creationId xmlns:a16="http://schemas.microsoft.com/office/drawing/2014/main" id="{C5CDEB1E-0AB2-FFC7-26E5-4B45DA4713A8}"/>
              </a:ext>
            </a:extLst>
          </p:cNvPr>
          <p:cNvGrpSpPr/>
          <p:nvPr/>
        </p:nvGrpSpPr>
        <p:grpSpPr>
          <a:xfrm>
            <a:off x="7706590" y="2721410"/>
            <a:ext cx="8219210" cy="4880983"/>
            <a:chOff x="0" y="19051"/>
            <a:chExt cx="5484346" cy="6507978"/>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5702074"/>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Utilizes lightweight materials and shallow soil depths.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Ideal for roofs with limited load-bearing capacities.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Plant varieties: sedums, mosses, grasses, and drought-tolerant plants.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  Minimal maintenance requirements.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  Excellent stormwater management.</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  Enhances energy efficiency and thermal insulation</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Extensive Green Roofing Systems</a:t>
              </a:r>
            </a:p>
          </p:txBody>
        </p:sp>
      </p:grpSp>
      <p:pic>
        <p:nvPicPr>
          <p:cNvPr id="9" name="Picture 8" descr="A group of men working on a roof&#10;&#10;Description automatically generated with low confidence">
            <a:extLst>
              <a:ext uri="{FF2B5EF4-FFF2-40B4-BE49-F238E27FC236}">
                <a16:creationId xmlns:a16="http://schemas.microsoft.com/office/drawing/2014/main" id="{BBE36FF5-11AE-AC02-7102-DC8885BE77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2721410"/>
            <a:ext cx="3967506" cy="2971800"/>
          </a:xfrm>
          <a:prstGeom prst="rect">
            <a:avLst/>
          </a:prstGeom>
        </p:spPr>
      </p:pic>
    </p:spTree>
    <p:extLst>
      <p:ext uri="{BB962C8B-B14F-4D97-AF65-F5344CB8AC3E}">
        <p14:creationId xmlns:p14="http://schemas.microsoft.com/office/powerpoint/2010/main" val="1261169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13</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7706590" y="2721410"/>
            <a:ext cx="7838210" cy="4278254"/>
            <a:chOff x="0" y="19051"/>
            <a:chExt cx="5484346" cy="5704339"/>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4898435"/>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Resemble traditional gardens with deeper soil profiles and a wider range of plants.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Can accommodate shrubs, trees, and even vegetable gardens.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Requires more structural support and regular maintenance.</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Offers greater design possibilities.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Increases biodiversity and potential recreational space.</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Intensive Green Roofing Systems</a:t>
              </a:r>
            </a:p>
          </p:txBody>
        </p:sp>
      </p:grpSp>
      <p:pic>
        <p:nvPicPr>
          <p:cNvPr id="13" name="Picture 12">
            <a:extLst>
              <a:ext uri="{FF2B5EF4-FFF2-40B4-BE49-F238E27FC236}">
                <a16:creationId xmlns:a16="http://schemas.microsoft.com/office/drawing/2014/main" id="{F26BFF18-CA9C-BF6A-95C9-824DE3CC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9007" y="2721410"/>
            <a:ext cx="5867400" cy="4505325"/>
          </a:xfrm>
          <a:prstGeom prst="rect">
            <a:avLst/>
          </a:prstGeom>
        </p:spPr>
      </p:pic>
    </p:spTree>
    <p:extLst>
      <p:ext uri="{BB962C8B-B14F-4D97-AF65-F5344CB8AC3E}">
        <p14:creationId xmlns:p14="http://schemas.microsoft.com/office/powerpoint/2010/main" val="1359952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14</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7706590" y="2721410"/>
            <a:ext cx="8219210" cy="4880983"/>
            <a:chOff x="0" y="19051"/>
            <a:chExt cx="5484346" cy="6507978"/>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5702074"/>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Specialized membranes that serve as waterproofing and root-repellent barriers.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Protects the roof structure from water damage and root penetration.</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Common materials: modified bitumen, TPO, EPDM rubber.</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Ensures proper drainage.</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Prevents waterlogging and potential damage.</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Facilitates plant growth without compromising the roof's integrity.</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Green Roofing Membranes</a:t>
              </a:r>
            </a:p>
          </p:txBody>
        </p:sp>
      </p:grpSp>
      <p:pic>
        <p:nvPicPr>
          <p:cNvPr id="14" name="Picture 13">
            <a:extLst>
              <a:ext uri="{FF2B5EF4-FFF2-40B4-BE49-F238E27FC236}">
                <a16:creationId xmlns:a16="http://schemas.microsoft.com/office/drawing/2014/main" id="{BBAA8F90-F4D4-2C7D-8B44-9098DBBDF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2721410"/>
            <a:ext cx="5127685" cy="5127685"/>
          </a:xfrm>
          <a:prstGeom prst="rect">
            <a:avLst/>
          </a:prstGeom>
        </p:spPr>
      </p:pic>
    </p:spTree>
    <p:extLst>
      <p:ext uri="{BB962C8B-B14F-4D97-AF65-F5344CB8AC3E}">
        <p14:creationId xmlns:p14="http://schemas.microsoft.com/office/powerpoint/2010/main" val="3777426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B76B21D-E26D-2177-5544-24CB5E116F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2781300"/>
            <a:ext cx="6019800" cy="4661994"/>
          </a:xfrm>
          <a:prstGeom prst="rect">
            <a:avLst/>
          </a:prstGeom>
        </p:spPr>
      </p:pic>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15</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8697190" y="2721410"/>
            <a:ext cx="7838210" cy="4880983"/>
            <a:chOff x="0" y="19051"/>
            <a:chExt cx="5484346" cy="6507978"/>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5702074"/>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Essential components of green roofs for managing excess water.</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Drainage layers allow water to flow freely.</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Water storage layers retain excess moisture for plant use during dry periods.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Proper water management.</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Prevents waterlogging and roof damage.</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Ensures plant survival during dry spells.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Drainage and Water Storage</a:t>
              </a:r>
            </a:p>
          </p:txBody>
        </p:sp>
      </p:grpSp>
    </p:spTree>
    <p:extLst>
      <p:ext uri="{BB962C8B-B14F-4D97-AF65-F5344CB8AC3E}">
        <p14:creationId xmlns:p14="http://schemas.microsoft.com/office/powerpoint/2010/main" val="3289040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Types of Green Roofing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16</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7706590" y="2721410"/>
            <a:ext cx="8219210" cy="4624503"/>
            <a:chOff x="0" y="19051"/>
            <a:chExt cx="5484346" cy="6166005"/>
          </a:xfrm>
        </p:grpSpPr>
        <p:sp>
          <p:nvSpPr>
            <p:cNvPr id="11" name="TextBox 9">
              <a:extLst>
                <a:ext uri="{FF2B5EF4-FFF2-40B4-BE49-F238E27FC236}">
                  <a16:creationId xmlns:a16="http://schemas.microsoft.com/office/drawing/2014/main" id="{B4E5A842-61EF-6BC8-EC68-BA1108ECB6DF}"/>
                </a:ext>
              </a:extLst>
            </p:cNvPr>
            <p:cNvSpPr txBox="1"/>
            <p:nvPr/>
          </p:nvSpPr>
          <p:spPr>
            <a:xfrm>
              <a:off x="0" y="824955"/>
              <a:ext cx="5484346" cy="5360101"/>
            </a:xfrm>
            <a:prstGeom prst="rect">
              <a:avLst/>
            </a:prstGeom>
          </p:spPr>
          <p:txBody>
            <a:bodyPr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Green roofing materials provide excellent insulation and energy-saving benefits.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Thermal barrier that reduces heat transfer between the building and the environment.</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Characteristics: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Regulates indoor temperatures.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Reduces heating and cooling needs.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Lowers utility costs and carbon footprint.</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Insulation and Energy Efficiency</a:t>
              </a:r>
            </a:p>
          </p:txBody>
        </p:sp>
      </p:grpSp>
      <p:pic>
        <p:nvPicPr>
          <p:cNvPr id="14" name="Picture 13">
            <a:extLst>
              <a:ext uri="{FF2B5EF4-FFF2-40B4-BE49-F238E27FC236}">
                <a16:creationId xmlns:a16="http://schemas.microsoft.com/office/drawing/2014/main" id="{AC9EF858-2A79-0AAE-7016-D50D43CA1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2721410"/>
            <a:ext cx="4784290" cy="4784290"/>
          </a:xfrm>
          <a:prstGeom prst="rect">
            <a:avLst/>
          </a:prstGeom>
        </p:spPr>
      </p:pic>
    </p:spTree>
    <p:extLst>
      <p:ext uri="{BB962C8B-B14F-4D97-AF65-F5344CB8AC3E}">
        <p14:creationId xmlns:p14="http://schemas.microsoft.com/office/powerpoint/2010/main" val="1516255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807233"/>
            <a:ext cx="15240000" cy="803557"/>
          </a:xfrm>
          <a:prstGeom prst="rect">
            <a:avLst/>
          </a:prstGeom>
        </p:spPr>
        <p:txBody>
          <a:bodyPr lIns="0" tIns="0" rIns="0" bIns="0" rtlCol="0" anchor="t">
            <a:spAutoFit/>
          </a:bodyPr>
          <a:lstStyle/>
          <a:p>
            <a:pPr>
              <a:lnSpc>
                <a:spcPts val="6160"/>
              </a:lnSpc>
              <a:spcBef>
                <a:spcPts val="4620"/>
              </a:spcBef>
            </a:pPr>
            <a:r>
              <a:rPr lang="en-US" sz="5600">
                <a:solidFill>
                  <a:srgbClr val="153F71"/>
                </a:solidFill>
                <a:latin typeface="Inter"/>
              </a:rPr>
              <a:t>BACKGROUND</a:t>
            </a:r>
          </a:p>
        </p:txBody>
      </p:sp>
      <p:sp>
        <p:nvSpPr>
          <p:cNvPr id="3" name="TextBox 3"/>
          <p:cNvSpPr txBox="1"/>
          <p:nvPr/>
        </p:nvSpPr>
        <p:spPr>
          <a:xfrm>
            <a:off x="4251171" y="2000462"/>
            <a:ext cx="11979429" cy="5277279"/>
          </a:xfrm>
          <a:prstGeom prst="rect">
            <a:avLst/>
          </a:prstGeom>
        </p:spPr>
        <p:txBody>
          <a:bodyPr wrap="square" lIns="0" tIns="0" rIns="0" bIns="0" rtlCol="0" anchor="t">
            <a:spAutoFit/>
          </a:bodyPr>
          <a:lstStyle/>
          <a:p>
            <a:pPr marL="0" lvl="1" indent="0" algn="just">
              <a:lnSpc>
                <a:spcPts val="2480"/>
              </a:lnSpc>
              <a:spcBef>
                <a:spcPts val="1860"/>
              </a:spcBef>
            </a:pPr>
            <a:r>
              <a:rPr lang="en-US" sz="1600" spc="209" dirty="0">
                <a:solidFill>
                  <a:srgbClr val="242424"/>
                </a:solidFill>
                <a:latin typeface="Inter"/>
              </a:rPr>
              <a:t>- Green roofing materials are gaining popularity due to their environmental and economic benefits.</a:t>
            </a:r>
          </a:p>
          <a:p>
            <a:pPr marL="0" lvl="1" indent="0" algn="just">
              <a:lnSpc>
                <a:spcPts val="2480"/>
              </a:lnSpc>
              <a:spcBef>
                <a:spcPts val="1860"/>
              </a:spcBef>
            </a:pPr>
            <a:r>
              <a:rPr lang="en-US" sz="1600" spc="209" dirty="0">
                <a:solidFill>
                  <a:srgbClr val="242424"/>
                </a:solidFill>
                <a:latin typeface="Inter"/>
              </a:rPr>
              <a:t>- These materials incorporate living vegetation and specialized components to create sustainable and aesthetically pleasing roofing systems.</a:t>
            </a:r>
          </a:p>
          <a:p>
            <a:pPr marL="0" lvl="1" indent="0" algn="just">
              <a:lnSpc>
                <a:spcPts val="2480"/>
              </a:lnSpc>
              <a:spcBef>
                <a:spcPts val="1860"/>
              </a:spcBef>
            </a:pPr>
            <a:r>
              <a:rPr lang="en-US" sz="1600" spc="209" dirty="0">
                <a:solidFill>
                  <a:srgbClr val="242424"/>
                </a:solidFill>
                <a:latin typeface="Inter"/>
              </a:rPr>
              <a:t>- Green roofing materials offer sustainable and eco-friendly alternatives to conventional roofs.</a:t>
            </a:r>
          </a:p>
          <a:p>
            <a:pPr marL="0" lvl="1" indent="0" algn="just">
              <a:lnSpc>
                <a:spcPts val="2480"/>
              </a:lnSpc>
              <a:spcBef>
                <a:spcPts val="1860"/>
              </a:spcBef>
            </a:pPr>
            <a:r>
              <a:rPr lang="en-US" sz="1600" spc="209" dirty="0">
                <a:solidFill>
                  <a:srgbClr val="242424"/>
                </a:solidFill>
                <a:latin typeface="Inter"/>
              </a:rPr>
              <a:t>- Sedum mats, extensive and intensive systems, specialized membranes, drainage systems, and insulation properties contribute to the overall benefits.</a:t>
            </a:r>
          </a:p>
          <a:p>
            <a:pPr marL="285750" lvl="1" indent="-285750" algn="just">
              <a:lnSpc>
                <a:spcPts val="2480"/>
              </a:lnSpc>
              <a:spcBef>
                <a:spcPts val="1860"/>
              </a:spcBef>
              <a:buFontTx/>
              <a:buChar char="-"/>
            </a:pPr>
            <a:r>
              <a:rPr lang="en-US" sz="1600" spc="209" dirty="0">
                <a:solidFill>
                  <a:srgbClr val="242424"/>
                </a:solidFill>
                <a:latin typeface="Inter"/>
              </a:rPr>
              <a:t>Green roofs transform buildings into sustainable oases that positively impact the environment.</a:t>
            </a:r>
          </a:p>
          <a:p>
            <a:pPr marL="285750" lvl="1" indent="-285750" algn="just">
              <a:lnSpc>
                <a:spcPts val="2480"/>
              </a:lnSpc>
              <a:spcBef>
                <a:spcPts val="1860"/>
              </a:spcBef>
              <a:buFontTx/>
              <a:buChar char="-"/>
            </a:pPr>
            <a:r>
              <a:rPr lang="en-US" sz="1600" spc="209" dirty="0">
                <a:solidFill>
                  <a:srgbClr val="242424"/>
                </a:solidFill>
                <a:latin typeface="Inter"/>
              </a:rPr>
              <a:t>Benefits include stormwater management, energy efficiency, improved air quality, and enhanced biodiversity.</a:t>
            </a:r>
          </a:p>
          <a:p>
            <a:pPr marL="285750" lvl="1" indent="-285750" algn="just">
              <a:lnSpc>
                <a:spcPts val="2480"/>
              </a:lnSpc>
              <a:spcBef>
                <a:spcPts val="1860"/>
              </a:spcBef>
              <a:buFontTx/>
              <a:buChar char="-"/>
            </a:pPr>
            <a:r>
              <a:rPr lang="en-US" sz="1600" spc="209" dirty="0">
                <a:solidFill>
                  <a:srgbClr val="242424"/>
                </a:solidFill>
                <a:latin typeface="Inter"/>
              </a:rPr>
              <a:t>Incorporating green roofing materials can transform buildings into sustainable oases that positively impact the environment.</a:t>
            </a:r>
          </a:p>
        </p:txBody>
      </p:sp>
      <p:sp>
        <p:nvSpPr>
          <p:cNvPr id="4" name="TextBox 4"/>
          <p:cNvSpPr txBox="1"/>
          <p:nvPr/>
        </p:nvSpPr>
        <p:spPr>
          <a:xfrm>
            <a:off x="11959419" y="9560708"/>
            <a:ext cx="7978714" cy="218008"/>
          </a:xfrm>
          <a:prstGeom prst="rect">
            <a:avLst/>
          </a:prstGeom>
        </p:spPr>
        <p:txBody>
          <a:bodyPr lIns="0" tIns="0" rIns="0" bIns="0" rtlCol="0" anchor="t">
            <a:spAutoFit/>
          </a:bodyPr>
          <a:lstStyle/>
          <a:p>
            <a:pPr marL="0" lvl="1">
              <a:lnSpc>
                <a:spcPts val="1680"/>
              </a:lnSpc>
              <a:spcBef>
                <a:spcPts val="1260"/>
              </a:spcBef>
            </a:pPr>
            <a:r>
              <a:rPr lang="en-US" sz="1600" spc="210" dirty="0">
                <a:solidFill>
                  <a:srgbClr val="242424"/>
                </a:solidFill>
                <a:latin typeface="Inter"/>
              </a:rPr>
              <a:t>Learning Unit 1: </a:t>
            </a:r>
            <a:r>
              <a:rPr lang="en-US" sz="1600" dirty="0"/>
              <a:t>Green roofing materials and their characteristics</a:t>
            </a:r>
            <a:endParaRPr lang="en-US" sz="1600" spc="210" dirty="0">
              <a:solidFill>
                <a:srgbClr val="242424"/>
              </a:solidFill>
              <a:latin typeface="Inter"/>
            </a:endParaRPr>
          </a:p>
        </p:txBody>
      </p:sp>
      <p:pic>
        <p:nvPicPr>
          <p:cNvPr id="5" name="Picture 5"/>
          <p:cNvPicPr>
            <a:picLocks noChangeAspect="1"/>
          </p:cNvPicPr>
          <p:nvPr/>
        </p:nvPicPr>
        <p:blipFill>
          <a:blip r:embed="rId2"/>
          <a:srcRect l="35925" r="27407"/>
          <a:stretch>
            <a:fillRect/>
          </a:stretch>
        </p:blipFill>
        <p:spPr>
          <a:xfrm>
            <a:off x="0" y="0"/>
            <a:ext cx="3771900" cy="10287000"/>
          </a:xfrm>
          <a:prstGeom prst="rect">
            <a:avLst/>
          </a:prstGeom>
        </p:spPr>
      </p:pic>
      <p:grpSp>
        <p:nvGrpSpPr>
          <p:cNvPr id="6" name="Group 6"/>
          <p:cNvGrpSpPr/>
          <p:nvPr/>
        </p:nvGrpSpPr>
        <p:grpSpPr>
          <a:xfrm>
            <a:off x="16573500" y="0"/>
            <a:ext cx="1714500" cy="1714500"/>
            <a:chOff x="0" y="0"/>
            <a:chExt cx="1913890" cy="1913890"/>
          </a:xfrm>
        </p:grpSpPr>
        <p:sp>
          <p:nvSpPr>
            <p:cNvPr id="7" name="Freeform 7"/>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8" name="TextBox 8"/>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17</a:t>
            </a:r>
          </a:p>
        </p:txBody>
      </p:sp>
      <p:pic>
        <p:nvPicPr>
          <p:cNvPr id="9" name="Picture 8" descr="A person standing on a roof&#10;&#10;Description automatically generated with medium confidence">
            <a:extLst>
              <a:ext uri="{FF2B5EF4-FFF2-40B4-BE49-F238E27FC236}">
                <a16:creationId xmlns:a16="http://schemas.microsoft.com/office/drawing/2014/main" id="{1259412E-AD4B-FB56-3FD9-0EE7EBF3A950}"/>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831737"/>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2: Material inspection, storage &amp; transportation</a:t>
            </a:r>
            <a:endParaRPr lang="en-US" sz="4800" spc="210" dirty="0">
              <a:solidFill>
                <a:schemeClr val="bg1"/>
              </a:solidFill>
              <a:latin typeface="Inter"/>
            </a:endParaRP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18</a:t>
            </a:r>
          </a:p>
        </p:txBody>
      </p:sp>
    </p:spTree>
    <p:extLst>
      <p:ext uri="{BB962C8B-B14F-4D97-AF65-F5344CB8AC3E}">
        <p14:creationId xmlns:p14="http://schemas.microsoft.com/office/powerpoint/2010/main" val="2977244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610671" cy="2385268"/>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Material Inspection, Storage &amp; Transportation in Green Eco-Friendly Practices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a:t>
            </a:r>
            <a:r>
              <a:rPr lang="en-US" sz="1400" dirty="0">
                <a:solidFill>
                  <a:schemeClr val="bg1"/>
                </a:solidFill>
              </a:rPr>
              <a:t>Material inspection, storage &amp; transportation</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18–24</a:t>
            </a:r>
          </a:p>
        </p:txBody>
      </p:sp>
      <p:sp>
        <p:nvSpPr>
          <p:cNvPr id="9" name="TextBox 9"/>
          <p:cNvSpPr txBox="1"/>
          <p:nvPr/>
        </p:nvSpPr>
        <p:spPr>
          <a:xfrm>
            <a:off x="2696129" y="4305300"/>
            <a:ext cx="6447872" cy="4199611"/>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In the pursuit of a sustainable world, it is crucial to consider material inspection, storage, and transportation in green eco-friendly practices.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These aspects ensure the integrity and sustainability of materials throughout their lifecycle.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Material inspection verifies environmental standards, sustainable sourcing, quality control, and durability.</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Proper storage protects materials from damage or contamination, while sustainable transportation reduces energy consumption and carbon emissions.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19</a:t>
            </a:r>
          </a:p>
        </p:txBody>
      </p:sp>
      <p:pic>
        <p:nvPicPr>
          <p:cNvPr id="10" name="Picture 9">
            <a:extLst>
              <a:ext uri="{FF2B5EF4-FFF2-40B4-BE49-F238E27FC236}">
                <a16:creationId xmlns:a16="http://schemas.microsoft.com/office/drawing/2014/main" id="{089C56DC-66D7-09A5-DCF2-F1EF5CA889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6575" y="2552699"/>
            <a:ext cx="5765795" cy="7687727"/>
          </a:xfrm>
          <a:prstGeom prst="rect">
            <a:avLst/>
          </a:prstGeom>
        </p:spPr>
      </p:pic>
      <p:sp>
        <p:nvSpPr>
          <p:cNvPr id="11" name="TextBox 12">
            <a:extLst>
              <a:ext uri="{FF2B5EF4-FFF2-40B4-BE49-F238E27FC236}">
                <a16:creationId xmlns:a16="http://schemas.microsoft.com/office/drawing/2014/main" id="{0B6CE9D7-A486-3A0D-1E84-B562F760DFE1}"/>
              </a:ext>
            </a:extLst>
          </p:cNvPr>
          <p:cNvSpPr txBox="1"/>
          <p:nvPr/>
        </p:nvSpPr>
        <p:spPr>
          <a:xfrm rot="16200000">
            <a:off x="15406409" y="8507139"/>
            <a:ext cx="2261152"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a:t>
            </a:r>
            <a:r>
              <a:rPr lang="en-US" sz="1600" spc="18" dirty="0" err="1">
                <a:solidFill>
                  <a:srgbClr val="242424"/>
                </a:solidFill>
                <a:latin typeface="Inter"/>
              </a:rPr>
              <a:t>euronews.com</a:t>
            </a:r>
            <a:endParaRPr lang="en-US" sz="1600" spc="18" dirty="0">
              <a:solidFill>
                <a:srgbClr val="242424"/>
              </a:solidFill>
              <a:latin typeface="Inter"/>
            </a:endParaRPr>
          </a:p>
        </p:txBody>
      </p:sp>
    </p:spTree>
    <p:extLst>
      <p:ext uri="{BB962C8B-B14F-4D97-AF65-F5344CB8AC3E}">
        <p14:creationId xmlns:p14="http://schemas.microsoft.com/office/powerpoint/2010/main" val="4150419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573500" y="8572500"/>
            <a:ext cx="1714500" cy="1714500"/>
            <a:chOff x="0" y="0"/>
            <a:chExt cx="1913890" cy="1913890"/>
          </a:xfrm>
        </p:grpSpPr>
        <p:sp>
          <p:nvSpPr>
            <p:cNvPr id="4" name="Freeform 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AutoShape 5"/>
          <p:cNvSpPr/>
          <p:nvPr/>
        </p:nvSpPr>
        <p:spPr>
          <a:xfrm>
            <a:off x="0" y="0"/>
            <a:ext cx="9144000" cy="3429000"/>
          </a:xfrm>
          <a:prstGeom prst="rect">
            <a:avLst/>
          </a:prstGeom>
          <a:solidFill>
            <a:srgbClr val="242424"/>
          </a:solidFill>
        </p:spPr>
        <p:txBody>
          <a:bodyPr/>
          <a:lstStyle/>
          <a:p>
            <a:endParaRPr lang="ro-RO"/>
          </a:p>
        </p:txBody>
      </p:sp>
      <p:sp>
        <p:nvSpPr>
          <p:cNvPr id="6" name="TextBox 6"/>
          <p:cNvSpPr txBox="1"/>
          <p:nvPr/>
        </p:nvSpPr>
        <p:spPr>
          <a:xfrm>
            <a:off x="819150" y="1076325"/>
            <a:ext cx="6838950" cy="876512"/>
          </a:xfrm>
          <a:prstGeom prst="rect">
            <a:avLst/>
          </a:prstGeom>
        </p:spPr>
        <p:txBody>
          <a:bodyPr lIns="0" tIns="0" rIns="0" bIns="0" rtlCol="0" anchor="t">
            <a:spAutoFit/>
          </a:bodyPr>
          <a:lstStyle/>
          <a:p>
            <a:pPr>
              <a:lnSpc>
                <a:spcPts val="6709"/>
              </a:lnSpc>
              <a:spcBef>
                <a:spcPts val="5032"/>
              </a:spcBef>
            </a:pPr>
            <a:r>
              <a:rPr lang="en-US" sz="6099" spc="-121" dirty="0">
                <a:solidFill>
                  <a:srgbClr val="FFFFFF"/>
                </a:solidFill>
                <a:latin typeface="Inter Bold"/>
              </a:rPr>
              <a:t>Presentation Flow</a:t>
            </a:r>
          </a:p>
        </p:txBody>
      </p:sp>
      <p:grpSp>
        <p:nvGrpSpPr>
          <p:cNvPr id="7" name="Group 7"/>
          <p:cNvGrpSpPr/>
          <p:nvPr/>
        </p:nvGrpSpPr>
        <p:grpSpPr>
          <a:xfrm>
            <a:off x="672420" y="3838716"/>
            <a:ext cx="7651670" cy="2240199"/>
            <a:chOff x="0" y="-85725"/>
            <a:chExt cx="10202227" cy="2986932"/>
          </a:xfrm>
        </p:grpSpPr>
        <p:sp>
          <p:nvSpPr>
            <p:cNvPr id="8" name="TextBox 8"/>
            <p:cNvSpPr txBox="1"/>
            <p:nvPr/>
          </p:nvSpPr>
          <p:spPr>
            <a:xfrm>
              <a:off x="0" y="-85725"/>
              <a:ext cx="10202227" cy="555021"/>
            </a:xfrm>
            <a:prstGeom prst="rect">
              <a:avLst/>
            </a:prstGeom>
          </p:spPr>
          <p:txBody>
            <a:bodyPr lIns="0" tIns="0" rIns="0" bIns="0" rtlCol="0" anchor="t">
              <a:spAutoFit/>
            </a:bodyPr>
            <a:lstStyle/>
            <a:p>
              <a:pPr marL="0" lvl="1" indent="0" algn="l">
                <a:lnSpc>
                  <a:spcPts val="3630"/>
                </a:lnSpc>
                <a:spcBef>
                  <a:spcPts val="2722"/>
                </a:spcBef>
              </a:pPr>
              <a:r>
                <a:rPr lang="en-US" sz="2342" spc="140">
                  <a:solidFill>
                    <a:srgbClr val="153F71"/>
                  </a:solidFill>
                  <a:latin typeface="Inter Bold"/>
                </a:rPr>
                <a:t>TOPICS DISCUSSED</a:t>
              </a:r>
            </a:p>
          </p:txBody>
        </p:sp>
        <p:sp>
          <p:nvSpPr>
            <p:cNvPr id="9" name="TextBox 9"/>
            <p:cNvSpPr txBox="1"/>
            <p:nvPr/>
          </p:nvSpPr>
          <p:spPr>
            <a:xfrm>
              <a:off x="0" y="815422"/>
              <a:ext cx="10202227" cy="2085785"/>
            </a:xfrm>
            <a:prstGeom prst="rect">
              <a:avLst/>
            </a:prstGeom>
          </p:spPr>
          <p:txBody>
            <a:bodyPr lIns="0" tIns="0" rIns="0" bIns="0" rtlCol="0" anchor="t">
              <a:spAutoFit/>
            </a:bodyPr>
            <a:lstStyle/>
            <a:p>
              <a:pPr marL="480367" lvl="1" indent="-240183">
                <a:lnSpc>
                  <a:spcPts val="3337"/>
                </a:lnSpc>
                <a:spcBef>
                  <a:spcPts val="1250"/>
                </a:spcBef>
                <a:buFont typeface="Arial"/>
                <a:buChar char="•"/>
              </a:pPr>
              <a:r>
                <a:rPr lang="en-US" sz="2224" spc="22" dirty="0">
                  <a:solidFill>
                    <a:srgbClr val="242424"/>
                  </a:solidFill>
                  <a:latin typeface="Inter"/>
                </a:rPr>
                <a:t>Green roofing materials and their characteristics</a:t>
              </a:r>
            </a:p>
            <a:p>
              <a:pPr marL="480367" lvl="1" indent="-240183">
                <a:lnSpc>
                  <a:spcPts val="3337"/>
                </a:lnSpc>
                <a:spcBef>
                  <a:spcPts val="1250"/>
                </a:spcBef>
                <a:buFont typeface="Arial"/>
                <a:buChar char="•"/>
              </a:pPr>
              <a:r>
                <a:rPr lang="en-US" sz="2224" spc="22" dirty="0">
                  <a:solidFill>
                    <a:srgbClr val="242424"/>
                  </a:solidFill>
                  <a:latin typeface="Inter"/>
                </a:rPr>
                <a:t>Material inspection, storage &amp; transportation</a:t>
              </a:r>
            </a:p>
            <a:p>
              <a:pPr marL="480367" lvl="1" indent="-240183">
                <a:lnSpc>
                  <a:spcPts val="3337"/>
                </a:lnSpc>
                <a:spcBef>
                  <a:spcPts val="1250"/>
                </a:spcBef>
                <a:buFont typeface="Arial"/>
                <a:buChar char="•"/>
              </a:pPr>
              <a:r>
                <a:rPr lang="en-US" sz="2224" spc="22" dirty="0">
                  <a:solidFill>
                    <a:srgbClr val="242424"/>
                  </a:solidFill>
                  <a:latin typeface="Inter"/>
                </a:rPr>
                <a:t>Waste sorting and recycling</a:t>
              </a:r>
            </a:p>
          </p:txBody>
        </p:sp>
      </p:grpSp>
      <p:sp>
        <p:nvSpPr>
          <p:cNvPr id="11" name="TextBox 11"/>
          <p:cNvSpPr txBox="1"/>
          <p:nvPr/>
        </p:nvSpPr>
        <p:spPr>
          <a:xfrm>
            <a:off x="16922553" y="9278011"/>
            <a:ext cx="958543" cy="304800"/>
          </a:xfrm>
          <a:prstGeom prst="rect">
            <a:avLst/>
          </a:prstGeom>
        </p:spPr>
        <p:txBody>
          <a:bodyPr lIns="0" tIns="0" rIns="0" bIns="0" rtlCol="0" anchor="t">
            <a:spAutoFit/>
          </a:bodyPr>
          <a:lstStyle/>
          <a:p>
            <a:pPr algn="ctr">
              <a:lnSpc>
                <a:spcPts val="2399"/>
              </a:lnSpc>
              <a:spcBef>
                <a:spcPts val="1799"/>
              </a:spcBef>
            </a:pPr>
            <a:r>
              <a:rPr lang="en-US" sz="1999" spc="119">
                <a:solidFill>
                  <a:srgbClr val="FFFFFF"/>
                </a:solidFill>
                <a:latin typeface="Inter Bold"/>
              </a:rPr>
              <a:t>02</a:t>
            </a:r>
          </a:p>
        </p:txBody>
      </p:sp>
      <p:pic>
        <p:nvPicPr>
          <p:cNvPr id="13" name="Picture 12" descr="A green roof with trees in the background&#10;&#10;Description automatically generated with low confidence">
            <a:extLst>
              <a:ext uri="{FF2B5EF4-FFF2-40B4-BE49-F238E27FC236}">
                <a16:creationId xmlns:a16="http://schemas.microsoft.com/office/drawing/2014/main" id="{6DEF4455-BB3E-C758-DAE7-88796C9EF5CA}"/>
              </a:ext>
            </a:extLst>
          </p:cNvPr>
          <p:cNvPicPr>
            <a:picLocks noChangeAspect="1"/>
          </p:cNvPicPr>
          <p:nvPr/>
        </p:nvPicPr>
        <p:blipFill rotWithShape="1">
          <a:blip r:embed="rId2">
            <a:extLst>
              <a:ext uri="{28A0092B-C50C-407E-A947-70E740481C1C}">
                <a14:useLocalDpi xmlns:a14="http://schemas.microsoft.com/office/drawing/2010/main" val="0"/>
              </a:ext>
            </a:extLst>
          </a:blip>
          <a:srcRect l="17568" r="36989"/>
          <a:stretch/>
        </p:blipFill>
        <p:spPr>
          <a:xfrm>
            <a:off x="9144001" y="-134846"/>
            <a:ext cx="7467600" cy="1046134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Material Inspection</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753155"/>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18–24</a:t>
            </a:r>
          </a:p>
          <a:p>
            <a:pPr algn="ctr">
              <a:lnSpc>
                <a:spcPts val="2159"/>
              </a:lnSpc>
              <a:spcBef>
                <a:spcPts val="1619"/>
              </a:spcBef>
            </a:pPr>
            <a:endParaRPr lang="en-US" sz="1799" spc="107" dirty="0">
              <a:solidFill>
                <a:srgbClr val="FFFFFF"/>
              </a:solidFill>
              <a:latin typeface="Inter Bold"/>
            </a:endParaRP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20</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696129" y="2909251"/>
            <a:ext cx="9343472" cy="5143244"/>
            <a:chOff x="0" y="19051"/>
            <a:chExt cx="5484346" cy="6857659"/>
          </a:xfrm>
        </p:grpSpPr>
        <p:sp>
          <p:nvSpPr>
            <p:cNvPr id="11" name="TextBox 9">
              <a:extLst>
                <a:ext uri="{FF2B5EF4-FFF2-40B4-BE49-F238E27FC236}">
                  <a16:creationId xmlns:a16="http://schemas.microsoft.com/office/drawing/2014/main" id="{B4E5A842-61EF-6BC8-EC68-BA1108ECB6DF}"/>
                </a:ext>
              </a:extLst>
            </p:cNvPr>
            <p:cNvSpPr txBox="1"/>
            <p:nvPr/>
          </p:nvSpPr>
          <p:spPr>
            <a:xfrm>
              <a:off x="0" y="935254"/>
              <a:ext cx="3739985" cy="5941456"/>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Ensures materials meet environmental standards and performance criteria.</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Evaluates environmental impact, such as carbon footprint and resource consumption.</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Verifies sustainable sourcing from certified forests or recycled content.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Assess quality control to meet eco-friendly project specifications.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Considers durability and longevity to minimize waste and replacements.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1196909"/>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Importance of material inspection in green projects</a:t>
              </a:r>
            </a:p>
          </p:txBody>
        </p:sp>
      </p:grpSp>
      <p:sp>
        <p:nvSpPr>
          <p:cNvPr id="14" name="TextBox 4">
            <a:extLst>
              <a:ext uri="{FF2B5EF4-FFF2-40B4-BE49-F238E27FC236}">
                <a16:creationId xmlns:a16="http://schemas.microsoft.com/office/drawing/2014/main" id="{5561EED1-007F-355F-7C0B-1F4434BF0B5B}"/>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a:t>
            </a:r>
            <a:r>
              <a:rPr lang="en-US" sz="1400" dirty="0">
                <a:solidFill>
                  <a:schemeClr val="bg1"/>
                </a:solidFill>
              </a:rPr>
              <a:t>Material inspection, storage &amp; transportation</a:t>
            </a:r>
            <a:endParaRPr lang="en-US" sz="1400" spc="210" dirty="0">
              <a:solidFill>
                <a:schemeClr val="bg1"/>
              </a:solidFill>
              <a:latin typeface="Inter"/>
            </a:endParaRPr>
          </a:p>
        </p:txBody>
      </p:sp>
      <p:pic>
        <p:nvPicPr>
          <p:cNvPr id="8" name="Picture 7">
            <a:extLst>
              <a:ext uri="{FF2B5EF4-FFF2-40B4-BE49-F238E27FC236}">
                <a16:creationId xmlns:a16="http://schemas.microsoft.com/office/drawing/2014/main" id="{DF9FEF1D-C091-9B13-1683-023B8D2BC8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49728" y="3596403"/>
            <a:ext cx="8560294" cy="4817242"/>
          </a:xfrm>
          <a:prstGeom prst="rect">
            <a:avLst/>
          </a:prstGeom>
        </p:spPr>
      </p:pic>
      <p:sp>
        <p:nvSpPr>
          <p:cNvPr id="9" name="TextBox 12">
            <a:extLst>
              <a:ext uri="{FF2B5EF4-FFF2-40B4-BE49-F238E27FC236}">
                <a16:creationId xmlns:a16="http://schemas.microsoft.com/office/drawing/2014/main" id="{448AE2AD-FB07-249C-6C92-0A2B475D007D}"/>
              </a:ext>
            </a:extLst>
          </p:cNvPr>
          <p:cNvSpPr txBox="1"/>
          <p:nvPr/>
        </p:nvSpPr>
        <p:spPr>
          <a:xfrm>
            <a:off x="15645848" y="8420100"/>
            <a:ext cx="2261152"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a:t>
            </a:r>
            <a:r>
              <a:rPr lang="en-US" sz="1600" spc="18" dirty="0" err="1">
                <a:solidFill>
                  <a:srgbClr val="242424"/>
                </a:solidFill>
                <a:latin typeface="Inter"/>
              </a:rPr>
              <a:t>euronews.com</a:t>
            </a:r>
            <a:endParaRPr lang="en-US" sz="1600" spc="18" dirty="0">
              <a:solidFill>
                <a:srgbClr val="242424"/>
              </a:solidFill>
              <a:latin typeface="Inter"/>
            </a:endParaRPr>
          </a:p>
        </p:txBody>
      </p:sp>
    </p:spTree>
    <p:extLst>
      <p:ext uri="{BB962C8B-B14F-4D97-AF65-F5344CB8AC3E}">
        <p14:creationId xmlns:p14="http://schemas.microsoft.com/office/powerpoint/2010/main" val="3902003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Storage of Eco-Friendly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18–24</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21</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696128" y="2909251"/>
            <a:ext cx="9953071" cy="5164427"/>
            <a:chOff x="0" y="19051"/>
            <a:chExt cx="5484346" cy="6885904"/>
          </a:xfrm>
        </p:grpSpPr>
        <p:sp>
          <p:nvSpPr>
            <p:cNvPr id="11" name="TextBox 9">
              <a:extLst>
                <a:ext uri="{FF2B5EF4-FFF2-40B4-BE49-F238E27FC236}">
                  <a16:creationId xmlns:a16="http://schemas.microsoft.com/office/drawing/2014/main" id="{B4E5A842-61EF-6BC8-EC68-BA1108ECB6DF}"/>
                </a:ext>
              </a:extLst>
            </p:cNvPr>
            <p:cNvSpPr txBox="1"/>
            <p:nvPr/>
          </p:nvSpPr>
          <p:spPr>
            <a:xfrm>
              <a:off x="1" y="1544854"/>
              <a:ext cx="4308689" cy="5360101"/>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 Climate control:</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Temperature and humidity control to prevent moisture damage.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Protection from elements:</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Shield materials from direct sunlight, rain, and environmental factors.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Organization and inventory:</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Implement an organized storage system for easy access and waste reduction.</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1196909"/>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Proper storage maintains material integrity and prevents damage or contamination</a:t>
              </a:r>
            </a:p>
          </p:txBody>
        </p:sp>
      </p:grpSp>
      <p:sp>
        <p:nvSpPr>
          <p:cNvPr id="14" name="TextBox 4">
            <a:extLst>
              <a:ext uri="{FF2B5EF4-FFF2-40B4-BE49-F238E27FC236}">
                <a16:creationId xmlns:a16="http://schemas.microsoft.com/office/drawing/2014/main" id="{5561EED1-007F-355F-7C0B-1F4434BF0B5B}"/>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a:t>
            </a:r>
            <a:r>
              <a:rPr lang="en-US" sz="1400" dirty="0">
                <a:solidFill>
                  <a:schemeClr val="bg1"/>
                </a:solidFill>
              </a:rPr>
              <a:t>Material inspection, storage &amp; transportation</a:t>
            </a:r>
            <a:endParaRPr lang="en-US" sz="1400" spc="210" dirty="0">
              <a:solidFill>
                <a:schemeClr val="bg1"/>
              </a:solidFill>
              <a:latin typeface="Inter"/>
            </a:endParaRPr>
          </a:p>
        </p:txBody>
      </p:sp>
      <p:pic>
        <p:nvPicPr>
          <p:cNvPr id="8" name="Picture 7">
            <a:extLst>
              <a:ext uri="{FF2B5EF4-FFF2-40B4-BE49-F238E27FC236}">
                <a16:creationId xmlns:a16="http://schemas.microsoft.com/office/drawing/2014/main" id="{EB38CA5D-AB80-4BF7-67D9-DFBEEFB70C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0" y="3787882"/>
            <a:ext cx="7497091" cy="5622818"/>
          </a:xfrm>
          <a:prstGeom prst="rect">
            <a:avLst/>
          </a:prstGeom>
        </p:spPr>
      </p:pic>
      <p:sp>
        <p:nvSpPr>
          <p:cNvPr id="9" name="TextBox 12">
            <a:extLst>
              <a:ext uri="{FF2B5EF4-FFF2-40B4-BE49-F238E27FC236}">
                <a16:creationId xmlns:a16="http://schemas.microsoft.com/office/drawing/2014/main" id="{CABD8EF1-DBCB-9445-93D1-E8EF68954573}"/>
              </a:ext>
            </a:extLst>
          </p:cNvPr>
          <p:cNvSpPr txBox="1"/>
          <p:nvPr/>
        </p:nvSpPr>
        <p:spPr>
          <a:xfrm>
            <a:off x="15697200" y="9410700"/>
            <a:ext cx="2467891"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a:t>
            </a:r>
            <a:r>
              <a:rPr lang="en-US" sz="1600" spc="18" dirty="0" err="1">
                <a:solidFill>
                  <a:srgbClr val="242424"/>
                </a:solidFill>
                <a:latin typeface="Inter"/>
              </a:rPr>
              <a:t>eccoproducts.eu</a:t>
            </a:r>
            <a:endParaRPr lang="en-US" sz="1600" spc="18" dirty="0">
              <a:solidFill>
                <a:srgbClr val="242424"/>
              </a:solidFill>
              <a:latin typeface="Inter"/>
            </a:endParaRPr>
          </a:p>
        </p:txBody>
      </p:sp>
    </p:spTree>
    <p:extLst>
      <p:ext uri="{BB962C8B-B14F-4D97-AF65-F5344CB8AC3E}">
        <p14:creationId xmlns:p14="http://schemas.microsoft.com/office/powerpoint/2010/main" val="3008799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914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Transportation of Eco-Friendly Materials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18–24</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22</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696128" y="2909251"/>
            <a:ext cx="12086673" cy="5677388"/>
            <a:chOff x="0" y="19051"/>
            <a:chExt cx="6321239" cy="7569853"/>
          </a:xfrm>
        </p:grpSpPr>
        <p:sp>
          <p:nvSpPr>
            <p:cNvPr id="11" name="TextBox 9">
              <a:extLst>
                <a:ext uri="{FF2B5EF4-FFF2-40B4-BE49-F238E27FC236}">
                  <a16:creationId xmlns:a16="http://schemas.microsoft.com/office/drawing/2014/main" id="{B4E5A842-61EF-6BC8-EC68-BA1108ECB6DF}"/>
                </a:ext>
              </a:extLst>
            </p:cNvPr>
            <p:cNvSpPr txBox="1"/>
            <p:nvPr/>
          </p:nvSpPr>
          <p:spPr>
            <a:xfrm>
              <a:off x="0" y="1544854"/>
              <a:ext cx="6321239" cy="6044050"/>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Efficient logistics:</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Optimize routes and schedules to reduce distances traveled and fuel consumption.</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Eco-friendly vehicles:</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Use alternative fuels or electric vehicles to reduce greenhouse gas emissions.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Packaging and loading:</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Use sustainable packaging materials and efficient loading techniques to reduce waste.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Collaboration and consolidation:</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Encourage collaboration among suppliers to consolidate shipments and reduce trips.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1196908"/>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Sustainable transportation minimizes energy consumption and carbon emissions</a:t>
              </a:r>
            </a:p>
          </p:txBody>
        </p:sp>
      </p:grpSp>
      <p:sp>
        <p:nvSpPr>
          <p:cNvPr id="14" name="TextBox 4">
            <a:extLst>
              <a:ext uri="{FF2B5EF4-FFF2-40B4-BE49-F238E27FC236}">
                <a16:creationId xmlns:a16="http://schemas.microsoft.com/office/drawing/2014/main" id="{5561EED1-007F-355F-7C0B-1F4434BF0B5B}"/>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a:t>
            </a:r>
            <a:r>
              <a:rPr lang="en-US" sz="1400" dirty="0">
                <a:solidFill>
                  <a:schemeClr val="bg1"/>
                </a:solidFill>
              </a:rPr>
              <a:t>Material inspection, storage &amp; transportation</a:t>
            </a:r>
            <a:endParaRPr lang="en-US" sz="1400" spc="210" dirty="0">
              <a:solidFill>
                <a:schemeClr val="bg1"/>
              </a:solidFill>
              <a:latin typeface="Inter"/>
            </a:endParaRPr>
          </a:p>
        </p:txBody>
      </p:sp>
    </p:spTree>
    <p:extLst>
      <p:ext uri="{BB962C8B-B14F-4D97-AF65-F5344CB8AC3E}">
        <p14:creationId xmlns:p14="http://schemas.microsoft.com/office/powerpoint/2010/main" val="1398488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914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Benefits of Effective Material Inspection, Storage &amp; Transportation</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18–24</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23</a:t>
            </a:r>
          </a:p>
        </p:txBody>
      </p:sp>
      <p:sp>
        <p:nvSpPr>
          <p:cNvPr id="11" name="TextBox 9">
            <a:extLst>
              <a:ext uri="{FF2B5EF4-FFF2-40B4-BE49-F238E27FC236}">
                <a16:creationId xmlns:a16="http://schemas.microsoft.com/office/drawing/2014/main" id="{B4E5A842-61EF-6BC8-EC68-BA1108ECB6DF}"/>
              </a:ext>
            </a:extLst>
          </p:cNvPr>
          <p:cNvSpPr txBox="1"/>
          <p:nvPr/>
        </p:nvSpPr>
        <p:spPr>
          <a:xfrm>
            <a:off x="2696128" y="3619500"/>
            <a:ext cx="7590872" cy="5225533"/>
          </a:xfrm>
          <a:prstGeom prst="rect">
            <a:avLst/>
          </a:prstGeom>
        </p:spPr>
        <p:txBody>
          <a:bodyPr wrap="square"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Minimize environmental impact:</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Reduces resource consumption, waste generation, and carbon emissions.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Ensures material integrity:</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Maintains quality and performance of eco-friendly materials.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Supports sustainability goals: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Promotes responsible sourcing, waste reduction, and energy efficiency.</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Enhances project success:</a:t>
            </a:r>
          </a:p>
          <a:p>
            <a:pPr marL="742950" lvl="1" indent="-285750">
              <a:lnSpc>
                <a:spcPts val="2699"/>
              </a:lnSpc>
              <a:spcBef>
                <a:spcPts val="2024"/>
              </a:spcBef>
              <a:buFont typeface="Arial" panose="020B0604020202020204" pitchFamily="34" charset="0"/>
              <a:buChar char="•"/>
            </a:pPr>
            <a:r>
              <a:rPr lang="en-US" sz="1799" spc="17" dirty="0">
                <a:solidFill>
                  <a:srgbClr val="242424"/>
                </a:solidFill>
                <a:latin typeface="Inter"/>
              </a:rPr>
              <a:t>Facilitates the implementation of green initiatives.</a:t>
            </a:r>
          </a:p>
        </p:txBody>
      </p:sp>
      <p:sp>
        <p:nvSpPr>
          <p:cNvPr id="14" name="TextBox 4">
            <a:extLst>
              <a:ext uri="{FF2B5EF4-FFF2-40B4-BE49-F238E27FC236}">
                <a16:creationId xmlns:a16="http://schemas.microsoft.com/office/drawing/2014/main" id="{5561EED1-007F-355F-7C0B-1F4434BF0B5B}"/>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2: </a:t>
            </a:r>
            <a:r>
              <a:rPr lang="en-US" sz="1400" dirty="0">
                <a:solidFill>
                  <a:schemeClr val="bg1"/>
                </a:solidFill>
              </a:rPr>
              <a:t>Material inspection, storage &amp; transportation</a:t>
            </a:r>
            <a:endParaRPr lang="en-US" sz="1400" spc="210" dirty="0">
              <a:solidFill>
                <a:schemeClr val="bg1"/>
              </a:solidFill>
              <a:latin typeface="Inter"/>
            </a:endParaRPr>
          </a:p>
        </p:txBody>
      </p:sp>
      <p:pic>
        <p:nvPicPr>
          <p:cNvPr id="8" name="Picture 7">
            <a:extLst>
              <a:ext uri="{FF2B5EF4-FFF2-40B4-BE49-F238E27FC236}">
                <a16:creationId xmlns:a16="http://schemas.microsoft.com/office/drawing/2014/main" id="{17B19035-C2DC-7C83-DCB6-B3AA9E1D7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44200" y="3619500"/>
            <a:ext cx="6967376" cy="5225532"/>
          </a:xfrm>
          <a:prstGeom prst="rect">
            <a:avLst/>
          </a:prstGeom>
        </p:spPr>
      </p:pic>
      <p:sp>
        <p:nvSpPr>
          <p:cNvPr id="9" name="TextBox 12">
            <a:extLst>
              <a:ext uri="{FF2B5EF4-FFF2-40B4-BE49-F238E27FC236}">
                <a16:creationId xmlns:a16="http://schemas.microsoft.com/office/drawing/2014/main" id="{AC4859E0-EA7F-9E42-40EC-B031B9C003E5}"/>
              </a:ext>
            </a:extLst>
          </p:cNvPr>
          <p:cNvSpPr txBox="1"/>
          <p:nvPr/>
        </p:nvSpPr>
        <p:spPr>
          <a:xfrm>
            <a:off x="15591872" y="8806932"/>
            <a:ext cx="2133600"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wikipedia.org</a:t>
            </a:r>
          </a:p>
        </p:txBody>
      </p:sp>
    </p:spTree>
    <p:extLst>
      <p:ext uri="{BB962C8B-B14F-4D97-AF65-F5344CB8AC3E}">
        <p14:creationId xmlns:p14="http://schemas.microsoft.com/office/powerpoint/2010/main" val="36321039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16951479" y="716767"/>
            <a:ext cx="958543" cy="314325"/>
          </a:xfrm>
          <a:prstGeom prst="rect">
            <a:avLst/>
          </a:prstGeom>
        </p:spPr>
        <p:txBody>
          <a:bodyPr lIns="0" tIns="0" rIns="0" bIns="0" rtlCol="0" anchor="t">
            <a:spAutoFit/>
          </a:bodyPr>
          <a:lstStyle/>
          <a:p>
            <a:pPr algn="ctr">
              <a:lnSpc>
                <a:spcPts val="2400"/>
              </a:lnSpc>
              <a:spcBef>
                <a:spcPts val="1800"/>
              </a:spcBef>
            </a:pPr>
            <a:r>
              <a:rPr lang="en-US" sz="2000" spc="120" dirty="0">
                <a:solidFill>
                  <a:srgbClr val="FFFFFF"/>
                </a:solidFill>
                <a:latin typeface="Inter Bold"/>
              </a:rPr>
              <a:t>24</a:t>
            </a:r>
          </a:p>
        </p:txBody>
      </p:sp>
      <p:sp>
        <p:nvSpPr>
          <p:cNvPr id="8" name="TextBox 8"/>
          <p:cNvSpPr txBox="1"/>
          <p:nvPr/>
        </p:nvSpPr>
        <p:spPr>
          <a:xfrm>
            <a:off x="4183459" y="1809538"/>
            <a:ext cx="13502481" cy="3797514"/>
          </a:xfrm>
          <a:prstGeom prst="rect">
            <a:avLst/>
          </a:prstGeom>
        </p:spPr>
        <p:txBody>
          <a:bodyPr lIns="0" tIns="0" rIns="0" bIns="0" rtlCol="0" anchor="t">
            <a:spAutoFit/>
          </a:bodyPr>
          <a:lstStyle/>
          <a:p>
            <a:pPr marL="539751" lvl="1" indent="-269875">
              <a:lnSpc>
                <a:spcPts val="4250"/>
              </a:lnSpc>
              <a:buFont typeface="Arial"/>
              <a:buChar char="•"/>
            </a:pPr>
            <a:r>
              <a:rPr lang="en-US" sz="2499" dirty="0">
                <a:solidFill>
                  <a:srgbClr val="000000"/>
                </a:solidFill>
                <a:latin typeface="Inter"/>
              </a:rPr>
              <a:t>Material inspection, storage, and transportation are essential aspects of green eco-friendly practices.</a:t>
            </a:r>
          </a:p>
          <a:p>
            <a:pPr marL="539751" lvl="1" indent="-269875">
              <a:lnSpc>
                <a:spcPts val="4250"/>
              </a:lnSpc>
              <a:buFont typeface="Arial"/>
              <a:buChar char="•"/>
            </a:pPr>
            <a:r>
              <a:rPr lang="en-US" sz="2499" dirty="0">
                <a:solidFill>
                  <a:srgbClr val="000000"/>
                </a:solidFill>
                <a:latin typeface="Inter"/>
              </a:rPr>
              <a:t>Inspection verifies environmental standards, sustainability, and quality control.</a:t>
            </a:r>
          </a:p>
          <a:p>
            <a:pPr marL="539751" lvl="1" indent="-269875">
              <a:lnSpc>
                <a:spcPts val="4250"/>
              </a:lnSpc>
              <a:buFont typeface="Arial"/>
              <a:buChar char="•"/>
            </a:pPr>
            <a:r>
              <a:rPr lang="en-US" sz="2499" dirty="0">
                <a:solidFill>
                  <a:srgbClr val="000000"/>
                </a:solidFill>
                <a:latin typeface="Inter"/>
              </a:rPr>
              <a:t>Proper storage protects materials from damage and contamination.</a:t>
            </a:r>
          </a:p>
          <a:p>
            <a:pPr marL="539751" lvl="1" indent="-269875">
              <a:lnSpc>
                <a:spcPts val="4250"/>
              </a:lnSpc>
              <a:buFont typeface="Arial"/>
              <a:buChar char="•"/>
            </a:pPr>
            <a:r>
              <a:rPr lang="en-US" sz="2499" dirty="0">
                <a:solidFill>
                  <a:srgbClr val="000000"/>
                </a:solidFill>
                <a:latin typeface="Inter"/>
              </a:rPr>
              <a:t>Sustainable transportation reduces energy consumption and carbon emissions.</a:t>
            </a:r>
          </a:p>
          <a:p>
            <a:pPr marL="539751" lvl="1" indent="-269875">
              <a:lnSpc>
                <a:spcPts val="4250"/>
              </a:lnSpc>
              <a:buFont typeface="Arial"/>
              <a:buChar char="•"/>
            </a:pPr>
            <a:r>
              <a:rPr lang="en-US" sz="2499" dirty="0">
                <a:solidFill>
                  <a:srgbClr val="000000"/>
                </a:solidFill>
                <a:latin typeface="Inter"/>
              </a:rPr>
              <a:t>Effective management of these aspects supports sustainability goals and enhances project success.</a:t>
            </a:r>
          </a:p>
        </p:txBody>
      </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13030200" y="9639300"/>
            <a:ext cx="4953000" cy="218008"/>
          </a:xfrm>
          <a:prstGeom prst="rect">
            <a:avLst/>
          </a:prstGeom>
        </p:spPr>
        <p:txBody>
          <a:bodyPr wrap="square" lIns="0" tIns="0" rIns="0" bIns="0" rtlCol="0" anchor="t">
            <a:spAutoFit/>
          </a:bodyPr>
          <a:lstStyle/>
          <a:p>
            <a:pPr marL="0" lvl="1">
              <a:lnSpc>
                <a:spcPts val="1680"/>
              </a:lnSpc>
              <a:spcBef>
                <a:spcPts val="1260"/>
              </a:spcBef>
            </a:pPr>
            <a:r>
              <a:rPr lang="en-US" sz="1600" spc="210" dirty="0">
                <a:solidFill>
                  <a:srgbClr val="242424"/>
                </a:solidFill>
                <a:latin typeface="Inter"/>
              </a:rPr>
              <a:t>Module 3: </a:t>
            </a:r>
            <a:r>
              <a:rPr lang="en-US" sz="1600" dirty="0"/>
              <a:t>Handling eco-friendly materials</a:t>
            </a:r>
            <a:endParaRPr lang="en-US" sz="1600" spc="210" dirty="0">
              <a:solidFill>
                <a:srgbClr val="242424"/>
              </a:solidFill>
              <a:latin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831737"/>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3: Waste Sorting and Recycling</a:t>
            </a:r>
            <a:endParaRPr lang="en-US" sz="4800" spc="210" dirty="0">
              <a:solidFill>
                <a:schemeClr val="bg1"/>
              </a:solidFill>
              <a:latin typeface="Inter"/>
            </a:endParaRP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25</a:t>
            </a:r>
          </a:p>
        </p:txBody>
      </p:sp>
    </p:spTree>
    <p:extLst>
      <p:ext uri="{BB962C8B-B14F-4D97-AF65-F5344CB8AC3E}">
        <p14:creationId xmlns:p14="http://schemas.microsoft.com/office/powerpoint/2010/main" val="7322051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6106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 Promoting Sustainable Waste Management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sp>
        <p:nvSpPr>
          <p:cNvPr id="9" name="TextBox 9"/>
          <p:cNvSpPr txBox="1"/>
          <p:nvPr/>
        </p:nvSpPr>
        <p:spPr>
          <a:xfrm>
            <a:off x="2590800" y="3212295"/>
            <a:ext cx="12696271" cy="5238357"/>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Resource Conservation: Waste sorting and recycling help conserve valuable resources by diverting materials from landfills and reintroducing them into the production cycle. This reduces the need for extracting and processing raw materials, preserving natural resources like forests, minerals, and water.</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Environmental Impact Reduction: Recycling waste materials significantly reduces the environmental impact associated with waste disposal. It minimizes greenhouse gas emissions, energy consumption, and water usage compared to the production of goods from virgin materials. By diverting waste from landfills, it also helps to mitigate pollution and prevents the release of harmful substances into the environment.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Landfill Space Optimization: Waste sorting and recycling help alleviate the strain on landfills by diverting recyclable materials from these facilities. This extends the lifespan of landfills and reduces the need for developing additional landfill sites, which can have significant environmental and social consequences.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Energy Savings: Recycling often requires less energy compared to producing materials from scratch. By recycling materials like paper, plastics, metals, and glass, energy savings can be achieved throughout the manufacturing process. This contributes to reducing carbon emissions and mitigating climate change.</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26</a:t>
            </a:r>
          </a:p>
        </p:txBody>
      </p:sp>
    </p:spTree>
    <p:extLst>
      <p:ext uri="{BB962C8B-B14F-4D97-AF65-F5344CB8AC3E}">
        <p14:creationId xmlns:p14="http://schemas.microsoft.com/office/powerpoint/2010/main" val="139400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6106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 Promoting Sustainable Waste Management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sp>
        <p:nvSpPr>
          <p:cNvPr id="9" name="TextBox 9"/>
          <p:cNvSpPr txBox="1"/>
          <p:nvPr/>
        </p:nvSpPr>
        <p:spPr>
          <a:xfrm>
            <a:off x="2590801" y="3212295"/>
            <a:ext cx="8458200" cy="5674374"/>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Job Creation and Economic Opportunities: The recycling industry creates employment opportunities across various stages of the recycling process, from collection and sorting to processing and manufacturing. It contributes to local economies and stimulates economic growth, particularly in sectors related to waste management and recycling.</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Public Education and Awareness: Effective waste sorting and recycling programs require public participation and awareness. Education campaigns play a vital role in informing individuals and communities about the importance of waste management, teaching proper waste sorting techniques, and promoting a culture of responsible consumption.</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Infrastructure Development: Establishing recycling centers, drop-off points, and collection systems is essential for efficient waste sorting and recycling. Accessible and well-designed infrastructure encourages participation and makes it easier for individuals and businesses to dispose of their recyclables properly.</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27</a:t>
            </a:r>
          </a:p>
        </p:txBody>
      </p:sp>
      <p:pic>
        <p:nvPicPr>
          <p:cNvPr id="10" name="Picture 9">
            <a:extLst>
              <a:ext uri="{FF2B5EF4-FFF2-40B4-BE49-F238E27FC236}">
                <a16:creationId xmlns:a16="http://schemas.microsoft.com/office/drawing/2014/main" id="{3F2A14C7-FB53-84C2-FB4F-93CD95CF2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781" y="4760651"/>
            <a:ext cx="6540241" cy="2518298"/>
          </a:xfrm>
          <a:prstGeom prst="rect">
            <a:avLst/>
          </a:prstGeom>
        </p:spPr>
      </p:pic>
    </p:spTree>
    <p:extLst>
      <p:ext uri="{BB962C8B-B14F-4D97-AF65-F5344CB8AC3E}">
        <p14:creationId xmlns:p14="http://schemas.microsoft.com/office/powerpoint/2010/main" val="3074451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610671" cy="159017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 Promoting Sustainable Waste Management</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sp>
        <p:nvSpPr>
          <p:cNvPr id="9" name="TextBox 9"/>
          <p:cNvSpPr txBox="1"/>
          <p:nvPr/>
        </p:nvSpPr>
        <p:spPr>
          <a:xfrm>
            <a:off x="2590800" y="3212295"/>
            <a:ext cx="12696271" cy="4635628"/>
          </a:xfrm>
          <a:prstGeom prst="rect">
            <a:avLst/>
          </a:prstGeom>
        </p:spPr>
        <p:txBody>
          <a:bodyPr wrap="square" lIns="0" tIns="0" rIns="0" bIns="0" rtlCol="0" anchor="t">
            <a:spAutoFit/>
          </a:bodyPr>
          <a:lstStyle/>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Collaboration and Partnerships: Successful waste sorting and recycling initiatives often involve collaboration between government agencies, private sector organizations, and community groups. Partnerships can help streamline waste management systems, optimize collection and sorting processes, and leverage resources for effective recycling programs.</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Policy and Regulation: Implementing supportive policies and regulations is crucial for driving waste sorting and recycling efforts. Measures like mandatory recycling programs, extended producer responsibility, waste reduction targets, and incentives for recycling can incentivize proper waste disposal practices and create a conducive environment for sustainable waste management.</a:t>
            </a:r>
          </a:p>
          <a:p>
            <a:pPr marL="285750" indent="-285750">
              <a:lnSpc>
                <a:spcPts val="2699"/>
              </a:lnSpc>
              <a:spcBef>
                <a:spcPts val="2024"/>
              </a:spcBef>
              <a:buFont typeface="Arial" panose="020B0604020202020204" pitchFamily="34" charset="0"/>
              <a:buChar char="•"/>
            </a:pPr>
            <a:r>
              <a:rPr lang="en-US" sz="1799" spc="17" dirty="0">
                <a:solidFill>
                  <a:srgbClr val="242424"/>
                </a:solidFill>
                <a:latin typeface="Inter"/>
              </a:rPr>
              <a:t>Circular Economy Transition: Waste sorting and recycling align with the principles of the circular economy, where materials are kept in use for as long as possible through recycling, reusing, and reducing waste generation. By embracing waste sorting and recycling practices, we move closer to achieving a more sustainable and circular approach to resource management.</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28</a:t>
            </a:r>
          </a:p>
        </p:txBody>
      </p:sp>
    </p:spTree>
    <p:extLst>
      <p:ext uri="{BB962C8B-B14F-4D97-AF65-F5344CB8AC3E}">
        <p14:creationId xmlns:p14="http://schemas.microsoft.com/office/powerpoint/2010/main" val="2095653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914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29</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391328" y="2909251"/>
            <a:ext cx="10486472" cy="7498399"/>
            <a:chOff x="0" y="19051"/>
            <a:chExt cx="5484346" cy="9997868"/>
          </a:xfrm>
        </p:grpSpPr>
        <p:sp>
          <p:nvSpPr>
            <p:cNvPr id="11" name="TextBox 9">
              <a:extLst>
                <a:ext uri="{FF2B5EF4-FFF2-40B4-BE49-F238E27FC236}">
                  <a16:creationId xmlns:a16="http://schemas.microsoft.com/office/drawing/2014/main" id="{B4E5A842-61EF-6BC8-EC68-BA1108ECB6DF}"/>
                </a:ext>
              </a:extLst>
            </p:cNvPr>
            <p:cNvSpPr txBox="1"/>
            <p:nvPr/>
          </p:nvSpPr>
          <p:spPr>
            <a:xfrm>
              <a:off x="0" y="1544854"/>
              <a:ext cx="4727157" cy="8472065"/>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Waste sorting involves separating different types of waste for recycling and proper disposal.</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Significance of waste sorting:</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Maximizes resource recovery: Sorting allows the identification and extraction of valuable materials that can be recycled and reused.</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Minimizes landfill usage: Diverting recyclable materials from landfills helps reduce the strain on these facilities and prolong their lifespan.</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Prevents contamination: Separating waste ensures that recyclable materials remain uncontaminated by non-recyclable waste, improving recycling outcomes.</a:t>
              </a:r>
            </a:p>
            <a:p>
              <a:pPr marL="742950" lvl="1"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Facilitates specialized recycling processes: Different materials require specific recycling methods, and sorting waste enables efficient recycling practices.</a:t>
              </a:r>
            </a:p>
            <a:p>
              <a:pPr marL="285750" indent="-285750" algn="just">
                <a:lnSpc>
                  <a:spcPts val="2699"/>
                </a:lnSpc>
                <a:spcBef>
                  <a:spcPts val="2024"/>
                </a:spcBef>
                <a:buFont typeface="Arial" panose="020B0604020202020204" pitchFamily="34" charset="0"/>
                <a:buChar char="•"/>
              </a:pPr>
              <a:endParaRPr lang="en-US" sz="1799" spc="17" dirty="0">
                <a:solidFill>
                  <a:srgbClr val="242424"/>
                </a:solidFill>
                <a:latin typeface="Inter"/>
              </a:endParaRP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Importance of Waste Sorting</a:t>
              </a:r>
            </a:p>
          </p:txBody>
        </p:sp>
      </p:grpSp>
      <p:sp>
        <p:nvSpPr>
          <p:cNvPr id="4" name="TextBox 4">
            <a:extLst>
              <a:ext uri="{FF2B5EF4-FFF2-40B4-BE49-F238E27FC236}">
                <a16:creationId xmlns:a16="http://schemas.microsoft.com/office/drawing/2014/main" id="{46CC1F2C-DF06-BD4D-94ED-AFB674A207F3}"/>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pic>
        <p:nvPicPr>
          <p:cNvPr id="9" name="Picture 8">
            <a:extLst>
              <a:ext uri="{FF2B5EF4-FFF2-40B4-BE49-F238E27FC236}">
                <a16:creationId xmlns:a16="http://schemas.microsoft.com/office/drawing/2014/main" id="{30EF91A0-986A-F2E3-9512-CBF0318411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97155" y="4686300"/>
            <a:ext cx="5980890" cy="4156718"/>
          </a:xfrm>
          <a:prstGeom prst="rect">
            <a:avLst/>
          </a:prstGeom>
        </p:spPr>
      </p:pic>
    </p:spTree>
    <p:extLst>
      <p:ext uri="{BB962C8B-B14F-4D97-AF65-F5344CB8AC3E}">
        <p14:creationId xmlns:p14="http://schemas.microsoft.com/office/powerpoint/2010/main" val="2449020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03</a:t>
            </a:r>
          </a:p>
        </p:txBody>
      </p:sp>
      <p:sp>
        <p:nvSpPr>
          <p:cNvPr id="7" name="AutoShape 7"/>
          <p:cNvSpPr/>
          <p:nvPr/>
        </p:nvSpPr>
        <p:spPr>
          <a:xfrm>
            <a:off x="0" y="0"/>
            <a:ext cx="18288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171903" y="4379196"/>
            <a:ext cx="8886497" cy="5238422"/>
          </a:xfrm>
          <a:prstGeom prst="rect">
            <a:avLst/>
          </a:prstGeom>
        </p:spPr>
        <p:txBody>
          <a:bodyPr wrap="square" lIns="0" tIns="0" rIns="0" bIns="0" rtlCol="0" anchor="t">
            <a:spAutoFit/>
          </a:bodyPr>
          <a:lstStyle/>
          <a:p>
            <a:pPr algn="just">
              <a:lnSpc>
                <a:spcPts val="2700"/>
              </a:lnSpc>
              <a:spcBef>
                <a:spcPts val="2025"/>
              </a:spcBef>
            </a:pPr>
            <a:r>
              <a:rPr lang="en-US" spc="18" dirty="0">
                <a:solidFill>
                  <a:srgbClr val="242424"/>
                </a:solidFill>
                <a:latin typeface="Inter"/>
              </a:rPr>
              <a:t>As the world becomes increasingly aware of the impact of human activities on the environment, the demand for sustainable and eco-friendly solutions has grown exponentially.</a:t>
            </a:r>
          </a:p>
          <a:p>
            <a:pPr algn="just">
              <a:lnSpc>
                <a:spcPts val="2700"/>
              </a:lnSpc>
              <a:spcBef>
                <a:spcPts val="2025"/>
              </a:spcBef>
            </a:pPr>
            <a:r>
              <a:rPr lang="en-US" spc="18" dirty="0">
                <a:solidFill>
                  <a:srgbClr val="242424"/>
                </a:solidFill>
                <a:latin typeface="Inter"/>
              </a:rPr>
              <a:t>One crucial area where this shift is evident is in the development and use of eco-friendly materials. These materials aim to minimize their ecological footprint while providing viable alternatives to traditional, resource-intensive options.</a:t>
            </a:r>
          </a:p>
          <a:p>
            <a:pPr algn="just">
              <a:lnSpc>
                <a:spcPts val="2700"/>
              </a:lnSpc>
              <a:spcBef>
                <a:spcPts val="2025"/>
              </a:spcBef>
            </a:pPr>
            <a:r>
              <a:rPr lang="en-US" spc="18" dirty="0">
                <a:solidFill>
                  <a:srgbClr val="242424"/>
                </a:solidFill>
                <a:latin typeface="Inter"/>
              </a:rPr>
              <a:t>Eco-friendly materials encompass a wide range of substances sourced from renewable or recycled resources. They are characterized by reduced consumption of energy, water, and raw materials during production, as well as lower emissions and waste generation.</a:t>
            </a:r>
          </a:p>
          <a:p>
            <a:pPr algn="just">
              <a:lnSpc>
                <a:spcPts val="2700"/>
              </a:lnSpc>
              <a:spcBef>
                <a:spcPts val="2025"/>
              </a:spcBef>
            </a:pPr>
            <a:r>
              <a:rPr lang="en-US" spc="18" dirty="0">
                <a:solidFill>
                  <a:srgbClr val="242424"/>
                </a:solidFill>
                <a:latin typeface="Inter"/>
              </a:rPr>
              <a:t>In recent years, numerous industries have embraced eco-friendly materials in their products and processes, including construction, packaging, textiles, electronics, and transportation.</a:t>
            </a:r>
            <a:endParaRPr lang="en-US" sz="1800" spc="18" dirty="0">
              <a:solidFill>
                <a:srgbClr val="242424"/>
              </a:solidFill>
              <a:latin typeface="Inter"/>
            </a:endParaRPr>
          </a:p>
        </p:txBody>
      </p:sp>
      <p:pic>
        <p:nvPicPr>
          <p:cNvPr id="6" name="Picture 5">
            <a:extLst>
              <a:ext uri="{FF2B5EF4-FFF2-40B4-BE49-F238E27FC236}">
                <a16:creationId xmlns:a16="http://schemas.microsoft.com/office/drawing/2014/main" id="{837AEB99-70B9-9E97-C57C-240F28B890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5600" y="4151681"/>
            <a:ext cx="6705600" cy="4068064"/>
          </a:xfrm>
          <a:prstGeom prst="rect">
            <a:avLst/>
          </a:prstGeom>
        </p:spPr>
      </p:pic>
      <p:sp>
        <p:nvSpPr>
          <p:cNvPr id="9" name="TextBox 12">
            <a:extLst>
              <a:ext uri="{FF2B5EF4-FFF2-40B4-BE49-F238E27FC236}">
                <a16:creationId xmlns:a16="http://schemas.microsoft.com/office/drawing/2014/main" id="{804CF881-3980-3DC0-B70B-61F4B2699EAB}"/>
              </a:ext>
            </a:extLst>
          </p:cNvPr>
          <p:cNvSpPr txBox="1"/>
          <p:nvPr/>
        </p:nvSpPr>
        <p:spPr>
          <a:xfrm>
            <a:off x="15087600" y="8219745"/>
            <a:ext cx="2133600"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wikipedia.org</a:t>
            </a:r>
          </a:p>
        </p:txBody>
      </p:sp>
    </p:spTree>
    <p:extLst>
      <p:ext uri="{BB962C8B-B14F-4D97-AF65-F5344CB8AC3E}">
        <p14:creationId xmlns:p14="http://schemas.microsoft.com/office/powerpoint/2010/main" val="226739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914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30</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696128" y="2909251"/>
            <a:ext cx="10486472" cy="6861266"/>
            <a:chOff x="0" y="19051"/>
            <a:chExt cx="5484346" cy="9148357"/>
          </a:xfrm>
        </p:grpSpPr>
        <p:sp>
          <p:nvSpPr>
            <p:cNvPr id="11" name="TextBox 9">
              <a:extLst>
                <a:ext uri="{FF2B5EF4-FFF2-40B4-BE49-F238E27FC236}">
                  <a16:creationId xmlns:a16="http://schemas.microsoft.com/office/drawing/2014/main" id="{B4E5A842-61EF-6BC8-EC68-BA1108ECB6DF}"/>
                </a:ext>
              </a:extLst>
            </p:cNvPr>
            <p:cNvSpPr txBox="1"/>
            <p:nvPr/>
          </p:nvSpPr>
          <p:spPr>
            <a:xfrm>
              <a:off x="1" y="917626"/>
              <a:ext cx="4647453" cy="8249782"/>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Resource conservation: Recycling reduces the need for extracting and processing virgin materials, preserving natural resources like timber, minerals, and water.</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Energy savings and carbon emissions reduction: Recycling often consumes less energy compared to producing materials from raw resources, resulting in lower greenhouse gas emissions.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Waste reduction and landfill diversion: Recycling diverts waste from landfills, decreasing the environmental impact associated with waste disposal and conserving landfill space.</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Economic opportunities: The recycling industry creates employment opportunities and contributes to local economies, particularly in areas such as collection, sorting, and processing of recyclables.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Education and awareness: Recycling initiatives raise public awareness about waste management, promoting responsible consumption and environmental consciousness.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Benefits of Recycling</a:t>
              </a:r>
            </a:p>
          </p:txBody>
        </p:sp>
      </p:grpSp>
      <p:sp>
        <p:nvSpPr>
          <p:cNvPr id="4" name="TextBox 4">
            <a:extLst>
              <a:ext uri="{FF2B5EF4-FFF2-40B4-BE49-F238E27FC236}">
                <a16:creationId xmlns:a16="http://schemas.microsoft.com/office/drawing/2014/main" id="{46CC1F2C-DF06-BD4D-94ED-AFB674A207F3}"/>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pic>
        <p:nvPicPr>
          <p:cNvPr id="9" name="Picture 8">
            <a:extLst>
              <a:ext uri="{FF2B5EF4-FFF2-40B4-BE49-F238E27FC236}">
                <a16:creationId xmlns:a16="http://schemas.microsoft.com/office/drawing/2014/main" id="{7FE2A735-6602-D920-6EF6-71958B9079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39783" y="4441853"/>
            <a:ext cx="5863613" cy="3935136"/>
          </a:xfrm>
          <a:prstGeom prst="rect">
            <a:avLst/>
          </a:prstGeom>
        </p:spPr>
      </p:pic>
    </p:spTree>
    <p:extLst>
      <p:ext uri="{BB962C8B-B14F-4D97-AF65-F5344CB8AC3E}">
        <p14:creationId xmlns:p14="http://schemas.microsoft.com/office/powerpoint/2010/main" val="1651947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391471" cy="795089"/>
          </a:xfrm>
          <a:prstGeom prst="rect">
            <a:avLst/>
          </a:prstGeom>
        </p:spPr>
        <p:txBody>
          <a:bodyPr wrap="square" lIns="0" tIns="0" rIns="0" bIns="0" rtlCol="0" anchor="t">
            <a:spAutoFit/>
          </a:bodyPr>
          <a:lstStyle/>
          <a:p>
            <a:pPr>
              <a:lnSpc>
                <a:spcPts val="6159"/>
              </a:lnSpc>
              <a:spcBef>
                <a:spcPts val="4619"/>
              </a:spcBef>
            </a:pPr>
            <a:r>
              <a:rPr lang="en-US" sz="5599" spc="-279" dirty="0">
                <a:solidFill>
                  <a:srgbClr val="008E97"/>
                </a:solidFill>
                <a:latin typeface="Inter"/>
              </a:rPr>
              <a:t>Waste Sorting and Recycling</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25-31</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31</a:t>
            </a:r>
          </a:p>
        </p:txBody>
      </p:sp>
      <p:grpSp>
        <p:nvGrpSpPr>
          <p:cNvPr id="10" name="Group 8">
            <a:extLst>
              <a:ext uri="{FF2B5EF4-FFF2-40B4-BE49-F238E27FC236}">
                <a16:creationId xmlns:a16="http://schemas.microsoft.com/office/drawing/2014/main" id="{C5CDEB1E-0AB2-FFC7-26E5-4B45DA4713A8}"/>
              </a:ext>
            </a:extLst>
          </p:cNvPr>
          <p:cNvGrpSpPr/>
          <p:nvPr/>
        </p:nvGrpSpPr>
        <p:grpSpPr>
          <a:xfrm>
            <a:off x="2696128" y="2909251"/>
            <a:ext cx="10486472" cy="5822520"/>
            <a:chOff x="0" y="19051"/>
            <a:chExt cx="5484346" cy="7763362"/>
          </a:xfrm>
        </p:grpSpPr>
        <p:sp>
          <p:nvSpPr>
            <p:cNvPr id="11" name="TextBox 9">
              <a:extLst>
                <a:ext uri="{FF2B5EF4-FFF2-40B4-BE49-F238E27FC236}">
                  <a16:creationId xmlns:a16="http://schemas.microsoft.com/office/drawing/2014/main" id="{B4E5A842-61EF-6BC8-EC68-BA1108ECB6DF}"/>
                </a:ext>
              </a:extLst>
            </p:cNvPr>
            <p:cNvSpPr txBox="1"/>
            <p:nvPr/>
          </p:nvSpPr>
          <p:spPr>
            <a:xfrm>
              <a:off x="0" y="917626"/>
              <a:ext cx="5484346" cy="6864787"/>
            </a:xfrm>
            <a:prstGeom prst="rect">
              <a:avLst/>
            </a:prstGeom>
          </p:spPr>
          <p:txBody>
            <a:bodyPr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Source separation: Encourage individuals, households, and businesses to separate waste into categories like paper, plastic, glass, metal, and organic waste at the point of generation.</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Infrastructure development: Establish recycling centers, collection systems, and drop-off points to facilitate the proper collection, sorting, and processing of recyclable materials.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Public education and awareness: Conduct campaigns to educate and engage the public in waste sorting and recycling practices, providing guidance on proper disposal methods.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Collaboration and partnerships: Foster collaboration between government agencies, private sector organizations, and community groups to implement and improve waste management systems.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Policy and regulation: Implement policies and regulations that incentivize waste sorting and recycling, such as mandatory recycling programs, extended producer responsibility, and landfill diversion targets</a:t>
              </a:r>
            </a:p>
          </p:txBody>
        </p:sp>
        <p:sp>
          <p:nvSpPr>
            <p:cNvPr id="12" name="TextBox 10">
              <a:extLst>
                <a:ext uri="{FF2B5EF4-FFF2-40B4-BE49-F238E27FC236}">
                  <a16:creationId xmlns:a16="http://schemas.microsoft.com/office/drawing/2014/main" id="{63A5D997-4A61-07BE-9858-36C94F710CC9}"/>
                </a:ext>
              </a:extLst>
            </p:cNvPr>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Strategies for Effective Waste Sorting and Recycling</a:t>
              </a:r>
            </a:p>
          </p:txBody>
        </p:sp>
      </p:grpSp>
      <p:sp>
        <p:nvSpPr>
          <p:cNvPr id="4" name="TextBox 4">
            <a:extLst>
              <a:ext uri="{FF2B5EF4-FFF2-40B4-BE49-F238E27FC236}">
                <a16:creationId xmlns:a16="http://schemas.microsoft.com/office/drawing/2014/main" id="{46CC1F2C-DF06-BD4D-94ED-AFB674A207F3}"/>
              </a:ext>
            </a:extLst>
          </p:cNvPr>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3: </a:t>
            </a:r>
            <a:r>
              <a:rPr lang="en-US" sz="1400" dirty="0">
                <a:solidFill>
                  <a:schemeClr val="bg1"/>
                </a:solidFill>
              </a:rPr>
              <a:t>Waste Sorting and Recycling</a:t>
            </a:r>
            <a:endParaRPr lang="en-US" sz="1400" spc="210" dirty="0">
              <a:solidFill>
                <a:schemeClr val="bg1"/>
              </a:solidFill>
              <a:latin typeface="Inter"/>
            </a:endParaRPr>
          </a:p>
        </p:txBody>
      </p:sp>
    </p:spTree>
    <p:extLst>
      <p:ext uri="{BB962C8B-B14F-4D97-AF65-F5344CB8AC3E}">
        <p14:creationId xmlns:p14="http://schemas.microsoft.com/office/powerpoint/2010/main" val="29348092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5417893"/>
          </a:xfrm>
          <a:prstGeom prst="rect">
            <a:avLst/>
          </a:prstGeom>
        </p:spPr>
        <p:txBody>
          <a:bodyPr wrap="square" lIns="0" tIns="0" rIns="0" bIns="0" rtlCol="0" anchor="t">
            <a:spAutoFit/>
          </a:bodyPr>
          <a:lstStyle/>
          <a:p>
            <a:pPr marL="388620" lvl="1" indent="-194310" algn="just">
              <a:lnSpc>
                <a:spcPts val="2699"/>
              </a:lnSpc>
              <a:spcBef>
                <a:spcPts val="1011"/>
              </a:spcBef>
              <a:buFont typeface="Arial"/>
              <a:buChar char="•"/>
            </a:pPr>
            <a:r>
              <a:rPr lang="en-US" sz="1799" b="1" spc="17" dirty="0">
                <a:solidFill>
                  <a:srgbClr val="242424"/>
                </a:solidFill>
                <a:latin typeface="Inter"/>
              </a:rPr>
              <a:t>Green Roofing</a:t>
            </a:r>
            <a:r>
              <a:rPr lang="en-US" sz="1799" spc="17" dirty="0">
                <a:solidFill>
                  <a:srgbClr val="242424"/>
                </a:solidFill>
                <a:latin typeface="Inter"/>
              </a:rPr>
              <a:t>: As the world becomes increasingly aware of the impact of human activities on the environment, the demand for sustainable and eco-friendly solutions has grown exponentially. Green roofing materials are a crucial area where this shift is evident, offering viable alternatives to traditional, resource-intensive options.</a:t>
            </a:r>
          </a:p>
          <a:p>
            <a:pPr marL="388620" lvl="1" indent="-194310" algn="just">
              <a:lnSpc>
                <a:spcPts val="2699"/>
              </a:lnSpc>
              <a:spcBef>
                <a:spcPts val="1011"/>
              </a:spcBef>
              <a:buFont typeface="Arial"/>
              <a:buChar char="•"/>
            </a:pPr>
            <a:r>
              <a:rPr lang="en-US" sz="1799" b="1" spc="17" dirty="0">
                <a:solidFill>
                  <a:srgbClr val="242424"/>
                </a:solidFill>
                <a:latin typeface="Inter"/>
              </a:rPr>
              <a:t>Key Characteristics</a:t>
            </a:r>
            <a:r>
              <a:rPr lang="en-US" sz="1799" spc="17" dirty="0">
                <a:solidFill>
                  <a:srgbClr val="242424"/>
                </a:solidFill>
                <a:latin typeface="Inter"/>
              </a:rPr>
              <a:t>: Green roofs are distinguished by their vegetation coverage and growing medium, which actively combat the urban heat island effect and promote a more sustainable urban environment by reducing heat buildup. Moreover, they exhibit exceptional stormwater management capabilities, thanks to their natural insulation and water retention properties.</a:t>
            </a:r>
          </a:p>
          <a:p>
            <a:pPr marL="388620" lvl="1" indent="-194310" algn="just">
              <a:lnSpc>
                <a:spcPts val="2699"/>
              </a:lnSpc>
              <a:spcBef>
                <a:spcPts val="1011"/>
              </a:spcBef>
              <a:buFont typeface="Arial"/>
              <a:buChar char="•"/>
            </a:pPr>
            <a:r>
              <a:rPr lang="en-US" sz="1799" b="1" spc="17" dirty="0">
                <a:solidFill>
                  <a:srgbClr val="242424"/>
                </a:solidFill>
                <a:latin typeface="Inter"/>
              </a:rPr>
              <a:t>Benefits of Sustainability</a:t>
            </a:r>
            <a:r>
              <a:rPr lang="en-US" sz="1799" spc="17" dirty="0">
                <a:solidFill>
                  <a:srgbClr val="242424"/>
                </a:solidFill>
                <a:latin typeface="Inter"/>
              </a:rPr>
              <a:t>: Emphasizing sustainable practices and a circular economy, green roofing materials contribute to environmental preservation and climate change mitigation. By minimizing ecological footprints through reduced energy, water, and raw material consumption during production, as well as lower emissions and waste generation, they help mitigate environmental degradation.</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Conclusion</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32</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655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3904659"/>
          </a:xfrm>
          <a:prstGeom prst="rect">
            <a:avLst/>
          </a:prstGeom>
        </p:spPr>
        <p:txBody>
          <a:bodyPr wrap="square" lIns="0" tIns="0" rIns="0" bIns="0" rtlCol="0" anchor="t">
            <a:spAutoFit/>
          </a:bodyPr>
          <a:lstStyle/>
          <a:p>
            <a:pPr marL="388620" lvl="1" indent="-194310" algn="just">
              <a:lnSpc>
                <a:spcPts val="2699"/>
              </a:lnSpc>
              <a:spcBef>
                <a:spcPts val="1011"/>
              </a:spcBef>
              <a:buFont typeface="Arial"/>
              <a:buChar char="•"/>
            </a:pPr>
            <a:r>
              <a:rPr lang="en-US" sz="1799" b="1" spc="17" dirty="0">
                <a:solidFill>
                  <a:srgbClr val="242424"/>
                </a:solidFill>
                <a:latin typeface="Inter"/>
              </a:rPr>
              <a:t>Enhancing Urban Biodiversity</a:t>
            </a:r>
            <a:r>
              <a:rPr lang="en-US" sz="1799" spc="17" dirty="0">
                <a:solidFill>
                  <a:srgbClr val="242424"/>
                </a:solidFill>
                <a:latin typeface="Inter"/>
              </a:rPr>
              <a:t>: One of the most significant advantages of green roofs is their contribution to improved biodiversity. By providing a habitat for various plant species, insects, and birds, they support urban biodiversity, creating a more ecologically balanced landscape and fostering a harmonious relationship between nature and the built environment.</a:t>
            </a:r>
          </a:p>
          <a:p>
            <a:pPr marL="388620" lvl="1" indent="-194310" algn="just">
              <a:lnSpc>
                <a:spcPts val="2699"/>
              </a:lnSpc>
              <a:spcBef>
                <a:spcPts val="1011"/>
              </a:spcBef>
              <a:buFont typeface="Arial"/>
              <a:buChar char="•"/>
            </a:pPr>
            <a:r>
              <a:rPr lang="en-US" sz="1799" b="1" spc="17" dirty="0">
                <a:solidFill>
                  <a:srgbClr val="242424"/>
                </a:solidFill>
                <a:latin typeface="Inter"/>
              </a:rPr>
              <a:t>Energy Efficiency at its Best</a:t>
            </a:r>
            <a:r>
              <a:rPr lang="en-US" sz="1799" spc="17" dirty="0">
                <a:solidFill>
                  <a:srgbClr val="242424"/>
                </a:solidFill>
                <a:latin typeface="Inter"/>
              </a:rPr>
              <a:t>: Green roofing materials play a vital role in enhancing energy efficiency. The natural insulation provided by green roofs reduces a building's energy consumption for heating and cooling, leading to potential cost savings and decreased greenhouse gas emissions. This energy-efficient feature makes them an attractive choice for eco-conscious builders and property owners alike.</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Conclusion</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33</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707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4943405"/>
          </a:xfrm>
          <a:prstGeom prst="rect">
            <a:avLst/>
          </a:prstGeom>
        </p:spPr>
        <p:txBody>
          <a:bodyPr wrap="square" lIns="0" tIns="0" rIns="0" bIns="0" rtlCol="0" anchor="t">
            <a:spAutoFit/>
          </a:bodyPr>
          <a:lstStyle/>
          <a:p>
            <a:pPr marL="388620" lvl="1" indent="-194310" algn="just">
              <a:lnSpc>
                <a:spcPts val="2699"/>
              </a:lnSpc>
              <a:spcBef>
                <a:spcPts val="1011"/>
              </a:spcBef>
              <a:buFont typeface="Arial"/>
              <a:buChar char="•"/>
            </a:pPr>
            <a:r>
              <a:rPr lang="en-US" sz="1799" b="1" spc="17" dirty="0">
                <a:solidFill>
                  <a:srgbClr val="242424"/>
                </a:solidFill>
                <a:latin typeface="Inter"/>
              </a:rPr>
              <a:t>Visual Charm</a:t>
            </a:r>
            <a:r>
              <a:rPr lang="en-US" sz="1799" spc="17" dirty="0">
                <a:solidFill>
                  <a:srgbClr val="242424"/>
                </a:solidFill>
                <a:latin typeface="Inter"/>
              </a:rPr>
              <a:t>: Green roofs go beyond their environmental benefits and add visual appeal to buildings. These lush green spaces create aesthetically pleasing environments for occupants and passersby, enhancing the overall ambiance and visual attractiveness of the surroundings.</a:t>
            </a:r>
          </a:p>
          <a:p>
            <a:pPr marL="388620" lvl="1" indent="-194310" algn="just">
              <a:lnSpc>
                <a:spcPts val="2699"/>
              </a:lnSpc>
              <a:spcBef>
                <a:spcPts val="1011"/>
              </a:spcBef>
              <a:buFont typeface="Arial"/>
              <a:buChar char="•"/>
            </a:pPr>
            <a:r>
              <a:rPr lang="en-US" sz="1799" b="1" spc="17" dirty="0">
                <a:solidFill>
                  <a:srgbClr val="242424"/>
                </a:solidFill>
                <a:latin typeface="Inter"/>
              </a:rPr>
              <a:t>Sustainable Construction Practices</a:t>
            </a:r>
            <a:r>
              <a:rPr lang="en-US" sz="1799" spc="17" dirty="0">
                <a:solidFill>
                  <a:srgbClr val="242424"/>
                </a:solidFill>
                <a:latin typeface="Inter"/>
              </a:rPr>
              <a:t>: To ensure the integrity and sustainability of construction projects, efficient material inspection, storage, and transportation are critical aspects. By emphasizing quality assurance through regular and thorough material inspections, builders reduce the risk of defects and subsequent waste generation. Proper storage facilities shield materials from weather conditions and external factors that may compromise their quality or lead to premature deterioration. Timely delivery and efficient transportation schedules minimize delays, optimize project timelines, and reduce overall energy consumption associated with transportation. These practices contribute to waste prevention and cost savings, making construction processes more resource-efficient.</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Conclusion</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34</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487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5635902"/>
          </a:xfrm>
          <a:prstGeom prst="rect">
            <a:avLst/>
          </a:prstGeom>
        </p:spPr>
        <p:txBody>
          <a:bodyPr wrap="square" lIns="0" tIns="0" rIns="0" bIns="0" rtlCol="0" anchor="t">
            <a:spAutoFit/>
          </a:bodyPr>
          <a:lstStyle/>
          <a:p>
            <a:pPr marL="388620" lvl="1" indent="-194310" algn="just">
              <a:lnSpc>
                <a:spcPts val="2699"/>
              </a:lnSpc>
              <a:spcBef>
                <a:spcPts val="1011"/>
              </a:spcBef>
              <a:buFont typeface="Arial"/>
              <a:buChar char="•"/>
            </a:pPr>
            <a:r>
              <a:rPr lang="en-US" sz="1799" b="1" spc="17" dirty="0">
                <a:solidFill>
                  <a:srgbClr val="242424"/>
                </a:solidFill>
                <a:latin typeface="Inter"/>
              </a:rPr>
              <a:t>Circular Economy and Waste Sorting</a:t>
            </a:r>
            <a:r>
              <a:rPr lang="en-US" sz="1799" spc="17" dirty="0">
                <a:solidFill>
                  <a:srgbClr val="242424"/>
                </a:solidFill>
                <a:latin typeface="Inter"/>
              </a:rPr>
              <a:t>: Incorporating effective waste sorting and recycling strategies is essential in achieving a circular economy and reducing the environmental impact of construction activities. By implementing these practices, waste volumes destined for landfills are minimized, leading to less environmental pollution and resource depletion. Recycling construction waste allows for the recovery of materials that can be reused in future construction projects, thus reducing the demand for virgin materials and promoting resource recovery.</a:t>
            </a:r>
          </a:p>
          <a:p>
            <a:pPr marL="388620" lvl="1" indent="-194310" algn="just">
              <a:lnSpc>
                <a:spcPts val="2699"/>
              </a:lnSpc>
              <a:spcBef>
                <a:spcPts val="1011"/>
              </a:spcBef>
              <a:buFont typeface="Arial"/>
              <a:buChar char="•"/>
            </a:pPr>
            <a:r>
              <a:rPr lang="en-US" sz="1799" b="1" spc="17" dirty="0">
                <a:solidFill>
                  <a:srgbClr val="242424"/>
                </a:solidFill>
                <a:latin typeface="Inter"/>
              </a:rPr>
              <a:t>Environmental Protection and Compliance</a:t>
            </a:r>
            <a:r>
              <a:rPr lang="en-US" sz="1799" spc="17" dirty="0">
                <a:solidFill>
                  <a:srgbClr val="242424"/>
                </a:solidFill>
                <a:latin typeface="Inter"/>
              </a:rPr>
              <a:t>: Proper waste sorting and recycling also contribute to environmental protection by diverting waste from landfills, which leads to lower greenhouse gas emissions and less soil and water contamination. Moreover, compliance with waste management regulations ensures that construction projects adhere to environmental standards and local laws, fostering a more eco-conscious construction industry and setting an example for other projects. By prioritizing green roofing materials, efficient practices, and waste management, we can achieve sustainable and environmentally responsible construction, creating a greener and more eco-friendly built environment.</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Conclusion</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35</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30666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6495111"/>
          </a:xfrm>
          <a:prstGeom prst="rect">
            <a:avLst/>
          </a:prstGeom>
        </p:spPr>
        <p:txBody>
          <a:bodyPr wrap="square" lIns="0" tIns="0" rIns="0" bIns="0" rtlCol="0" anchor="t">
            <a:spAutoFit/>
          </a:bodyPr>
          <a:lstStyle/>
          <a:p>
            <a:pPr marL="388620" lvl="1" indent="-194310">
              <a:lnSpc>
                <a:spcPts val="2699"/>
              </a:lnSpc>
              <a:spcBef>
                <a:spcPts val="1011"/>
              </a:spcBef>
              <a:buFont typeface="Arial"/>
              <a:buChar char="•"/>
            </a:pPr>
            <a:r>
              <a:rPr lang="en-US" sz="1799" spc="17" dirty="0">
                <a:solidFill>
                  <a:srgbClr val="242424"/>
                </a:solidFill>
                <a:latin typeface="Inter"/>
              </a:rPr>
              <a:t>Nagase, A., Dunnett, N., 2017. The environmental performance of extensive green roofs in mitigating urban heat island effects: A meta-analysis. Landscape and Urban Planning, 167, pp.102-108.</a:t>
            </a:r>
          </a:p>
          <a:p>
            <a:pPr marL="388620" lvl="1" indent="-194310">
              <a:lnSpc>
                <a:spcPts val="2699"/>
              </a:lnSpc>
              <a:spcBef>
                <a:spcPts val="1011"/>
              </a:spcBef>
              <a:buFont typeface="Arial"/>
              <a:buChar char="•"/>
            </a:pPr>
            <a:r>
              <a:rPr lang="en-US" sz="1799" spc="17" dirty="0">
                <a:solidFill>
                  <a:srgbClr val="242424"/>
                </a:solidFill>
                <a:latin typeface="Inter"/>
              </a:rPr>
              <a:t>Stovin, V., </a:t>
            </a:r>
            <a:r>
              <a:rPr lang="en-US" sz="1799" spc="17" dirty="0" err="1">
                <a:solidFill>
                  <a:srgbClr val="242424"/>
                </a:solidFill>
                <a:latin typeface="Inter"/>
              </a:rPr>
              <a:t>Poë</a:t>
            </a:r>
            <a:r>
              <a:rPr lang="en-US" sz="1799" spc="17" dirty="0">
                <a:solidFill>
                  <a:srgbClr val="242424"/>
                </a:solidFill>
                <a:latin typeface="Inter"/>
              </a:rPr>
              <a:t>, S.A., Berretta, C., De-Ville, S., 2013. Perceived barriers to green roof adoption: The role of experience and knowledge. Urban Forestry &amp; Urban Greening, 12(4), pp.363-372.</a:t>
            </a:r>
          </a:p>
          <a:p>
            <a:pPr marL="388620" lvl="1" indent="-194310">
              <a:lnSpc>
                <a:spcPts val="2699"/>
              </a:lnSpc>
              <a:spcBef>
                <a:spcPts val="1011"/>
              </a:spcBef>
              <a:buFont typeface="Arial"/>
              <a:buChar char="•"/>
            </a:pPr>
            <a:r>
              <a:rPr lang="en-US" sz="1799" spc="17" dirty="0">
                <a:solidFill>
                  <a:srgbClr val="242424"/>
                </a:solidFill>
                <a:latin typeface="Inter"/>
              </a:rPr>
              <a:t>Berardi, U., </a:t>
            </a:r>
            <a:r>
              <a:rPr lang="en-US" sz="1799" spc="17" dirty="0" err="1">
                <a:solidFill>
                  <a:srgbClr val="242424"/>
                </a:solidFill>
                <a:latin typeface="Inter"/>
              </a:rPr>
              <a:t>GhaffarianHoseini</a:t>
            </a:r>
            <a:r>
              <a:rPr lang="en-US" sz="1799" spc="17" dirty="0">
                <a:solidFill>
                  <a:srgbClr val="242424"/>
                </a:solidFill>
                <a:latin typeface="Inter"/>
              </a:rPr>
              <a:t>, A., </a:t>
            </a:r>
            <a:r>
              <a:rPr lang="en-US" sz="1799" spc="17" dirty="0" err="1">
                <a:solidFill>
                  <a:srgbClr val="242424"/>
                </a:solidFill>
                <a:latin typeface="Inter"/>
              </a:rPr>
              <a:t>GhaffarianHoseini</a:t>
            </a:r>
            <a:r>
              <a:rPr lang="en-US" sz="1799" spc="17" dirty="0">
                <a:solidFill>
                  <a:srgbClr val="242424"/>
                </a:solidFill>
                <a:latin typeface="Inter"/>
              </a:rPr>
              <a:t>, A., 2014. State-of-the-art analysis of the environmental benefits of green roofs. Applied Energy, 115, pp.411-428.</a:t>
            </a:r>
          </a:p>
          <a:p>
            <a:pPr marL="388620" lvl="1" indent="-194310">
              <a:lnSpc>
                <a:spcPts val="2699"/>
              </a:lnSpc>
              <a:spcBef>
                <a:spcPts val="1011"/>
              </a:spcBef>
              <a:buFont typeface="Arial"/>
              <a:buChar char="•"/>
            </a:pPr>
            <a:r>
              <a:rPr lang="en-US" sz="1799" spc="17" dirty="0" err="1">
                <a:solidFill>
                  <a:srgbClr val="242424"/>
                </a:solidFill>
                <a:latin typeface="Inter"/>
              </a:rPr>
              <a:t>Czemiel</a:t>
            </a:r>
            <a:r>
              <a:rPr lang="en-US" sz="1799" spc="17" dirty="0">
                <a:solidFill>
                  <a:srgbClr val="242424"/>
                </a:solidFill>
                <a:latin typeface="Inter"/>
              </a:rPr>
              <a:t> Bernd, </a:t>
            </a:r>
            <a:r>
              <a:rPr lang="en-US" sz="1799" spc="17" dirty="0" err="1">
                <a:solidFill>
                  <a:srgbClr val="242424"/>
                </a:solidFill>
                <a:latin typeface="Inter"/>
              </a:rPr>
              <a:t>Marzec</a:t>
            </a:r>
            <a:r>
              <a:rPr lang="en-US" sz="1799" spc="17" dirty="0">
                <a:solidFill>
                  <a:srgbClr val="242424"/>
                </a:solidFill>
                <a:latin typeface="Inter"/>
              </a:rPr>
              <a:t> A., Zaleski T., 2021. Experimental Research on Thermal </a:t>
            </a:r>
            <a:r>
              <a:rPr lang="en-US" sz="1799" spc="17" dirty="0" err="1">
                <a:solidFill>
                  <a:srgbClr val="242424"/>
                </a:solidFill>
                <a:latin typeface="Inter"/>
              </a:rPr>
              <a:t>Behaviour</a:t>
            </a:r>
            <a:r>
              <a:rPr lang="en-US" sz="1799" spc="17" dirty="0">
                <a:solidFill>
                  <a:srgbClr val="242424"/>
                </a:solidFill>
                <a:latin typeface="Inter"/>
              </a:rPr>
              <a:t> of a Green Roof System Integrated with Photovoltaic Panels. Energies, 14(14), pp.4175.</a:t>
            </a:r>
          </a:p>
          <a:p>
            <a:pPr marL="388620" lvl="1" indent="-194310">
              <a:lnSpc>
                <a:spcPts val="2699"/>
              </a:lnSpc>
              <a:spcBef>
                <a:spcPts val="1011"/>
              </a:spcBef>
              <a:buFont typeface="Arial"/>
              <a:buChar char="•"/>
            </a:pPr>
            <a:r>
              <a:rPr lang="en-US" sz="1799" spc="17" dirty="0" err="1">
                <a:solidFill>
                  <a:srgbClr val="242424"/>
                </a:solidFill>
                <a:latin typeface="Inter"/>
              </a:rPr>
              <a:t>Saiz</a:t>
            </a:r>
            <a:r>
              <a:rPr lang="en-US" sz="1799" spc="17" dirty="0">
                <a:solidFill>
                  <a:srgbClr val="242424"/>
                </a:solidFill>
                <a:latin typeface="Inter"/>
              </a:rPr>
              <a:t>, S., Kennedy, C., Bass, B., </a:t>
            </a:r>
            <a:r>
              <a:rPr lang="en-US" sz="1799" spc="17" dirty="0" err="1">
                <a:solidFill>
                  <a:srgbClr val="242424"/>
                </a:solidFill>
                <a:latin typeface="Inter"/>
              </a:rPr>
              <a:t>Pressnail</a:t>
            </a:r>
            <a:r>
              <a:rPr lang="en-US" sz="1799" spc="17" dirty="0">
                <a:solidFill>
                  <a:srgbClr val="242424"/>
                </a:solidFill>
                <a:latin typeface="Inter"/>
              </a:rPr>
              <a:t>, K., 2006. Comparative life cycle assessment of standard and green roofs. Environmental Science &amp; Technology, 40(13), pp.4312-4316.</a:t>
            </a:r>
          </a:p>
          <a:p>
            <a:pPr marL="388620" lvl="1" indent="-194310">
              <a:lnSpc>
                <a:spcPts val="2699"/>
              </a:lnSpc>
              <a:spcBef>
                <a:spcPts val="1011"/>
              </a:spcBef>
              <a:buFont typeface="Arial"/>
              <a:buChar char="•"/>
            </a:pPr>
            <a:r>
              <a:rPr lang="en-US" sz="1799" spc="17" dirty="0">
                <a:solidFill>
                  <a:srgbClr val="242424"/>
                </a:solidFill>
                <a:latin typeface="Inter"/>
              </a:rPr>
              <a:t>Bamford, D., Ashworth, A., Watson, A., 2018. Material and supplier selection in construction: an industry approach. Routledge.</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References</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8" name="TextBox 8"/>
          <p:cNvSpPr txBox="1"/>
          <p:nvPr/>
        </p:nvSpPr>
        <p:spPr>
          <a:xfrm>
            <a:off x="7620000" y="1704540"/>
            <a:ext cx="6682643" cy="464807"/>
          </a:xfrm>
          <a:prstGeom prst="rect">
            <a:avLst/>
          </a:prstGeom>
        </p:spPr>
        <p:txBody>
          <a:bodyPr lIns="0" tIns="0" rIns="0" bIns="0" rtlCol="0" anchor="t">
            <a:spAutoFit/>
          </a:bodyPr>
          <a:lstStyle/>
          <a:p>
            <a:pPr>
              <a:lnSpc>
                <a:spcPts val="3519"/>
              </a:lnSpc>
              <a:spcBef>
                <a:spcPts val="2639"/>
              </a:spcBef>
            </a:pPr>
            <a:r>
              <a:rPr lang="en-US" sz="3199" spc="-159" dirty="0">
                <a:solidFill>
                  <a:srgbClr val="242424"/>
                </a:solidFill>
                <a:latin typeface="Inter"/>
              </a:rPr>
              <a:t>Journals and Publications</a:t>
            </a: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36</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7391400" y="2695575"/>
            <a:ext cx="9531153" cy="6148863"/>
          </a:xfrm>
          <a:prstGeom prst="rect">
            <a:avLst/>
          </a:prstGeom>
        </p:spPr>
        <p:txBody>
          <a:bodyPr wrap="square" lIns="0" tIns="0" rIns="0" bIns="0" rtlCol="0" anchor="t">
            <a:spAutoFit/>
          </a:bodyPr>
          <a:lstStyle/>
          <a:p>
            <a:pPr marL="388620" lvl="1" indent="-194310">
              <a:lnSpc>
                <a:spcPts val="2699"/>
              </a:lnSpc>
              <a:spcBef>
                <a:spcPts val="1011"/>
              </a:spcBef>
              <a:buFont typeface="Arial"/>
              <a:buChar char="•"/>
            </a:pPr>
            <a:r>
              <a:rPr lang="en-US" sz="1799" spc="17" dirty="0" err="1">
                <a:solidFill>
                  <a:srgbClr val="242424"/>
                </a:solidFill>
                <a:latin typeface="Inter"/>
              </a:rPr>
              <a:t>Chini</a:t>
            </a:r>
            <a:r>
              <a:rPr lang="en-US" sz="1799" spc="17" dirty="0">
                <a:solidFill>
                  <a:srgbClr val="242424"/>
                </a:solidFill>
                <a:latin typeface="Inter"/>
              </a:rPr>
              <a:t>, A.R., Yates, M., </a:t>
            </a:r>
            <a:r>
              <a:rPr lang="en-US" sz="1799" spc="17" dirty="0" err="1">
                <a:solidFill>
                  <a:srgbClr val="242424"/>
                </a:solidFill>
                <a:latin typeface="Inter"/>
              </a:rPr>
              <a:t>Zmeureanu</a:t>
            </a:r>
            <a:r>
              <a:rPr lang="en-US" sz="1799" spc="17" dirty="0">
                <a:solidFill>
                  <a:srgbClr val="242424"/>
                </a:solidFill>
                <a:latin typeface="Inter"/>
              </a:rPr>
              <a:t>, R., 2001. Environmental analysis of construction materials: Material and energy use in masonry wall systems. Building and Environment, 36(6), pp.691-699.</a:t>
            </a:r>
          </a:p>
          <a:p>
            <a:pPr marL="388620" lvl="1" indent="-194310">
              <a:lnSpc>
                <a:spcPts val="2699"/>
              </a:lnSpc>
              <a:spcBef>
                <a:spcPts val="1011"/>
              </a:spcBef>
              <a:buFont typeface="Arial"/>
              <a:buChar char="•"/>
            </a:pPr>
            <a:r>
              <a:rPr lang="en-US" sz="1799" spc="17" dirty="0">
                <a:solidFill>
                  <a:srgbClr val="242424"/>
                </a:solidFill>
                <a:latin typeface="Inter"/>
              </a:rPr>
              <a:t>Gann, D.M., Salter, A.J., 2000. Innovation in project-based, service-enhanced firms: The construction of complex products and systems. Research Policy, 29(7-8), pp.955-972.</a:t>
            </a:r>
          </a:p>
          <a:p>
            <a:pPr marL="388620" lvl="1" indent="-194310">
              <a:lnSpc>
                <a:spcPts val="2699"/>
              </a:lnSpc>
              <a:spcBef>
                <a:spcPts val="1011"/>
              </a:spcBef>
              <a:buFont typeface="Arial"/>
              <a:buChar char="•"/>
            </a:pPr>
            <a:r>
              <a:rPr lang="en-US" sz="1799" spc="17" dirty="0">
                <a:solidFill>
                  <a:srgbClr val="242424"/>
                </a:solidFill>
                <a:latin typeface="Inter"/>
              </a:rPr>
              <a:t>Yang, J.B., Kim, T.H., Park, H.S., 2007. A new approach for construction waste management: Recycling oriented. Waste Management, 27(2), pp. 310-318.</a:t>
            </a:r>
          </a:p>
          <a:p>
            <a:pPr marL="388620" lvl="1" indent="-194310">
              <a:lnSpc>
                <a:spcPts val="2699"/>
              </a:lnSpc>
              <a:spcBef>
                <a:spcPts val="1011"/>
              </a:spcBef>
              <a:buFont typeface="Arial"/>
              <a:buChar char="•"/>
            </a:pPr>
            <a:r>
              <a:rPr lang="en-US" sz="1799" spc="17" dirty="0">
                <a:solidFill>
                  <a:srgbClr val="242424"/>
                </a:solidFill>
                <a:latin typeface="Inter"/>
              </a:rPr>
              <a:t>Zhu, D., Ban, Q., Chen, Q., Zhou, L., He, L., 2017. Barriers to construction and demolition waste recycling in China: A case study. Resources, Conservation and Recycling, 122, pp.55-64.</a:t>
            </a:r>
          </a:p>
          <a:p>
            <a:pPr marL="388620" lvl="1" indent="-194310">
              <a:lnSpc>
                <a:spcPts val="2699"/>
              </a:lnSpc>
              <a:spcBef>
                <a:spcPts val="1011"/>
              </a:spcBef>
              <a:buFont typeface="Arial"/>
              <a:buChar char="•"/>
            </a:pPr>
            <a:r>
              <a:rPr lang="en-US" sz="1799" spc="17" dirty="0">
                <a:solidFill>
                  <a:srgbClr val="242424"/>
                </a:solidFill>
                <a:latin typeface="Inter"/>
              </a:rPr>
              <a:t>Gou, Z., Wang, J., </a:t>
            </a:r>
            <a:r>
              <a:rPr lang="en-US" sz="1799" spc="17" dirty="0" err="1">
                <a:solidFill>
                  <a:srgbClr val="242424"/>
                </a:solidFill>
                <a:latin typeface="Inter"/>
              </a:rPr>
              <a:t>Xue</a:t>
            </a:r>
            <a:r>
              <a:rPr lang="en-US" sz="1799" spc="17" dirty="0">
                <a:solidFill>
                  <a:srgbClr val="242424"/>
                </a:solidFill>
                <a:latin typeface="Inter"/>
              </a:rPr>
              <a:t>, H., 2014. Environmental impact evaluation of building construction and demolition waste recycling management. Advanced Materials Research, 955-959, pp.3194-3198.</a:t>
            </a:r>
          </a:p>
          <a:p>
            <a:pPr marL="388620" lvl="1" indent="-194310">
              <a:lnSpc>
                <a:spcPts val="2699"/>
              </a:lnSpc>
              <a:spcBef>
                <a:spcPts val="1011"/>
              </a:spcBef>
              <a:buFont typeface="Arial"/>
              <a:buChar char="•"/>
            </a:pPr>
            <a:r>
              <a:rPr lang="en-US" sz="1799" spc="17" dirty="0" err="1">
                <a:solidFill>
                  <a:srgbClr val="242424"/>
                </a:solidFill>
                <a:latin typeface="Inter"/>
              </a:rPr>
              <a:t>Scheinberg</a:t>
            </a:r>
            <a:r>
              <a:rPr lang="en-US" sz="1799" spc="17" dirty="0">
                <a:solidFill>
                  <a:srgbClr val="242424"/>
                </a:solidFill>
                <a:latin typeface="Inter"/>
              </a:rPr>
              <a:t>, A., </a:t>
            </a:r>
            <a:r>
              <a:rPr lang="en-US" sz="1799" spc="17" dirty="0" err="1">
                <a:solidFill>
                  <a:srgbClr val="242424"/>
                </a:solidFill>
                <a:latin typeface="Inter"/>
              </a:rPr>
              <a:t>Cossu</a:t>
            </a:r>
            <a:r>
              <a:rPr lang="en-US" sz="1799" spc="17" dirty="0">
                <a:solidFill>
                  <a:srgbClr val="242424"/>
                </a:solidFill>
                <a:latin typeface="Inter"/>
              </a:rPr>
              <a:t>, R., 2007. What will recycling be in the future? Waste Management, 27(12), pp.1737-1745.</a:t>
            </a: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References</a:t>
            </a:r>
          </a:p>
        </p:txBody>
      </p:sp>
      <p:sp>
        <p:nvSpPr>
          <p:cNvPr id="5" name="AutoShape 5"/>
          <p:cNvSpPr/>
          <p:nvPr/>
        </p:nvSpPr>
        <p:spPr>
          <a:xfrm>
            <a:off x="-152400" y="0"/>
            <a:ext cx="4736074" cy="2057400"/>
          </a:xfrm>
          <a:prstGeom prst="rect">
            <a:avLst/>
          </a:prstGeom>
          <a:solidFill>
            <a:srgbClr val="242424"/>
          </a:solidFill>
        </p:spPr>
        <p:txBody>
          <a:bodyPr/>
          <a:lstStyle/>
          <a:p>
            <a:endParaRPr lang="ro-RO"/>
          </a:p>
        </p:txBody>
      </p:sp>
      <p:sp>
        <p:nvSpPr>
          <p:cNvPr id="6" name="TextBox 6"/>
          <p:cNvSpPr txBox="1"/>
          <p:nvPr/>
        </p:nvSpPr>
        <p:spPr>
          <a:xfrm>
            <a:off x="114163" y="68180"/>
            <a:ext cx="4191000" cy="1490152"/>
          </a:xfrm>
          <a:prstGeom prst="rect">
            <a:avLst/>
          </a:prstGeom>
        </p:spPr>
        <p:txBody>
          <a:bodyPr wrap="square" lIns="0" tIns="0" rIns="0" bIns="0" rtlCol="0" anchor="t">
            <a:spAutoFit/>
          </a:bodyPr>
          <a:lstStyle/>
          <a:p>
            <a:pPr marL="0" lvl="1" indent="0" algn="l">
              <a:spcBef>
                <a:spcPts val="1260"/>
              </a:spcBef>
            </a:pPr>
            <a:r>
              <a:rPr lang="en-US" sz="3000" spc="210" dirty="0">
                <a:solidFill>
                  <a:schemeClr val="bg1"/>
                </a:solidFill>
                <a:latin typeface="Inter"/>
              </a:rPr>
              <a:t>Module 3: </a:t>
            </a:r>
          </a:p>
          <a:p>
            <a:pPr marL="0" lvl="1" indent="0" algn="l">
              <a:spcBef>
                <a:spcPts val="1260"/>
              </a:spcBef>
            </a:pPr>
            <a:r>
              <a:rPr lang="en-US" sz="2800" dirty="0">
                <a:solidFill>
                  <a:schemeClr val="bg1"/>
                </a:solidFill>
              </a:rPr>
              <a:t>Handling eco-friendly materials</a:t>
            </a:r>
            <a:endParaRPr lang="en-US" sz="2800" spc="210" dirty="0">
              <a:solidFill>
                <a:schemeClr val="bg1"/>
              </a:solidFill>
              <a:latin typeface="Inter"/>
            </a:endParaRPr>
          </a:p>
        </p:txBody>
      </p:sp>
      <p:sp>
        <p:nvSpPr>
          <p:cNvPr id="8" name="TextBox 8"/>
          <p:cNvSpPr txBox="1"/>
          <p:nvPr/>
        </p:nvSpPr>
        <p:spPr>
          <a:xfrm>
            <a:off x="7620000" y="1704540"/>
            <a:ext cx="6682643" cy="464807"/>
          </a:xfrm>
          <a:prstGeom prst="rect">
            <a:avLst/>
          </a:prstGeom>
        </p:spPr>
        <p:txBody>
          <a:bodyPr lIns="0" tIns="0" rIns="0" bIns="0" rtlCol="0" anchor="t">
            <a:spAutoFit/>
          </a:bodyPr>
          <a:lstStyle/>
          <a:p>
            <a:pPr>
              <a:lnSpc>
                <a:spcPts val="3519"/>
              </a:lnSpc>
              <a:spcBef>
                <a:spcPts val="2639"/>
              </a:spcBef>
            </a:pPr>
            <a:r>
              <a:rPr lang="en-US" sz="3199" spc="-159" dirty="0">
                <a:solidFill>
                  <a:srgbClr val="242424"/>
                </a:solidFill>
                <a:latin typeface="Inter"/>
              </a:rPr>
              <a:t>Journals and Publications</a:t>
            </a: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dirty="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37</a:t>
            </a: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9519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PRACTICAL APPLICATIONS</a:t>
            </a:r>
          </a:p>
        </p:txBody>
      </p:sp>
      <p:sp>
        <p:nvSpPr>
          <p:cNvPr id="3" name="AutoShape 3"/>
          <p:cNvSpPr/>
          <p:nvPr/>
        </p:nvSpPr>
        <p:spPr>
          <a:xfrm>
            <a:off x="0" y="0"/>
            <a:ext cx="1714500" cy="10287000"/>
          </a:xfrm>
          <a:prstGeom prst="rect">
            <a:avLst/>
          </a:prstGeom>
          <a:solidFill>
            <a:srgbClr val="242424"/>
          </a:solidFill>
        </p:spPr>
        <p:txBody>
          <a:bodyPr/>
          <a:lstStyle/>
          <a:p>
            <a:endParaRPr lang="ro-RO" dirty="0"/>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8" name="Group 8"/>
          <p:cNvGrpSpPr/>
          <p:nvPr/>
        </p:nvGrpSpPr>
        <p:grpSpPr>
          <a:xfrm>
            <a:off x="2696128" y="5651132"/>
            <a:ext cx="6802968" cy="3931678"/>
            <a:chOff x="0" y="19051"/>
            <a:chExt cx="5484346" cy="5358843"/>
          </a:xfrm>
        </p:grpSpPr>
        <p:sp>
          <p:nvSpPr>
            <p:cNvPr id="9" name="TextBox 9"/>
            <p:cNvSpPr txBox="1"/>
            <p:nvPr/>
          </p:nvSpPr>
          <p:spPr>
            <a:xfrm>
              <a:off x="0" y="824955"/>
              <a:ext cx="5484346" cy="4552939"/>
            </a:xfrm>
            <a:prstGeom prst="rect">
              <a:avLst/>
            </a:prstGeom>
          </p:spPr>
          <p:txBody>
            <a:bodyPr lIns="0" tIns="0" rIns="0" bIns="0" rtlCol="0" anchor="t">
              <a:spAutoFit/>
            </a:bodyPr>
            <a:lstStyle/>
            <a:p>
              <a:pPr>
                <a:lnSpc>
                  <a:spcPts val="2699"/>
                </a:lnSpc>
                <a:spcBef>
                  <a:spcPts val="2024"/>
                </a:spcBef>
              </a:pPr>
              <a:r>
                <a:rPr lang="en-US" sz="1799" b="1" spc="17" dirty="0">
                  <a:solidFill>
                    <a:srgbClr val="242424"/>
                  </a:solidFill>
                  <a:latin typeface="Inter"/>
                </a:rPr>
                <a:t>Implementing Green Roofing Materials for a Sustainable Building</a:t>
              </a:r>
            </a:p>
            <a:p>
              <a:pPr>
                <a:lnSpc>
                  <a:spcPts val="2699"/>
                </a:lnSpc>
                <a:spcBef>
                  <a:spcPts val="2024"/>
                </a:spcBef>
              </a:pPr>
              <a:r>
                <a:rPr lang="en-US" sz="1799" spc="17" dirty="0">
                  <a:solidFill>
                    <a:srgbClr val="242424"/>
                  </a:solidFill>
                  <a:latin typeface="Inter"/>
                </a:rPr>
                <a:t>Company ABC is a real estate development company focused on constructing sustainable buildings that prioritize environmental conservation. They have undertaken a project to construct a commercial office building with a green roof. The company's objective is to showcase the benefits of green roofing materials and their characteristics in creating an eco-friendly and energy-efficient structure.</a:t>
              </a:r>
            </a:p>
          </p:txBody>
        </p:sp>
        <p:sp>
          <p:nvSpPr>
            <p:cNvPr id="10" name="TextBox 10"/>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1</a:t>
              </a:r>
            </a:p>
          </p:txBody>
        </p:sp>
      </p:grpSp>
      <p:grpSp>
        <p:nvGrpSpPr>
          <p:cNvPr id="14" name="Group 14"/>
          <p:cNvGrpSpPr/>
          <p:nvPr/>
        </p:nvGrpSpPr>
        <p:grpSpPr>
          <a:xfrm>
            <a:off x="9856304" y="5524500"/>
            <a:ext cx="7045479" cy="4291078"/>
            <a:chOff x="0" y="19051"/>
            <a:chExt cx="5484346" cy="5721437"/>
          </a:xfrm>
        </p:grpSpPr>
        <p:sp>
          <p:nvSpPr>
            <p:cNvPr id="15" name="TextBox 15"/>
            <p:cNvSpPr txBox="1"/>
            <p:nvPr/>
          </p:nvSpPr>
          <p:spPr>
            <a:xfrm>
              <a:off x="0" y="824955"/>
              <a:ext cx="5484346" cy="4915533"/>
            </a:xfrm>
            <a:prstGeom prst="rect">
              <a:avLst/>
            </a:prstGeom>
          </p:spPr>
          <p:txBody>
            <a:bodyPr lIns="0" tIns="0" rIns="0" bIns="0" rtlCol="0" anchor="t">
              <a:spAutoFit/>
            </a:bodyPr>
            <a:lstStyle/>
            <a:p>
              <a:pPr>
                <a:lnSpc>
                  <a:spcPts val="2699"/>
                </a:lnSpc>
                <a:spcBef>
                  <a:spcPts val="2024"/>
                </a:spcBef>
              </a:pPr>
              <a:r>
                <a:rPr lang="en-US" sz="1799" b="1" spc="17" dirty="0">
                  <a:solidFill>
                    <a:srgbClr val="242424"/>
                  </a:solidFill>
                  <a:latin typeface="Inter"/>
                </a:rPr>
                <a:t>Material Inspection, Storage &amp; Transportation in Sustainable Construction</a:t>
              </a:r>
            </a:p>
            <a:p>
              <a:pPr>
                <a:lnSpc>
                  <a:spcPts val="2699"/>
                </a:lnSpc>
                <a:spcBef>
                  <a:spcPts val="2024"/>
                </a:spcBef>
              </a:pPr>
              <a:r>
                <a:rPr lang="en-US" sz="1799" spc="17" dirty="0">
                  <a:solidFill>
                    <a:srgbClr val="242424"/>
                  </a:solidFill>
                  <a:latin typeface="Inter"/>
                </a:rPr>
                <a:t>Company XYZ is a construction company committed to implementing sustainable practices in all aspects of their operations. They have recently taken on a large-scale project focused on constructing an eco-friendly office building. As part of their sustainability goals, the company emphasizes material inspection, storage, and transportation practices to ensure the project's success.</a:t>
              </a:r>
            </a:p>
          </p:txBody>
        </p:sp>
        <p:sp>
          <p:nvSpPr>
            <p:cNvPr id="16" name="TextBox 16"/>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2</a:t>
              </a:r>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3" name="TextBox 13">
            <a:extLst>
              <a:ext uri="{FF2B5EF4-FFF2-40B4-BE49-F238E27FC236}">
                <a16:creationId xmlns:a16="http://schemas.microsoft.com/office/drawing/2014/main" id="{5220E98C-082F-3D43-9C99-E02A4C14887F}"/>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38</a:t>
            </a:r>
          </a:p>
        </p:txBody>
      </p:sp>
      <p:pic>
        <p:nvPicPr>
          <p:cNvPr id="4" name="Picture 3">
            <a:extLst>
              <a:ext uri="{FF2B5EF4-FFF2-40B4-BE49-F238E27FC236}">
                <a16:creationId xmlns:a16="http://schemas.microsoft.com/office/drawing/2014/main" id="{0B9B8EC0-4E3C-5E15-EFEB-75DF1F4154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1894" y="2126860"/>
            <a:ext cx="5795070" cy="3245239"/>
          </a:xfrm>
          <a:prstGeom prst="rect">
            <a:avLst/>
          </a:prstGeom>
        </p:spPr>
      </p:pic>
      <p:pic>
        <p:nvPicPr>
          <p:cNvPr id="7" name="Picture 6">
            <a:extLst>
              <a:ext uri="{FF2B5EF4-FFF2-40B4-BE49-F238E27FC236}">
                <a16:creationId xmlns:a16="http://schemas.microsoft.com/office/drawing/2014/main" id="{5660503A-E7F5-FF88-DE39-F10B921E9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2808" y="2122483"/>
            <a:ext cx="4976192" cy="3213791"/>
          </a:xfrm>
          <a:prstGeom prst="rect">
            <a:avLst/>
          </a:prstGeom>
        </p:spPr>
      </p:pic>
    </p:spTree>
    <p:extLst>
      <p:ext uri="{BB962C8B-B14F-4D97-AF65-F5344CB8AC3E}">
        <p14:creationId xmlns:p14="http://schemas.microsoft.com/office/powerpoint/2010/main" val="87216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PRACTICAL APPLICATIONS</a:t>
            </a:r>
          </a:p>
        </p:txBody>
      </p:sp>
      <p:sp>
        <p:nvSpPr>
          <p:cNvPr id="3" name="AutoShape 3"/>
          <p:cNvSpPr/>
          <p:nvPr/>
        </p:nvSpPr>
        <p:spPr>
          <a:xfrm>
            <a:off x="0" y="0"/>
            <a:ext cx="1714500" cy="10287000"/>
          </a:xfrm>
          <a:prstGeom prst="rect">
            <a:avLst/>
          </a:prstGeom>
          <a:solidFill>
            <a:srgbClr val="242424"/>
          </a:solidFill>
        </p:spPr>
        <p:txBody>
          <a:bodyPr/>
          <a:lstStyle/>
          <a:p>
            <a:endParaRPr lang="ro-RO" dirty="0"/>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8" name="Group 8"/>
          <p:cNvGrpSpPr/>
          <p:nvPr/>
        </p:nvGrpSpPr>
        <p:grpSpPr>
          <a:xfrm>
            <a:off x="2711894" y="5600700"/>
            <a:ext cx="13077272" cy="3608865"/>
            <a:chOff x="0" y="19051"/>
            <a:chExt cx="5484346" cy="8118760"/>
          </a:xfrm>
        </p:grpSpPr>
        <p:sp>
          <p:nvSpPr>
            <p:cNvPr id="9" name="TextBox 9"/>
            <p:cNvSpPr txBox="1"/>
            <p:nvPr/>
          </p:nvSpPr>
          <p:spPr>
            <a:xfrm>
              <a:off x="0" y="824955"/>
              <a:ext cx="5484346" cy="7312856"/>
            </a:xfrm>
            <a:prstGeom prst="rect">
              <a:avLst/>
            </a:prstGeom>
          </p:spPr>
          <p:txBody>
            <a:bodyPr lIns="0" tIns="0" rIns="0" bIns="0" rtlCol="0" anchor="t">
              <a:spAutoFit/>
            </a:bodyPr>
            <a:lstStyle/>
            <a:p>
              <a:pPr>
                <a:lnSpc>
                  <a:spcPts val="2699"/>
                </a:lnSpc>
                <a:spcBef>
                  <a:spcPts val="2024"/>
                </a:spcBef>
              </a:pPr>
              <a:endParaRPr lang="en-US" sz="1799" b="1" spc="17" dirty="0">
                <a:solidFill>
                  <a:srgbClr val="242424"/>
                </a:solidFill>
                <a:latin typeface="Inter"/>
              </a:endParaRPr>
            </a:p>
            <a:p>
              <a:pPr>
                <a:lnSpc>
                  <a:spcPts val="2699"/>
                </a:lnSpc>
                <a:spcBef>
                  <a:spcPts val="2024"/>
                </a:spcBef>
              </a:pPr>
              <a:r>
                <a:rPr lang="en-US" sz="1799" b="1" spc="17" dirty="0">
                  <a:solidFill>
                    <a:srgbClr val="242424"/>
                  </a:solidFill>
                  <a:latin typeface="Inter"/>
                </a:rPr>
                <a:t>Implementing Green Roofing Materials for a Sustainable Building</a:t>
              </a:r>
            </a:p>
            <a:p>
              <a:pPr algn="just">
                <a:lnSpc>
                  <a:spcPts val="2699"/>
                </a:lnSpc>
                <a:spcBef>
                  <a:spcPts val="2024"/>
                </a:spcBef>
              </a:pPr>
              <a:r>
                <a:rPr lang="en-US" sz="1799" spc="17" dirty="0">
                  <a:solidFill>
                    <a:srgbClr val="242424"/>
                  </a:solidFill>
                  <a:latin typeface="Inter"/>
                </a:rPr>
                <a:t>Through the selection and utilization of green roofing materials and their characteristics, Company ABC successfully constructs a sustainable office building. The implementation of sedum mats, lightweight soil, drainage systems, and green roofing membranes enables the company to create a green roof that promotes water retention, insulation, biodiversity, durability, and energy efficiency. This project serves as a model for incorporating green roofing materials and their characteristics to enhance the sustainability of future building projects, setting a positive example for the construction industry as a whole.</a:t>
              </a:r>
            </a:p>
          </p:txBody>
        </p:sp>
        <p:sp>
          <p:nvSpPr>
            <p:cNvPr id="10" name="TextBox 10"/>
            <p:cNvSpPr txBox="1"/>
            <p:nvPr/>
          </p:nvSpPr>
          <p:spPr>
            <a:xfrm>
              <a:off x="0" y="19051"/>
              <a:ext cx="5484346" cy="59845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1</a:t>
              </a:r>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3" name="TextBox 13">
            <a:extLst>
              <a:ext uri="{FF2B5EF4-FFF2-40B4-BE49-F238E27FC236}">
                <a16:creationId xmlns:a16="http://schemas.microsoft.com/office/drawing/2014/main" id="{5220E98C-082F-3D43-9C99-E02A4C14887F}"/>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39</a:t>
            </a:r>
          </a:p>
        </p:txBody>
      </p:sp>
      <p:pic>
        <p:nvPicPr>
          <p:cNvPr id="7" name="Picture 6">
            <a:extLst>
              <a:ext uri="{FF2B5EF4-FFF2-40B4-BE49-F238E27FC236}">
                <a16:creationId xmlns:a16="http://schemas.microsoft.com/office/drawing/2014/main" id="{FFCDF820-9E02-BAA7-ADAF-B120351FB8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1894" y="2126860"/>
            <a:ext cx="5795070" cy="3245239"/>
          </a:xfrm>
          <a:prstGeom prst="rect">
            <a:avLst/>
          </a:prstGeom>
        </p:spPr>
      </p:pic>
    </p:spTree>
    <p:extLst>
      <p:ext uri="{BB962C8B-B14F-4D97-AF65-F5344CB8AC3E}">
        <p14:creationId xmlns:p14="http://schemas.microsoft.com/office/powerpoint/2010/main" val="995839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04</a:t>
            </a:r>
          </a:p>
        </p:txBody>
      </p:sp>
      <p:sp>
        <p:nvSpPr>
          <p:cNvPr id="7" name="AutoShape 7"/>
          <p:cNvSpPr/>
          <p:nvPr/>
        </p:nvSpPr>
        <p:spPr>
          <a:xfrm>
            <a:off x="0" y="0"/>
            <a:ext cx="9144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219200" y="5295900"/>
            <a:ext cx="6555147" cy="2391489"/>
          </a:xfrm>
          <a:prstGeom prst="rect">
            <a:avLst/>
          </a:prstGeom>
        </p:spPr>
        <p:txBody>
          <a:bodyPr lIns="0" tIns="0" rIns="0" bIns="0" rtlCol="0" anchor="t">
            <a:spAutoFit/>
          </a:bodyPr>
          <a:lstStyle/>
          <a:p>
            <a:pPr algn="just">
              <a:lnSpc>
                <a:spcPts val="2700"/>
              </a:lnSpc>
              <a:spcBef>
                <a:spcPts val="2025"/>
              </a:spcBef>
            </a:pPr>
            <a:r>
              <a:rPr lang="en-US" sz="1800" spc="18" dirty="0">
                <a:solidFill>
                  <a:srgbClr val="242424"/>
                </a:solidFill>
                <a:latin typeface="Inter"/>
              </a:rPr>
              <a:t>Green roofing involves incorporating living vegetation and specialized materials into roofing systems. It offers environmental and economic benefits, such as stormwater management, energy efficiency, improved air quality, and enhanced biodiversity. We will explore the different types of green roofing materials and highlight their characteristics.</a:t>
            </a:r>
          </a:p>
        </p:txBody>
      </p:sp>
      <p:pic>
        <p:nvPicPr>
          <p:cNvPr id="14" name="Picture 13" descr="A person in a hard hat working on a solar panel&#10;&#10;Description automatically generated with low confidence">
            <a:extLst>
              <a:ext uri="{FF2B5EF4-FFF2-40B4-BE49-F238E27FC236}">
                <a16:creationId xmlns:a16="http://schemas.microsoft.com/office/drawing/2014/main" id="{8DEDC327-817D-B105-7C2C-A72B075B4269}"/>
              </a:ext>
            </a:extLst>
          </p:cNvPr>
          <p:cNvPicPr>
            <a:picLocks noChangeAspect="1"/>
          </p:cNvPicPr>
          <p:nvPr/>
        </p:nvPicPr>
        <p:blipFill rotWithShape="1">
          <a:blip r:embed="rId2">
            <a:extLst>
              <a:ext uri="{28A0092B-C50C-407E-A947-70E740481C1C}">
                <a14:useLocalDpi xmlns:a14="http://schemas.microsoft.com/office/drawing/2010/main" val="0"/>
              </a:ext>
            </a:extLst>
          </a:blip>
          <a:srcRect l="10860" t="-40" r="37690" b="40"/>
          <a:stretch/>
        </p:blipFill>
        <p:spPr>
          <a:xfrm>
            <a:off x="9143999" y="0"/>
            <a:ext cx="7453745" cy="10287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PRACTICAL APPLICATIONS</a:t>
            </a:r>
          </a:p>
        </p:txBody>
      </p:sp>
      <p:sp>
        <p:nvSpPr>
          <p:cNvPr id="3" name="AutoShape 3"/>
          <p:cNvSpPr/>
          <p:nvPr/>
        </p:nvSpPr>
        <p:spPr>
          <a:xfrm>
            <a:off x="0" y="0"/>
            <a:ext cx="1714500" cy="10287000"/>
          </a:xfrm>
          <a:prstGeom prst="rect">
            <a:avLst/>
          </a:prstGeom>
          <a:solidFill>
            <a:srgbClr val="242424"/>
          </a:solidFill>
        </p:spPr>
        <p:txBody>
          <a:bodyPr/>
          <a:lstStyle/>
          <a:p>
            <a:endParaRPr lang="ro-RO" dirty="0"/>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grpSp>
        <p:nvGrpSpPr>
          <p:cNvPr id="8" name="Group 8"/>
          <p:cNvGrpSpPr/>
          <p:nvPr/>
        </p:nvGrpSpPr>
        <p:grpSpPr>
          <a:xfrm>
            <a:off x="2711894" y="5600700"/>
            <a:ext cx="13077272" cy="3262617"/>
            <a:chOff x="0" y="19051"/>
            <a:chExt cx="5484346" cy="7339814"/>
          </a:xfrm>
        </p:grpSpPr>
        <p:sp>
          <p:nvSpPr>
            <p:cNvPr id="9" name="TextBox 9"/>
            <p:cNvSpPr txBox="1"/>
            <p:nvPr/>
          </p:nvSpPr>
          <p:spPr>
            <a:xfrm>
              <a:off x="0" y="824955"/>
              <a:ext cx="5484346" cy="6533910"/>
            </a:xfrm>
            <a:prstGeom prst="rect">
              <a:avLst/>
            </a:prstGeom>
          </p:spPr>
          <p:txBody>
            <a:bodyPr lIns="0" tIns="0" rIns="0" bIns="0" rtlCol="0" anchor="t">
              <a:spAutoFit/>
            </a:bodyPr>
            <a:lstStyle/>
            <a:p>
              <a:pPr>
                <a:lnSpc>
                  <a:spcPts val="2699"/>
                </a:lnSpc>
                <a:spcBef>
                  <a:spcPts val="2024"/>
                </a:spcBef>
              </a:pPr>
              <a:endParaRPr lang="en-US" sz="1799" b="1" spc="17" dirty="0">
                <a:solidFill>
                  <a:srgbClr val="242424"/>
                </a:solidFill>
                <a:latin typeface="Inter"/>
              </a:endParaRPr>
            </a:p>
            <a:p>
              <a:pPr>
                <a:lnSpc>
                  <a:spcPts val="2699"/>
                </a:lnSpc>
                <a:spcBef>
                  <a:spcPts val="2024"/>
                </a:spcBef>
              </a:pPr>
              <a:r>
                <a:rPr lang="en-US" sz="1799" b="1" spc="17" dirty="0">
                  <a:solidFill>
                    <a:srgbClr val="242424"/>
                  </a:solidFill>
                  <a:latin typeface="Inter"/>
                </a:rPr>
                <a:t>Material Inspection, Storage &amp; Transportation in Sustainable Construction</a:t>
              </a:r>
            </a:p>
            <a:p>
              <a:pPr algn="just">
                <a:lnSpc>
                  <a:spcPts val="2699"/>
                </a:lnSpc>
                <a:spcBef>
                  <a:spcPts val="2024"/>
                </a:spcBef>
              </a:pPr>
              <a:r>
                <a:rPr lang="en-US" sz="1799" spc="17" dirty="0">
                  <a:solidFill>
                    <a:srgbClr val="242424"/>
                  </a:solidFill>
                  <a:latin typeface="Inter"/>
                </a:rPr>
                <a:t>Company XYZ's commitment to material inspection, storage, and transportation in their sustainable construction project showcases their dedication to environmentally responsible practices. Through rigorous material inspection, proper storage, sustainable transportation, collaboration, and continuous improvement, they ensure the successful implementation of eco-friendly materials. By prioritizing sustainability at every stage, Company XYZ sets a benchmark for responsible construction practices and contributes to a greener future.</a:t>
              </a:r>
            </a:p>
          </p:txBody>
        </p:sp>
        <p:sp>
          <p:nvSpPr>
            <p:cNvPr id="10" name="TextBox 10"/>
            <p:cNvSpPr txBox="1"/>
            <p:nvPr/>
          </p:nvSpPr>
          <p:spPr>
            <a:xfrm>
              <a:off x="0" y="19051"/>
              <a:ext cx="5484346" cy="1009745"/>
            </a:xfrm>
            <a:prstGeom prst="rect">
              <a:avLst/>
            </a:prstGeom>
          </p:spPr>
          <p:txBody>
            <a:bodyPr lIns="0" tIns="0" rIns="0" bIns="0" rtlCol="0" anchor="t">
              <a:spAutoFit/>
            </a:bodyPr>
            <a:lstStyle/>
            <a:p>
              <a:pPr>
                <a:lnSpc>
                  <a:spcPts val="3520"/>
                </a:lnSpc>
                <a:spcBef>
                  <a:spcPts val="2640"/>
                </a:spcBef>
              </a:pPr>
              <a:r>
                <a:rPr lang="en-US" sz="3200" spc="-160" dirty="0">
                  <a:solidFill>
                    <a:srgbClr val="242424"/>
                  </a:solidFill>
                  <a:latin typeface="Inter Bold"/>
                </a:rPr>
                <a:t>Case study 2</a:t>
              </a:r>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3" name="TextBox 13">
            <a:extLst>
              <a:ext uri="{FF2B5EF4-FFF2-40B4-BE49-F238E27FC236}">
                <a16:creationId xmlns:a16="http://schemas.microsoft.com/office/drawing/2014/main" id="{5220E98C-082F-3D43-9C99-E02A4C14887F}"/>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40</a:t>
            </a:r>
          </a:p>
        </p:txBody>
      </p:sp>
      <p:pic>
        <p:nvPicPr>
          <p:cNvPr id="7" name="Picture 6">
            <a:extLst>
              <a:ext uri="{FF2B5EF4-FFF2-40B4-BE49-F238E27FC236}">
                <a16:creationId xmlns:a16="http://schemas.microsoft.com/office/drawing/2014/main" id="{B432AAD8-9CD7-1905-69E3-AB65AF9CEE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581" y="1829071"/>
            <a:ext cx="5562600" cy="3592513"/>
          </a:xfrm>
          <a:prstGeom prst="rect">
            <a:avLst/>
          </a:prstGeom>
        </p:spPr>
      </p:pic>
    </p:spTree>
    <p:extLst>
      <p:ext uri="{BB962C8B-B14F-4D97-AF65-F5344CB8AC3E}">
        <p14:creationId xmlns:p14="http://schemas.microsoft.com/office/powerpoint/2010/main" val="3291740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04</a:t>
            </a:r>
          </a:p>
        </p:txBody>
      </p:sp>
      <p:sp>
        <p:nvSpPr>
          <p:cNvPr id="7" name="AutoShape 7"/>
          <p:cNvSpPr/>
          <p:nvPr/>
        </p:nvSpPr>
        <p:spPr>
          <a:xfrm>
            <a:off x="0" y="0"/>
            <a:ext cx="18288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185041" y="3821312"/>
            <a:ext cx="15354300" cy="4936416"/>
          </a:xfrm>
          <a:prstGeom prst="rect">
            <a:avLst/>
          </a:prstGeom>
        </p:spPr>
        <p:txBody>
          <a:bodyPr wrap="square" lIns="0" tIns="0" rIns="0" bIns="0" rtlCol="0" anchor="t">
            <a:spAutoFit/>
          </a:bodyPr>
          <a:lstStyle/>
          <a:p>
            <a:pPr>
              <a:lnSpc>
                <a:spcPct val="150000"/>
              </a:lnSpc>
            </a:pPr>
            <a:endParaRPr lang="ro-RO" b="1" spc="22" dirty="0">
              <a:solidFill>
                <a:srgbClr val="242424"/>
              </a:solidFill>
              <a:latin typeface="Inter"/>
            </a:endParaRPr>
          </a:p>
          <a:p>
            <a:pPr>
              <a:lnSpc>
                <a:spcPct val="150000"/>
              </a:lnSpc>
            </a:pPr>
            <a:r>
              <a:rPr lang="ro-RO" b="1" spc="22" dirty="0" err="1">
                <a:solidFill>
                  <a:srgbClr val="242424"/>
                </a:solidFill>
                <a:latin typeface="Inter"/>
              </a:rPr>
              <a:t>Characteristics</a:t>
            </a:r>
            <a:r>
              <a:rPr lang="ro-RO" b="1" spc="22" dirty="0">
                <a:solidFill>
                  <a:srgbClr val="242424"/>
                </a:solidFill>
                <a:latin typeface="Inter"/>
              </a:rPr>
              <a:t> of Eco-</a:t>
            </a:r>
            <a:r>
              <a:rPr lang="ro-RO" b="1" spc="22" dirty="0" err="1">
                <a:solidFill>
                  <a:srgbClr val="242424"/>
                </a:solidFill>
                <a:latin typeface="Inter"/>
              </a:rPr>
              <a:t>Friendly</a:t>
            </a:r>
            <a:r>
              <a:rPr lang="ro-RO" b="1" spc="22" dirty="0">
                <a:solidFill>
                  <a:srgbClr val="242424"/>
                </a:solidFill>
                <a:latin typeface="Inter"/>
              </a:rPr>
              <a:t> </a:t>
            </a:r>
            <a:r>
              <a:rPr lang="ro-RO" b="1" spc="22" dirty="0" err="1">
                <a:solidFill>
                  <a:srgbClr val="242424"/>
                </a:solidFill>
                <a:latin typeface="Inter"/>
              </a:rPr>
              <a:t>Materials</a:t>
            </a:r>
            <a:endParaRPr lang="ro-RO" b="1"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Definition</a:t>
            </a:r>
            <a:r>
              <a:rPr lang="ro-RO" spc="22" dirty="0">
                <a:solidFill>
                  <a:srgbClr val="242424"/>
                </a:solidFill>
                <a:latin typeface="Inter"/>
              </a:rPr>
              <a:t> of </a:t>
            </a:r>
            <a:r>
              <a:rPr lang="ro-RO" spc="22" dirty="0" err="1">
                <a:solidFill>
                  <a:srgbClr val="242424"/>
                </a:solidFill>
                <a:latin typeface="Inter"/>
              </a:rPr>
              <a:t>eco-friendly</a:t>
            </a:r>
            <a:r>
              <a:rPr lang="ro-RO" spc="22" dirty="0">
                <a:solidFill>
                  <a:srgbClr val="242424"/>
                </a:solidFill>
                <a:latin typeface="Inter"/>
              </a:rPr>
              <a:t> </a:t>
            </a:r>
            <a:r>
              <a:rPr lang="ro-RO" spc="22" dirty="0" err="1">
                <a:solidFill>
                  <a:srgbClr val="242424"/>
                </a:solidFill>
                <a:latin typeface="Inter"/>
              </a:rPr>
              <a:t>materials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Sourced</a:t>
            </a:r>
            <a:r>
              <a:rPr lang="ro-RO" spc="22" dirty="0">
                <a:solidFill>
                  <a:srgbClr val="242424"/>
                </a:solidFill>
                <a:latin typeface="Inter"/>
              </a:rPr>
              <a:t> </a:t>
            </a:r>
            <a:r>
              <a:rPr lang="ro-RO" spc="22" dirty="0" err="1">
                <a:solidFill>
                  <a:srgbClr val="242424"/>
                </a:solidFill>
                <a:latin typeface="Inter"/>
              </a:rPr>
              <a:t>from</a:t>
            </a:r>
            <a:r>
              <a:rPr lang="ro-RO" spc="22" dirty="0">
                <a:solidFill>
                  <a:srgbClr val="242424"/>
                </a:solidFill>
                <a:latin typeface="Inter"/>
              </a:rPr>
              <a:t> </a:t>
            </a:r>
            <a:r>
              <a:rPr lang="ro-RO" spc="22" dirty="0" err="1">
                <a:solidFill>
                  <a:srgbClr val="242424"/>
                </a:solidFill>
                <a:latin typeface="Inter"/>
              </a:rPr>
              <a:t>renewable</a:t>
            </a:r>
            <a:r>
              <a:rPr lang="ro-RO" spc="22" dirty="0">
                <a:solidFill>
                  <a:srgbClr val="242424"/>
                </a:solidFill>
                <a:latin typeface="Inter"/>
              </a:rPr>
              <a:t> or </a:t>
            </a:r>
            <a:r>
              <a:rPr lang="ro-RO" spc="22" dirty="0" err="1">
                <a:solidFill>
                  <a:srgbClr val="242424"/>
                </a:solidFill>
                <a:latin typeface="Inter"/>
              </a:rPr>
              <a:t>recycled</a:t>
            </a:r>
            <a:r>
              <a:rPr lang="ro-RO" spc="22" dirty="0">
                <a:solidFill>
                  <a:srgbClr val="242424"/>
                </a:solidFill>
                <a:latin typeface="Inter"/>
              </a:rPr>
              <a:t> </a:t>
            </a:r>
            <a:r>
              <a:rPr lang="ro-RO" spc="22" dirty="0" err="1">
                <a:solidFill>
                  <a:srgbClr val="242424"/>
                </a:solidFill>
                <a:latin typeface="Inter"/>
              </a:rPr>
              <a:t>resources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Reduced</a:t>
            </a:r>
            <a:r>
              <a:rPr lang="ro-RO" spc="22" dirty="0">
                <a:solidFill>
                  <a:srgbClr val="242424"/>
                </a:solidFill>
                <a:latin typeface="Inter"/>
              </a:rPr>
              <a:t> </a:t>
            </a:r>
            <a:r>
              <a:rPr lang="ro-RO" spc="22" dirty="0" err="1">
                <a:solidFill>
                  <a:srgbClr val="242424"/>
                </a:solidFill>
                <a:latin typeface="Inter"/>
              </a:rPr>
              <a:t>consumption</a:t>
            </a:r>
            <a:r>
              <a:rPr lang="ro-RO" spc="22" dirty="0">
                <a:solidFill>
                  <a:srgbClr val="242424"/>
                </a:solidFill>
                <a:latin typeface="Inter"/>
              </a:rPr>
              <a:t> of </a:t>
            </a:r>
            <a:r>
              <a:rPr lang="ro-RO" spc="22" dirty="0" err="1">
                <a:solidFill>
                  <a:srgbClr val="242424"/>
                </a:solidFill>
                <a:latin typeface="Inter"/>
              </a:rPr>
              <a:t>energy</a:t>
            </a:r>
            <a:r>
              <a:rPr lang="ro-RO" spc="22" dirty="0">
                <a:solidFill>
                  <a:srgbClr val="242424"/>
                </a:solidFill>
                <a:latin typeface="Inter"/>
              </a:rPr>
              <a:t>, </a:t>
            </a:r>
            <a:r>
              <a:rPr lang="ro-RO" spc="22" dirty="0" err="1">
                <a:solidFill>
                  <a:srgbClr val="242424"/>
                </a:solidFill>
                <a:latin typeface="Inter"/>
              </a:rPr>
              <a:t>water</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raw</a:t>
            </a:r>
            <a:r>
              <a:rPr lang="ro-RO" spc="22" dirty="0">
                <a:solidFill>
                  <a:srgbClr val="242424"/>
                </a:solidFill>
                <a:latin typeface="Inter"/>
              </a:rPr>
              <a:t> </a:t>
            </a:r>
            <a:r>
              <a:rPr lang="ro-RO" spc="22" dirty="0" err="1">
                <a:solidFill>
                  <a:srgbClr val="242424"/>
                </a:solidFill>
                <a:latin typeface="Inter"/>
              </a:rPr>
              <a:t>materials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Lower</a:t>
            </a:r>
            <a:r>
              <a:rPr lang="ro-RO" spc="22" dirty="0">
                <a:solidFill>
                  <a:srgbClr val="242424"/>
                </a:solidFill>
                <a:latin typeface="Inter"/>
              </a:rPr>
              <a:t> </a:t>
            </a:r>
            <a:r>
              <a:rPr lang="ro-RO" spc="22" dirty="0" err="1">
                <a:solidFill>
                  <a:srgbClr val="242424"/>
                </a:solidFill>
                <a:latin typeface="Inter"/>
              </a:rPr>
              <a:t>emissions</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waste</a:t>
            </a:r>
            <a:r>
              <a:rPr lang="ro-RO" spc="22" dirty="0">
                <a:solidFill>
                  <a:srgbClr val="242424"/>
                </a:solidFill>
                <a:latin typeface="Inter"/>
              </a:rPr>
              <a:t> </a:t>
            </a:r>
            <a:r>
              <a:rPr lang="ro-RO" spc="22" dirty="0" err="1">
                <a:solidFill>
                  <a:srgbClr val="242424"/>
                </a:solidFill>
                <a:latin typeface="Inter"/>
              </a:rPr>
              <a:t>generation</a:t>
            </a:r>
            <a:endParaRPr lang="ro-RO" spc="22" dirty="0">
              <a:solidFill>
                <a:srgbClr val="242424"/>
              </a:solidFill>
              <a:latin typeface="Inter"/>
            </a:endParaRPr>
          </a:p>
          <a:p>
            <a:pPr>
              <a:lnSpc>
                <a:spcPct val="150000"/>
              </a:lnSpc>
            </a:pPr>
            <a:endParaRPr lang="ro-RO" spc="22" dirty="0">
              <a:solidFill>
                <a:srgbClr val="242424"/>
              </a:solidFill>
              <a:latin typeface="Inter"/>
            </a:endParaRPr>
          </a:p>
          <a:p>
            <a:pPr>
              <a:lnSpc>
                <a:spcPct val="150000"/>
              </a:lnSpc>
            </a:pPr>
            <a:r>
              <a:rPr lang="ro-RO" b="1" spc="22" dirty="0" err="1">
                <a:solidFill>
                  <a:srgbClr val="242424"/>
                </a:solidFill>
                <a:latin typeface="Inter"/>
              </a:rPr>
              <a:t>Benefits</a:t>
            </a:r>
            <a:r>
              <a:rPr lang="ro-RO" b="1" spc="22" dirty="0">
                <a:solidFill>
                  <a:srgbClr val="242424"/>
                </a:solidFill>
                <a:latin typeface="Inter"/>
              </a:rPr>
              <a:t> of Eco-</a:t>
            </a:r>
            <a:r>
              <a:rPr lang="ro-RO" b="1" spc="22" dirty="0" err="1">
                <a:solidFill>
                  <a:srgbClr val="242424"/>
                </a:solidFill>
                <a:latin typeface="Inter"/>
              </a:rPr>
              <a:t>Friendly</a:t>
            </a:r>
            <a:r>
              <a:rPr lang="ro-RO" b="1" spc="22" dirty="0">
                <a:solidFill>
                  <a:srgbClr val="242424"/>
                </a:solidFill>
                <a:latin typeface="Inter"/>
              </a:rPr>
              <a:t> </a:t>
            </a:r>
            <a:r>
              <a:rPr lang="ro-RO" b="1" spc="22" dirty="0" err="1">
                <a:solidFill>
                  <a:srgbClr val="242424"/>
                </a:solidFill>
                <a:latin typeface="Inter"/>
              </a:rPr>
              <a:t>Materials</a:t>
            </a:r>
            <a:endParaRPr lang="ro-RO" b="1"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Positive</a:t>
            </a:r>
            <a:r>
              <a:rPr lang="ro-RO" spc="22" dirty="0">
                <a:solidFill>
                  <a:srgbClr val="242424"/>
                </a:solidFill>
                <a:latin typeface="Inter"/>
              </a:rPr>
              <a:t> impact on carbon </a:t>
            </a:r>
            <a:r>
              <a:rPr lang="ro-RO" spc="22" dirty="0" err="1">
                <a:solidFill>
                  <a:srgbClr val="242424"/>
                </a:solidFill>
                <a:latin typeface="Inter"/>
              </a:rPr>
              <a:t>emissions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Reduced</a:t>
            </a:r>
            <a:r>
              <a:rPr lang="ro-RO" spc="22" dirty="0">
                <a:solidFill>
                  <a:srgbClr val="242424"/>
                </a:solidFill>
                <a:latin typeface="Inter"/>
              </a:rPr>
              <a:t> toxic </a:t>
            </a:r>
            <a:r>
              <a:rPr lang="ro-RO" spc="22" dirty="0" err="1">
                <a:solidFill>
                  <a:srgbClr val="242424"/>
                </a:solidFill>
                <a:latin typeface="Inter"/>
              </a:rPr>
              <a:t>footprint</a:t>
            </a:r>
            <a:r>
              <a:rPr lang="ro-RO" spc="22" dirty="0">
                <a:solidFill>
                  <a:srgbClr val="242424"/>
                </a:solidFill>
                <a:latin typeface="Inter"/>
              </a:rPr>
              <a:t> for </a:t>
            </a:r>
            <a:r>
              <a:rPr lang="ro-RO" spc="22" dirty="0" err="1">
                <a:solidFill>
                  <a:srgbClr val="242424"/>
                </a:solidFill>
                <a:latin typeface="Inter"/>
              </a:rPr>
              <a:t>human</a:t>
            </a:r>
            <a:r>
              <a:rPr lang="ro-RO" spc="22" dirty="0">
                <a:solidFill>
                  <a:srgbClr val="242424"/>
                </a:solidFill>
                <a:latin typeface="Inter"/>
              </a:rPr>
              <a:t> </a:t>
            </a:r>
            <a:r>
              <a:rPr lang="ro-RO" spc="22" dirty="0" err="1">
                <a:solidFill>
                  <a:srgbClr val="242424"/>
                </a:solidFill>
                <a:latin typeface="Inter"/>
              </a:rPr>
              <a:t>health</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ecosystems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Promotes</a:t>
            </a:r>
            <a:r>
              <a:rPr lang="ro-RO" spc="22" dirty="0">
                <a:solidFill>
                  <a:srgbClr val="242424"/>
                </a:solidFill>
                <a:latin typeface="Inter"/>
              </a:rPr>
              <a:t> a </a:t>
            </a:r>
            <a:r>
              <a:rPr lang="ro-RO" spc="22" dirty="0" err="1">
                <a:solidFill>
                  <a:srgbClr val="242424"/>
                </a:solidFill>
                <a:latin typeface="Inter"/>
              </a:rPr>
              <a:t>responsible</a:t>
            </a:r>
            <a:r>
              <a:rPr lang="ro-RO" spc="22" dirty="0">
                <a:solidFill>
                  <a:srgbClr val="242424"/>
                </a:solidFill>
                <a:latin typeface="Inter"/>
              </a:rPr>
              <a:t> </a:t>
            </a:r>
            <a:r>
              <a:rPr lang="ro-RO" spc="22" dirty="0" err="1">
                <a:solidFill>
                  <a:srgbClr val="242424"/>
                </a:solidFill>
                <a:latin typeface="Inter"/>
              </a:rPr>
              <a:t>use</a:t>
            </a:r>
            <a:r>
              <a:rPr lang="ro-RO" spc="22" dirty="0">
                <a:solidFill>
                  <a:srgbClr val="242424"/>
                </a:solidFill>
                <a:latin typeface="Inter"/>
              </a:rPr>
              <a:t> of natural </a:t>
            </a:r>
            <a:r>
              <a:rPr lang="ro-RO" spc="22" dirty="0" err="1">
                <a:solidFill>
                  <a:srgbClr val="242424"/>
                </a:solidFill>
                <a:latin typeface="Inter"/>
              </a:rPr>
              <a:t>resources</a:t>
            </a:r>
            <a:endParaRPr lang="ro-RO" spc="22" dirty="0">
              <a:solidFill>
                <a:srgbClr val="242424"/>
              </a:solidFill>
              <a:latin typeface="Inter"/>
            </a:endParaRPr>
          </a:p>
          <a:p>
            <a:pPr marL="285750" indent="-285750">
              <a:lnSpc>
                <a:spcPct val="150000"/>
              </a:lnSpc>
              <a:buFont typeface="Arial" panose="020B0604020202020204" pitchFamily="34" charset="0"/>
              <a:buChar char="•"/>
            </a:pPr>
            <a:r>
              <a:rPr lang="ro-RO" spc="22" dirty="0" err="1">
                <a:solidFill>
                  <a:srgbClr val="242424"/>
                </a:solidFill>
                <a:latin typeface="Inter"/>
              </a:rPr>
              <a:t>Mitigates</a:t>
            </a:r>
            <a:r>
              <a:rPr lang="ro-RO" spc="22" dirty="0">
                <a:solidFill>
                  <a:srgbClr val="242424"/>
                </a:solidFill>
                <a:latin typeface="Inter"/>
              </a:rPr>
              <a:t> </a:t>
            </a:r>
            <a:r>
              <a:rPr lang="ro-RO" spc="22" dirty="0" err="1">
                <a:solidFill>
                  <a:srgbClr val="242424"/>
                </a:solidFill>
                <a:latin typeface="Inter"/>
              </a:rPr>
              <a:t>environmental</a:t>
            </a:r>
            <a:r>
              <a:rPr lang="ro-RO" spc="22" dirty="0">
                <a:solidFill>
                  <a:srgbClr val="242424"/>
                </a:solidFill>
                <a:latin typeface="Inter"/>
              </a:rPr>
              <a:t> </a:t>
            </a:r>
            <a:r>
              <a:rPr lang="ro-RO" spc="22" dirty="0" err="1">
                <a:solidFill>
                  <a:srgbClr val="242424"/>
                </a:solidFill>
                <a:latin typeface="Inter"/>
              </a:rPr>
              <a:t>degradation</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climate </a:t>
            </a:r>
            <a:r>
              <a:rPr lang="ro-RO" spc="22" dirty="0" err="1">
                <a:solidFill>
                  <a:srgbClr val="242424"/>
                </a:solidFill>
                <a:latin typeface="Inter"/>
              </a:rPr>
              <a:t>change</a:t>
            </a:r>
            <a:endParaRPr lang="ro-RO" spc="22" dirty="0">
              <a:solidFill>
                <a:srgbClr val="242424"/>
              </a:solidFill>
              <a:latin typeface="Inter"/>
            </a:endParaRPr>
          </a:p>
        </p:txBody>
      </p:sp>
      <p:sp>
        <p:nvSpPr>
          <p:cNvPr id="4" name="TextBox 12">
            <a:extLst>
              <a:ext uri="{FF2B5EF4-FFF2-40B4-BE49-F238E27FC236}">
                <a16:creationId xmlns:a16="http://schemas.microsoft.com/office/drawing/2014/main" id="{88CD1287-117A-6E26-C521-0396A4E1B46A}"/>
              </a:ext>
            </a:extLst>
          </p:cNvPr>
          <p:cNvSpPr txBox="1"/>
          <p:nvPr/>
        </p:nvSpPr>
        <p:spPr>
          <a:xfrm>
            <a:off x="8610600" y="8196638"/>
            <a:ext cx="2133600"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wikipedia.org</a:t>
            </a:r>
          </a:p>
        </p:txBody>
      </p:sp>
      <p:pic>
        <p:nvPicPr>
          <p:cNvPr id="9" name="Picture 8">
            <a:extLst>
              <a:ext uri="{FF2B5EF4-FFF2-40B4-BE49-F238E27FC236}">
                <a16:creationId xmlns:a16="http://schemas.microsoft.com/office/drawing/2014/main" id="{959D8F25-9937-D79C-1FA9-FC1B2E3113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0600" y="2123745"/>
            <a:ext cx="9169400" cy="6096000"/>
          </a:xfrm>
          <a:prstGeom prst="rect">
            <a:avLst/>
          </a:prstGeom>
        </p:spPr>
      </p:pic>
    </p:spTree>
    <p:extLst>
      <p:ext uri="{BB962C8B-B14F-4D97-AF65-F5344CB8AC3E}">
        <p14:creationId xmlns:p14="http://schemas.microsoft.com/office/powerpoint/2010/main" val="474359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5" name="TextBox 5"/>
          <p:cNvSpPr txBox="1"/>
          <p:nvPr/>
        </p:nvSpPr>
        <p:spPr>
          <a:xfrm>
            <a:off x="16922553" y="92780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05</a:t>
            </a:r>
          </a:p>
        </p:txBody>
      </p:sp>
      <p:sp>
        <p:nvSpPr>
          <p:cNvPr id="7" name="AutoShape 7"/>
          <p:cNvSpPr/>
          <p:nvPr/>
        </p:nvSpPr>
        <p:spPr>
          <a:xfrm>
            <a:off x="0" y="0"/>
            <a:ext cx="18288000" cy="3695700"/>
          </a:xfrm>
          <a:prstGeom prst="rect">
            <a:avLst/>
          </a:prstGeom>
          <a:solidFill>
            <a:srgbClr val="242424"/>
          </a:solidFill>
        </p:spPr>
        <p:txBody>
          <a:bodyPr/>
          <a:lstStyle/>
          <a:p>
            <a:endParaRPr lang="ro-RO"/>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dirty="0">
                <a:solidFill>
                  <a:srgbClr val="FFFFFF"/>
                </a:solidFill>
                <a:latin typeface="Inter Bold"/>
              </a:rPr>
              <a:t>Introduction </a:t>
            </a:r>
          </a:p>
        </p:txBody>
      </p:sp>
      <p:sp>
        <p:nvSpPr>
          <p:cNvPr id="12" name="TextBox 12"/>
          <p:cNvSpPr txBox="1"/>
          <p:nvPr/>
        </p:nvSpPr>
        <p:spPr>
          <a:xfrm>
            <a:off x="1219200" y="4152900"/>
            <a:ext cx="7107597" cy="4797917"/>
          </a:xfrm>
          <a:prstGeom prst="rect">
            <a:avLst/>
          </a:prstGeom>
        </p:spPr>
        <p:txBody>
          <a:bodyPr wrap="square" lIns="0" tIns="0" rIns="0" bIns="0" rtlCol="0" anchor="t">
            <a:spAutoFit/>
          </a:bodyPr>
          <a:lstStyle/>
          <a:p>
            <a:pPr algn="just"/>
            <a:endParaRPr lang="ro-RO" spc="22" dirty="0">
              <a:solidFill>
                <a:srgbClr val="242424"/>
              </a:solidFill>
              <a:latin typeface="Inter"/>
            </a:endParaRPr>
          </a:p>
          <a:p>
            <a:pPr algn="just">
              <a:lnSpc>
                <a:spcPct val="150000"/>
              </a:lnSpc>
            </a:pPr>
            <a:r>
              <a:rPr lang="ro-RO" b="1" spc="22" dirty="0" err="1">
                <a:solidFill>
                  <a:srgbClr val="242424"/>
                </a:solidFill>
                <a:latin typeface="Inter"/>
              </a:rPr>
              <a:t>Embracing</a:t>
            </a:r>
            <a:r>
              <a:rPr lang="ro-RO" b="1" spc="22" dirty="0">
                <a:solidFill>
                  <a:srgbClr val="242424"/>
                </a:solidFill>
                <a:latin typeface="Inter"/>
              </a:rPr>
              <a:t> Eco-</a:t>
            </a:r>
            <a:r>
              <a:rPr lang="ro-RO" b="1" spc="22" dirty="0" err="1">
                <a:solidFill>
                  <a:srgbClr val="242424"/>
                </a:solidFill>
                <a:latin typeface="Inter"/>
              </a:rPr>
              <a:t>Friendly</a:t>
            </a:r>
            <a:r>
              <a:rPr lang="ro-RO" b="1" spc="22" dirty="0">
                <a:solidFill>
                  <a:srgbClr val="242424"/>
                </a:solidFill>
                <a:latin typeface="Inter"/>
              </a:rPr>
              <a:t> </a:t>
            </a:r>
            <a:r>
              <a:rPr lang="ro-RO" b="1" spc="22" dirty="0" err="1">
                <a:solidFill>
                  <a:srgbClr val="242424"/>
                </a:solidFill>
                <a:latin typeface="Inter"/>
              </a:rPr>
              <a:t>Materials</a:t>
            </a:r>
            <a:endParaRPr lang="ro-RO" b="1" spc="22" dirty="0">
              <a:solidFill>
                <a:srgbClr val="242424"/>
              </a:solidFill>
              <a:latin typeface="Inter"/>
            </a:endParaRPr>
          </a:p>
          <a:p>
            <a:pPr marL="285750" indent="-285750" algn="just">
              <a:lnSpc>
                <a:spcPct val="150000"/>
              </a:lnSpc>
              <a:buFont typeface="Arial" panose="020B0604020202020204" pitchFamily="34" charset="0"/>
              <a:buChar char="•"/>
            </a:pPr>
            <a:r>
              <a:rPr lang="ro-RO" spc="22" dirty="0" err="1">
                <a:solidFill>
                  <a:srgbClr val="242424"/>
                </a:solidFill>
                <a:latin typeface="Inter"/>
              </a:rPr>
              <a:t>Adoption</a:t>
            </a:r>
            <a:r>
              <a:rPr lang="ro-RO" spc="22" dirty="0">
                <a:solidFill>
                  <a:srgbClr val="242424"/>
                </a:solidFill>
                <a:latin typeface="Inter"/>
              </a:rPr>
              <a:t> in </a:t>
            </a:r>
            <a:r>
              <a:rPr lang="ro-RO" spc="22" dirty="0" err="1">
                <a:solidFill>
                  <a:srgbClr val="242424"/>
                </a:solidFill>
                <a:latin typeface="Inter"/>
              </a:rPr>
              <a:t>various</a:t>
            </a:r>
            <a:r>
              <a:rPr lang="ro-RO" spc="22" dirty="0">
                <a:solidFill>
                  <a:srgbClr val="242424"/>
                </a:solidFill>
                <a:latin typeface="Inter"/>
              </a:rPr>
              <a:t> </a:t>
            </a:r>
            <a:r>
              <a:rPr lang="ro-RO" spc="22" dirty="0" err="1">
                <a:solidFill>
                  <a:srgbClr val="242424"/>
                </a:solidFill>
                <a:latin typeface="Inter"/>
              </a:rPr>
              <a:t>industries</a:t>
            </a:r>
            <a:r>
              <a:rPr lang="ro-RO" spc="22" dirty="0">
                <a:solidFill>
                  <a:srgbClr val="242424"/>
                </a:solidFill>
                <a:latin typeface="Inter"/>
              </a:rPr>
              <a:t>: </a:t>
            </a:r>
            <a:r>
              <a:rPr lang="ro-RO" spc="22" dirty="0" err="1">
                <a:solidFill>
                  <a:srgbClr val="242424"/>
                </a:solidFill>
                <a:latin typeface="Inter"/>
              </a:rPr>
              <a:t>construction</a:t>
            </a:r>
            <a:r>
              <a:rPr lang="ro-RO" spc="22" dirty="0">
                <a:solidFill>
                  <a:srgbClr val="242424"/>
                </a:solidFill>
                <a:latin typeface="Inter"/>
              </a:rPr>
              <a:t>, </a:t>
            </a:r>
            <a:r>
              <a:rPr lang="ro-RO" spc="22" dirty="0" err="1">
                <a:solidFill>
                  <a:srgbClr val="242424"/>
                </a:solidFill>
                <a:latin typeface="Inter"/>
              </a:rPr>
              <a:t>packaging</a:t>
            </a:r>
            <a:r>
              <a:rPr lang="ro-RO" spc="22" dirty="0">
                <a:solidFill>
                  <a:srgbClr val="242424"/>
                </a:solidFill>
                <a:latin typeface="Inter"/>
              </a:rPr>
              <a:t>, </a:t>
            </a:r>
            <a:r>
              <a:rPr lang="ro-RO" spc="22" dirty="0" err="1">
                <a:solidFill>
                  <a:srgbClr val="242424"/>
                </a:solidFill>
                <a:latin typeface="Inter"/>
              </a:rPr>
              <a:t>textiles</a:t>
            </a:r>
            <a:r>
              <a:rPr lang="ro-RO" spc="22" dirty="0">
                <a:solidFill>
                  <a:srgbClr val="242424"/>
                </a:solidFill>
                <a:latin typeface="Inter"/>
              </a:rPr>
              <a:t>, </a:t>
            </a:r>
            <a:r>
              <a:rPr lang="ro-RO" spc="22" dirty="0" err="1">
                <a:solidFill>
                  <a:srgbClr val="242424"/>
                </a:solidFill>
                <a:latin typeface="Inter"/>
              </a:rPr>
              <a:t>electronics</a:t>
            </a:r>
            <a:r>
              <a:rPr lang="ro-RO" spc="22" dirty="0">
                <a:solidFill>
                  <a:srgbClr val="242424"/>
                </a:solidFill>
                <a:latin typeface="Inter"/>
              </a:rPr>
              <a:t>, </a:t>
            </a:r>
            <a:r>
              <a:rPr lang="ro-RO" spc="22" dirty="0" err="1">
                <a:solidFill>
                  <a:srgbClr val="242424"/>
                </a:solidFill>
                <a:latin typeface="Inter"/>
              </a:rPr>
              <a:t>transportation</a:t>
            </a:r>
            <a:endParaRPr lang="ro-RO" spc="22" dirty="0">
              <a:solidFill>
                <a:srgbClr val="242424"/>
              </a:solidFill>
              <a:latin typeface="Inter"/>
            </a:endParaRPr>
          </a:p>
          <a:p>
            <a:pPr marL="285750" indent="-285750" algn="just">
              <a:lnSpc>
                <a:spcPct val="150000"/>
              </a:lnSpc>
              <a:buFont typeface="Arial" panose="020B0604020202020204" pitchFamily="34" charset="0"/>
              <a:buChar char="•"/>
            </a:pPr>
            <a:r>
              <a:rPr lang="ro-RO" spc="22" dirty="0" err="1">
                <a:solidFill>
                  <a:srgbClr val="242424"/>
                </a:solidFill>
                <a:latin typeface="Inter"/>
              </a:rPr>
              <a:t>Encouraged</a:t>
            </a:r>
            <a:r>
              <a:rPr lang="ro-RO" spc="22" dirty="0">
                <a:solidFill>
                  <a:srgbClr val="242424"/>
                </a:solidFill>
                <a:latin typeface="Inter"/>
              </a:rPr>
              <a:t> </a:t>
            </a:r>
            <a:r>
              <a:rPr lang="ro-RO" spc="22" dirty="0" err="1">
                <a:solidFill>
                  <a:srgbClr val="242424"/>
                </a:solidFill>
                <a:latin typeface="Inter"/>
              </a:rPr>
              <a:t>by</a:t>
            </a:r>
            <a:r>
              <a:rPr lang="ro-RO" spc="22" dirty="0">
                <a:solidFill>
                  <a:srgbClr val="242424"/>
                </a:solidFill>
                <a:latin typeface="Inter"/>
              </a:rPr>
              <a:t> </a:t>
            </a:r>
            <a:r>
              <a:rPr lang="ro-RO" spc="22" dirty="0" err="1">
                <a:solidFill>
                  <a:srgbClr val="242424"/>
                </a:solidFill>
                <a:latin typeface="Inter"/>
              </a:rPr>
              <a:t>governments</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businesses</a:t>
            </a:r>
            <a:r>
              <a:rPr lang="ro-RO" spc="22" dirty="0">
                <a:solidFill>
                  <a:srgbClr val="242424"/>
                </a:solidFill>
                <a:latin typeface="Inter"/>
              </a:rPr>
              <a:t> </a:t>
            </a:r>
            <a:r>
              <a:rPr lang="ro-RO" spc="22" dirty="0" err="1">
                <a:solidFill>
                  <a:srgbClr val="242424"/>
                </a:solidFill>
                <a:latin typeface="Inter"/>
              </a:rPr>
              <a:t>through</a:t>
            </a:r>
            <a:r>
              <a:rPr lang="ro-RO" spc="22" dirty="0">
                <a:solidFill>
                  <a:srgbClr val="242424"/>
                </a:solidFill>
                <a:latin typeface="Inter"/>
              </a:rPr>
              <a:t> </a:t>
            </a:r>
            <a:r>
              <a:rPr lang="ro-RO" spc="22" dirty="0" err="1">
                <a:solidFill>
                  <a:srgbClr val="242424"/>
                </a:solidFill>
                <a:latin typeface="Inter"/>
              </a:rPr>
              <a:t>incentives</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regulations</a:t>
            </a:r>
            <a:endParaRPr lang="ro-RO" spc="22" dirty="0">
              <a:solidFill>
                <a:srgbClr val="242424"/>
              </a:solidFill>
              <a:latin typeface="Inter"/>
            </a:endParaRPr>
          </a:p>
          <a:p>
            <a:pPr algn="just">
              <a:lnSpc>
                <a:spcPct val="150000"/>
              </a:lnSpc>
            </a:pPr>
            <a:endParaRPr lang="ro-RO" spc="22" dirty="0">
              <a:solidFill>
                <a:srgbClr val="242424"/>
              </a:solidFill>
              <a:latin typeface="Inter"/>
            </a:endParaRPr>
          </a:p>
          <a:p>
            <a:pPr algn="just">
              <a:lnSpc>
                <a:spcPct val="150000"/>
              </a:lnSpc>
            </a:pPr>
            <a:r>
              <a:rPr lang="ro-RO" b="1" spc="22" dirty="0" err="1">
                <a:solidFill>
                  <a:srgbClr val="242424"/>
                </a:solidFill>
                <a:latin typeface="Inter"/>
              </a:rPr>
              <a:t>Challenges</a:t>
            </a:r>
            <a:r>
              <a:rPr lang="ro-RO" b="1" spc="22" dirty="0">
                <a:solidFill>
                  <a:srgbClr val="242424"/>
                </a:solidFill>
                <a:latin typeface="Inter"/>
              </a:rPr>
              <a:t> </a:t>
            </a:r>
            <a:r>
              <a:rPr lang="ro-RO" b="1" spc="22" dirty="0" err="1">
                <a:solidFill>
                  <a:srgbClr val="242424"/>
                </a:solidFill>
                <a:latin typeface="Inter"/>
              </a:rPr>
              <a:t>and</a:t>
            </a:r>
            <a:r>
              <a:rPr lang="ro-RO" b="1" spc="22" dirty="0">
                <a:solidFill>
                  <a:srgbClr val="242424"/>
                </a:solidFill>
                <a:latin typeface="Inter"/>
              </a:rPr>
              <a:t> </a:t>
            </a:r>
            <a:r>
              <a:rPr lang="ro-RO" b="1" spc="22" dirty="0" err="1">
                <a:solidFill>
                  <a:srgbClr val="242424"/>
                </a:solidFill>
                <a:latin typeface="Inter"/>
              </a:rPr>
              <a:t>Opportunities</a:t>
            </a:r>
            <a:endParaRPr lang="ro-RO" b="1" spc="22" dirty="0">
              <a:solidFill>
                <a:srgbClr val="242424"/>
              </a:solidFill>
              <a:latin typeface="Inter"/>
            </a:endParaRPr>
          </a:p>
          <a:p>
            <a:pPr marL="285750" indent="-285750" algn="just">
              <a:lnSpc>
                <a:spcPct val="150000"/>
              </a:lnSpc>
              <a:buFont typeface="Arial" panose="020B0604020202020204" pitchFamily="34" charset="0"/>
              <a:buChar char="•"/>
            </a:pPr>
            <a:r>
              <a:rPr lang="ro-RO" spc="22" dirty="0" err="1">
                <a:solidFill>
                  <a:srgbClr val="242424"/>
                </a:solidFill>
                <a:latin typeface="Inter"/>
              </a:rPr>
              <a:t>Scalability</a:t>
            </a:r>
            <a:r>
              <a:rPr lang="ro-RO" spc="22" dirty="0">
                <a:solidFill>
                  <a:srgbClr val="242424"/>
                </a:solidFill>
                <a:latin typeface="Inter"/>
              </a:rPr>
              <a:t>, cost-</a:t>
            </a:r>
            <a:r>
              <a:rPr lang="ro-RO" spc="22" dirty="0" err="1">
                <a:solidFill>
                  <a:srgbClr val="242424"/>
                </a:solidFill>
                <a:latin typeface="Inter"/>
              </a:rPr>
              <a:t>effectiveness</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awareness</a:t>
            </a:r>
            <a:r>
              <a:rPr lang="ro-RO" spc="22" dirty="0">
                <a:solidFill>
                  <a:srgbClr val="242424"/>
                </a:solidFill>
                <a:latin typeface="Inter"/>
              </a:rPr>
              <a:t> as </a:t>
            </a:r>
            <a:r>
              <a:rPr lang="ro-RO" spc="22" dirty="0" err="1">
                <a:solidFill>
                  <a:srgbClr val="242424"/>
                </a:solidFill>
                <a:latin typeface="Inter"/>
              </a:rPr>
              <a:t>challenges</a:t>
            </a:r>
            <a:endParaRPr lang="ro-RO" spc="22" dirty="0">
              <a:solidFill>
                <a:srgbClr val="242424"/>
              </a:solidFill>
              <a:latin typeface="Inter"/>
            </a:endParaRPr>
          </a:p>
          <a:p>
            <a:pPr marL="285750" indent="-285750" algn="just">
              <a:lnSpc>
                <a:spcPct val="150000"/>
              </a:lnSpc>
              <a:buFont typeface="Arial" panose="020B0604020202020204" pitchFamily="34" charset="0"/>
              <a:buChar char="•"/>
            </a:pPr>
            <a:r>
              <a:rPr lang="ro-RO" spc="22" dirty="0" err="1">
                <a:solidFill>
                  <a:srgbClr val="242424"/>
                </a:solidFill>
                <a:latin typeface="Inter"/>
              </a:rPr>
              <a:t>Continued</a:t>
            </a:r>
            <a:r>
              <a:rPr lang="ro-RO" spc="22" dirty="0">
                <a:solidFill>
                  <a:srgbClr val="242424"/>
                </a:solidFill>
                <a:latin typeface="Inter"/>
              </a:rPr>
              <a:t> </a:t>
            </a:r>
            <a:r>
              <a:rPr lang="ro-RO" spc="22" dirty="0" err="1">
                <a:solidFill>
                  <a:srgbClr val="242424"/>
                </a:solidFill>
                <a:latin typeface="Inter"/>
              </a:rPr>
              <a:t>research</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technological</a:t>
            </a:r>
            <a:r>
              <a:rPr lang="ro-RO" spc="22" dirty="0">
                <a:solidFill>
                  <a:srgbClr val="242424"/>
                </a:solidFill>
                <a:latin typeface="Inter"/>
              </a:rPr>
              <a:t> </a:t>
            </a:r>
            <a:r>
              <a:rPr lang="ro-RO" spc="22" dirty="0" err="1">
                <a:solidFill>
                  <a:srgbClr val="242424"/>
                </a:solidFill>
                <a:latin typeface="Inter"/>
              </a:rPr>
              <a:t>advancements</a:t>
            </a:r>
            <a:r>
              <a:rPr lang="ro-RO" spc="22" dirty="0">
                <a:solidFill>
                  <a:srgbClr val="242424"/>
                </a:solidFill>
                <a:latin typeface="Inter"/>
              </a:rPr>
              <a:t> </a:t>
            </a:r>
            <a:r>
              <a:rPr lang="ro-RO" spc="22" dirty="0" err="1">
                <a:solidFill>
                  <a:srgbClr val="242424"/>
                </a:solidFill>
                <a:latin typeface="Inter"/>
              </a:rPr>
              <a:t>needed</a:t>
            </a:r>
            <a:endParaRPr lang="ro-RO" spc="22" dirty="0">
              <a:solidFill>
                <a:srgbClr val="242424"/>
              </a:solidFill>
              <a:latin typeface="Inter"/>
            </a:endParaRPr>
          </a:p>
          <a:p>
            <a:pPr marL="285750" indent="-285750" algn="just">
              <a:lnSpc>
                <a:spcPct val="150000"/>
              </a:lnSpc>
              <a:buFont typeface="Arial" panose="020B0604020202020204" pitchFamily="34" charset="0"/>
              <a:buChar char="•"/>
            </a:pPr>
            <a:r>
              <a:rPr lang="ro-RO" spc="22" dirty="0" err="1">
                <a:solidFill>
                  <a:srgbClr val="242424"/>
                </a:solidFill>
                <a:latin typeface="Inter"/>
              </a:rPr>
              <a:t>Collective</a:t>
            </a:r>
            <a:r>
              <a:rPr lang="ro-RO" spc="22" dirty="0">
                <a:solidFill>
                  <a:srgbClr val="242424"/>
                </a:solidFill>
                <a:latin typeface="Inter"/>
              </a:rPr>
              <a:t> </a:t>
            </a:r>
            <a:r>
              <a:rPr lang="ro-RO" spc="22" dirty="0" err="1">
                <a:solidFill>
                  <a:srgbClr val="242424"/>
                </a:solidFill>
                <a:latin typeface="Inter"/>
              </a:rPr>
              <a:t>commitment</a:t>
            </a:r>
            <a:r>
              <a:rPr lang="ro-RO" spc="22" dirty="0">
                <a:solidFill>
                  <a:srgbClr val="242424"/>
                </a:solidFill>
                <a:latin typeface="Inter"/>
              </a:rPr>
              <a:t> </a:t>
            </a:r>
            <a:r>
              <a:rPr lang="ro-RO" spc="22" dirty="0" err="1">
                <a:solidFill>
                  <a:srgbClr val="242424"/>
                </a:solidFill>
                <a:latin typeface="Inter"/>
              </a:rPr>
              <a:t>from</a:t>
            </a:r>
            <a:r>
              <a:rPr lang="ro-RO" spc="22" dirty="0">
                <a:solidFill>
                  <a:srgbClr val="242424"/>
                </a:solidFill>
                <a:latin typeface="Inter"/>
              </a:rPr>
              <a:t> </a:t>
            </a:r>
            <a:r>
              <a:rPr lang="ro-RO" spc="22" dirty="0" err="1">
                <a:solidFill>
                  <a:srgbClr val="242424"/>
                </a:solidFill>
                <a:latin typeface="Inter"/>
              </a:rPr>
              <a:t>individuals</a:t>
            </a:r>
            <a:r>
              <a:rPr lang="ro-RO" spc="22" dirty="0">
                <a:solidFill>
                  <a:srgbClr val="242424"/>
                </a:solidFill>
                <a:latin typeface="Inter"/>
              </a:rPr>
              <a:t>, </a:t>
            </a:r>
            <a:r>
              <a:rPr lang="ro-RO" spc="22" dirty="0" err="1">
                <a:solidFill>
                  <a:srgbClr val="242424"/>
                </a:solidFill>
                <a:latin typeface="Inter"/>
              </a:rPr>
              <a:t>businesses</a:t>
            </a:r>
            <a:r>
              <a:rPr lang="ro-RO" spc="22" dirty="0">
                <a:solidFill>
                  <a:srgbClr val="242424"/>
                </a:solidFill>
                <a:latin typeface="Inter"/>
              </a:rPr>
              <a:t>, </a:t>
            </a:r>
            <a:r>
              <a:rPr lang="ro-RO" spc="22" dirty="0" err="1">
                <a:solidFill>
                  <a:srgbClr val="242424"/>
                </a:solidFill>
                <a:latin typeface="Inter"/>
              </a:rPr>
              <a:t>and</a:t>
            </a:r>
            <a:r>
              <a:rPr lang="ro-RO" spc="22" dirty="0">
                <a:solidFill>
                  <a:srgbClr val="242424"/>
                </a:solidFill>
                <a:latin typeface="Inter"/>
              </a:rPr>
              <a:t> </a:t>
            </a:r>
            <a:r>
              <a:rPr lang="ro-RO" spc="22" dirty="0" err="1">
                <a:solidFill>
                  <a:srgbClr val="242424"/>
                </a:solidFill>
                <a:latin typeface="Inter"/>
              </a:rPr>
              <a:t>governments</a:t>
            </a:r>
            <a:endParaRPr lang="ro-RO" spc="22" dirty="0">
              <a:solidFill>
                <a:srgbClr val="242424"/>
              </a:solidFill>
              <a:latin typeface="Inter"/>
            </a:endParaRPr>
          </a:p>
        </p:txBody>
      </p:sp>
      <p:pic>
        <p:nvPicPr>
          <p:cNvPr id="6" name="Picture 5">
            <a:extLst>
              <a:ext uri="{FF2B5EF4-FFF2-40B4-BE49-F238E27FC236}">
                <a16:creationId xmlns:a16="http://schemas.microsoft.com/office/drawing/2014/main" id="{9B958793-5ED7-1D8A-9F82-84FA4436A8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6713" y="2066925"/>
            <a:ext cx="9334500" cy="5895975"/>
          </a:xfrm>
          <a:prstGeom prst="rect">
            <a:avLst/>
          </a:prstGeom>
        </p:spPr>
      </p:pic>
      <p:sp>
        <p:nvSpPr>
          <p:cNvPr id="9" name="TextBox 12">
            <a:extLst>
              <a:ext uri="{FF2B5EF4-FFF2-40B4-BE49-F238E27FC236}">
                <a16:creationId xmlns:a16="http://schemas.microsoft.com/office/drawing/2014/main" id="{F86C1DCF-0641-9893-483C-9D4274078703}"/>
              </a:ext>
            </a:extLst>
          </p:cNvPr>
          <p:cNvSpPr txBox="1"/>
          <p:nvPr/>
        </p:nvSpPr>
        <p:spPr>
          <a:xfrm>
            <a:off x="8656713" y="7959731"/>
            <a:ext cx="2133600" cy="307969"/>
          </a:xfrm>
          <a:prstGeom prst="rect">
            <a:avLst/>
          </a:prstGeom>
        </p:spPr>
        <p:txBody>
          <a:bodyPr wrap="square" lIns="0" tIns="0" rIns="0" bIns="0" rtlCol="0" anchor="t">
            <a:spAutoFit/>
          </a:bodyPr>
          <a:lstStyle/>
          <a:p>
            <a:pPr algn="just">
              <a:lnSpc>
                <a:spcPts val="2700"/>
              </a:lnSpc>
              <a:spcBef>
                <a:spcPts val="2025"/>
              </a:spcBef>
            </a:pPr>
            <a:r>
              <a:rPr lang="en-US" sz="1600" spc="18" dirty="0">
                <a:solidFill>
                  <a:srgbClr val="242424"/>
                </a:solidFill>
                <a:latin typeface="Inter"/>
              </a:rPr>
              <a:t>Source: </a:t>
            </a:r>
            <a:r>
              <a:rPr lang="en-US" sz="1600" spc="18" dirty="0" err="1">
                <a:solidFill>
                  <a:srgbClr val="242424"/>
                </a:solidFill>
                <a:latin typeface="Inter"/>
              </a:rPr>
              <a:t>iko.com</a:t>
            </a:r>
            <a:endParaRPr lang="en-US" sz="1600" spc="18" dirty="0">
              <a:solidFill>
                <a:srgbClr val="242424"/>
              </a:solidFill>
              <a:latin typeface="Inter"/>
            </a:endParaRPr>
          </a:p>
        </p:txBody>
      </p:sp>
    </p:spTree>
    <p:extLst>
      <p:ext uri="{BB962C8B-B14F-4D97-AF65-F5344CB8AC3E}">
        <p14:creationId xmlns:p14="http://schemas.microsoft.com/office/powerpoint/2010/main" val="2536089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AF401C4D-E26B-E277-FFCD-D9A41DA57B20}"/>
              </a:ext>
            </a:extLst>
          </p:cNvPr>
          <p:cNvSpPr/>
          <p:nvPr/>
        </p:nvSpPr>
        <p:spPr>
          <a:xfrm>
            <a:off x="0" y="3771900"/>
            <a:ext cx="18288000" cy="3695700"/>
          </a:xfrm>
          <a:prstGeom prst="rect">
            <a:avLst/>
          </a:prstGeom>
          <a:solidFill>
            <a:srgbClr val="242424"/>
          </a:solidFill>
        </p:spPr>
        <p:txBody>
          <a:bodyPr/>
          <a:lstStyle/>
          <a:p>
            <a:endParaRPr lang="ro-RO"/>
          </a:p>
        </p:txBody>
      </p:sp>
      <p:sp>
        <p:nvSpPr>
          <p:cNvPr id="3" name="TextBox 8">
            <a:extLst>
              <a:ext uri="{FF2B5EF4-FFF2-40B4-BE49-F238E27FC236}">
                <a16:creationId xmlns:a16="http://schemas.microsoft.com/office/drawing/2014/main" id="{080C3119-8FF8-3ED6-8A01-80D3E76817D1}"/>
              </a:ext>
            </a:extLst>
          </p:cNvPr>
          <p:cNvSpPr txBox="1"/>
          <p:nvPr/>
        </p:nvSpPr>
        <p:spPr>
          <a:xfrm>
            <a:off x="2743200" y="4991100"/>
            <a:ext cx="14249400" cy="2831737"/>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1: </a:t>
            </a:r>
            <a:r>
              <a:rPr lang="en-US" sz="4800" dirty="0">
                <a:solidFill>
                  <a:schemeClr val="bg1"/>
                </a:solidFill>
              </a:rPr>
              <a:t>Green roofing materials and their characteristics</a:t>
            </a:r>
            <a:r>
              <a:rPr lang="en-US" sz="4800" spc="210" dirty="0">
                <a:solidFill>
                  <a:schemeClr val="bg1"/>
                </a:solidFill>
                <a:latin typeface="Inter"/>
              </a:rPr>
              <a:t> </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13">
            <a:extLst>
              <a:ext uri="{FF2B5EF4-FFF2-40B4-BE49-F238E27FC236}">
                <a16:creationId xmlns:a16="http://schemas.microsoft.com/office/drawing/2014/main" id="{122A09B5-D24B-7447-1FA7-032F07D3A98E}"/>
              </a:ext>
            </a:extLst>
          </p:cNvPr>
          <p:cNvGrpSpPr/>
          <p:nvPr/>
        </p:nvGrpSpPr>
        <p:grpSpPr>
          <a:xfrm>
            <a:off x="16573500" y="0"/>
            <a:ext cx="1714500" cy="1714500"/>
            <a:chOff x="0" y="0"/>
            <a:chExt cx="1913890" cy="1913890"/>
          </a:xfrm>
        </p:grpSpPr>
        <p:sp>
          <p:nvSpPr>
            <p:cNvPr id="5" name="Freeform 14">
              <a:extLst>
                <a:ext uri="{FF2B5EF4-FFF2-40B4-BE49-F238E27FC236}">
                  <a16:creationId xmlns:a16="http://schemas.microsoft.com/office/drawing/2014/main" id="{DF8C06B0-58BE-47F2-E527-23D1350B8883}"/>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6" name="TextBox 15">
            <a:extLst>
              <a:ext uri="{FF2B5EF4-FFF2-40B4-BE49-F238E27FC236}">
                <a16:creationId xmlns:a16="http://schemas.microsoft.com/office/drawing/2014/main" id="{D09F549B-8671-FBF8-15D6-E9E03A655E32}"/>
              </a:ext>
            </a:extLst>
          </p:cNvPr>
          <p:cNvSpPr txBox="1"/>
          <p:nvPr/>
        </p:nvSpPr>
        <p:spPr>
          <a:xfrm>
            <a:off x="16922553" y="7055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07</a:t>
            </a:r>
          </a:p>
        </p:txBody>
      </p:sp>
    </p:spTree>
    <p:extLst>
      <p:ext uri="{BB962C8B-B14F-4D97-AF65-F5344CB8AC3E}">
        <p14:creationId xmlns:p14="http://schemas.microsoft.com/office/powerpoint/2010/main" val="3012353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Green Roofing Key Features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dirty="0"/>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sp>
        <p:nvSpPr>
          <p:cNvPr id="9" name="TextBox 9"/>
          <p:cNvSpPr txBox="1"/>
          <p:nvPr/>
        </p:nvSpPr>
        <p:spPr>
          <a:xfrm>
            <a:off x="7735073" y="2535428"/>
            <a:ext cx="8304258" cy="6187335"/>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Green roofing involves incorporating living vegetation and specialized materials into roofing systems.</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It offers environmental and economic benefits, such as stormwater management, energy efficiency, improved air quality, and enhanced biodiversity.</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Sustainability: Green roofing promotes sustainability by incorporating living vegetation and eco-friendly materials into building design. It helps reduce the environmental impact of buildings by improving energy efficiency, reducing stormwater runoff, and mitigating the urban heat island effect.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Environmental Benefits: Green roofs provide numerous environmental benefits, including air purification, carbon dioxide absorption, and the creation of habitats for wildlife. They contribute to improved air quality, increased biodiversity, and the conservation of urban ecosystems.</a:t>
            </a:r>
          </a:p>
          <a:p>
            <a:pPr marL="285750" indent="-285750" algn="just">
              <a:lnSpc>
                <a:spcPts val="2699"/>
              </a:lnSpc>
              <a:spcBef>
                <a:spcPts val="2024"/>
              </a:spcBef>
              <a:buFont typeface="Arial" panose="020B0604020202020204" pitchFamily="34" charset="0"/>
              <a:buChar char="•"/>
            </a:pPr>
            <a:endParaRPr lang="en-US" sz="1799" spc="17" dirty="0">
              <a:solidFill>
                <a:srgbClr val="242424"/>
              </a:solidFill>
              <a:latin typeface="Inter"/>
            </a:endParaRP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08</a:t>
            </a:r>
          </a:p>
        </p:txBody>
      </p:sp>
      <p:pic>
        <p:nvPicPr>
          <p:cNvPr id="24" name="Picture 23" descr="A picture containing outdoor, grass, building, blue-collar worker&#10;&#10;Description automatically generated">
            <a:extLst>
              <a:ext uri="{FF2B5EF4-FFF2-40B4-BE49-F238E27FC236}">
                <a16:creationId xmlns:a16="http://schemas.microsoft.com/office/drawing/2014/main" id="{9C76929F-CC82-156D-636C-3E40B0E68F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2705100"/>
            <a:ext cx="3733800" cy="3004421"/>
          </a:xfrm>
          <a:prstGeom prst="rect">
            <a:avLst/>
          </a:prstGeom>
        </p:spPr>
      </p:pic>
    </p:spTree>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Green Roofing Key Features</a:t>
            </a:r>
          </a:p>
        </p:txBody>
      </p:sp>
      <p:sp>
        <p:nvSpPr>
          <p:cNvPr id="3" name="AutoShape 3"/>
          <p:cNvSpPr/>
          <p:nvPr/>
        </p:nvSpPr>
        <p:spPr>
          <a:xfrm>
            <a:off x="0" y="0"/>
            <a:ext cx="1714500" cy="10287000"/>
          </a:xfrm>
          <a:prstGeom prst="rect">
            <a:avLst/>
          </a:prstGeom>
          <a:solidFill>
            <a:srgbClr val="242424"/>
          </a:solidFill>
        </p:spPr>
        <p:txBody>
          <a:bodyPr/>
          <a:lstStyle/>
          <a:p>
            <a:endParaRPr lang="ro-RO"/>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Green roofing materials and their characteristics</a:t>
            </a: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07–17</a:t>
            </a:r>
          </a:p>
        </p:txBody>
      </p:sp>
      <p:sp>
        <p:nvSpPr>
          <p:cNvPr id="9" name="TextBox 9"/>
          <p:cNvSpPr txBox="1"/>
          <p:nvPr/>
        </p:nvSpPr>
        <p:spPr>
          <a:xfrm>
            <a:off x="7735073" y="2535428"/>
            <a:ext cx="8304258" cy="6623352"/>
          </a:xfrm>
          <a:prstGeom prst="rect">
            <a:avLst/>
          </a:prstGeom>
        </p:spPr>
        <p:txBody>
          <a:bodyPr wrap="square" lIns="0" tIns="0" rIns="0" bIns="0" rtlCol="0" anchor="t">
            <a:spAutoFit/>
          </a:bodyPr>
          <a:lstStyle/>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Stormwater Management: Green roofs play a vital role in stormwater management by absorbing and filtering rainwater. They reduce the strain on urban drainage systems, alleviate flooding, and minimize pollution from runoff by capturing and slowly releasing water.</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Energy Efficiency: Green roofs act as natural insulators, reducing heat transfer between buildings and the external environment. They help regulate indoor temperatures, reduce the need for heating and cooling, and lower energy consumption. This, in turn, leads to cost savings and a smaller carbon footprint.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Urban Heat Island Mitigation: Green roofs combat the urban heat island effect by absorbing and dissipating heat, thus reducing temperatures in densely built urban areas. They provide a cooler microclimate and contribute to overall thermal comfort.</a:t>
            </a:r>
          </a:p>
          <a:p>
            <a:pPr marL="285750" indent="-285750" algn="just">
              <a:lnSpc>
                <a:spcPts val="2699"/>
              </a:lnSpc>
              <a:spcBef>
                <a:spcPts val="2024"/>
              </a:spcBef>
              <a:buFont typeface="Arial" panose="020B0604020202020204" pitchFamily="34" charset="0"/>
              <a:buChar char="•"/>
            </a:pPr>
            <a:r>
              <a:rPr lang="en-US" sz="1799" spc="17" dirty="0">
                <a:solidFill>
                  <a:srgbClr val="242424"/>
                </a:solidFill>
                <a:latin typeface="Inter"/>
              </a:rPr>
              <a:t>Improved Roof Lifespan: Green roofs protect the underlying roof membrane from extreme temperature fluctuations, ultraviolet (UV) radiation, and physical damage. By shielding the roof, they extend its lifespan and reduce maintenance costs.</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ro-RO"/>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09</a:t>
            </a:r>
          </a:p>
        </p:txBody>
      </p:sp>
      <p:pic>
        <p:nvPicPr>
          <p:cNvPr id="10" name="Picture 9">
            <a:extLst>
              <a:ext uri="{FF2B5EF4-FFF2-40B4-BE49-F238E27FC236}">
                <a16:creationId xmlns:a16="http://schemas.microsoft.com/office/drawing/2014/main" id="{AE2B6B24-90BB-904F-BB86-F43FAE68E7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2535428"/>
            <a:ext cx="4996536" cy="2813050"/>
          </a:xfrm>
          <a:prstGeom prst="rect">
            <a:avLst/>
          </a:prstGeom>
        </p:spPr>
      </p:pic>
    </p:spTree>
    <p:extLst>
      <p:ext uri="{BB962C8B-B14F-4D97-AF65-F5344CB8AC3E}">
        <p14:creationId xmlns:p14="http://schemas.microsoft.com/office/powerpoint/2010/main" val="1484896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&#65279;<?xml version="1.0" encoding="utf-8"?><Relationships xmlns="http://schemas.openxmlformats.org/package/2006/relationships"><Relationship Type="http://schemas.openxmlformats.org/officeDocument/2006/relationships/customXmlProps" Target="/customXml/itemProps1.xml" Id="rId1" /></Relationships>
</file>

<file path=customXml/_rels/item2.xml.rels>&#65279;<?xml version="1.0" encoding="utf-8"?><Relationships xmlns="http://schemas.openxmlformats.org/package/2006/relationships"><Relationship Type="http://schemas.openxmlformats.org/officeDocument/2006/relationships/customXmlProps" Target="/customXml/itemProps2.xml" Id="rId1" /></Relationships>
</file>

<file path=customXml/_rels/item3.xml.rels>&#65279;<?xml version="1.0" encoding="utf-8"?><Relationships xmlns="http://schemas.openxmlformats.org/package/2006/relationships"><Relationship Type="http://schemas.openxmlformats.org/officeDocument/2006/relationships/customXmlProps" Target="/customXml/itemProps3.xml" Id="rId1" /></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7DC469C549464CBAF24E320663ABE7" ma:contentTypeVersion="13" ma:contentTypeDescription="Create a new document." ma:contentTypeScope="" ma:versionID="477f62195297a6d961d106792f3747ed">
  <xsd:schema xmlns:xsd="http://www.w3.org/2001/XMLSchema" xmlns:xs="http://www.w3.org/2001/XMLSchema" xmlns:p="http://schemas.microsoft.com/office/2006/metadata/properties" xmlns:ns2="852bcd7c-ecf9-4fe7-a043-1ce34af21266" xmlns:ns3="62673456-57e9-4e4e-84cb-07285f82b438" targetNamespace="http://schemas.microsoft.com/office/2006/metadata/properties" ma:root="true" ma:fieldsID="cc3c5c613c1e074e331d4f5e5b5bfe89" ns2:_="" ns3:_="">
    <xsd:import namespace="852bcd7c-ecf9-4fe7-a043-1ce34af21266"/>
    <xsd:import namespace="62673456-57e9-4e4e-84cb-07285f82b43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2bcd7c-ecf9-4fe7-a043-1ce34af21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2575e52-3e5f-4a4c-9122-9f0195bc6a0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673456-57e9-4e4e-84cb-07285f82b438"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1b26185-3e19-4f0d-8c6e-c5742faa7c88}" ma:internalName="TaxCatchAll" ma:showField="CatchAllData" ma:web="62673456-57e9-4e4e-84cb-07285f82b4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2673456-57e9-4e4e-84cb-07285f82b438" xsi:nil="true"/>
    <lcf76f155ced4ddcb4097134ff3c332f xmlns="852bcd7c-ecf9-4fe7-a043-1ce34af2126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0E38FDD-A448-4D61-B465-AA0DBAA5F631}"/>
</file>

<file path=customXml/itemProps2.xml><?xml version="1.0" encoding="utf-8"?>
<ds:datastoreItem xmlns:ds="http://schemas.openxmlformats.org/officeDocument/2006/customXml" ds:itemID="{557D529D-013D-4123-A5D2-19492E10CAF9}">
  <ds:schemaRefs>
    <ds:schemaRef ds:uri="http://schemas.microsoft.com/sharepoint/v3/contenttype/forms"/>
  </ds:schemaRefs>
</ds:datastoreItem>
</file>

<file path=customXml/itemProps3.xml><?xml version="1.0" encoding="utf-8"?>
<ds:datastoreItem xmlns:ds="http://schemas.openxmlformats.org/officeDocument/2006/customXml" ds:itemID="{EC9BFE8D-9366-4747-B8ED-39F4C1532F24}">
  <ds:schemaRefs>
    <ds:schemaRef ds:uri="http://purl.org/dc/terms/"/>
    <ds:schemaRef ds:uri="852bcd7c-ecf9-4fe7-a043-1ce34af21266"/>
    <ds:schemaRef ds:uri="http://schemas.openxmlformats.org/package/2006/metadata/core-properties"/>
    <ds:schemaRef ds:uri="http://purl.org/dc/elements/1.1/"/>
    <ds:schemaRef ds:uri="http://www.w3.org/XML/1998/namespace"/>
    <ds:schemaRef ds:uri="http://schemas.microsoft.com/office/2006/documentManagement/types"/>
    <ds:schemaRef ds:uri="62673456-57e9-4e4e-84cb-07285f82b438"/>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1299</TotalTime>
  <Words>4399</Words>
  <Application>Microsoft Office PowerPoint</Application>
  <PresentationFormat>Custom</PresentationFormat>
  <Paragraphs>348</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Inter</vt:lpstr>
      <vt:lpstr>arial</vt:lpstr>
      <vt:lpstr>Calibri</vt:lpstr>
      <vt:lpstr>arial</vt:lpstr>
      <vt:lpstr>Inter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MACHINA_Presentation Template</dc:title>
  <dc:creator>Erika Nika</dc:creator>
  <cp:lastModifiedBy>Irina Tudor</cp:lastModifiedBy>
  <cp:revision>56</cp:revision>
  <dcterms:created xsi:type="dcterms:W3CDTF">2006-08-16T00:00:00Z</dcterms:created>
  <dcterms:modified xsi:type="dcterms:W3CDTF">2023-09-21T12:09:44Z</dcterms:modified>
  <dc:identifier>DAEgCd7Yx1k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0x010100B07DC469C549464CBAF24E320663ABE7</vt:lpwstr>
  </property>
  <property fmtid="{D5CDD505-2E9C-101B-9397-08002B2CF9AE}" pid="3" name="MediaServiceImageTags">
    <vt:lpwstr/>
  </property>
</Properties>
</file>