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notesMasterIdLst>
    <p:notesMasterId r:id="rId46"/>
  </p:notesMasterIdLst>
  <p:sldIdLst>
    <p:sldId id="256" r:id="rId5"/>
    <p:sldId id="257" r:id="rId6"/>
    <p:sldId id="258" r:id="rId7"/>
    <p:sldId id="266" r:id="rId8"/>
    <p:sldId id="298" r:id="rId9"/>
    <p:sldId id="260" r:id="rId10"/>
    <p:sldId id="309" r:id="rId11"/>
    <p:sldId id="299" r:id="rId12"/>
    <p:sldId id="270" r:id="rId13"/>
    <p:sldId id="297" r:id="rId14"/>
    <p:sldId id="267" r:id="rId15"/>
    <p:sldId id="300" r:id="rId16"/>
    <p:sldId id="268" r:id="rId17"/>
    <p:sldId id="321" r:id="rId18"/>
    <p:sldId id="273" r:id="rId19"/>
    <p:sldId id="289" r:id="rId20"/>
    <p:sldId id="301" r:id="rId21"/>
    <p:sldId id="264" r:id="rId22"/>
    <p:sldId id="274" r:id="rId23"/>
    <p:sldId id="302" r:id="rId24"/>
    <p:sldId id="312" r:id="rId25"/>
    <p:sldId id="315" r:id="rId26"/>
    <p:sldId id="316" r:id="rId27"/>
    <p:sldId id="317" r:id="rId28"/>
    <p:sldId id="318" r:id="rId29"/>
    <p:sldId id="294" r:id="rId30"/>
    <p:sldId id="278" r:id="rId31"/>
    <p:sldId id="303" r:id="rId32"/>
    <p:sldId id="280" r:id="rId33"/>
    <p:sldId id="282" r:id="rId34"/>
    <p:sldId id="281" r:id="rId35"/>
    <p:sldId id="295" r:id="rId36"/>
    <p:sldId id="283" r:id="rId37"/>
    <p:sldId id="310" r:id="rId38"/>
    <p:sldId id="322" r:id="rId39"/>
    <p:sldId id="319" r:id="rId40"/>
    <p:sldId id="311" r:id="rId41"/>
    <p:sldId id="314" r:id="rId42"/>
    <p:sldId id="320" r:id="rId43"/>
    <p:sldId id="296" r:id="rId44"/>
    <p:sldId id="265" r:id="rId45"/>
  </p:sldIdLst>
  <p:sldSz cx="18288000" cy="10287000"/>
  <p:notesSz cx="6858000" cy="9144000"/>
  <p:embeddedFontLst>
    <p:embeddedFont>
      <p:font typeface="Cambria Math" panose="02040503050406030204" pitchFamily="18" charset="0"/>
      <p:regular r:id="rId47"/>
    </p:embeddedFont>
    <p:embeddedFont>
      <p:font typeface="Franklin Gothic Book" panose="020B0503020102020204" pitchFamily="34" charset="0"/>
      <p:regular r:id="rId48"/>
      <p:italic r:id="rId49"/>
    </p:embeddedFont>
    <p:embeddedFont>
      <p:font typeface="Inter" panose="020B0604020202020204" charset="0"/>
      <p:regular r:id="rId50"/>
    </p:embeddedFont>
    <p:embeddedFont>
      <p:font typeface="Inter Bold" panose="020B0604020202020204" charset="0"/>
      <p:regular r:id="rId51"/>
      <p:bold r:id="rId52"/>
    </p:embeddedFont>
    <p:embeddedFont>
      <p:font typeface="Open Sans" panose="020B0606030504020204" pitchFamily="34" charset="0"/>
      <p:regular r:id="rId53"/>
      <p:bold r:id="rId54"/>
      <p:italic r:id="rId55"/>
      <p:boldItalic r:id="rId5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9543F38-AF6B-F58B-6B93-6B134294E2A8}" name="Maria Tortajada Garibo" initials="MTG" userId="S::mtorgar2@upv.edu.es::e5317db0-549a-4110-8576-01116705101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E97"/>
    <a:srgbClr val="99CC00"/>
    <a:srgbClr val="A2E6BA"/>
    <a:srgbClr val="62D48B"/>
    <a:srgbClr val="99FF99"/>
    <a:srgbClr val="00CC00"/>
    <a:srgbClr val="FFFF99"/>
    <a:srgbClr val="0FFD80"/>
    <a:srgbClr val="10FCE6"/>
    <a:srgbClr val="86D63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FA641AC-634D-410E-805F-0D18327DE811}" v="1" dt="2025-10-20T10:31:13.873"/>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52"/>
  </p:normalViewPr>
  <p:slideViewPr>
    <p:cSldViewPr snapToGrid="0">
      <p:cViewPr varScale="1">
        <p:scale>
          <a:sx n="71" d="100"/>
          <a:sy n="71" d="100"/>
        </p:scale>
        <p:origin x="714" y="5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font" Target="fonts/font1.fntdata"/><Relationship Id="rId50" Type="http://schemas.openxmlformats.org/officeDocument/2006/relationships/font" Target="fonts/font4.fntdata"/><Relationship Id="rId55" Type="http://schemas.openxmlformats.org/officeDocument/2006/relationships/font" Target="fonts/font9.fntdata"/><Relationship Id="rId63"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font" Target="fonts/font7.fntdata"/><Relationship Id="rId58" Type="http://schemas.openxmlformats.org/officeDocument/2006/relationships/viewProps" Target="viewProps.xml"/><Relationship Id="rId5" Type="http://schemas.openxmlformats.org/officeDocument/2006/relationships/slide" Target="slides/slide1.xml"/><Relationship Id="rId61" Type="http://schemas.microsoft.com/office/2016/11/relationships/changesInfo" Target="changesInfos/changesInfo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font" Target="fonts/font2.fntdata"/><Relationship Id="rId56" Type="http://schemas.openxmlformats.org/officeDocument/2006/relationships/font" Target="fonts/font10.fntdata"/><Relationship Id="rId8" Type="http://schemas.openxmlformats.org/officeDocument/2006/relationships/slide" Target="slides/slide4.xml"/><Relationship Id="rId51" Type="http://schemas.openxmlformats.org/officeDocument/2006/relationships/font" Target="fonts/font5.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59"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font" Target="fonts/font8.fntdata"/><Relationship Id="rId62"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font" Target="fonts/font3.fntdata"/><Relationship Id="rId57" Type="http://schemas.openxmlformats.org/officeDocument/2006/relationships/presProps" Target="pres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font" Target="fonts/font6.fntdata"/><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lara Andrada Monrós" userId="ecb7c3c0-6c5b-49d4-b4a4-d95c809d1335" providerId="ADAL" clId="{A7EF26F5-3D91-44D5-9FC1-EBB0F126D763}"/>
    <pc:docChg chg="undo redo custSel addSld delSld modSld sldOrd">
      <pc:chgData name="Clara Andrada Monrós" userId="ecb7c3c0-6c5b-49d4-b4a4-d95c809d1335" providerId="ADAL" clId="{A7EF26F5-3D91-44D5-9FC1-EBB0F126D763}" dt="2023-07-26T16:25:40.073" v="5953" actId="948"/>
      <pc:docMkLst>
        <pc:docMk/>
      </pc:docMkLst>
      <pc:sldChg chg="addSp modSp mod">
        <pc:chgData name="Clara Andrada Monrós" userId="ecb7c3c0-6c5b-49d4-b4a4-d95c809d1335" providerId="ADAL" clId="{A7EF26F5-3D91-44D5-9FC1-EBB0F126D763}" dt="2023-07-20T12:28:34.398" v="537" actId="20577"/>
        <pc:sldMkLst>
          <pc:docMk/>
          <pc:sldMk cId="0" sldId="256"/>
        </pc:sldMkLst>
      </pc:sldChg>
      <pc:sldChg chg="addSp delSp modSp mod">
        <pc:chgData name="Clara Andrada Monrós" userId="ecb7c3c0-6c5b-49d4-b4a4-d95c809d1335" providerId="ADAL" clId="{A7EF26F5-3D91-44D5-9FC1-EBB0F126D763}" dt="2023-07-20T12:33:23.623" v="558" actId="14100"/>
        <pc:sldMkLst>
          <pc:docMk/>
          <pc:sldMk cId="0" sldId="257"/>
        </pc:sldMkLst>
      </pc:sldChg>
      <pc:sldChg chg="modSp mod">
        <pc:chgData name="Clara Andrada Monrós" userId="ecb7c3c0-6c5b-49d4-b4a4-d95c809d1335" providerId="ADAL" clId="{A7EF26F5-3D91-44D5-9FC1-EBB0F126D763}" dt="2023-07-20T10:24:41.620" v="128" actId="20577"/>
        <pc:sldMkLst>
          <pc:docMk/>
          <pc:sldMk cId="0" sldId="258"/>
        </pc:sldMkLst>
      </pc:sldChg>
      <pc:sldChg chg="addSp delSp modSp del mod ord">
        <pc:chgData name="Clara Andrada Monrós" userId="ecb7c3c0-6c5b-49d4-b4a4-d95c809d1335" providerId="ADAL" clId="{A7EF26F5-3D91-44D5-9FC1-EBB0F126D763}" dt="2023-07-21T08:07:02.499" v="747" actId="47"/>
        <pc:sldMkLst>
          <pc:docMk/>
          <pc:sldMk cId="0" sldId="259"/>
        </pc:sldMkLst>
      </pc:sldChg>
      <pc:sldChg chg="addSp delSp modSp mod">
        <pc:chgData name="Clara Andrada Monrós" userId="ecb7c3c0-6c5b-49d4-b4a4-d95c809d1335" providerId="ADAL" clId="{A7EF26F5-3D91-44D5-9FC1-EBB0F126D763}" dt="2023-07-21T09:43:13.244" v="1634" actId="1076"/>
        <pc:sldMkLst>
          <pc:docMk/>
          <pc:sldMk cId="0" sldId="260"/>
        </pc:sldMkLst>
      </pc:sldChg>
      <pc:sldChg chg="addSp delSp modSp del mod ord">
        <pc:chgData name="Clara Andrada Monrós" userId="ecb7c3c0-6c5b-49d4-b4a4-d95c809d1335" providerId="ADAL" clId="{A7EF26F5-3D91-44D5-9FC1-EBB0F126D763}" dt="2023-07-21T09:05:49.106" v="1299" actId="47"/>
        <pc:sldMkLst>
          <pc:docMk/>
          <pc:sldMk cId="0" sldId="262"/>
        </pc:sldMkLst>
      </pc:sldChg>
      <pc:sldChg chg="addSp delSp modSp mod">
        <pc:chgData name="Clara Andrada Monrós" userId="ecb7c3c0-6c5b-49d4-b4a4-d95c809d1335" providerId="ADAL" clId="{A7EF26F5-3D91-44D5-9FC1-EBB0F126D763}" dt="2023-07-24T11:35:13.744" v="3250" actId="948"/>
        <pc:sldMkLst>
          <pc:docMk/>
          <pc:sldMk cId="0" sldId="264"/>
        </pc:sldMkLst>
      </pc:sldChg>
      <pc:sldChg chg="addSp delSp modSp mod">
        <pc:chgData name="Clara Andrada Monrós" userId="ecb7c3c0-6c5b-49d4-b4a4-d95c809d1335" providerId="ADAL" clId="{A7EF26F5-3D91-44D5-9FC1-EBB0F126D763}" dt="2023-07-20T12:46:46.256" v="725"/>
        <pc:sldMkLst>
          <pc:docMk/>
          <pc:sldMk cId="0" sldId="265"/>
        </pc:sldMkLst>
      </pc:sldChg>
      <pc:sldChg chg="delSp modSp mod">
        <pc:chgData name="Clara Andrada Monrós" userId="ecb7c3c0-6c5b-49d4-b4a4-d95c809d1335" providerId="ADAL" clId="{A7EF26F5-3D91-44D5-9FC1-EBB0F126D763}" dt="2023-07-20T12:42:49.623" v="641" actId="1076"/>
        <pc:sldMkLst>
          <pc:docMk/>
          <pc:sldMk cId="3012353186" sldId="266"/>
        </pc:sldMkLst>
      </pc:sldChg>
      <pc:sldChg chg="addSp delSp modSp mod">
        <pc:chgData name="Clara Andrada Monrós" userId="ecb7c3c0-6c5b-49d4-b4a4-d95c809d1335" providerId="ADAL" clId="{A7EF26F5-3D91-44D5-9FC1-EBB0F126D763}" dt="2023-07-20T12:44:24.248" v="669"/>
        <pc:sldMkLst>
          <pc:docMk/>
          <pc:sldMk cId="2977244627" sldId="267"/>
        </pc:sldMkLst>
      </pc:sldChg>
      <pc:sldChg chg="addSp delSp modSp add mod ord">
        <pc:chgData name="Clara Andrada Monrós" userId="ecb7c3c0-6c5b-49d4-b4a4-d95c809d1335" providerId="ADAL" clId="{A7EF26F5-3D91-44D5-9FC1-EBB0F126D763}" dt="2023-07-24T14:17:03.743" v="3840" actId="1076"/>
        <pc:sldMkLst>
          <pc:docMk/>
          <pc:sldMk cId="431368046" sldId="268"/>
        </pc:sldMkLst>
      </pc:sldChg>
      <pc:sldChg chg="addSp delSp modSp add mod">
        <pc:chgData name="Clara Andrada Monrós" userId="ecb7c3c0-6c5b-49d4-b4a4-d95c809d1335" providerId="ADAL" clId="{A7EF26F5-3D91-44D5-9FC1-EBB0F126D763}" dt="2023-07-21T09:43:23.013" v="1635" actId="478"/>
        <pc:sldMkLst>
          <pc:docMk/>
          <pc:sldMk cId="1409339804" sldId="269"/>
        </pc:sldMkLst>
      </pc:sldChg>
      <pc:sldChg chg="addSp delSp modSp add mod">
        <pc:chgData name="Clara Andrada Monrós" userId="ecb7c3c0-6c5b-49d4-b4a4-d95c809d1335" providerId="ADAL" clId="{A7EF26F5-3D91-44D5-9FC1-EBB0F126D763}" dt="2023-07-21T09:41:22.155" v="1613" actId="1076"/>
        <pc:sldMkLst>
          <pc:docMk/>
          <pc:sldMk cId="3662351188" sldId="270"/>
        </pc:sldMkLst>
      </pc:sldChg>
      <pc:sldChg chg="addSp delSp modSp add del mod ord">
        <pc:chgData name="Clara Andrada Monrós" userId="ecb7c3c0-6c5b-49d4-b4a4-d95c809d1335" providerId="ADAL" clId="{A7EF26F5-3D91-44D5-9FC1-EBB0F126D763}" dt="2023-07-21T11:15:20.425" v="1704" actId="47"/>
        <pc:sldMkLst>
          <pc:docMk/>
          <pc:sldMk cId="2440837189" sldId="271"/>
        </pc:sldMkLst>
      </pc:sldChg>
      <pc:sldChg chg="add del">
        <pc:chgData name="Clara Andrada Monrós" userId="ecb7c3c0-6c5b-49d4-b4a4-d95c809d1335" providerId="ADAL" clId="{A7EF26F5-3D91-44D5-9FC1-EBB0F126D763}" dt="2023-07-20T12:27:10.692" v="528" actId="47"/>
        <pc:sldMkLst>
          <pc:docMk/>
          <pc:sldMk cId="2898925397" sldId="271"/>
        </pc:sldMkLst>
      </pc:sldChg>
      <pc:sldChg chg="addSp delSp modSp add mod">
        <pc:chgData name="Clara Andrada Monrós" userId="ecb7c3c0-6c5b-49d4-b4a4-d95c809d1335" providerId="ADAL" clId="{A7EF26F5-3D91-44D5-9FC1-EBB0F126D763}" dt="2023-07-24T08:47:15.116" v="2462" actId="1076"/>
        <pc:sldMkLst>
          <pc:docMk/>
          <pc:sldMk cId="2910986506" sldId="272"/>
        </pc:sldMkLst>
      </pc:sldChg>
      <pc:sldChg chg="addSp delSp modSp add mod">
        <pc:chgData name="Clara Andrada Monrós" userId="ecb7c3c0-6c5b-49d4-b4a4-d95c809d1335" providerId="ADAL" clId="{A7EF26F5-3D91-44D5-9FC1-EBB0F126D763}" dt="2023-07-24T11:26:33.097" v="3110" actId="403"/>
        <pc:sldMkLst>
          <pc:docMk/>
          <pc:sldMk cId="2756152619" sldId="273"/>
        </pc:sldMkLst>
      </pc:sldChg>
      <pc:sldChg chg="addSp delSp modSp add mod ord">
        <pc:chgData name="Clara Andrada Monrós" userId="ecb7c3c0-6c5b-49d4-b4a4-d95c809d1335" providerId="ADAL" clId="{A7EF26F5-3D91-44D5-9FC1-EBB0F126D763}" dt="2023-07-20T12:45:03.766" v="685"/>
        <pc:sldMkLst>
          <pc:docMk/>
          <pc:sldMk cId="3967167668" sldId="274"/>
        </pc:sldMkLst>
      </pc:sldChg>
      <pc:sldChg chg="addSp delSp modSp add mod">
        <pc:chgData name="Clara Andrada Monrós" userId="ecb7c3c0-6c5b-49d4-b4a4-d95c809d1335" providerId="ADAL" clId="{A7EF26F5-3D91-44D5-9FC1-EBB0F126D763}" dt="2023-07-20T12:44:53.921" v="683"/>
        <pc:sldMkLst>
          <pc:docMk/>
          <pc:sldMk cId="3198280843" sldId="275"/>
        </pc:sldMkLst>
      </pc:sldChg>
      <pc:sldChg chg="addSp delSp modSp add mod">
        <pc:chgData name="Clara Andrada Monrós" userId="ecb7c3c0-6c5b-49d4-b4a4-d95c809d1335" providerId="ADAL" clId="{A7EF26F5-3D91-44D5-9FC1-EBB0F126D763}" dt="2023-07-21T07:29:58.982" v="734" actId="478"/>
        <pc:sldMkLst>
          <pc:docMk/>
          <pc:sldMk cId="3823167342" sldId="276"/>
        </pc:sldMkLst>
      </pc:sldChg>
      <pc:sldChg chg="addSp delSp modSp add mod">
        <pc:chgData name="Clara Andrada Monrós" userId="ecb7c3c0-6c5b-49d4-b4a4-d95c809d1335" providerId="ADAL" clId="{A7EF26F5-3D91-44D5-9FC1-EBB0F126D763}" dt="2023-07-21T07:30:01.677" v="735" actId="478"/>
        <pc:sldMkLst>
          <pc:docMk/>
          <pc:sldMk cId="1709150091" sldId="277"/>
        </pc:sldMkLst>
      </pc:sldChg>
      <pc:sldChg chg="addSp delSp modSp add mod ord">
        <pc:chgData name="Clara Andrada Monrós" userId="ecb7c3c0-6c5b-49d4-b4a4-d95c809d1335" providerId="ADAL" clId="{A7EF26F5-3D91-44D5-9FC1-EBB0F126D763}" dt="2023-07-20T12:45:28.827" v="697"/>
        <pc:sldMkLst>
          <pc:docMk/>
          <pc:sldMk cId="2446440370" sldId="278"/>
        </pc:sldMkLst>
      </pc:sldChg>
      <pc:sldChg chg="addSp delSp modSp add del mod">
        <pc:chgData name="Clara Andrada Monrós" userId="ecb7c3c0-6c5b-49d4-b4a4-d95c809d1335" providerId="ADAL" clId="{A7EF26F5-3D91-44D5-9FC1-EBB0F126D763}" dt="2023-07-24T11:36:24.459" v="3254" actId="47"/>
        <pc:sldMkLst>
          <pc:docMk/>
          <pc:sldMk cId="933320542" sldId="279"/>
        </pc:sldMkLst>
      </pc:sldChg>
      <pc:sldChg chg="addSp delSp modSp add mod">
        <pc:chgData name="Clara Andrada Monrós" userId="ecb7c3c0-6c5b-49d4-b4a4-d95c809d1335" providerId="ADAL" clId="{A7EF26F5-3D91-44D5-9FC1-EBB0F126D763}" dt="2023-07-24T14:35:00.386" v="3865" actId="208"/>
        <pc:sldMkLst>
          <pc:docMk/>
          <pc:sldMk cId="1078839501" sldId="280"/>
        </pc:sldMkLst>
      </pc:sldChg>
      <pc:sldChg chg="addSp delSp modSp add mod">
        <pc:chgData name="Clara Andrada Monrós" userId="ecb7c3c0-6c5b-49d4-b4a4-d95c809d1335" providerId="ADAL" clId="{A7EF26F5-3D91-44D5-9FC1-EBB0F126D763}" dt="2023-07-26T08:44:32.686" v="4117" actId="1076"/>
        <pc:sldMkLst>
          <pc:docMk/>
          <pc:sldMk cId="2565585428" sldId="281"/>
        </pc:sldMkLst>
      </pc:sldChg>
      <pc:sldChg chg="addSp delSp modSp add mod">
        <pc:chgData name="Clara Andrada Monrós" userId="ecb7c3c0-6c5b-49d4-b4a4-d95c809d1335" providerId="ADAL" clId="{A7EF26F5-3D91-44D5-9FC1-EBB0F126D763}" dt="2023-07-24T15:02:05.917" v="3985" actId="1076"/>
        <pc:sldMkLst>
          <pc:docMk/>
          <pc:sldMk cId="3979875141" sldId="282"/>
        </pc:sldMkLst>
      </pc:sldChg>
      <pc:sldChg chg="addSp delSp modSp add mod ord">
        <pc:chgData name="Clara Andrada Monrós" userId="ecb7c3c0-6c5b-49d4-b4a4-d95c809d1335" providerId="ADAL" clId="{A7EF26F5-3D91-44D5-9FC1-EBB0F126D763}" dt="2023-07-20T12:46:14.081" v="711"/>
        <pc:sldMkLst>
          <pc:docMk/>
          <pc:sldMk cId="3522353186" sldId="283"/>
        </pc:sldMkLst>
      </pc:sldChg>
      <pc:sldChg chg="addSp delSp modSp add mod">
        <pc:chgData name="Clara Andrada Monrós" userId="ecb7c3c0-6c5b-49d4-b4a4-d95c809d1335" providerId="ADAL" clId="{A7EF26F5-3D91-44D5-9FC1-EBB0F126D763}" dt="2023-07-20T12:46:17.917" v="713"/>
        <pc:sldMkLst>
          <pc:docMk/>
          <pc:sldMk cId="2855459045" sldId="284"/>
        </pc:sldMkLst>
      </pc:sldChg>
      <pc:sldChg chg="addSp delSp modSp add mod">
        <pc:chgData name="Clara Andrada Monrós" userId="ecb7c3c0-6c5b-49d4-b4a4-d95c809d1335" providerId="ADAL" clId="{A7EF26F5-3D91-44D5-9FC1-EBB0F126D763}" dt="2023-07-21T07:32:32.266" v="742" actId="478"/>
        <pc:sldMkLst>
          <pc:docMk/>
          <pc:sldMk cId="991164713" sldId="285"/>
        </pc:sldMkLst>
      </pc:sldChg>
      <pc:sldChg chg="addSp delSp modSp add mod">
        <pc:chgData name="Clara Andrada Monrós" userId="ecb7c3c0-6c5b-49d4-b4a4-d95c809d1335" providerId="ADAL" clId="{A7EF26F5-3D91-44D5-9FC1-EBB0F126D763}" dt="2023-07-21T07:32:35.416" v="743" actId="478"/>
        <pc:sldMkLst>
          <pc:docMk/>
          <pc:sldMk cId="3850695143" sldId="286"/>
        </pc:sldMkLst>
      </pc:sldChg>
      <pc:sldChg chg="addSp delSp modSp add mod">
        <pc:chgData name="Clara Andrada Monrós" userId="ecb7c3c0-6c5b-49d4-b4a4-d95c809d1335" providerId="ADAL" clId="{A7EF26F5-3D91-44D5-9FC1-EBB0F126D763}" dt="2023-07-21T07:32:37.381" v="744" actId="478"/>
        <pc:sldMkLst>
          <pc:docMk/>
          <pc:sldMk cId="4091944422" sldId="287"/>
        </pc:sldMkLst>
      </pc:sldChg>
      <pc:sldChg chg="addSp delSp modSp add mod">
        <pc:chgData name="Clara Andrada Monrós" userId="ecb7c3c0-6c5b-49d4-b4a4-d95c809d1335" providerId="ADAL" clId="{A7EF26F5-3D91-44D5-9FC1-EBB0F126D763}" dt="2023-07-21T07:30:14.805" v="736" actId="478"/>
        <pc:sldMkLst>
          <pc:docMk/>
          <pc:sldMk cId="2923080173" sldId="288"/>
        </pc:sldMkLst>
      </pc:sldChg>
      <pc:sldChg chg="addSp delSp modSp add mod">
        <pc:chgData name="Clara Andrada Monrós" userId="ecb7c3c0-6c5b-49d4-b4a4-d95c809d1335" providerId="ADAL" clId="{A7EF26F5-3D91-44D5-9FC1-EBB0F126D763}" dt="2023-07-24T14:18:08.148" v="3846" actId="20577"/>
        <pc:sldMkLst>
          <pc:docMk/>
          <pc:sldMk cId="985109054" sldId="289"/>
        </pc:sldMkLst>
      </pc:sldChg>
      <pc:sldChg chg="addSp delSp modSp add mod">
        <pc:chgData name="Clara Andrada Monrós" userId="ecb7c3c0-6c5b-49d4-b4a4-d95c809d1335" providerId="ADAL" clId="{A7EF26F5-3D91-44D5-9FC1-EBB0F126D763}" dt="2023-07-21T07:30:16.811" v="737" actId="478"/>
        <pc:sldMkLst>
          <pc:docMk/>
          <pc:sldMk cId="67856854" sldId="290"/>
        </pc:sldMkLst>
      </pc:sldChg>
      <pc:sldChg chg="addSp delSp modSp add del mod">
        <pc:chgData name="Clara Andrada Monrós" userId="ecb7c3c0-6c5b-49d4-b4a4-d95c809d1335" providerId="ADAL" clId="{A7EF26F5-3D91-44D5-9FC1-EBB0F126D763}" dt="2023-07-24T14:57:54.375" v="3980" actId="47"/>
        <pc:sldMkLst>
          <pc:docMk/>
          <pc:sldMk cId="1051142261" sldId="291"/>
        </pc:sldMkLst>
      </pc:sldChg>
      <pc:sldChg chg="addSp delSp modSp add mod">
        <pc:chgData name="Clara Andrada Monrós" userId="ecb7c3c0-6c5b-49d4-b4a4-d95c809d1335" providerId="ADAL" clId="{A7EF26F5-3D91-44D5-9FC1-EBB0F126D763}" dt="2023-07-21T07:32:40.294" v="745" actId="478"/>
        <pc:sldMkLst>
          <pc:docMk/>
          <pc:sldMk cId="536629203" sldId="292"/>
        </pc:sldMkLst>
      </pc:sldChg>
      <pc:sldChg chg="addSp delSp modSp add del mod">
        <pc:chgData name="Clara Andrada Monrós" userId="ecb7c3c0-6c5b-49d4-b4a4-d95c809d1335" providerId="ADAL" clId="{A7EF26F5-3D91-44D5-9FC1-EBB0F126D763}" dt="2023-07-21T09:41:39.526" v="1614" actId="47"/>
        <pc:sldMkLst>
          <pc:docMk/>
          <pc:sldMk cId="2714488908" sldId="293"/>
        </pc:sldMkLst>
      </pc:sldChg>
      <pc:sldChg chg="addSp delSp modSp add mod">
        <pc:chgData name="Clara Andrada Monrós" userId="ecb7c3c0-6c5b-49d4-b4a4-d95c809d1335" providerId="ADAL" clId="{A7EF26F5-3D91-44D5-9FC1-EBB0F126D763}" dt="2023-07-26T09:11:21.347" v="4264" actId="1076"/>
        <pc:sldMkLst>
          <pc:docMk/>
          <pc:sldMk cId="341833006" sldId="294"/>
        </pc:sldMkLst>
      </pc:sldChg>
      <pc:sldChg chg="addSp delSp modSp add mod">
        <pc:chgData name="Clara Andrada Monrós" userId="ecb7c3c0-6c5b-49d4-b4a4-d95c809d1335" providerId="ADAL" clId="{A7EF26F5-3D91-44D5-9FC1-EBB0F126D763}" dt="2023-07-24T15:55:39.459" v="3999" actId="1076"/>
        <pc:sldMkLst>
          <pc:docMk/>
          <pc:sldMk cId="1366414269" sldId="295"/>
        </pc:sldMkLst>
      </pc:sldChg>
      <pc:sldChg chg="addSp delSp modSp add mod">
        <pc:chgData name="Clara Andrada Monrós" userId="ecb7c3c0-6c5b-49d4-b4a4-d95c809d1335" providerId="ADAL" clId="{A7EF26F5-3D91-44D5-9FC1-EBB0F126D763}" dt="2023-07-26T14:45:17.420" v="5142" actId="1076"/>
        <pc:sldMkLst>
          <pc:docMk/>
          <pc:sldMk cId="300675711" sldId="296"/>
        </pc:sldMkLst>
      </pc:sldChg>
      <pc:sldChg chg="addSp delSp modSp add mod">
        <pc:chgData name="Clara Andrada Monrós" userId="ecb7c3c0-6c5b-49d4-b4a4-d95c809d1335" providerId="ADAL" clId="{A7EF26F5-3D91-44D5-9FC1-EBB0F126D763}" dt="2023-07-21T11:21:20.907" v="1741" actId="20577"/>
        <pc:sldMkLst>
          <pc:docMk/>
          <pc:sldMk cId="1650475741" sldId="297"/>
        </pc:sldMkLst>
      </pc:sldChg>
      <pc:sldChg chg="addSp delSp modSp add mod ord">
        <pc:chgData name="Clara Andrada Monrós" userId="ecb7c3c0-6c5b-49d4-b4a4-d95c809d1335" providerId="ADAL" clId="{A7EF26F5-3D91-44D5-9FC1-EBB0F126D763}" dt="2023-07-21T11:33:22.280" v="1773" actId="113"/>
        <pc:sldMkLst>
          <pc:docMk/>
          <pc:sldMk cId="3726080197" sldId="298"/>
        </pc:sldMkLst>
      </pc:sldChg>
      <pc:sldChg chg="addSp modSp add mod">
        <pc:chgData name="Clara Andrada Monrós" userId="ecb7c3c0-6c5b-49d4-b4a4-d95c809d1335" providerId="ADAL" clId="{A7EF26F5-3D91-44D5-9FC1-EBB0F126D763}" dt="2023-07-26T09:20:21.250" v="4402" actId="1076"/>
        <pc:sldMkLst>
          <pc:docMk/>
          <pc:sldMk cId="1679116219" sldId="299"/>
        </pc:sldMkLst>
      </pc:sldChg>
      <pc:sldChg chg="addSp delSp modSp add mod">
        <pc:chgData name="Clara Andrada Monrós" userId="ecb7c3c0-6c5b-49d4-b4a4-d95c809d1335" providerId="ADAL" clId="{A7EF26F5-3D91-44D5-9FC1-EBB0F126D763}" dt="2023-07-24T14:17:13.842" v="3841" actId="20577"/>
        <pc:sldMkLst>
          <pc:docMk/>
          <pc:sldMk cId="3480114572" sldId="300"/>
        </pc:sldMkLst>
      </pc:sldChg>
      <pc:sldChg chg="addSp delSp modSp add mod">
        <pc:chgData name="Clara Andrada Monrós" userId="ecb7c3c0-6c5b-49d4-b4a4-d95c809d1335" providerId="ADAL" clId="{A7EF26F5-3D91-44D5-9FC1-EBB0F126D763}" dt="2023-07-24T11:14:44.917" v="3109" actId="113"/>
        <pc:sldMkLst>
          <pc:docMk/>
          <pc:sldMk cId="769472344" sldId="301"/>
        </pc:sldMkLst>
      </pc:sldChg>
      <pc:sldChg chg="add del">
        <pc:chgData name="Clara Andrada Monrós" userId="ecb7c3c0-6c5b-49d4-b4a4-d95c809d1335" providerId="ADAL" clId="{A7EF26F5-3D91-44D5-9FC1-EBB0F126D763}" dt="2023-07-21T11:15:51.163" v="1706"/>
        <pc:sldMkLst>
          <pc:docMk/>
          <pc:sldMk cId="4226993035" sldId="301"/>
        </pc:sldMkLst>
      </pc:sldChg>
      <pc:sldChg chg="modSp mod">
        <pc:chgData name="Clara Andrada Monrós" userId="ecb7c3c0-6c5b-49d4-b4a4-d95c809d1335" providerId="ADAL" clId="{A7EF26F5-3D91-44D5-9FC1-EBB0F126D763}" dt="2023-07-26T16:25:40.073" v="5953" actId="948"/>
        <pc:sldMkLst>
          <pc:docMk/>
          <pc:sldMk cId="2436444614" sldId="302"/>
        </pc:sldMkLst>
      </pc:sldChg>
      <pc:sldChg chg="addSp delSp modSp add mod ord">
        <pc:chgData name="Clara Andrada Monrós" userId="ecb7c3c0-6c5b-49d4-b4a4-d95c809d1335" providerId="ADAL" clId="{A7EF26F5-3D91-44D5-9FC1-EBB0F126D763}" dt="2023-07-24T14:59:57.930" v="3982" actId="113"/>
        <pc:sldMkLst>
          <pc:docMk/>
          <pc:sldMk cId="3327770405" sldId="303"/>
        </pc:sldMkLst>
      </pc:sldChg>
      <pc:sldChg chg="delSp modSp mod">
        <pc:chgData name="Clara Andrada Monrós" userId="ecb7c3c0-6c5b-49d4-b4a4-d95c809d1335" providerId="ADAL" clId="{A7EF26F5-3D91-44D5-9FC1-EBB0F126D763}" dt="2023-07-26T09:12:10.369" v="4267" actId="14100"/>
        <pc:sldMkLst>
          <pc:docMk/>
          <pc:sldMk cId="3142238114" sldId="304"/>
        </pc:sldMkLst>
      </pc:sldChg>
      <pc:sldChg chg="addSp delSp modSp mod">
        <pc:chgData name="Clara Andrada Monrós" userId="ecb7c3c0-6c5b-49d4-b4a4-d95c809d1335" providerId="ADAL" clId="{A7EF26F5-3D91-44D5-9FC1-EBB0F126D763}" dt="2023-07-26T11:45:41.093" v="4404" actId="14100"/>
        <pc:sldMkLst>
          <pc:docMk/>
          <pc:sldMk cId="3744162345" sldId="305"/>
        </pc:sldMkLst>
      </pc:sldChg>
      <pc:sldChg chg="addSp delSp modSp mod">
        <pc:chgData name="Clara Andrada Monrós" userId="ecb7c3c0-6c5b-49d4-b4a4-d95c809d1335" providerId="ADAL" clId="{A7EF26F5-3D91-44D5-9FC1-EBB0F126D763}" dt="2023-07-26T09:12:29.441" v="4269" actId="20577"/>
        <pc:sldMkLst>
          <pc:docMk/>
          <pc:sldMk cId="3634943543" sldId="306"/>
        </pc:sldMkLst>
      </pc:sldChg>
      <pc:sldChg chg="addSp delSp modSp mod">
        <pc:chgData name="Clara Andrada Monrós" userId="ecb7c3c0-6c5b-49d4-b4a4-d95c809d1335" providerId="ADAL" clId="{A7EF26F5-3D91-44D5-9FC1-EBB0F126D763}" dt="2023-07-26T09:12:25.822" v="4268"/>
        <pc:sldMkLst>
          <pc:docMk/>
          <pc:sldMk cId="527175678" sldId="307"/>
        </pc:sldMkLst>
      </pc:sldChg>
      <pc:sldChg chg="addSp delSp modSp mod">
        <pc:chgData name="Clara Andrada Monrós" userId="ecb7c3c0-6c5b-49d4-b4a4-d95c809d1335" providerId="ADAL" clId="{A7EF26F5-3D91-44D5-9FC1-EBB0F126D763}" dt="2023-07-26T14:51:47.959" v="5158" actId="1076"/>
        <pc:sldMkLst>
          <pc:docMk/>
          <pc:sldMk cId="241095515" sldId="310"/>
        </pc:sldMkLst>
      </pc:sldChg>
      <pc:sldChg chg="addSp delSp modSp mod">
        <pc:chgData name="Clara Andrada Monrós" userId="ecb7c3c0-6c5b-49d4-b4a4-d95c809d1335" providerId="ADAL" clId="{A7EF26F5-3D91-44D5-9FC1-EBB0F126D763}" dt="2023-07-26T14:57:38.475" v="5257" actId="1076"/>
        <pc:sldMkLst>
          <pc:docMk/>
          <pc:sldMk cId="1010493575" sldId="311"/>
        </pc:sldMkLst>
      </pc:sldChg>
      <pc:sldChg chg="addSp delSp modSp mod">
        <pc:chgData name="Clara Andrada Monrós" userId="ecb7c3c0-6c5b-49d4-b4a4-d95c809d1335" providerId="ADAL" clId="{A7EF26F5-3D91-44D5-9FC1-EBB0F126D763}" dt="2023-07-26T14:43:53.134" v="5123"/>
        <pc:sldMkLst>
          <pc:docMk/>
          <pc:sldMk cId="1242945241" sldId="313"/>
        </pc:sldMkLst>
      </pc:sldChg>
      <pc:sldChg chg="addSp delSp modSp mod">
        <pc:chgData name="Clara Andrada Monrós" userId="ecb7c3c0-6c5b-49d4-b4a4-d95c809d1335" providerId="ADAL" clId="{A7EF26F5-3D91-44D5-9FC1-EBB0F126D763}" dt="2023-07-26T15:02:22.079" v="5340" actId="113"/>
        <pc:sldMkLst>
          <pc:docMk/>
          <pc:sldMk cId="3943114670" sldId="314"/>
        </pc:sldMkLst>
      </pc:sldChg>
      <pc:sldChg chg="addSp delSp modSp add mod">
        <pc:chgData name="Clara Andrada Monrós" userId="ecb7c3c0-6c5b-49d4-b4a4-d95c809d1335" providerId="ADAL" clId="{A7EF26F5-3D91-44D5-9FC1-EBB0F126D763}" dt="2023-07-26T14:44:00.613" v="5125"/>
        <pc:sldMkLst>
          <pc:docMk/>
          <pc:sldMk cId="387698362" sldId="319"/>
        </pc:sldMkLst>
      </pc:sldChg>
      <pc:sldChg chg="addSp delSp modSp add mod">
        <pc:chgData name="Clara Andrada Monrós" userId="ecb7c3c0-6c5b-49d4-b4a4-d95c809d1335" providerId="ADAL" clId="{A7EF26F5-3D91-44D5-9FC1-EBB0F126D763}" dt="2023-07-26T15:22:58.119" v="5952" actId="20577"/>
        <pc:sldMkLst>
          <pc:docMk/>
          <pc:sldMk cId="2711834712" sldId="320"/>
        </pc:sldMkLst>
      </pc:sldChg>
    </pc:docChg>
  </pc:docChgLst>
  <pc:docChgLst>
    <pc:chgData name="Maria Tortajada Garibo" userId="e5317db0-549a-4110-8576-011167051016" providerId="ADAL" clId="{CEE7A3EC-1E83-014D-9500-06E685A9B497}"/>
    <pc:docChg chg="undo custSel addSld delSld modSld sldOrd">
      <pc:chgData name="Maria Tortajada Garibo" userId="e5317db0-549a-4110-8576-011167051016" providerId="ADAL" clId="{CEE7A3EC-1E83-014D-9500-06E685A9B497}" dt="2023-07-27T11:09:31.281" v="2179" actId="165"/>
      <pc:docMkLst>
        <pc:docMk/>
      </pc:docMkLst>
      <pc:sldChg chg="modSp mod">
        <pc:chgData name="Maria Tortajada Garibo" userId="e5317db0-549a-4110-8576-011167051016" providerId="ADAL" clId="{CEE7A3EC-1E83-014D-9500-06E685A9B497}" dt="2023-07-27T08:05:00.196" v="1162" actId="1076"/>
        <pc:sldMkLst>
          <pc:docMk/>
          <pc:sldMk cId="0" sldId="257"/>
        </pc:sldMkLst>
      </pc:sldChg>
      <pc:sldChg chg="modSp mod">
        <pc:chgData name="Maria Tortajada Garibo" userId="e5317db0-549a-4110-8576-011167051016" providerId="ADAL" clId="{CEE7A3EC-1E83-014D-9500-06E685A9B497}" dt="2023-07-27T08:05:33.726" v="1168" actId="113"/>
        <pc:sldMkLst>
          <pc:docMk/>
          <pc:sldMk cId="0" sldId="258"/>
        </pc:sldMkLst>
      </pc:sldChg>
      <pc:sldChg chg="addSp delSp modSp mod">
        <pc:chgData name="Maria Tortajada Garibo" userId="e5317db0-549a-4110-8576-011167051016" providerId="ADAL" clId="{CEE7A3EC-1E83-014D-9500-06E685A9B497}" dt="2023-07-27T10:46:15.096" v="2118" actId="113"/>
        <pc:sldMkLst>
          <pc:docMk/>
          <pc:sldMk cId="0" sldId="260"/>
        </pc:sldMkLst>
      </pc:sldChg>
      <pc:sldChg chg="modSp mod">
        <pc:chgData name="Maria Tortajada Garibo" userId="e5317db0-549a-4110-8576-011167051016" providerId="ADAL" clId="{CEE7A3EC-1E83-014D-9500-06E685A9B497}" dt="2023-07-27T08:30:32.756" v="1283" actId="255"/>
        <pc:sldMkLst>
          <pc:docMk/>
          <pc:sldMk cId="0" sldId="264"/>
        </pc:sldMkLst>
      </pc:sldChg>
      <pc:sldChg chg="addSp delSp modSp mod">
        <pc:chgData name="Maria Tortajada Garibo" userId="e5317db0-549a-4110-8576-011167051016" providerId="ADAL" clId="{CEE7A3EC-1E83-014D-9500-06E685A9B497}" dt="2023-07-27T10:46:53.372" v="2119" actId="1076"/>
        <pc:sldMkLst>
          <pc:docMk/>
          <pc:sldMk cId="431368046" sldId="268"/>
        </pc:sldMkLst>
      </pc:sldChg>
      <pc:sldChg chg="addSp modSp del mod">
        <pc:chgData name="Maria Tortajada Garibo" userId="e5317db0-549a-4110-8576-011167051016" providerId="ADAL" clId="{CEE7A3EC-1E83-014D-9500-06E685A9B497}" dt="2023-07-25T12:42:08.758" v="265" actId="2696"/>
        <pc:sldMkLst>
          <pc:docMk/>
          <pc:sldMk cId="1409339804" sldId="269"/>
        </pc:sldMkLst>
      </pc:sldChg>
      <pc:sldChg chg="modSp mod">
        <pc:chgData name="Maria Tortajada Garibo" userId="e5317db0-549a-4110-8576-011167051016" providerId="ADAL" clId="{CEE7A3EC-1E83-014D-9500-06E685A9B497}" dt="2023-07-27T10:11:18.625" v="1870" actId="113"/>
        <pc:sldMkLst>
          <pc:docMk/>
          <pc:sldMk cId="3662351188" sldId="270"/>
        </pc:sldMkLst>
      </pc:sldChg>
      <pc:sldChg chg="modSp mod modShow">
        <pc:chgData name="Maria Tortajada Garibo" userId="e5317db0-549a-4110-8576-011167051016" providerId="ADAL" clId="{CEE7A3EC-1E83-014D-9500-06E685A9B497}" dt="2023-07-27T10:35:50.720" v="2062" actId="729"/>
        <pc:sldMkLst>
          <pc:docMk/>
          <pc:sldMk cId="2910986506" sldId="272"/>
        </pc:sldMkLst>
      </pc:sldChg>
      <pc:sldChg chg="addSp delSp modSp mod">
        <pc:chgData name="Maria Tortajada Garibo" userId="e5317db0-549a-4110-8576-011167051016" providerId="ADAL" clId="{CEE7A3EC-1E83-014D-9500-06E685A9B497}" dt="2023-07-27T10:31:26.169" v="2020" actId="1076"/>
        <pc:sldMkLst>
          <pc:docMk/>
          <pc:sldMk cId="2756152619" sldId="273"/>
        </pc:sldMkLst>
      </pc:sldChg>
      <pc:sldChg chg="modSp mod">
        <pc:chgData name="Maria Tortajada Garibo" userId="e5317db0-549a-4110-8576-011167051016" providerId="ADAL" clId="{CEE7A3EC-1E83-014D-9500-06E685A9B497}" dt="2023-07-27T08:45:23.683" v="1481" actId="122"/>
        <pc:sldMkLst>
          <pc:docMk/>
          <pc:sldMk cId="1078839501" sldId="280"/>
        </pc:sldMkLst>
      </pc:sldChg>
      <pc:sldChg chg="addSp delSp modSp mod">
        <pc:chgData name="Maria Tortajada Garibo" userId="e5317db0-549a-4110-8576-011167051016" providerId="ADAL" clId="{CEE7A3EC-1E83-014D-9500-06E685A9B497}" dt="2023-07-27T09:15:10.008" v="1793" actId="1076"/>
        <pc:sldMkLst>
          <pc:docMk/>
          <pc:sldMk cId="2565585428" sldId="281"/>
        </pc:sldMkLst>
      </pc:sldChg>
      <pc:sldChg chg="addSp modSp mod">
        <pc:chgData name="Maria Tortajada Garibo" userId="e5317db0-549a-4110-8576-011167051016" providerId="ADAL" clId="{CEE7A3EC-1E83-014D-9500-06E685A9B497}" dt="2023-07-27T10:51:51.873" v="2143" actId="1076"/>
        <pc:sldMkLst>
          <pc:docMk/>
          <pc:sldMk cId="3979875141" sldId="282"/>
        </pc:sldMkLst>
      </pc:sldChg>
      <pc:sldChg chg="addSp delSp modSp mod">
        <pc:chgData name="Maria Tortajada Garibo" userId="e5317db0-549a-4110-8576-011167051016" providerId="ADAL" clId="{CEE7A3EC-1E83-014D-9500-06E685A9B497}" dt="2023-07-27T08:29:07.708" v="1279" actId="1076"/>
        <pc:sldMkLst>
          <pc:docMk/>
          <pc:sldMk cId="985109054" sldId="289"/>
        </pc:sldMkLst>
      </pc:sldChg>
      <pc:sldChg chg="modSp mod">
        <pc:chgData name="Maria Tortajada Garibo" userId="e5317db0-549a-4110-8576-011167051016" providerId="ADAL" clId="{CEE7A3EC-1E83-014D-9500-06E685A9B497}" dt="2023-07-27T08:41:35.021" v="1465" actId="1076"/>
        <pc:sldMkLst>
          <pc:docMk/>
          <pc:sldMk cId="341833006" sldId="294"/>
        </pc:sldMkLst>
      </pc:sldChg>
      <pc:sldChg chg="modSp mod">
        <pc:chgData name="Maria Tortajada Garibo" userId="e5317db0-549a-4110-8576-011167051016" providerId="ADAL" clId="{CEE7A3EC-1E83-014D-9500-06E685A9B497}" dt="2023-07-27T08:46:51.680" v="1490" actId="255"/>
        <pc:sldMkLst>
          <pc:docMk/>
          <pc:sldMk cId="1366414269" sldId="295"/>
        </pc:sldMkLst>
      </pc:sldChg>
      <pc:sldChg chg="modSp mod">
        <pc:chgData name="Maria Tortajada Garibo" userId="e5317db0-549a-4110-8576-011167051016" providerId="ADAL" clId="{CEE7A3EC-1E83-014D-9500-06E685A9B497}" dt="2023-07-27T08:54:57.672" v="1560" actId="255"/>
        <pc:sldMkLst>
          <pc:docMk/>
          <pc:sldMk cId="300675711" sldId="296"/>
        </pc:sldMkLst>
      </pc:sldChg>
      <pc:sldChg chg="modSp mod">
        <pc:chgData name="Maria Tortajada Garibo" userId="e5317db0-549a-4110-8576-011167051016" providerId="ADAL" clId="{CEE7A3EC-1E83-014D-9500-06E685A9B497}" dt="2023-07-27T08:17:29.410" v="1250" actId="255"/>
        <pc:sldMkLst>
          <pc:docMk/>
          <pc:sldMk cId="1650475741" sldId="297"/>
        </pc:sldMkLst>
      </pc:sldChg>
      <pc:sldChg chg="addSp delSp modSp mod">
        <pc:chgData name="Maria Tortajada Garibo" userId="e5317db0-549a-4110-8576-011167051016" providerId="ADAL" clId="{CEE7A3EC-1E83-014D-9500-06E685A9B497}" dt="2023-07-27T10:45:59.759" v="2116" actId="1076"/>
        <pc:sldMkLst>
          <pc:docMk/>
          <pc:sldMk cId="3726080197" sldId="298"/>
        </pc:sldMkLst>
      </pc:sldChg>
      <pc:sldChg chg="addSp delSp modSp mod">
        <pc:chgData name="Maria Tortajada Garibo" userId="e5317db0-549a-4110-8576-011167051016" providerId="ADAL" clId="{CEE7A3EC-1E83-014D-9500-06E685A9B497}" dt="2023-07-26T09:15:24.461" v="358" actId="931"/>
        <pc:sldMkLst>
          <pc:docMk/>
          <pc:sldMk cId="1679116219" sldId="299"/>
        </pc:sldMkLst>
      </pc:sldChg>
      <pc:sldChg chg="addSp delSp modSp mod">
        <pc:chgData name="Maria Tortajada Garibo" userId="e5317db0-549a-4110-8576-011167051016" providerId="ADAL" clId="{CEE7A3EC-1E83-014D-9500-06E685A9B497}" dt="2023-07-27T10:27:36.644" v="1988" actId="1076"/>
        <pc:sldMkLst>
          <pc:docMk/>
          <pc:sldMk cId="3480114572" sldId="300"/>
        </pc:sldMkLst>
      </pc:sldChg>
      <pc:sldChg chg="modSp mod">
        <pc:chgData name="Maria Tortajada Garibo" userId="e5317db0-549a-4110-8576-011167051016" providerId="ADAL" clId="{CEE7A3EC-1E83-014D-9500-06E685A9B497}" dt="2023-07-27T08:30:07.112" v="1282" actId="14100"/>
        <pc:sldMkLst>
          <pc:docMk/>
          <pc:sldMk cId="769472344" sldId="301"/>
        </pc:sldMkLst>
      </pc:sldChg>
      <pc:sldChg chg="addSp delSp modSp mod">
        <pc:chgData name="Maria Tortajada Garibo" userId="e5317db0-549a-4110-8576-011167051016" providerId="ADAL" clId="{CEE7A3EC-1E83-014D-9500-06E685A9B497}" dt="2023-07-27T10:38:47.802" v="2079" actId="113"/>
        <pc:sldMkLst>
          <pc:docMk/>
          <pc:sldMk cId="2436444614" sldId="302"/>
        </pc:sldMkLst>
      </pc:sldChg>
      <pc:sldChg chg="addSp delSp modSp mod">
        <pc:chgData name="Maria Tortajada Garibo" userId="e5317db0-549a-4110-8576-011167051016" providerId="ADAL" clId="{CEE7A3EC-1E83-014D-9500-06E685A9B497}" dt="2023-07-27T10:51:33.995" v="2141" actId="1076"/>
        <pc:sldMkLst>
          <pc:docMk/>
          <pc:sldMk cId="3327770405" sldId="303"/>
        </pc:sldMkLst>
      </pc:sldChg>
      <pc:sldChg chg="del mod modShow">
        <pc:chgData name="Maria Tortajada Garibo" userId="e5317db0-549a-4110-8576-011167051016" providerId="ADAL" clId="{CEE7A3EC-1E83-014D-9500-06E685A9B497}" dt="2023-07-27T08:59:40.125" v="1584" actId="2696"/>
        <pc:sldMkLst>
          <pc:docMk/>
          <pc:sldMk cId="3142238114" sldId="304"/>
        </pc:sldMkLst>
      </pc:sldChg>
      <pc:sldChg chg="addSp delSp modSp del mod modShow addCm">
        <pc:chgData name="Maria Tortajada Garibo" userId="e5317db0-549a-4110-8576-011167051016" providerId="ADAL" clId="{CEE7A3EC-1E83-014D-9500-06E685A9B497}" dt="2023-07-27T08:59:34.833" v="1583" actId="2696"/>
        <pc:sldMkLst>
          <pc:docMk/>
          <pc:sldMk cId="3744162345" sldId="305"/>
        </pc:sldMkLst>
      </pc:sldChg>
      <pc:sldChg chg="del mod modShow">
        <pc:chgData name="Maria Tortajada Garibo" userId="e5317db0-549a-4110-8576-011167051016" providerId="ADAL" clId="{CEE7A3EC-1E83-014D-9500-06E685A9B497}" dt="2023-07-27T08:59:31.084" v="1582" actId="2696"/>
        <pc:sldMkLst>
          <pc:docMk/>
          <pc:sldMk cId="3634943543" sldId="306"/>
        </pc:sldMkLst>
      </pc:sldChg>
      <pc:sldChg chg="del mod modShow">
        <pc:chgData name="Maria Tortajada Garibo" userId="e5317db0-549a-4110-8576-011167051016" providerId="ADAL" clId="{CEE7A3EC-1E83-014D-9500-06E685A9B497}" dt="2023-07-27T08:59:27.250" v="1581" actId="2696"/>
        <pc:sldMkLst>
          <pc:docMk/>
          <pc:sldMk cId="527175678" sldId="307"/>
        </pc:sldMkLst>
      </pc:sldChg>
      <pc:sldChg chg="add del">
        <pc:chgData name="Maria Tortajada Garibo" userId="e5317db0-549a-4110-8576-011167051016" providerId="ADAL" clId="{CEE7A3EC-1E83-014D-9500-06E685A9B497}" dt="2023-07-25T12:42:10.390" v="266" actId="2696"/>
        <pc:sldMkLst>
          <pc:docMk/>
          <pc:sldMk cId="3165892711" sldId="308"/>
        </pc:sldMkLst>
      </pc:sldChg>
      <pc:sldChg chg="addSp delSp modSp add mod ord">
        <pc:chgData name="Maria Tortajada Garibo" userId="e5317db0-549a-4110-8576-011167051016" providerId="ADAL" clId="{CEE7A3EC-1E83-014D-9500-06E685A9B497}" dt="2023-07-27T10:09:56.699" v="1867" actId="1076"/>
        <pc:sldMkLst>
          <pc:docMk/>
          <pc:sldMk cId="2473286083" sldId="309"/>
        </pc:sldMkLst>
      </pc:sldChg>
      <pc:sldChg chg="addSp delSp modSp mod">
        <pc:chgData name="Maria Tortajada Garibo" userId="e5317db0-549a-4110-8576-011167051016" providerId="ADAL" clId="{CEE7A3EC-1E83-014D-9500-06E685A9B497}" dt="2023-07-27T10:52:24.038" v="2145" actId="1076"/>
        <pc:sldMkLst>
          <pc:docMk/>
          <pc:sldMk cId="241095515" sldId="310"/>
        </pc:sldMkLst>
      </pc:sldChg>
      <pc:sldChg chg="addSp delSp modSp add mod">
        <pc:chgData name="Maria Tortajada Garibo" userId="e5317db0-549a-4110-8576-011167051016" providerId="ADAL" clId="{CEE7A3EC-1E83-014D-9500-06E685A9B497}" dt="2023-07-27T09:11:41.697" v="1732" actId="164"/>
        <pc:sldMkLst>
          <pc:docMk/>
          <pc:sldMk cId="1010493575" sldId="311"/>
        </pc:sldMkLst>
      </pc:sldChg>
      <pc:sldChg chg="addSp delSp modSp add mod">
        <pc:chgData name="Maria Tortajada Garibo" userId="e5317db0-549a-4110-8576-011167051016" providerId="ADAL" clId="{CEE7A3EC-1E83-014D-9500-06E685A9B497}" dt="2023-07-27T10:39:01.627" v="2080" actId="790"/>
        <pc:sldMkLst>
          <pc:docMk/>
          <pc:sldMk cId="3958954911" sldId="312"/>
        </pc:sldMkLst>
      </pc:sldChg>
      <pc:sldChg chg="addSp delSp modSp del mod modShow">
        <pc:chgData name="Maria Tortajada Garibo" userId="e5317db0-549a-4110-8576-011167051016" providerId="ADAL" clId="{CEE7A3EC-1E83-014D-9500-06E685A9B497}" dt="2023-07-27T10:57:41.773" v="2175" actId="2696"/>
        <pc:sldMkLst>
          <pc:docMk/>
          <pc:sldMk cId="1242945241" sldId="313"/>
        </pc:sldMkLst>
      </pc:sldChg>
      <pc:sldChg chg="modSp">
        <pc:chgData name="Maria Tortajada Garibo" userId="e5317db0-549a-4110-8576-011167051016" providerId="ADAL" clId="{CEE7A3EC-1E83-014D-9500-06E685A9B497}" dt="2023-07-26T11:32:33.318" v="778" actId="14826"/>
        <pc:sldMkLst>
          <pc:docMk/>
          <pc:sldMk cId="3943114670" sldId="314"/>
        </pc:sldMkLst>
      </pc:sldChg>
      <pc:sldChg chg="addSp delSp modSp add mod">
        <pc:chgData name="Maria Tortajada Garibo" userId="e5317db0-549a-4110-8576-011167051016" providerId="ADAL" clId="{CEE7A3EC-1E83-014D-9500-06E685A9B497}" dt="2023-07-26T12:40:49.839" v="1139"/>
        <pc:sldMkLst>
          <pc:docMk/>
          <pc:sldMk cId="1251061944" sldId="315"/>
        </pc:sldMkLst>
      </pc:sldChg>
      <pc:sldChg chg="addSp delSp modSp add mod">
        <pc:chgData name="Maria Tortajada Garibo" userId="e5317db0-549a-4110-8576-011167051016" providerId="ADAL" clId="{CEE7A3EC-1E83-014D-9500-06E685A9B497}" dt="2023-07-26T12:40:57.290" v="1140"/>
        <pc:sldMkLst>
          <pc:docMk/>
          <pc:sldMk cId="3701975124" sldId="316"/>
        </pc:sldMkLst>
      </pc:sldChg>
      <pc:sldChg chg="addSp delSp modSp add mod">
        <pc:chgData name="Maria Tortajada Garibo" userId="e5317db0-549a-4110-8576-011167051016" providerId="ADAL" clId="{CEE7A3EC-1E83-014D-9500-06E685A9B497}" dt="2023-07-27T10:40:19.459" v="2083" actId="1076"/>
        <pc:sldMkLst>
          <pc:docMk/>
          <pc:sldMk cId="3788206436" sldId="317"/>
        </pc:sldMkLst>
      </pc:sldChg>
      <pc:sldChg chg="addSp delSp modSp add mod">
        <pc:chgData name="Maria Tortajada Garibo" userId="e5317db0-549a-4110-8576-011167051016" providerId="ADAL" clId="{CEE7A3EC-1E83-014D-9500-06E685A9B497}" dt="2023-07-27T10:49:12.662" v="2129" actId="14100"/>
        <pc:sldMkLst>
          <pc:docMk/>
          <pc:sldMk cId="1796077131" sldId="318"/>
        </pc:sldMkLst>
      </pc:sldChg>
      <pc:sldChg chg="addSp modSp mod">
        <pc:chgData name="Maria Tortajada Garibo" userId="e5317db0-549a-4110-8576-011167051016" providerId="ADAL" clId="{CEE7A3EC-1E83-014D-9500-06E685A9B497}" dt="2023-07-27T09:11:35.657" v="1731" actId="1076"/>
        <pc:sldMkLst>
          <pc:docMk/>
          <pc:sldMk cId="387698362" sldId="319"/>
        </pc:sldMkLst>
      </pc:sldChg>
      <pc:sldChg chg="add del">
        <pc:chgData name="Maria Tortajada Garibo" userId="e5317db0-549a-4110-8576-011167051016" providerId="ADAL" clId="{CEE7A3EC-1E83-014D-9500-06E685A9B497}" dt="2023-07-26T12:39:53.068" v="1135" actId="2696"/>
        <pc:sldMkLst>
          <pc:docMk/>
          <pc:sldMk cId="1383103881" sldId="320"/>
        </pc:sldMkLst>
      </pc:sldChg>
      <pc:sldChg chg="addSp delSp modSp mod">
        <pc:chgData name="Maria Tortajada Garibo" userId="e5317db0-549a-4110-8576-011167051016" providerId="ADAL" clId="{CEE7A3EC-1E83-014D-9500-06E685A9B497}" dt="2023-07-27T11:09:31.281" v="2179" actId="165"/>
        <pc:sldMkLst>
          <pc:docMk/>
          <pc:sldMk cId="2711834712" sldId="320"/>
        </pc:sldMkLst>
      </pc:sldChg>
      <pc:sldChg chg="addSp delSp modSp add mod">
        <pc:chgData name="Maria Tortajada Garibo" userId="e5317db0-549a-4110-8576-011167051016" providerId="ADAL" clId="{CEE7A3EC-1E83-014D-9500-06E685A9B497}" dt="2023-07-27T10:36:46.515" v="2072" actId="14100"/>
        <pc:sldMkLst>
          <pc:docMk/>
          <pc:sldMk cId="3029404193" sldId="321"/>
        </pc:sldMkLst>
      </pc:sldChg>
      <pc:sldChg chg="add">
        <pc:chgData name="Maria Tortajada Garibo" userId="e5317db0-549a-4110-8576-011167051016" providerId="ADAL" clId="{CEE7A3EC-1E83-014D-9500-06E685A9B497}" dt="2023-07-27T10:56:01.995" v="2152" actId="2890"/>
        <pc:sldMkLst>
          <pc:docMk/>
          <pc:sldMk cId="3888517279" sldId="322"/>
        </pc:sldMkLst>
      </pc:sldChg>
    </pc:docChg>
  </pc:docChgLst>
  <pc:docChgLst>
    <pc:chgData name="Clara Andrada Monrós" userId="ecb7c3c0-6c5b-49d4-b4a4-d95c809d1335" providerId="ADAL" clId="{77545CCA-7EEC-4357-B9ED-8E116B1C1840}"/>
    <pc:docChg chg="delSld">
      <pc:chgData name="Clara Andrada Monrós" userId="ecb7c3c0-6c5b-49d4-b4a4-d95c809d1335" providerId="ADAL" clId="{77545CCA-7EEC-4357-B9ED-8E116B1C1840}" dt="2023-07-27T14:45:53.583" v="0" actId="47"/>
      <pc:docMkLst>
        <pc:docMk/>
      </pc:docMkLst>
      <pc:sldChg chg="del">
        <pc:chgData name="Clara Andrada Monrós" userId="ecb7c3c0-6c5b-49d4-b4a4-d95c809d1335" providerId="ADAL" clId="{77545CCA-7EEC-4357-B9ED-8E116B1C1840}" dt="2023-07-27T14:45:53.583" v="0" actId="47"/>
        <pc:sldMkLst>
          <pc:docMk/>
          <pc:sldMk cId="2910986506" sldId="272"/>
        </pc:sldMkLst>
      </pc:sldChg>
    </pc:docChg>
  </pc:docChgLst>
  <pc:docChgLst>
    <pc:chgData name="Maria Tortajada Garibo" userId="e5317db0-549a-4110-8576-011167051016" providerId="ADAL" clId="{C8E84DA1-945E-4F31-ACFD-E2449E71C450}"/>
    <pc:docChg chg="modSld">
      <pc:chgData name="Maria Tortajada Garibo" userId="e5317db0-549a-4110-8576-011167051016" providerId="ADAL" clId="{C8E84DA1-945E-4F31-ACFD-E2449E71C450}" dt="2025-10-20T10:31:18.283" v="1" actId="1076"/>
      <pc:docMkLst>
        <pc:docMk/>
      </pc:docMkLst>
      <pc:sldChg chg="addSp modSp mod">
        <pc:chgData name="Maria Tortajada Garibo" userId="e5317db0-549a-4110-8576-011167051016" providerId="ADAL" clId="{C8E84DA1-945E-4F31-ACFD-E2449E71C450}" dt="2025-10-20T10:31:18.283" v="1" actId="1076"/>
        <pc:sldMkLst>
          <pc:docMk/>
          <pc:sldMk cId="0" sldId="256"/>
        </pc:sldMkLst>
        <pc:spChg chg="add mod">
          <ac:chgData name="Maria Tortajada Garibo" userId="e5317db0-549a-4110-8576-011167051016" providerId="ADAL" clId="{C8E84DA1-945E-4F31-ACFD-E2449E71C450}" dt="2025-10-20T10:31:18.283" v="1" actId="1076"/>
          <ac:spMkLst>
            <pc:docMk/>
            <pc:sldMk cId="0" sldId="256"/>
            <ac:spMk id="14" creationId="{8402E433-89A9-8CD8-0A0D-06C67BEA4EDA}"/>
          </ac:spMkLst>
        </pc:spChg>
      </pc:sldChg>
    </pc:docChg>
  </pc:docChgLst>
  <pc:docChgLst>
    <pc:chgData name="Clara Andrada Monrós" userId="ecb7c3c0-6c5b-49d4-b4a4-d95c809d1335" providerId="ADAL" clId="{0C2CF137-3D4D-4F0C-B0F3-DD5F24767BF0}"/>
    <pc:docChg chg="undo redo custSel modSld">
      <pc:chgData name="Clara Andrada Monrós" userId="ecb7c3c0-6c5b-49d4-b4a4-d95c809d1335" providerId="ADAL" clId="{0C2CF137-3D4D-4F0C-B0F3-DD5F24767BF0}" dt="2023-07-03T12:54:26.358" v="10" actId="20577"/>
      <pc:docMkLst>
        <pc:docMk/>
      </pc:docMkLst>
      <pc:sldChg chg="modSp mod">
        <pc:chgData name="Clara Andrada Monrós" userId="ecb7c3c0-6c5b-49d4-b4a4-d95c809d1335" providerId="ADAL" clId="{0C2CF137-3D4D-4F0C-B0F3-DD5F24767BF0}" dt="2023-07-03T12:54:26.358" v="10" actId="20577"/>
        <pc:sldMkLst>
          <pc:docMk/>
          <pc:sldMk cId="0" sldId="256"/>
        </pc:sldMkLst>
      </pc:sldChg>
    </pc:docChg>
  </pc:docChgLst>
  <pc:docChgLst>
    <pc:chgData name="Manuel Berenguer López" userId="bddc8684-1f93-46b4-a8bb-608e59986f39" providerId="ADAL" clId="{5043D223-504C-410F-9864-D4103220AF51}"/>
    <pc:docChg chg="undo redo custSel addSld delSld modSld sldOrd">
      <pc:chgData name="Manuel Berenguer López" userId="bddc8684-1f93-46b4-a8bb-608e59986f39" providerId="ADAL" clId="{5043D223-504C-410F-9864-D4103220AF51}" dt="2023-07-26T11:54:23.283" v="2867" actId="20577"/>
      <pc:docMkLst>
        <pc:docMk/>
      </pc:docMkLst>
      <pc:sldChg chg="del">
        <pc:chgData name="Manuel Berenguer López" userId="bddc8684-1f93-46b4-a8bb-608e59986f39" providerId="ADAL" clId="{5043D223-504C-410F-9864-D4103220AF51}" dt="2023-07-25T11:41:00.111" v="1425" actId="47"/>
        <pc:sldMkLst>
          <pc:docMk/>
          <pc:sldMk cId="3198280843" sldId="275"/>
        </pc:sldMkLst>
      </pc:sldChg>
      <pc:sldChg chg="del">
        <pc:chgData name="Manuel Berenguer López" userId="bddc8684-1f93-46b4-a8bb-608e59986f39" providerId="ADAL" clId="{5043D223-504C-410F-9864-D4103220AF51}" dt="2023-07-25T11:41:00.111" v="1425" actId="47"/>
        <pc:sldMkLst>
          <pc:docMk/>
          <pc:sldMk cId="3823167342" sldId="276"/>
        </pc:sldMkLst>
      </pc:sldChg>
      <pc:sldChg chg="del">
        <pc:chgData name="Manuel Berenguer López" userId="bddc8684-1f93-46b4-a8bb-608e59986f39" providerId="ADAL" clId="{5043D223-504C-410F-9864-D4103220AF51}" dt="2023-07-25T11:41:00.111" v="1425" actId="47"/>
        <pc:sldMkLst>
          <pc:docMk/>
          <pc:sldMk cId="1709150091" sldId="277"/>
        </pc:sldMkLst>
      </pc:sldChg>
      <pc:sldChg chg="del">
        <pc:chgData name="Manuel Berenguer López" userId="bddc8684-1f93-46b4-a8bb-608e59986f39" providerId="ADAL" clId="{5043D223-504C-410F-9864-D4103220AF51}" dt="2023-07-26T09:16:50.342" v="2139" actId="47"/>
        <pc:sldMkLst>
          <pc:docMk/>
          <pc:sldMk cId="2855459045" sldId="284"/>
        </pc:sldMkLst>
      </pc:sldChg>
      <pc:sldChg chg="del">
        <pc:chgData name="Manuel Berenguer López" userId="bddc8684-1f93-46b4-a8bb-608e59986f39" providerId="ADAL" clId="{5043D223-504C-410F-9864-D4103220AF51}" dt="2023-07-26T11:33:31.763" v="2627" actId="47"/>
        <pc:sldMkLst>
          <pc:docMk/>
          <pc:sldMk cId="991164713" sldId="285"/>
        </pc:sldMkLst>
      </pc:sldChg>
      <pc:sldChg chg="del">
        <pc:chgData name="Manuel Berenguer López" userId="bddc8684-1f93-46b4-a8bb-608e59986f39" providerId="ADAL" clId="{5043D223-504C-410F-9864-D4103220AF51}" dt="2023-07-26T11:33:33.957" v="2628" actId="47"/>
        <pc:sldMkLst>
          <pc:docMk/>
          <pc:sldMk cId="3850695143" sldId="286"/>
        </pc:sldMkLst>
      </pc:sldChg>
      <pc:sldChg chg="del">
        <pc:chgData name="Manuel Berenguer López" userId="bddc8684-1f93-46b4-a8bb-608e59986f39" providerId="ADAL" clId="{5043D223-504C-410F-9864-D4103220AF51}" dt="2023-07-26T11:33:35.131" v="2629" actId="47"/>
        <pc:sldMkLst>
          <pc:docMk/>
          <pc:sldMk cId="4091944422" sldId="287"/>
        </pc:sldMkLst>
      </pc:sldChg>
      <pc:sldChg chg="del">
        <pc:chgData name="Manuel Berenguer López" userId="bddc8684-1f93-46b4-a8bb-608e59986f39" providerId="ADAL" clId="{5043D223-504C-410F-9864-D4103220AF51}" dt="2023-07-25T11:41:00.111" v="1425" actId="47"/>
        <pc:sldMkLst>
          <pc:docMk/>
          <pc:sldMk cId="2923080173" sldId="288"/>
        </pc:sldMkLst>
      </pc:sldChg>
      <pc:sldChg chg="del">
        <pc:chgData name="Manuel Berenguer López" userId="bddc8684-1f93-46b4-a8bb-608e59986f39" providerId="ADAL" clId="{5043D223-504C-410F-9864-D4103220AF51}" dt="2023-07-25T11:41:00.111" v="1425" actId="47"/>
        <pc:sldMkLst>
          <pc:docMk/>
          <pc:sldMk cId="67856854" sldId="290"/>
        </pc:sldMkLst>
      </pc:sldChg>
      <pc:sldChg chg="del">
        <pc:chgData name="Manuel Berenguer López" userId="bddc8684-1f93-46b4-a8bb-608e59986f39" providerId="ADAL" clId="{5043D223-504C-410F-9864-D4103220AF51}" dt="2023-07-26T11:33:36.608" v="2630" actId="47"/>
        <pc:sldMkLst>
          <pc:docMk/>
          <pc:sldMk cId="536629203" sldId="292"/>
        </pc:sldMkLst>
      </pc:sldChg>
      <pc:sldChg chg="modSp mod">
        <pc:chgData name="Manuel Berenguer López" userId="bddc8684-1f93-46b4-a8bb-608e59986f39" providerId="ADAL" clId="{5043D223-504C-410F-9864-D4103220AF51}" dt="2023-07-26T07:38:49.668" v="2038" actId="20577"/>
        <pc:sldMkLst>
          <pc:docMk/>
          <pc:sldMk cId="341833006" sldId="294"/>
        </pc:sldMkLst>
      </pc:sldChg>
      <pc:sldChg chg="addSp delSp modSp mod">
        <pc:chgData name="Manuel Berenguer López" userId="bddc8684-1f93-46b4-a8bb-608e59986f39" providerId="ADAL" clId="{5043D223-504C-410F-9864-D4103220AF51}" dt="2023-07-26T11:54:23.283" v="2867" actId="20577"/>
        <pc:sldMkLst>
          <pc:docMk/>
          <pc:sldMk cId="300675711" sldId="296"/>
        </pc:sldMkLst>
      </pc:sldChg>
      <pc:sldChg chg="addSp delSp modSp add mod">
        <pc:chgData name="Manuel Berenguer López" userId="bddc8684-1f93-46b4-a8bb-608e59986f39" providerId="ADAL" clId="{5043D223-504C-410F-9864-D4103220AF51}" dt="2023-07-25T07:05:51.217" v="258" actId="1076"/>
        <pc:sldMkLst>
          <pc:docMk/>
          <pc:sldMk cId="2436444614" sldId="302"/>
        </pc:sldMkLst>
      </pc:sldChg>
      <pc:sldChg chg="addSp delSp modSp add mod">
        <pc:chgData name="Manuel Berenguer López" userId="bddc8684-1f93-46b4-a8bb-608e59986f39" providerId="ADAL" clId="{5043D223-504C-410F-9864-D4103220AF51}" dt="2023-07-26T07:41:42.299" v="2044" actId="1076"/>
        <pc:sldMkLst>
          <pc:docMk/>
          <pc:sldMk cId="3142238114" sldId="304"/>
        </pc:sldMkLst>
      </pc:sldChg>
      <pc:sldChg chg="add del">
        <pc:chgData name="Manuel Berenguer López" userId="bddc8684-1f93-46b4-a8bb-608e59986f39" providerId="ADAL" clId="{5043D223-504C-410F-9864-D4103220AF51}" dt="2023-07-25T07:03:57.281" v="247" actId="47"/>
        <pc:sldMkLst>
          <pc:docMk/>
          <pc:sldMk cId="3288239376" sldId="304"/>
        </pc:sldMkLst>
      </pc:sldChg>
      <pc:sldChg chg="addSp delSp modSp add mod">
        <pc:chgData name="Manuel Berenguer López" userId="bddc8684-1f93-46b4-a8bb-608e59986f39" providerId="ADAL" clId="{5043D223-504C-410F-9864-D4103220AF51}" dt="2023-07-25T09:39:11.152" v="1202" actId="1076"/>
        <pc:sldMkLst>
          <pc:docMk/>
          <pc:sldMk cId="3744162345" sldId="305"/>
        </pc:sldMkLst>
      </pc:sldChg>
      <pc:sldChg chg="addSp delSp modSp add mod">
        <pc:chgData name="Manuel Berenguer López" userId="bddc8684-1f93-46b4-a8bb-608e59986f39" providerId="ADAL" clId="{5043D223-504C-410F-9864-D4103220AF51}" dt="2023-07-26T08:00:20.285" v="2048" actId="20577"/>
        <pc:sldMkLst>
          <pc:docMk/>
          <pc:sldMk cId="3634943543" sldId="306"/>
        </pc:sldMkLst>
      </pc:sldChg>
      <pc:sldChg chg="addSp delSp modSp add mod ord">
        <pc:chgData name="Manuel Berenguer López" userId="bddc8684-1f93-46b4-a8bb-608e59986f39" providerId="ADAL" clId="{5043D223-504C-410F-9864-D4103220AF51}" dt="2023-07-26T07:40:16.224" v="2043" actId="20577"/>
        <pc:sldMkLst>
          <pc:docMk/>
          <pc:sldMk cId="527175678" sldId="307"/>
        </pc:sldMkLst>
      </pc:sldChg>
      <pc:sldChg chg="addSp delSp modSp add mod">
        <pc:chgData name="Manuel Berenguer López" userId="bddc8684-1f93-46b4-a8bb-608e59986f39" providerId="ADAL" clId="{5043D223-504C-410F-9864-D4103220AF51}" dt="2023-07-26T09:37:35.456" v="2241" actId="1076"/>
        <pc:sldMkLst>
          <pc:docMk/>
          <pc:sldMk cId="241095515" sldId="310"/>
        </pc:sldMkLst>
      </pc:sldChg>
      <pc:sldChg chg="addSp delSp modSp add mod ord">
        <pc:chgData name="Manuel Berenguer López" userId="bddc8684-1f93-46b4-a8bb-608e59986f39" providerId="ADAL" clId="{5043D223-504C-410F-9864-D4103220AF51}" dt="2023-07-26T11:29:02.748" v="2597"/>
        <pc:sldMkLst>
          <pc:docMk/>
          <pc:sldMk cId="1010493575" sldId="311"/>
        </pc:sldMkLst>
      </pc:sldChg>
      <pc:sldChg chg="addSp delSp modSp add mod">
        <pc:chgData name="Manuel Berenguer López" userId="bddc8684-1f93-46b4-a8bb-608e59986f39" providerId="ADAL" clId="{5043D223-504C-410F-9864-D4103220AF51}" dt="2023-07-26T11:34:16.114" v="2631" actId="1076"/>
        <pc:sldMkLst>
          <pc:docMk/>
          <pc:sldMk cId="1242945241" sldId="313"/>
        </pc:sldMkLst>
      </pc:sldChg>
      <pc:sldChg chg="addSp delSp modSp add mod">
        <pc:chgData name="Manuel Berenguer López" userId="bddc8684-1f93-46b4-a8bb-608e59986f39" providerId="ADAL" clId="{5043D223-504C-410F-9864-D4103220AF51}" dt="2023-07-26T11:33:17.198" v="2626" actId="12"/>
        <pc:sldMkLst>
          <pc:docMk/>
          <pc:sldMk cId="3943114670" sldId="31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5A99683-19C5-467A-897A-2D3632454D8F}" type="datetimeFigureOut">
              <a:rPr lang="en-GB" smtClean="0"/>
              <a:t>27/10/2025</a:t>
            </a:fld>
            <a:endParaRPr lang="en-GB"/>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GB"/>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898FB7-7B21-4EB3-AE41-7C7F804EF9B8}" type="slidenum">
              <a:rPr lang="en-GB" smtClean="0"/>
              <a:t>‹#›</a:t>
            </a:fld>
            <a:endParaRPr lang="en-GB"/>
          </a:p>
        </p:txBody>
      </p:sp>
    </p:spTree>
    <p:extLst>
      <p:ext uri="{BB962C8B-B14F-4D97-AF65-F5344CB8AC3E}">
        <p14:creationId xmlns:p14="http://schemas.microsoft.com/office/powerpoint/2010/main" val="28361254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GB"/>
          </a:p>
        </p:txBody>
      </p:sp>
      <p:sp>
        <p:nvSpPr>
          <p:cNvPr id="4" name="Marcador de número de diapositiva 3"/>
          <p:cNvSpPr>
            <a:spLocks noGrp="1"/>
          </p:cNvSpPr>
          <p:nvPr>
            <p:ph type="sldNum" sz="quarter" idx="5"/>
          </p:nvPr>
        </p:nvSpPr>
        <p:spPr/>
        <p:txBody>
          <a:bodyPr/>
          <a:lstStyle/>
          <a:p>
            <a:fld id="{96898FB7-7B21-4EB3-AE41-7C7F804EF9B8}" type="slidenum">
              <a:rPr lang="en-GB" smtClean="0"/>
              <a:t>12</a:t>
            </a:fld>
            <a:endParaRPr lang="en-GB"/>
          </a:p>
        </p:txBody>
      </p:sp>
    </p:spTree>
    <p:extLst>
      <p:ext uri="{BB962C8B-B14F-4D97-AF65-F5344CB8AC3E}">
        <p14:creationId xmlns:p14="http://schemas.microsoft.com/office/powerpoint/2010/main" val="14949149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GB"/>
          </a:p>
        </p:txBody>
      </p:sp>
      <p:sp>
        <p:nvSpPr>
          <p:cNvPr id="4" name="Marcador de número de diapositiva 3"/>
          <p:cNvSpPr>
            <a:spLocks noGrp="1"/>
          </p:cNvSpPr>
          <p:nvPr>
            <p:ph type="sldNum" sz="quarter" idx="5"/>
          </p:nvPr>
        </p:nvSpPr>
        <p:spPr/>
        <p:txBody>
          <a:bodyPr/>
          <a:lstStyle/>
          <a:p>
            <a:fld id="{96898FB7-7B21-4EB3-AE41-7C7F804EF9B8}" type="slidenum">
              <a:rPr lang="en-GB" smtClean="0"/>
              <a:t>20</a:t>
            </a:fld>
            <a:endParaRPr lang="en-GB"/>
          </a:p>
        </p:txBody>
      </p:sp>
    </p:spTree>
    <p:extLst>
      <p:ext uri="{BB962C8B-B14F-4D97-AF65-F5344CB8AC3E}">
        <p14:creationId xmlns:p14="http://schemas.microsoft.com/office/powerpoint/2010/main" val="19395582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GB"/>
          </a:p>
        </p:txBody>
      </p:sp>
      <p:sp>
        <p:nvSpPr>
          <p:cNvPr id="4" name="Marcador de número de diapositiva 3"/>
          <p:cNvSpPr>
            <a:spLocks noGrp="1"/>
          </p:cNvSpPr>
          <p:nvPr>
            <p:ph type="sldNum" sz="quarter" idx="5"/>
          </p:nvPr>
        </p:nvSpPr>
        <p:spPr/>
        <p:txBody>
          <a:bodyPr/>
          <a:lstStyle/>
          <a:p>
            <a:fld id="{96898FB7-7B21-4EB3-AE41-7C7F804EF9B8}" type="slidenum">
              <a:rPr lang="en-GB" smtClean="0"/>
              <a:t>21</a:t>
            </a:fld>
            <a:endParaRPr lang="en-GB"/>
          </a:p>
        </p:txBody>
      </p:sp>
    </p:spTree>
    <p:extLst>
      <p:ext uri="{BB962C8B-B14F-4D97-AF65-F5344CB8AC3E}">
        <p14:creationId xmlns:p14="http://schemas.microsoft.com/office/powerpoint/2010/main" val="100918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GB"/>
          </a:p>
        </p:txBody>
      </p:sp>
      <p:sp>
        <p:nvSpPr>
          <p:cNvPr id="4" name="Marcador de número de diapositiva 3"/>
          <p:cNvSpPr>
            <a:spLocks noGrp="1"/>
          </p:cNvSpPr>
          <p:nvPr>
            <p:ph type="sldNum" sz="quarter" idx="5"/>
          </p:nvPr>
        </p:nvSpPr>
        <p:spPr/>
        <p:txBody>
          <a:bodyPr/>
          <a:lstStyle/>
          <a:p>
            <a:fld id="{96898FB7-7B21-4EB3-AE41-7C7F804EF9B8}" type="slidenum">
              <a:rPr lang="en-GB" smtClean="0"/>
              <a:t>22</a:t>
            </a:fld>
            <a:endParaRPr lang="en-GB"/>
          </a:p>
        </p:txBody>
      </p:sp>
    </p:spTree>
    <p:extLst>
      <p:ext uri="{BB962C8B-B14F-4D97-AF65-F5344CB8AC3E}">
        <p14:creationId xmlns:p14="http://schemas.microsoft.com/office/powerpoint/2010/main" val="32988082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GB"/>
          </a:p>
        </p:txBody>
      </p:sp>
      <p:sp>
        <p:nvSpPr>
          <p:cNvPr id="4" name="Marcador de número de diapositiva 3"/>
          <p:cNvSpPr>
            <a:spLocks noGrp="1"/>
          </p:cNvSpPr>
          <p:nvPr>
            <p:ph type="sldNum" sz="quarter" idx="5"/>
          </p:nvPr>
        </p:nvSpPr>
        <p:spPr/>
        <p:txBody>
          <a:bodyPr/>
          <a:lstStyle/>
          <a:p>
            <a:fld id="{96898FB7-7B21-4EB3-AE41-7C7F804EF9B8}" type="slidenum">
              <a:rPr lang="en-GB" smtClean="0"/>
              <a:t>23</a:t>
            </a:fld>
            <a:endParaRPr lang="en-GB"/>
          </a:p>
        </p:txBody>
      </p:sp>
    </p:spTree>
    <p:extLst>
      <p:ext uri="{BB962C8B-B14F-4D97-AF65-F5344CB8AC3E}">
        <p14:creationId xmlns:p14="http://schemas.microsoft.com/office/powerpoint/2010/main" val="24456580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GB"/>
          </a:p>
        </p:txBody>
      </p:sp>
      <p:sp>
        <p:nvSpPr>
          <p:cNvPr id="4" name="Marcador de número de diapositiva 3"/>
          <p:cNvSpPr>
            <a:spLocks noGrp="1"/>
          </p:cNvSpPr>
          <p:nvPr>
            <p:ph type="sldNum" sz="quarter" idx="5"/>
          </p:nvPr>
        </p:nvSpPr>
        <p:spPr/>
        <p:txBody>
          <a:bodyPr/>
          <a:lstStyle/>
          <a:p>
            <a:fld id="{96898FB7-7B21-4EB3-AE41-7C7F804EF9B8}" type="slidenum">
              <a:rPr lang="en-GB" smtClean="0"/>
              <a:t>24</a:t>
            </a:fld>
            <a:endParaRPr lang="en-GB"/>
          </a:p>
        </p:txBody>
      </p:sp>
    </p:spTree>
    <p:extLst>
      <p:ext uri="{BB962C8B-B14F-4D97-AF65-F5344CB8AC3E}">
        <p14:creationId xmlns:p14="http://schemas.microsoft.com/office/powerpoint/2010/main" val="17712270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GB"/>
          </a:p>
        </p:txBody>
      </p:sp>
      <p:sp>
        <p:nvSpPr>
          <p:cNvPr id="4" name="Marcador de número de diapositiva 3"/>
          <p:cNvSpPr>
            <a:spLocks noGrp="1"/>
          </p:cNvSpPr>
          <p:nvPr>
            <p:ph type="sldNum" sz="quarter" idx="5"/>
          </p:nvPr>
        </p:nvSpPr>
        <p:spPr/>
        <p:txBody>
          <a:bodyPr/>
          <a:lstStyle/>
          <a:p>
            <a:fld id="{96898FB7-7B21-4EB3-AE41-7C7F804EF9B8}" type="slidenum">
              <a:rPr lang="en-GB" smtClean="0"/>
              <a:t>25</a:t>
            </a:fld>
            <a:endParaRPr lang="en-GB"/>
          </a:p>
        </p:txBody>
      </p:sp>
    </p:spTree>
    <p:extLst>
      <p:ext uri="{BB962C8B-B14F-4D97-AF65-F5344CB8AC3E}">
        <p14:creationId xmlns:p14="http://schemas.microsoft.com/office/powerpoint/2010/main" val="6699641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GB" dirty="0"/>
          </a:p>
        </p:txBody>
      </p:sp>
      <p:sp>
        <p:nvSpPr>
          <p:cNvPr id="4" name="Marcador de número de diapositiva 3"/>
          <p:cNvSpPr>
            <a:spLocks noGrp="1"/>
          </p:cNvSpPr>
          <p:nvPr>
            <p:ph type="sldNum" sz="quarter" idx="5"/>
          </p:nvPr>
        </p:nvSpPr>
        <p:spPr/>
        <p:txBody>
          <a:bodyPr/>
          <a:lstStyle/>
          <a:p>
            <a:fld id="{96898FB7-7B21-4EB3-AE41-7C7F804EF9B8}" type="slidenum">
              <a:rPr lang="en-GB" smtClean="0"/>
              <a:t>28</a:t>
            </a:fld>
            <a:endParaRPr lang="en-GB"/>
          </a:p>
        </p:txBody>
      </p:sp>
    </p:spTree>
    <p:extLst>
      <p:ext uri="{BB962C8B-B14F-4D97-AF65-F5344CB8AC3E}">
        <p14:creationId xmlns:p14="http://schemas.microsoft.com/office/powerpoint/2010/main" val="27216101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96898FB7-7B21-4EB3-AE41-7C7F804EF9B8}" type="slidenum">
              <a:rPr lang="en-GB" smtClean="0"/>
              <a:t>35</a:t>
            </a:fld>
            <a:endParaRPr lang="en-GB"/>
          </a:p>
        </p:txBody>
      </p:sp>
    </p:spTree>
    <p:extLst>
      <p:ext uri="{BB962C8B-B14F-4D97-AF65-F5344CB8AC3E}">
        <p14:creationId xmlns:p14="http://schemas.microsoft.com/office/powerpoint/2010/main" val="15433386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10/27/2025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10/27/2025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55"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40.png"/><Relationship Id="rId3" Type="http://schemas.openxmlformats.org/officeDocument/2006/relationships/image" Target="../media/image30.svg"/><Relationship Id="rId7" Type="http://schemas.openxmlformats.org/officeDocument/2006/relationships/image" Target="../media/image34.png"/><Relationship Id="rId12" Type="http://schemas.openxmlformats.org/officeDocument/2006/relationships/image" Target="../media/image39.png"/><Relationship Id="rId17" Type="http://schemas.openxmlformats.org/officeDocument/2006/relationships/image" Target="../media/image44.svg"/><Relationship Id="rId2" Type="http://schemas.openxmlformats.org/officeDocument/2006/relationships/image" Target="../media/image29.png"/><Relationship Id="rId16" Type="http://schemas.openxmlformats.org/officeDocument/2006/relationships/image" Target="../media/image43.png"/><Relationship Id="rId1" Type="http://schemas.openxmlformats.org/officeDocument/2006/relationships/slideLayout" Target="../slideLayouts/slideLayout1.xml"/><Relationship Id="rId6" Type="http://schemas.openxmlformats.org/officeDocument/2006/relationships/image" Target="../media/image33.png"/><Relationship Id="rId11" Type="http://schemas.openxmlformats.org/officeDocument/2006/relationships/image" Target="../media/image38.png"/><Relationship Id="rId5" Type="http://schemas.openxmlformats.org/officeDocument/2006/relationships/image" Target="../media/image32.png"/><Relationship Id="rId15" Type="http://schemas.openxmlformats.org/officeDocument/2006/relationships/image" Target="../media/image42.png"/><Relationship Id="rId10" Type="http://schemas.openxmlformats.org/officeDocument/2006/relationships/image" Target="../media/image37.svg"/><Relationship Id="rId4" Type="http://schemas.openxmlformats.org/officeDocument/2006/relationships/image" Target="../media/image31.png"/><Relationship Id="rId9" Type="http://schemas.openxmlformats.org/officeDocument/2006/relationships/image" Target="../media/image36.png"/><Relationship Id="rId14" Type="http://schemas.openxmlformats.org/officeDocument/2006/relationships/image" Target="../media/image41.png"/></Relationships>
</file>

<file path=ppt/slides/_rels/slide1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8.png"/></Relationships>
</file>

<file path=ppt/slides/_rels/slide2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51.png"/><Relationship Id="rId4" Type="http://schemas.openxmlformats.org/officeDocument/2006/relationships/image" Target="../media/image50.png"/></Relationships>
</file>

<file path=ppt/slides/_rels/slide2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54.png"/><Relationship Id="rId4" Type="http://schemas.openxmlformats.org/officeDocument/2006/relationships/image" Target="../media/image53.png"/></Relationships>
</file>

<file path=ppt/slides/_rels/slide2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58.png"/><Relationship Id="rId4" Type="http://schemas.openxmlformats.org/officeDocument/2006/relationships/image" Target="../media/image57.png"/></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61.png"/><Relationship Id="rId4" Type="http://schemas.openxmlformats.org/officeDocument/2006/relationships/image" Target="../media/image60.jpeg"/></Relationships>
</file>

<file path=ppt/slides/_rels/slide29.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2.png"/><Relationship Id="rId1" Type="http://schemas.openxmlformats.org/officeDocument/2006/relationships/slideLayout" Target="../slideLayouts/slideLayout1.xml"/><Relationship Id="rId4" Type="http://schemas.openxmlformats.org/officeDocument/2006/relationships/image" Target="../media/image64.png"/></Relationships>
</file>

<file path=ppt/slides/_rels/slide31.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8" Type="http://schemas.openxmlformats.org/officeDocument/2006/relationships/image" Target="../media/image72.jpeg"/><Relationship Id="rId3" Type="http://schemas.openxmlformats.org/officeDocument/2006/relationships/image" Target="../media/image67.svg"/><Relationship Id="rId7" Type="http://schemas.openxmlformats.org/officeDocument/2006/relationships/image" Target="../media/image71.svg"/><Relationship Id="rId2" Type="http://schemas.openxmlformats.org/officeDocument/2006/relationships/image" Target="../media/image66.png"/><Relationship Id="rId1" Type="http://schemas.openxmlformats.org/officeDocument/2006/relationships/slideLayout" Target="../slideLayouts/slideLayout1.xml"/><Relationship Id="rId6" Type="http://schemas.openxmlformats.org/officeDocument/2006/relationships/image" Target="../media/image70.png"/><Relationship Id="rId5" Type="http://schemas.openxmlformats.org/officeDocument/2006/relationships/image" Target="../media/image69.svg"/><Relationship Id="rId4" Type="http://schemas.openxmlformats.org/officeDocument/2006/relationships/image" Target="../media/image68.png"/></Relationships>
</file>

<file path=ppt/slides/_rels/slide35.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73.png"/><Relationship Id="rId7" Type="http://schemas.openxmlformats.org/officeDocument/2006/relationships/image" Target="../media/image77.jp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76.svg"/><Relationship Id="rId5" Type="http://schemas.openxmlformats.org/officeDocument/2006/relationships/image" Target="../media/image75.png"/><Relationship Id="rId4" Type="http://schemas.openxmlformats.org/officeDocument/2006/relationships/image" Target="../media/image74.svg"/></Relationships>
</file>

<file path=ppt/slides/_rels/slide36.xml.rels><?xml version="1.0" encoding="UTF-8" standalone="yes"?>
<Relationships xmlns="http://schemas.openxmlformats.org/package/2006/relationships"><Relationship Id="rId3" Type="http://schemas.openxmlformats.org/officeDocument/2006/relationships/image" Target="../media/image80.svg"/><Relationship Id="rId2" Type="http://schemas.openxmlformats.org/officeDocument/2006/relationships/image" Target="../media/image79.png"/><Relationship Id="rId1" Type="http://schemas.openxmlformats.org/officeDocument/2006/relationships/slideLayout" Target="../slideLayouts/slideLayout1.xml"/><Relationship Id="rId6" Type="http://schemas.openxmlformats.org/officeDocument/2006/relationships/image" Target="../media/image81.png"/><Relationship Id="rId5" Type="http://schemas.openxmlformats.org/officeDocument/2006/relationships/image" Target="../media/image76.svg"/><Relationship Id="rId4" Type="http://schemas.openxmlformats.org/officeDocument/2006/relationships/image" Target="../media/image75.png"/></Relationships>
</file>

<file path=ppt/slides/_rels/slide37.xml.rels><?xml version="1.0" encoding="UTF-8" standalone="yes"?>
<Relationships xmlns="http://schemas.openxmlformats.org/package/2006/relationships"><Relationship Id="rId3" Type="http://schemas.openxmlformats.org/officeDocument/2006/relationships/image" Target="../media/image83.svg"/><Relationship Id="rId7" Type="http://schemas.openxmlformats.org/officeDocument/2006/relationships/image" Target="../media/image85.png"/><Relationship Id="rId2" Type="http://schemas.openxmlformats.org/officeDocument/2006/relationships/image" Target="../media/image82.png"/><Relationship Id="rId1" Type="http://schemas.openxmlformats.org/officeDocument/2006/relationships/slideLayout" Target="../slideLayouts/slideLayout1.xml"/><Relationship Id="rId6" Type="http://schemas.openxmlformats.org/officeDocument/2006/relationships/image" Target="../media/image84.png"/><Relationship Id="rId5" Type="http://schemas.openxmlformats.org/officeDocument/2006/relationships/image" Target="../media/image76.svg"/><Relationship Id="rId4" Type="http://schemas.openxmlformats.org/officeDocument/2006/relationships/image" Target="../media/image75.png"/></Relationships>
</file>

<file path=ppt/slides/_rels/slide38.xml.rels><?xml version="1.0" encoding="UTF-8" standalone="yes"?>
<Relationships xmlns="http://schemas.openxmlformats.org/package/2006/relationships"><Relationship Id="rId3" Type="http://schemas.openxmlformats.org/officeDocument/2006/relationships/hyperlink" Target="https://re.jrc.ec.europa.eu/pvg_tools/en/tools.html" TargetMode="External"/><Relationship Id="rId2" Type="http://schemas.openxmlformats.org/officeDocument/2006/relationships/image" Target="../media/image86.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87.png"/><Relationship Id="rId7" Type="http://schemas.openxmlformats.org/officeDocument/2006/relationships/image" Target="../media/image89.png"/><Relationship Id="rId2" Type="http://schemas.openxmlformats.org/officeDocument/2006/relationships/hyperlink" Target="https://opus.lib.uts.edu.au/bitstream/10453/150142/2/City%20of%20Sydney%20Final%20Report%20EPI%20R3%20201920005.pdf" TargetMode="External"/><Relationship Id="rId1" Type="http://schemas.openxmlformats.org/officeDocument/2006/relationships/slideLayout" Target="../slideLayouts/slideLayout1.xml"/><Relationship Id="rId6" Type="http://schemas.openxmlformats.org/officeDocument/2006/relationships/hyperlink" Target="https://www.sciencedirect.com/science/article/pii/S0925857420300550" TargetMode="External"/><Relationship Id="rId5" Type="http://schemas.openxmlformats.org/officeDocument/2006/relationships/hyperlink" Target="https://www.sciencedirect.com/science/article/pii/S030626191301026X" TargetMode="External"/><Relationship Id="rId4" Type="http://schemas.openxmlformats.org/officeDocument/2006/relationships/image" Target="../media/image88.sv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8.svg"/><Relationship Id="rId7" Type="http://schemas.openxmlformats.org/officeDocument/2006/relationships/image" Target="../media/image22.svg"/><Relationship Id="rId2" Type="http://schemas.openxmlformats.org/officeDocument/2006/relationships/image" Target="../media/image17.png"/><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sv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p:nvPr/>
        </p:nvSpPr>
        <p:spPr>
          <a:xfrm>
            <a:off x="0" y="2057400"/>
            <a:ext cx="9144000" cy="8229600"/>
          </a:xfrm>
          <a:prstGeom prst="rect">
            <a:avLst/>
          </a:prstGeom>
          <a:solidFill>
            <a:srgbClr val="FFFFFF"/>
          </a:solidFill>
        </p:spPr>
        <p:txBody>
          <a:bodyPr/>
          <a:lstStyle/>
          <a:p>
            <a:endParaRPr lang="es-ES"/>
          </a:p>
        </p:txBody>
      </p:sp>
      <p:pic>
        <p:nvPicPr>
          <p:cNvPr id="12" name="Picture 11" descr="A person using a drill on a roof&#10;&#10;Description automatically generated with low confidence">
            <a:extLst>
              <a:ext uri="{FF2B5EF4-FFF2-40B4-BE49-F238E27FC236}">
                <a16:creationId xmlns:a16="http://schemas.microsoft.com/office/drawing/2014/main" id="{B2C51888-2F5B-5485-96F1-1253D7ABBDE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67600" y="0"/>
            <a:ext cx="12093146" cy="10287000"/>
          </a:xfrm>
          <a:prstGeom prst="rect">
            <a:avLst/>
          </a:prstGeom>
        </p:spPr>
      </p:pic>
      <p:grpSp>
        <p:nvGrpSpPr>
          <p:cNvPr id="4" name="Group 4"/>
          <p:cNvGrpSpPr/>
          <p:nvPr/>
        </p:nvGrpSpPr>
        <p:grpSpPr>
          <a:xfrm>
            <a:off x="7429500" y="8572500"/>
            <a:ext cx="1714500" cy="1714500"/>
            <a:chOff x="0" y="0"/>
            <a:chExt cx="2286000" cy="2286000"/>
          </a:xfrm>
        </p:grpSpPr>
        <p:grpSp>
          <p:nvGrpSpPr>
            <p:cNvPr id="5" name="Group 5"/>
            <p:cNvGrpSpPr/>
            <p:nvPr/>
          </p:nvGrpSpPr>
          <p:grpSpPr>
            <a:xfrm>
              <a:off x="0" y="0"/>
              <a:ext cx="2286000" cy="22860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n-GB"/>
              </a:p>
            </p:txBody>
          </p:sp>
        </p:grpSp>
        <p:grpSp>
          <p:nvGrpSpPr>
            <p:cNvPr id="7" name="Group 7"/>
            <p:cNvGrpSpPr/>
            <p:nvPr/>
          </p:nvGrpSpPr>
          <p:grpSpPr>
            <a:xfrm>
              <a:off x="745837" y="914400"/>
              <a:ext cx="794327" cy="559504"/>
              <a:chOff x="0" y="0"/>
              <a:chExt cx="946584" cy="666750"/>
            </a:xfrm>
          </p:grpSpPr>
          <p:sp>
            <p:nvSpPr>
              <p:cNvPr id="8" name="Freeform 8"/>
              <p:cNvSpPr/>
              <p:nvPr/>
            </p:nvSpPr>
            <p:spPr>
              <a:xfrm>
                <a:off x="0" y="-3810"/>
                <a:ext cx="946584" cy="652780"/>
              </a:xfrm>
              <a:custGeom>
                <a:avLst/>
                <a:gdLst/>
                <a:ahLst/>
                <a:cxnLst/>
                <a:rect l="l" t="t" r="r" b="b"/>
                <a:pathLst>
                  <a:path w="946584" h="652780">
                    <a:moveTo>
                      <a:pt x="922454" y="297180"/>
                    </a:moveTo>
                    <a:lnTo>
                      <a:pt x="582094" y="11430"/>
                    </a:lnTo>
                    <a:cubicBezTo>
                      <a:pt x="569394" y="0"/>
                      <a:pt x="549074" y="2540"/>
                      <a:pt x="537644" y="15240"/>
                    </a:cubicBezTo>
                    <a:cubicBezTo>
                      <a:pt x="526214" y="27940"/>
                      <a:pt x="528754" y="48260"/>
                      <a:pt x="541454" y="59690"/>
                    </a:cubicBezTo>
                    <a:lnTo>
                      <a:pt x="823394" y="295910"/>
                    </a:lnTo>
                    <a:lnTo>
                      <a:pt x="31750" y="295910"/>
                    </a:lnTo>
                    <a:cubicBezTo>
                      <a:pt x="13970" y="295910"/>
                      <a:pt x="0" y="309880"/>
                      <a:pt x="0" y="327660"/>
                    </a:cubicBezTo>
                    <a:cubicBezTo>
                      <a:pt x="0" y="345440"/>
                      <a:pt x="13970" y="359410"/>
                      <a:pt x="31750" y="359410"/>
                    </a:cubicBezTo>
                    <a:lnTo>
                      <a:pt x="824664" y="359410"/>
                    </a:lnTo>
                    <a:lnTo>
                      <a:pt x="541454" y="596900"/>
                    </a:lnTo>
                    <a:cubicBezTo>
                      <a:pt x="528754" y="608330"/>
                      <a:pt x="526214" y="627380"/>
                      <a:pt x="537644" y="641350"/>
                    </a:cubicBezTo>
                    <a:cubicBezTo>
                      <a:pt x="543994" y="648970"/>
                      <a:pt x="552884" y="652780"/>
                      <a:pt x="561774" y="652780"/>
                    </a:cubicBezTo>
                    <a:cubicBezTo>
                      <a:pt x="569394" y="652780"/>
                      <a:pt x="575744" y="650240"/>
                      <a:pt x="582094" y="645160"/>
                    </a:cubicBezTo>
                    <a:lnTo>
                      <a:pt x="922454" y="359410"/>
                    </a:lnTo>
                    <a:cubicBezTo>
                      <a:pt x="936424" y="356870"/>
                      <a:pt x="946584" y="344170"/>
                      <a:pt x="946584" y="328930"/>
                    </a:cubicBezTo>
                    <a:cubicBezTo>
                      <a:pt x="946584" y="313690"/>
                      <a:pt x="936424" y="299720"/>
                      <a:pt x="922454" y="297180"/>
                    </a:cubicBezTo>
                    <a:close/>
                  </a:path>
                </a:pathLst>
              </a:custGeom>
              <a:solidFill>
                <a:srgbClr val="FFFFFF"/>
              </a:solidFill>
            </p:spPr>
            <p:txBody>
              <a:bodyPr/>
              <a:lstStyle/>
              <a:p>
                <a:endParaRPr lang="en-GB"/>
              </a:p>
            </p:txBody>
          </p:sp>
        </p:grpSp>
      </p:grpSp>
      <p:grpSp>
        <p:nvGrpSpPr>
          <p:cNvPr id="9" name="Group 9"/>
          <p:cNvGrpSpPr/>
          <p:nvPr/>
        </p:nvGrpSpPr>
        <p:grpSpPr>
          <a:xfrm>
            <a:off x="762000" y="1943100"/>
            <a:ext cx="6705600" cy="5277847"/>
            <a:chOff x="9835" y="-701282"/>
            <a:chExt cx="8571685" cy="5562169"/>
          </a:xfrm>
        </p:grpSpPr>
        <p:sp>
          <p:nvSpPr>
            <p:cNvPr id="10" name="TextBox 10"/>
            <p:cNvSpPr txBox="1"/>
            <p:nvPr/>
          </p:nvSpPr>
          <p:spPr>
            <a:xfrm>
              <a:off x="9835" y="-701282"/>
              <a:ext cx="8534400" cy="3867887"/>
            </a:xfrm>
            <a:prstGeom prst="rect">
              <a:avLst/>
            </a:prstGeom>
          </p:spPr>
          <p:txBody>
            <a:bodyPr lIns="0" tIns="0" rIns="0" bIns="0" rtlCol="0" anchor="t">
              <a:spAutoFit/>
            </a:bodyPr>
            <a:lstStyle/>
            <a:p>
              <a:pPr>
                <a:lnSpc>
                  <a:spcPts val="7800"/>
                </a:lnSpc>
                <a:spcBef>
                  <a:spcPts val="5850"/>
                </a:spcBef>
              </a:pPr>
              <a:r>
                <a:rPr lang="en-US" sz="5400" spc="-300">
                  <a:solidFill>
                    <a:srgbClr val="242424"/>
                  </a:solidFill>
                  <a:latin typeface="Inter"/>
                </a:rPr>
                <a:t>Module 2: </a:t>
              </a:r>
            </a:p>
            <a:p>
              <a:pPr>
                <a:lnSpc>
                  <a:spcPts val="7800"/>
                </a:lnSpc>
                <a:spcBef>
                  <a:spcPts val="5850"/>
                </a:spcBef>
              </a:pPr>
              <a:r>
                <a:rPr lang="en-US" sz="5400" spc="-300">
                  <a:solidFill>
                    <a:srgbClr val="242424"/>
                  </a:solidFill>
                  <a:latin typeface="Inter"/>
                </a:rPr>
                <a:t>Sustainable roofing methods</a:t>
              </a:r>
            </a:p>
          </p:txBody>
        </p:sp>
        <p:sp>
          <p:nvSpPr>
            <p:cNvPr id="11" name="TextBox 11"/>
            <p:cNvSpPr txBox="1"/>
            <p:nvPr/>
          </p:nvSpPr>
          <p:spPr>
            <a:xfrm>
              <a:off x="9835" y="4301385"/>
              <a:ext cx="8571685" cy="559502"/>
            </a:xfrm>
            <a:prstGeom prst="rect">
              <a:avLst/>
            </a:prstGeom>
          </p:spPr>
          <p:txBody>
            <a:bodyPr wrap="square" lIns="0" tIns="0" rIns="0" bIns="0" rtlCol="0" anchor="t">
              <a:spAutoFit/>
            </a:bodyPr>
            <a:lstStyle/>
            <a:p>
              <a:pPr>
                <a:lnSpc>
                  <a:spcPts val="4029"/>
                </a:lnSpc>
                <a:spcBef>
                  <a:spcPts val="3021"/>
                </a:spcBef>
              </a:pPr>
              <a:endParaRPr lang="en-US" sz="2599" spc="51">
                <a:solidFill>
                  <a:srgbClr val="242424"/>
                </a:solidFill>
                <a:latin typeface="Inter"/>
              </a:endParaRPr>
            </a:p>
          </p:txBody>
        </p:sp>
      </p:grpSp>
      <p:pic>
        <p:nvPicPr>
          <p:cNvPr id="27" name="Picture 26" descr="A blue lines on a black background&#10;&#10;Description automatically generated with low confidence">
            <a:extLst>
              <a:ext uri="{FF2B5EF4-FFF2-40B4-BE49-F238E27FC236}">
                <a16:creationId xmlns:a16="http://schemas.microsoft.com/office/drawing/2014/main" id="{EBCA8530-35AD-AEF1-E9EE-F65BF9FA78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7048500"/>
            <a:ext cx="3657600" cy="3657600"/>
          </a:xfrm>
          <a:prstGeom prst="rect">
            <a:avLst/>
          </a:prstGeom>
        </p:spPr>
      </p:pic>
      <p:sp>
        <p:nvSpPr>
          <p:cNvPr id="2" name="TextBox 1">
            <a:extLst>
              <a:ext uri="{FF2B5EF4-FFF2-40B4-BE49-F238E27FC236}">
                <a16:creationId xmlns:a16="http://schemas.microsoft.com/office/drawing/2014/main" id="{7D505769-A73E-8D48-68C8-A75AE7AAF0F9}"/>
              </a:ext>
            </a:extLst>
          </p:cNvPr>
          <p:cNvSpPr txBox="1"/>
          <p:nvPr/>
        </p:nvSpPr>
        <p:spPr>
          <a:xfrm>
            <a:off x="3048000" y="8980483"/>
            <a:ext cx="4419600" cy="1200329"/>
          </a:xfrm>
          <a:prstGeom prst="rect">
            <a:avLst/>
          </a:prstGeom>
          <a:noFill/>
        </p:spPr>
        <p:txBody>
          <a:bodyPr wrap="square" rtlCol="0">
            <a:spAutoFit/>
          </a:bodyPr>
          <a:lstStyle/>
          <a:p>
            <a:pPr algn="just"/>
            <a:r>
              <a:rPr lang="en-US" sz="1200" b="0" i="0">
                <a:solidFill>
                  <a:srgbClr val="404040"/>
                </a:solidFill>
                <a:effectLst/>
                <a:latin typeface="arial" panose="020B060402020202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lang="el-GR" sz="1200"/>
          </a:p>
        </p:txBody>
      </p:sp>
      <p:pic>
        <p:nvPicPr>
          <p:cNvPr id="1026" name="Picture 2" descr="Co-funded by the European Union logo in png for web usage">
            <a:extLst>
              <a:ext uri="{FF2B5EF4-FFF2-40B4-BE49-F238E27FC236}">
                <a16:creationId xmlns:a16="http://schemas.microsoft.com/office/drawing/2014/main" id="{8349F108-C49D-DD9A-58C8-EB24A5B2E1B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419100"/>
            <a:ext cx="3937767" cy="82405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Identidad visual corporativa | UPV - Universitat Politècnica de València">
            <a:extLst>
              <a:ext uri="{FF2B5EF4-FFF2-40B4-BE49-F238E27FC236}">
                <a16:creationId xmlns:a16="http://schemas.microsoft.com/office/drawing/2014/main" id="{A7345A69-3F4F-4260-130D-557682BACE12}"/>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11354" y="6470802"/>
            <a:ext cx="3891464" cy="1375452"/>
          </a:xfrm>
          <a:prstGeom prst="rect">
            <a:avLst/>
          </a:prstGeom>
          <a:noFill/>
          <a:extLst>
            <a:ext uri="{909E8E84-426E-40DD-AFC4-6F175D3DCCD1}">
              <a14:hiddenFill xmlns:a14="http://schemas.microsoft.com/office/drawing/2010/main">
                <a:solidFill>
                  <a:srgbClr val="FFFFFF"/>
                </a:solidFill>
              </a14:hiddenFill>
            </a:ext>
          </a:extLst>
        </p:spPr>
      </p:pic>
      <p:sp>
        <p:nvSpPr>
          <p:cNvPr id="14" name="CuadroTexto 13">
            <a:extLst>
              <a:ext uri="{FF2B5EF4-FFF2-40B4-BE49-F238E27FC236}">
                <a16:creationId xmlns:a16="http://schemas.microsoft.com/office/drawing/2014/main" id="{8402E433-89A9-8CD8-0A0D-06C67BEA4EDA}"/>
              </a:ext>
            </a:extLst>
          </p:cNvPr>
          <p:cNvSpPr txBox="1"/>
          <p:nvPr/>
        </p:nvSpPr>
        <p:spPr>
          <a:xfrm>
            <a:off x="3056932" y="8277002"/>
            <a:ext cx="4410668" cy="646331"/>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effectLst/>
                <a:latin typeface="Arial" panose="020B0604020202020204" pitchFamily="34" charset="0"/>
                <a:ea typeface="Aptos" panose="020B0004020202020204" pitchFamily="34" charset="0"/>
                <a:cs typeface="Arial" panose="020B0604020202020204" pitchFamily="34" charset="0"/>
              </a:rPr>
              <a:t>Open </a:t>
            </a:r>
            <a:r>
              <a:rPr lang="en-US" sz="1200" b="1" dirty="0" err="1">
                <a:effectLst/>
                <a:latin typeface="Arial" panose="020B0604020202020204" pitchFamily="34" charset="0"/>
                <a:ea typeface="Aptos" panose="020B0004020202020204" pitchFamily="34" charset="0"/>
                <a:cs typeface="Arial" panose="020B0604020202020204" pitchFamily="34" charset="0"/>
              </a:rPr>
              <a:t>licence</a:t>
            </a:r>
            <a:r>
              <a:rPr lang="en-US" sz="1200" b="1" dirty="0">
                <a:effectLst/>
                <a:latin typeface="Arial" panose="020B0604020202020204" pitchFamily="34" charset="0"/>
                <a:ea typeface="Aptos" panose="020B0004020202020204" pitchFamily="34" charset="0"/>
                <a:cs typeface="Arial" panose="020B0604020202020204" pitchFamily="34" charset="0"/>
              </a:rPr>
              <a:t>:</a:t>
            </a:r>
            <a:r>
              <a:rPr lang="en-US" sz="1200" dirty="0">
                <a:effectLst/>
                <a:latin typeface="Arial" panose="020B0604020202020204" pitchFamily="34" charset="0"/>
                <a:ea typeface="Aptos" panose="020B0004020202020204" pitchFamily="34" charset="0"/>
                <a:cs typeface="Arial" panose="020B0604020202020204" pitchFamily="34" charset="0"/>
              </a:rPr>
              <a:t> This document is licensed under a </a:t>
            </a:r>
            <a:r>
              <a:rPr lang="en-US" sz="1200" b="1" dirty="0">
                <a:effectLst/>
                <a:latin typeface="Arial" panose="020B0604020202020204" pitchFamily="34" charset="0"/>
                <a:ea typeface="Aptos" panose="020B0004020202020204" pitchFamily="34" charset="0"/>
                <a:cs typeface="Arial" panose="020B0604020202020204" pitchFamily="34" charset="0"/>
              </a:rPr>
              <a:t>Creative Commons Attribution-</a:t>
            </a:r>
            <a:r>
              <a:rPr lang="en-US" sz="1200" b="1" dirty="0" err="1">
                <a:effectLst/>
                <a:latin typeface="Arial" panose="020B0604020202020204" pitchFamily="34" charset="0"/>
                <a:ea typeface="Aptos" panose="020B0004020202020204" pitchFamily="34" charset="0"/>
                <a:cs typeface="Arial" panose="020B0604020202020204" pitchFamily="34" charset="0"/>
              </a:rPr>
              <a:t>NonCommercial</a:t>
            </a:r>
            <a:r>
              <a:rPr lang="en-US" sz="1200" b="1" dirty="0">
                <a:effectLst/>
                <a:latin typeface="Arial" panose="020B0604020202020204" pitchFamily="34" charset="0"/>
                <a:ea typeface="Aptos" panose="020B0004020202020204" pitchFamily="34" charset="0"/>
                <a:cs typeface="Arial" panose="020B0604020202020204" pitchFamily="34" charset="0"/>
              </a:rPr>
              <a:t>-</a:t>
            </a:r>
            <a:r>
              <a:rPr lang="en-US" sz="1200" b="1" dirty="0" err="1">
                <a:effectLst/>
                <a:latin typeface="Arial" panose="020B0604020202020204" pitchFamily="34" charset="0"/>
                <a:ea typeface="Aptos" panose="020B0004020202020204" pitchFamily="34" charset="0"/>
                <a:cs typeface="Arial" panose="020B0604020202020204" pitchFamily="34" charset="0"/>
              </a:rPr>
              <a:t>ShareAlike</a:t>
            </a:r>
            <a:r>
              <a:rPr lang="en-US" sz="1200" b="1" dirty="0">
                <a:effectLst/>
                <a:latin typeface="Arial" panose="020B0604020202020204" pitchFamily="34" charset="0"/>
                <a:ea typeface="Aptos" panose="020B0004020202020204" pitchFamily="34" charset="0"/>
                <a:cs typeface="Arial" panose="020B0604020202020204" pitchFamily="34" charset="0"/>
              </a:rPr>
              <a:t> 4.0 International </a:t>
            </a:r>
            <a:r>
              <a:rPr lang="en-US" sz="1200" dirty="0" err="1">
                <a:effectLst/>
                <a:latin typeface="Arial" panose="020B0604020202020204" pitchFamily="34" charset="0"/>
                <a:ea typeface="Aptos" panose="020B0004020202020204" pitchFamily="34" charset="0"/>
                <a:cs typeface="Arial" panose="020B0604020202020204" pitchFamily="34" charset="0"/>
              </a:rPr>
              <a:t>licence</a:t>
            </a:r>
            <a:r>
              <a:rPr lang="en-US" sz="1200" dirty="0">
                <a:effectLst/>
                <a:latin typeface="Arial" panose="020B0604020202020204" pitchFamily="34" charset="0"/>
                <a:ea typeface="Aptos" panose="020B0004020202020204" pitchFamily="34" charset="0"/>
                <a:cs typeface="Arial" panose="020B0604020202020204" pitchFamily="34" charset="0"/>
              </a:rPr>
              <a:t>.</a:t>
            </a:r>
            <a:endParaRPr lang="es-ES" sz="1200" dirty="0">
              <a:latin typeface="Arial" panose="020B0604020202020204" pitchFamily="34" charset="0"/>
              <a:cs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305300" y="517384"/>
            <a:ext cx="15240000" cy="803557"/>
          </a:xfrm>
          <a:prstGeom prst="rect">
            <a:avLst/>
          </a:prstGeom>
        </p:spPr>
        <p:txBody>
          <a:bodyPr lIns="0" tIns="0" rIns="0" bIns="0" rtlCol="0" anchor="t">
            <a:spAutoFit/>
          </a:bodyPr>
          <a:lstStyle/>
          <a:p>
            <a:pPr>
              <a:lnSpc>
                <a:spcPts val="6160"/>
              </a:lnSpc>
              <a:spcBef>
                <a:spcPts val="4620"/>
              </a:spcBef>
            </a:pPr>
            <a:r>
              <a:rPr lang="en-US" sz="5600" spc="-280">
                <a:solidFill>
                  <a:srgbClr val="153F71"/>
                </a:solidFill>
                <a:latin typeface="Inter"/>
              </a:rPr>
              <a:t>KEY POINTS</a:t>
            </a:r>
          </a:p>
        </p:txBody>
      </p:sp>
      <p:pic>
        <p:nvPicPr>
          <p:cNvPr id="4" name="Picture 4"/>
          <p:cNvPicPr>
            <a:picLocks noChangeAspect="1"/>
          </p:cNvPicPr>
          <p:nvPr/>
        </p:nvPicPr>
        <p:blipFill>
          <a:blip r:embed="rId2"/>
          <a:srcRect l="35925" r="27407"/>
          <a:stretch>
            <a:fillRect/>
          </a:stretch>
        </p:blipFill>
        <p:spPr>
          <a:xfrm>
            <a:off x="0" y="0"/>
            <a:ext cx="3771900" cy="10287000"/>
          </a:xfrm>
          <a:prstGeom prst="rect">
            <a:avLst/>
          </a:prstGeom>
        </p:spPr>
      </p:pic>
      <p:grpSp>
        <p:nvGrpSpPr>
          <p:cNvPr id="5" name="Group 5"/>
          <p:cNvGrpSpPr/>
          <p:nvPr/>
        </p:nvGrpSpPr>
        <p:grpSpPr>
          <a:xfrm>
            <a:off x="16573500" y="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sp>
        <p:nvSpPr>
          <p:cNvPr id="8" name="TextBox 8"/>
          <p:cNvSpPr txBox="1"/>
          <p:nvPr/>
        </p:nvSpPr>
        <p:spPr>
          <a:xfrm>
            <a:off x="4114800" y="2661218"/>
            <a:ext cx="13502481" cy="4964564"/>
          </a:xfrm>
          <a:prstGeom prst="rect">
            <a:avLst/>
          </a:prstGeom>
        </p:spPr>
        <p:txBody>
          <a:bodyPr lIns="0" tIns="0" rIns="0" bIns="0" rtlCol="0" anchor="t">
            <a:spAutoFit/>
          </a:bodyPr>
          <a:lstStyle/>
          <a:p>
            <a:pPr marL="539751" lvl="1" indent="-269875">
              <a:lnSpc>
                <a:spcPts val="4250"/>
              </a:lnSpc>
              <a:spcBef>
                <a:spcPts val="1200"/>
              </a:spcBef>
              <a:buFont typeface="Arial"/>
              <a:buChar char="•"/>
            </a:pPr>
            <a:r>
              <a:rPr lang="en-GB" sz="2400" dirty="0">
                <a:solidFill>
                  <a:srgbClr val="000000"/>
                </a:solidFill>
                <a:latin typeface="Inter"/>
              </a:rPr>
              <a:t>Understand the basic concepts of green roofs.</a:t>
            </a:r>
          </a:p>
          <a:p>
            <a:pPr marL="539751" lvl="1" indent="-269875">
              <a:lnSpc>
                <a:spcPts val="4250"/>
              </a:lnSpc>
              <a:spcBef>
                <a:spcPts val="1200"/>
              </a:spcBef>
              <a:buFont typeface="Arial"/>
              <a:buChar char="•"/>
            </a:pPr>
            <a:r>
              <a:rPr lang="en-GB" sz="2400" dirty="0">
                <a:solidFill>
                  <a:srgbClr val="000000"/>
                </a:solidFill>
                <a:latin typeface="Inter"/>
              </a:rPr>
              <a:t>Understand the different types of green roofs and the benefits they offer to the urban area. </a:t>
            </a:r>
          </a:p>
          <a:p>
            <a:pPr marL="539751" lvl="1" indent="-269875">
              <a:lnSpc>
                <a:spcPts val="4250"/>
              </a:lnSpc>
              <a:spcBef>
                <a:spcPts val="1200"/>
              </a:spcBef>
              <a:buFont typeface="Arial"/>
              <a:buChar char="•"/>
            </a:pPr>
            <a:r>
              <a:rPr lang="en-GB" sz="2400" dirty="0">
                <a:solidFill>
                  <a:srgbClr val="000000"/>
                </a:solidFill>
                <a:latin typeface="Inter"/>
              </a:rPr>
              <a:t>Be aware of the importance of the presence of green spaces in cities and its urban implications.</a:t>
            </a:r>
          </a:p>
          <a:p>
            <a:pPr marL="539751" lvl="1" indent="-269875">
              <a:lnSpc>
                <a:spcPts val="4250"/>
              </a:lnSpc>
              <a:spcBef>
                <a:spcPts val="1200"/>
              </a:spcBef>
              <a:buFont typeface="Arial"/>
              <a:buChar char="•"/>
            </a:pPr>
            <a:r>
              <a:rPr lang="en-GB" sz="2400" dirty="0">
                <a:solidFill>
                  <a:srgbClr val="000000"/>
                </a:solidFill>
                <a:latin typeface="Inter"/>
              </a:rPr>
              <a:t>Determine the environmental parameters for improvement with green roofs.</a:t>
            </a:r>
          </a:p>
          <a:p>
            <a:pPr marL="539751" lvl="1" indent="-269875">
              <a:lnSpc>
                <a:spcPts val="4250"/>
              </a:lnSpc>
              <a:spcBef>
                <a:spcPts val="1200"/>
              </a:spcBef>
              <a:buFont typeface="Arial"/>
              <a:buChar char="•"/>
            </a:pPr>
            <a:r>
              <a:rPr lang="en-GB" sz="2400" dirty="0">
                <a:solidFill>
                  <a:srgbClr val="000000"/>
                </a:solidFill>
                <a:latin typeface="Inter"/>
              </a:rPr>
              <a:t>Identify the parameters for the improvement of urban areas influenced by green roofs (environmental, economic and social). </a:t>
            </a:r>
          </a:p>
        </p:txBody>
      </p:sp>
      <p:pic>
        <p:nvPicPr>
          <p:cNvPr id="9" name="Picture 8" descr="A person standing on a roof&#10;&#10;Description automatically generated with medium confidence">
            <a:extLst>
              <a:ext uri="{FF2B5EF4-FFF2-40B4-BE49-F238E27FC236}">
                <a16:creationId xmlns:a16="http://schemas.microsoft.com/office/drawing/2014/main" id="{8829DB31-6816-548C-D749-65D011C106BE}"/>
              </a:ext>
            </a:extLst>
          </p:cNvPr>
          <p:cNvPicPr>
            <a:picLocks noChangeAspect="1"/>
          </p:cNvPicPr>
          <p:nvPr/>
        </p:nvPicPr>
        <p:blipFill rotWithShape="1">
          <a:blip r:embed="rId3">
            <a:extLst>
              <a:ext uri="{28A0092B-C50C-407E-A947-70E740481C1C}">
                <a14:useLocalDpi xmlns:a14="http://schemas.microsoft.com/office/drawing/2010/main" val="0"/>
              </a:ext>
            </a:extLst>
          </a:blip>
          <a:srcRect r="32538"/>
          <a:stretch/>
        </p:blipFill>
        <p:spPr>
          <a:xfrm>
            <a:off x="-838199" y="0"/>
            <a:ext cx="4608342" cy="10287000"/>
          </a:xfrm>
          <a:prstGeom prst="rect">
            <a:avLst/>
          </a:prstGeom>
        </p:spPr>
      </p:pic>
      <p:sp>
        <p:nvSpPr>
          <p:cNvPr id="13" name="TextBox 4">
            <a:extLst>
              <a:ext uri="{FF2B5EF4-FFF2-40B4-BE49-F238E27FC236}">
                <a16:creationId xmlns:a16="http://schemas.microsoft.com/office/drawing/2014/main" id="{6DF15DEE-1D2B-97C8-5618-8A57C97B0A29}"/>
              </a:ext>
            </a:extLst>
          </p:cNvPr>
          <p:cNvSpPr txBox="1"/>
          <p:nvPr/>
        </p:nvSpPr>
        <p:spPr>
          <a:xfrm>
            <a:off x="8134350" y="9944100"/>
            <a:ext cx="10363200" cy="218008"/>
          </a:xfrm>
          <a:prstGeom prst="rect">
            <a:avLst/>
          </a:prstGeom>
        </p:spPr>
        <p:txBody>
          <a:bodyPr wrap="square" lIns="0" tIns="0" rIns="0" bIns="0" rtlCol="0" anchor="t">
            <a:spAutoFit/>
          </a:bodyPr>
          <a:lstStyle/>
          <a:p>
            <a:pPr marL="0" lvl="1">
              <a:lnSpc>
                <a:spcPts val="1680"/>
              </a:lnSpc>
              <a:spcBef>
                <a:spcPts val="1260"/>
              </a:spcBef>
            </a:pPr>
            <a:r>
              <a:rPr lang="en-GB" sz="1600" b="1" spc="210">
                <a:solidFill>
                  <a:srgbClr val="242424"/>
                </a:solidFill>
                <a:latin typeface="Inter"/>
              </a:rPr>
              <a:t>Learning Unit 1: </a:t>
            </a:r>
            <a:r>
              <a:rPr lang="en-GB" sz="1600" spc="210">
                <a:solidFill>
                  <a:srgbClr val="242424"/>
                </a:solidFill>
                <a:latin typeface="Inter"/>
              </a:rPr>
              <a:t>Introduction to green roof systems and environmental benefits</a:t>
            </a:r>
          </a:p>
        </p:txBody>
      </p:sp>
      <p:sp>
        <p:nvSpPr>
          <p:cNvPr id="3" name="Marcador de número de diapositiva 6">
            <a:extLst>
              <a:ext uri="{FF2B5EF4-FFF2-40B4-BE49-F238E27FC236}">
                <a16:creationId xmlns:a16="http://schemas.microsoft.com/office/drawing/2014/main" id="{D8E4B618-FD1C-2798-F927-727EC1226679}"/>
              </a:ext>
            </a:extLst>
          </p:cNvPr>
          <p:cNvSpPr>
            <a:spLocks noGrp="1"/>
          </p:cNvSpPr>
          <p:nvPr>
            <p:ph type="sldNum" sz="quarter" idx="12"/>
          </p:nvPr>
        </p:nvSpPr>
        <p:spPr>
          <a:xfrm>
            <a:off x="16363950" y="674687"/>
            <a:ext cx="2133600" cy="365125"/>
          </a:xfrm>
        </p:spPr>
        <p:txBody>
          <a:bodyPr/>
          <a:lstStyle/>
          <a:p>
            <a:pPr algn="ctr">
              <a:lnSpc>
                <a:spcPts val="2399"/>
              </a:lnSpc>
              <a:spcBef>
                <a:spcPts val="1799"/>
              </a:spcBef>
            </a:pPr>
            <a:fld id="{B6F15528-21DE-4FAA-801E-634DDDAF4B2B}" type="slidenum">
              <a:rPr lang="en-US" sz="1999" spc="119" smtClean="0">
                <a:solidFill>
                  <a:srgbClr val="FFFFFF"/>
                </a:solidFill>
                <a:latin typeface="Inter Bold"/>
              </a:rPr>
              <a:pPr algn="ctr">
                <a:lnSpc>
                  <a:spcPts val="2399"/>
                </a:lnSpc>
                <a:spcBef>
                  <a:spcPts val="1799"/>
                </a:spcBef>
              </a:pPr>
              <a:t>10</a:t>
            </a:fld>
            <a:endParaRPr lang="en-US" sz="1999" spc="119">
              <a:solidFill>
                <a:srgbClr val="FFFFFF"/>
              </a:solidFill>
              <a:latin typeface="Inter Bold"/>
            </a:endParaRPr>
          </a:p>
        </p:txBody>
      </p:sp>
    </p:spTree>
    <p:extLst>
      <p:ext uri="{BB962C8B-B14F-4D97-AF65-F5344CB8AC3E}">
        <p14:creationId xmlns:p14="http://schemas.microsoft.com/office/powerpoint/2010/main" val="16504757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BAAF8199-7637-5CCD-2287-7126A3E1024D}"/>
              </a:ext>
            </a:extLst>
          </p:cNvPr>
          <p:cNvSpPr/>
          <p:nvPr/>
        </p:nvSpPr>
        <p:spPr>
          <a:xfrm>
            <a:off x="0" y="3771900"/>
            <a:ext cx="18288000" cy="3695700"/>
          </a:xfrm>
          <a:prstGeom prst="rect">
            <a:avLst/>
          </a:prstGeom>
          <a:solidFill>
            <a:srgbClr val="242424"/>
          </a:solidFill>
        </p:spPr>
        <p:txBody>
          <a:bodyPr/>
          <a:lstStyle/>
          <a:p>
            <a:endParaRPr lang="es-ES"/>
          </a:p>
        </p:txBody>
      </p:sp>
      <p:sp>
        <p:nvSpPr>
          <p:cNvPr id="3" name="TextBox 8">
            <a:extLst>
              <a:ext uri="{FF2B5EF4-FFF2-40B4-BE49-F238E27FC236}">
                <a16:creationId xmlns:a16="http://schemas.microsoft.com/office/drawing/2014/main" id="{D32870CD-7B7B-402C-A64F-11106C8C3624}"/>
              </a:ext>
            </a:extLst>
          </p:cNvPr>
          <p:cNvSpPr txBox="1"/>
          <p:nvPr/>
        </p:nvSpPr>
        <p:spPr>
          <a:xfrm>
            <a:off x="2514600" y="4838700"/>
            <a:ext cx="14249400" cy="4178260"/>
          </a:xfrm>
          <a:prstGeom prst="rect">
            <a:avLst/>
          </a:prstGeom>
        </p:spPr>
        <p:txBody>
          <a:bodyPr wrap="square" lIns="0" tIns="0" rIns="0" bIns="0" rtlCol="0" anchor="t">
            <a:spAutoFit/>
          </a:bodyPr>
          <a:lstStyle/>
          <a:p>
            <a:pPr marL="0" lvl="1">
              <a:lnSpc>
                <a:spcPts val="5980"/>
              </a:lnSpc>
              <a:spcBef>
                <a:spcPts val="4485"/>
              </a:spcBef>
            </a:pPr>
            <a:r>
              <a:rPr lang="en-US" sz="4600" spc="276">
                <a:solidFill>
                  <a:srgbClr val="FFFFFF"/>
                </a:solidFill>
                <a:latin typeface="Inter Bold"/>
              </a:rPr>
              <a:t>Learning Unit 2: </a:t>
            </a:r>
            <a:r>
              <a:rPr lang="en-GB" sz="4800">
                <a:solidFill>
                  <a:schemeClr val="bg1"/>
                </a:solidFill>
              </a:rPr>
              <a:t>Green roof energy savings in buildings </a:t>
            </a:r>
          </a:p>
          <a:p>
            <a:pPr marL="0" lvl="1">
              <a:lnSpc>
                <a:spcPts val="5980"/>
              </a:lnSpc>
              <a:spcBef>
                <a:spcPts val="4485"/>
              </a:spcBef>
            </a:pPr>
            <a:endParaRPr lang="en-US" sz="4800" spc="210">
              <a:solidFill>
                <a:schemeClr val="bg1"/>
              </a:solidFill>
              <a:latin typeface="Inter"/>
            </a:endParaRPr>
          </a:p>
          <a:p>
            <a:pPr marL="0" lvl="1" indent="0" algn="l">
              <a:lnSpc>
                <a:spcPts val="5980"/>
              </a:lnSpc>
              <a:spcBef>
                <a:spcPts val="4485"/>
              </a:spcBef>
            </a:pPr>
            <a:r>
              <a:rPr lang="en-US" sz="4600" spc="276">
                <a:solidFill>
                  <a:srgbClr val="FFFFFF"/>
                </a:solidFill>
                <a:latin typeface="Inter Bold"/>
              </a:rPr>
              <a:t> </a:t>
            </a:r>
            <a:endParaRPr lang="en-US" sz="4600" u="none" spc="276">
              <a:solidFill>
                <a:srgbClr val="FFFFFF"/>
              </a:solidFill>
              <a:latin typeface="Inter Bold"/>
            </a:endParaRPr>
          </a:p>
        </p:txBody>
      </p:sp>
      <p:grpSp>
        <p:nvGrpSpPr>
          <p:cNvPr id="4" name="Group 6">
            <a:extLst>
              <a:ext uri="{FF2B5EF4-FFF2-40B4-BE49-F238E27FC236}">
                <a16:creationId xmlns:a16="http://schemas.microsoft.com/office/drawing/2014/main" id="{575502EE-EE4F-CEE0-DA8B-EE69D8161D81}"/>
              </a:ext>
            </a:extLst>
          </p:cNvPr>
          <p:cNvGrpSpPr/>
          <p:nvPr/>
        </p:nvGrpSpPr>
        <p:grpSpPr>
          <a:xfrm>
            <a:off x="16573500" y="0"/>
            <a:ext cx="1714500" cy="1714500"/>
            <a:chOff x="0" y="0"/>
            <a:chExt cx="1913890" cy="1913890"/>
          </a:xfrm>
        </p:grpSpPr>
        <p:sp>
          <p:nvSpPr>
            <p:cNvPr id="5" name="Freeform 7">
              <a:extLst>
                <a:ext uri="{FF2B5EF4-FFF2-40B4-BE49-F238E27FC236}">
                  <a16:creationId xmlns:a16="http://schemas.microsoft.com/office/drawing/2014/main" id="{F2EF1731-DEB8-ABBD-0A99-58CB69D4B320}"/>
                </a:ext>
              </a:extLst>
            </p:cNvPr>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sp>
        <p:nvSpPr>
          <p:cNvPr id="7" name="Marcador de número de diapositiva 6">
            <a:extLst>
              <a:ext uri="{FF2B5EF4-FFF2-40B4-BE49-F238E27FC236}">
                <a16:creationId xmlns:a16="http://schemas.microsoft.com/office/drawing/2014/main" id="{DB2FAB23-CC69-F54B-ACEA-35F7523994C3}"/>
              </a:ext>
            </a:extLst>
          </p:cNvPr>
          <p:cNvSpPr>
            <a:spLocks noGrp="1"/>
          </p:cNvSpPr>
          <p:nvPr>
            <p:ph type="sldNum" sz="quarter" idx="12"/>
          </p:nvPr>
        </p:nvSpPr>
        <p:spPr>
          <a:xfrm>
            <a:off x="16363950" y="674687"/>
            <a:ext cx="2133600" cy="365125"/>
          </a:xfrm>
        </p:spPr>
        <p:txBody>
          <a:bodyPr/>
          <a:lstStyle/>
          <a:p>
            <a:pPr algn="ctr">
              <a:lnSpc>
                <a:spcPts val="2399"/>
              </a:lnSpc>
              <a:spcBef>
                <a:spcPts val="1799"/>
              </a:spcBef>
            </a:pPr>
            <a:fld id="{B6F15528-21DE-4FAA-801E-634DDDAF4B2B}" type="slidenum">
              <a:rPr lang="en-US" sz="1999" spc="119" smtClean="0">
                <a:solidFill>
                  <a:srgbClr val="FFFFFF"/>
                </a:solidFill>
                <a:latin typeface="Inter Bold"/>
              </a:rPr>
              <a:pPr algn="ctr">
                <a:lnSpc>
                  <a:spcPts val="2399"/>
                </a:lnSpc>
                <a:spcBef>
                  <a:spcPts val="1799"/>
                </a:spcBef>
              </a:pPr>
              <a:t>11</a:t>
            </a:fld>
            <a:endParaRPr lang="en-US" sz="1999" spc="119">
              <a:solidFill>
                <a:srgbClr val="FFFFFF"/>
              </a:solidFill>
              <a:latin typeface="Inter Bold"/>
            </a:endParaRPr>
          </a:p>
        </p:txBody>
      </p:sp>
    </p:spTree>
    <p:extLst>
      <p:ext uri="{BB962C8B-B14F-4D97-AF65-F5344CB8AC3E}">
        <p14:creationId xmlns:p14="http://schemas.microsoft.com/office/powerpoint/2010/main" val="29772446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96129" y="904994"/>
            <a:ext cx="12772471" cy="795089"/>
          </a:xfrm>
          <a:prstGeom prst="rect">
            <a:avLst/>
          </a:prstGeom>
        </p:spPr>
        <p:txBody>
          <a:bodyPr wrap="square" lIns="0" tIns="0" rIns="0" bIns="0" rtlCol="0" anchor="t">
            <a:spAutoFit/>
          </a:bodyPr>
          <a:lstStyle/>
          <a:p>
            <a:pPr>
              <a:lnSpc>
                <a:spcPts val="6159"/>
              </a:lnSpc>
              <a:spcBef>
                <a:spcPts val="4619"/>
              </a:spcBef>
            </a:pPr>
            <a:r>
              <a:rPr lang="en-GB" sz="5599" spc="-279">
                <a:solidFill>
                  <a:srgbClr val="008E97"/>
                </a:solidFill>
                <a:latin typeface="Inter"/>
              </a:rPr>
              <a:t>ENERGY BENEFITS OF GREEN ROOFS</a:t>
            </a:r>
            <a:endParaRPr lang="en-US" sz="5599" spc="-279">
              <a:solidFill>
                <a:srgbClr val="008E97"/>
              </a:solidFill>
              <a:latin typeface="Inter"/>
            </a:endParaRPr>
          </a:p>
        </p:txBody>
      </p:sp>
      <p:sp>
        <p:nvSpPr>
          <p:cNvPr id="3" name="AutoShape 3"/>
          <p:cNvSpPr/>
          <p:nvPr/>
        </p:nvSpPr>
        <p:spPr>
          <a:xfrm>
            <a:off x="0" y="0"/>
            <a:ext cx="1714500" cy="10287000"/>
          </a:xfrm>
          <a:prstGeom prst="rect">
            <a:avLst/>
          </a:prstGeom>
          <a:solidFill>
            <a:srgbClr val="242424"/>
          </a:solidFill>
        </p:spPr>
        <p:txBody>
          <a:bodyPr/>
          <a:lstStyle/>
          <a:p>
            <a:endParaRPr lang="es-ES"/>
          </a:p>
        </p:txBody>
      </p:sp>
      <p:sp>
        <p:nvSpPr>
          <p:cNvPr id="4" name="TextBox 4"/>
          <p:cNvSpPr txBox="1"/>
          <p:nvPr/>
        </p:nvSpPr>
        <p:spPr>
          <a:xfrm rot="5400000">
            <a:off x="-2703918" y="3944759"/>
            <a:ext cx="7002110" cy="1141851"/>
          </a:xfrm>
          <a:prstGeom prst="rect">
            <a:avLst/>
          </a:prstGeom>
        </p:spPr>
        <p:txBody>
          <a:bodyPr lIns="0" tIns="0" rIns="0" bIns="0" rtlCol="0" anchor="t">
            <a:spAutoFit/>
          </a:bodyPr>
          <a:lstStyle/>
          <a:p>
            <a:pPr marL="0" lvl="1">
              <a:lnSpc>
                <a:spcPts val="5980"/>
              </a:lnSpc>
              <a:spcBef>
                <a:spcPts val="4485"/>
              </a:spcBef>
            </a:pPr>
            <a:r>
              <a:rPr lang="en-US" sz="1400" spc="276">
                <a:solidFill>
                  <a:srgbClr val="FFFFFF"/>
                </a:solidFill>
                <a:latin typeface="Inter Bold"/>
              </a:rPr>
              <a:t>Learning Unit 2: </a:t>
            </a:r>
            <a:r>
              <a:rPr lang="en-GB" sz="1400">
                <a:solidFill>
                  <a:schemeClr val="bg1"/>
                </a:solidFill>
              </a:rPr>
              <a:t>Green roof energy savings in buildings </a:t>
            </a:r>
          </a:p>
          <a:p>
            <a:pPr marL="0" lvl="1">
              <a:lnSpc>
                <a:spcPts val="1680"/>
              </a:lnSpc>
              <a:spcBef>
                <a:spcPts val="1260"/>
              </a:spcBef>
            </a:pPr>
            <a:endParaRPr lang="en-US" sz="1400" spc="210">
              <a:solidFill>
                <a:schemeClr val="bg1"/>
              </a:solidFill>
              <a:latin typeface="Inter"/>
            </a:endParaRP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sp>
        <p:nvSpPr>
          <p:cNvPr id="11" name="Marcador de número de diapositiva 6">
            <a:extLst>
              <a:ext uri="{FF2B5EF4-FFF2-40B4-BE49-F238E27FC236}">
                <a16:creationId xmlns:a16="http://schemas.microsoft.com/office/drawing/2014/main" id="{FC0E74BE-CB1D-F22A-A504-3751B4F15B48}"/>
              </a:ext>
            </a:extLst>
          </p:cNvPr>
          <p:cNvSpPr>
            <a:spLocks noGrp="1"/>
          </p:cNvSpPr>
          <p:nvPr>
            <p:ph type="sldNum" sz="quarter" idx="12"/>
          </p:nvPr>
        </p:nvSpPr>
        <p:spPr>
          <a:xfrm>
            <a:off x="16363950" y="674687"/>
            <a:ext cx="2133600" cy="365125"/>
          </a:xfrm>
        </p:spPr>
        <p:txBody>
          <a:bodyPr/>
          <a:lstStyle/>
          <a:p>
            <a:pPr algn="ctr">
              <a:lnSpc>
                <a:spcPts val="2399"/>
              </a:lnSpc>
              <a:spcBef>
                <a:spcPts val="1799"/>
              </a:spcBef>
            </a:pPr>
            <a:fld id="{B6F15528-21DE-4FAA-801E-634DDDAF4B2B}" type="slidenum">
              <a:rPr lang="en-US" sz="1999" spc="119" smtClean="0">
                <a:solidFill>
                  <a:srgbClr val="FFFFFF"/>
                </a:solidFill>
                <a:latin typeface="Inter Bold"/>
              </a:rPr>
              <a:pPr algn="ctr">
                <a:lnSpc>
                  <a:spcPts val="2399"/>
                </a:lnSpc>
                <a:spcBef>
                  <a:spcPts val="1799"/>
                </a:spcBef>
              </a:pPr>
              <a:t>12</a:t>
            </a:fld>
            <a:endParaRPr lang="en-US" sz="1999" spc="119">
              <a:solidFill>
                <a:srgbClr val="FFFFFF"/>
              </a:solidFill>
              <a:latin typeface="Inter Bold"/>
            </a:endParaRPr>
          </a:p>
        </p:txBody>
      </p:sp>
      <p:sp>
        <p:nvSpPr>
          <p:cNvPr id="8" name="CuadroTexto 7">
            <a:extLst>
              <a:ext uri="{FF2B5EF4-FFF2-40B4-BE49-F238E27FC236}">
                <a16:creationId xmlns:a16="http://schemas.microsoft.com/office/drawing/2014/main" id="{C118EEB9-5E84-22FD-7C6F-C07CD38F35F1}"/>
              </a:ext>
            </a:extLst>
          </p:cNvPr>
          <p:cNvSpPr txBox="1"/>
          <p:nvPr/>
        </p:nvSpPr>
        <p:spPr>
          <a:xfrm>
            <a:off x="3333215" y="2105780"/>
            <a:ext cx="13404896" cy="940322"/>
          </a:xfrm>
          <a:prstGeom prst="rect">
            <a:avLst/>
          </a:prstGeom>
          <a:noFill/>
        </p:spPr>
        <p:txBody>
          <a:bodyPr wrap="square">
            <a:spAutoFit/>
          </a:bodyPr>
          <a:lstStyle/>
          <a:p>
            <a:pPr indent="457200">
              <a:lnSpc>
                <a:spcPct val="120000"/>
              </a:lnSpc>
              <a:spcBef>
                <a:spcPts val="200"/>
              </a:spcBef>
              <a:spcAft>
                <a:spcPts val="1000"/>
              </a:spcAft>
            </a:pPr>
            <a:r>
              <a:rPr lang="en-US" sz="2400" b="1" spc="17" dirty="0">
                <a:latin typeface="Inter"/>
              </a:rPr>
              <a:t>Green roof</a:t>
            </a:r>
            <a:r>
              <a:rPr lang="en-US" sz="2400" spc="17" dirty="0">
                <a:latin typeface="Inter"/>
              </a:rPr>
              <a:t>s are able to </a:t>
            </a:r>
            <a:r>
              <a:rPr lang="en-US" sz="2400" b="1" spc="17" dirty="0">
                <a:latin typeface="Inter"/>
              </a:rPr>
              <a:t>improve</a:t>
            </a:r>
            <a:r>
              <a:rPr lang="en-US" sz="2400" spc="17" dirty="0">
                <a:latin typeface="Inter"/>
              </a:rPr>
              <a:t> the </a:t>
            </a:r>
            <a:r>
              <a:rPr lang="en-US" sz="2400" b="1" spc="17" dirty="0">
                <a:latin typeface="Inter"/>
              </a:rPr>
              <a:t>energy efficiency </a:t>
            </a:r>
            <a:r>
              <a:rPr lang="en-US" sz="2400" spc="17" dirty="0">
                <a:latin typeface="Inter"/>
              </a:rPr>
              <a:t>of a building </a:t>
            </a:r>
            <a:r>
              <a:rPr lang="en-US" sz="2400" b="1" spc="17" dirty="0">
                <a:latin typeface="Inter"/>
              </a:rPr>
              <a:t>and reduce</a:t>
            </a:r>
            <a:r>
              <a:rPr lang="en-US" sz="2400" spc="17" dirty="0">
                <a:latin typeface="Inter"/>
              </a:rPr>
              <a:t> its energy consumption through various phenomena.</a:t>
            </a:r>
            <a:endParaRPr lang="en-GB" sz="2400" spc="17" dirty="0">
              <a:latin typeface="Inter"/>
            </a:endParaRPr>
          </a:p>
        </p:txBody>
      </p:sp>
      <p:sp>
        <p:nvSpPr>
          <p:cNvPr id="13" name="CuadroTexto 12">
            <a:extLst>
              <a:ext uri="{FF2B5EF4-FFF2-40B4-BE49-F238E27FC236}">
                <a16:creationId xmlns:a16="http://schemas.microsoft.com/office/drawing/2014/main" id="{3F9D63B8-BEDF-6318-CC39-2A9FD84A82EC}"/>
              </a:ext>
            </a:extLst>
          </p:cNvPr>
          <p:cNvSpPr txBox="1"/>
          <p:nvPr/>
        </p:nvSpPr>
        <p:spPr>
          <a:xfrm>
            <a:off x="3505200" y="3868223"/>
            <a:ext cx="9247238" cy="461665"/>
          </a:xfrm>
          <a:prstGeom prst="rect">
            <a:avLst/>
          </a:prstGeom>
          <a:noFill/>
        </p:spPr>
        <p:txBody>
          <a:bodyPr wrap="square">
            <a:spAutoFit/>
          </a:bodyPr>
          <a:lstStyle/>
          <a:p>
            <a:pPr marL="342900" marR="457200" lvl="0" indent="-342900" algn="just">
              <a:spcBef>
                <a:spcPts val="200"/>
              </a:spcBef>
              <a:buFont typeface="+mj-lt"/>
              <a:buAutoNum type="alphaLcPeriod"/>
            </a:pPr>
            <a:r>
              <a:rPr lang="en-US" sz="2400" b="1" kern="1000" dirty="0">
                <a:solidFill>
                  <a:srgbClr val="009DD9"/>
                </a:solidFill>
                <a:effectLst/>
                <a:latin typeface="Inter" panose="020B0604020202020204" charset="0"/>
                <a:ea typeface="Inter" panose="020B0604020202020204" charset="0"/>
                <a:cs typeface="Tahoma" panose="020B0604030504040204" pitchFamily="34" charset="0"/>
              </a:rPr>
              <a:t>Vegetation properties</a:t>
            </a:r>
            <a:endParaRPr lang="en-GB" sz="2400" b="1" kern="1000" dirty="0">
              <a:solidFill>
                <a:srgbClr val="009DD9"/>
              </a:solidFill>
              <a:effectLst/>
              <a:latin typeface="Inter" panose="020B0604020202020204" charset="0"/>
              <a:ea typeface="Inter" panose="020B0604020202020204" charset="0"/>
              <a:cs typeface="Tahoma" panose="020B0604030504040204" pitchFamily="34" charset="0"/>
            </a:endParaRPr>
          </a:p>
        </p:txBody>
      </p:sp>
      <p:sp>
        <p:nvSpPr>
          <p:cNvPr id="15" name="CuadroTexto 14">
            <a:extLst>
              <a:ext uri="{FF2B5EF4-FFF2-40B4-BE49-F238E27FC236}">
                <a16:creationId xmlns:a16="http://schemas.microsoft.com/office/drawing/2014/main" id="{FB4F5BB3-FACC-0AEA-EDB3-969DC7812457}"/>
              </a:ext>
            </a:extLst>
          </p:cNvPr>
          <p:cNvSpPr txBox="1"/>
          <p:nvPr/>
        </p:nvSpPr>
        <p:spPr>
          <a:xfrm>
            <a:off x="2398141" y="4463025"/>
            <a:ext cx="14396516" cy="1826719"/>
          </a:xfrm>
          <a:prstGeom prst="rect">
            <a:avLst/>
          </a:prstGeom>
          <a:noFill/>
        </p:spPr>
        <p:txBody>
          <a:bodyPr wrap="square">
            <a:spAutoFit/>
          </a:bodyPr>
          <a:lstStyle/>
          <a:p>
            <a:pPr indent="457200" algn="just">
              <a:lnSpc>
                <a:spcPct val="120000"/>
              </a:lnSpc>
              <a:spcBef>
                <a:spcPts val="200"/>
              </a:spcBef>
              <a:spcAft>
                <a:spcPts val="1000"/>
              </a:spcAft>
            </a:pPr>
            <a:r>
              <a:rPr lang="en-US" sz="2400" spc="17" dirty="0">
                <a:latin typeface="Inter"/>
              </a:rPr>
              <a:t>The first phenomena is </a:t>
            </a:r>
            <a:r>
              <a:rPr lang="en-US" sz="2400" b="1" spc="17" dirty="0">
                <a:latin typeface="Inter"/>
              </a:rPr>
              <a:t>due to different characteristics of plants</a:t>
            </a:r>
            <a:r>
              <a:rPr lang="en-US" sz="2400" spc="17" dirty="0">
                <a:latin typeface="Inter"/>
              </a:rPr>
              <a:t>, such as their </a:t>
            </a:r>
            <a:r>
              <a:rPr lang="en-US" sz="2400" b="1" spc="17" dirty="0">
                <a:latin typeface="Inter"/>
              </a:rPr>
              <a:t>consumption of sunlight energy </a:t>
            </a:r>
            <a:r>
              <a:rPr lang="en-US" sz="2400" spc="17" dirty="0">
                <a:latin typeface="Inter"/>
              </a:rPr>
              <a:t>due to the performance of different </a:t>
            </a:r>
            <a:r>
              <a:rPr lang="en-US" sz="2400" b="1" spc="17" dirty="0">
                <a:latin typeface="Inter"/>
              </a:rPr>
              <a:t>physiological processes </a:t>
            </a:r>
            <a:r>
              <a:rPr lang="en-US" sz="2400" spc="17" dirty="0">
                <a:latin typeface="Inter"/>
              </a:rPr>
              <a:t>such as </a:t>
            </a:r>
            <a:r>
              <a:rPr lang="en-US" sz="2400" b="1" spc="17" dirty="0">
                <a:latin typeface="Inter"/>
              </a:rPr>
              <a:t>photosynthesis and evapotranspiration</a:t>
            </a:r>
            <a:r>
              <a:rPr lang="en-US" sz="2400" spc="17" dirty="0">
                <a:latin typeface="Inter"/>
              </a:rPr>
              <a:t>, as well as the </a:t>
            </a:r>
            <a:r>
              <a:rPr lang="en-US" sz="2400" b="1" spc="17" dirty="0">
                <a:latin typeface="Inter"/>
              </a:rPr>
              <a:t>generation of shadows </a:t>
            </a:r>
            <a:r>
              <a:rPr lang="en-US" sz="2400" spc="17" dirty="0">
                <a:latin typeface="Inter"/>
              </a:rPr>
              <a:t>on our roof and the </a:t>
            </a:r>
            <a:r>
              <a:rPr lang="en-US" sz="2400" b="1" spc="17" dirty="0">
                <a:latin typeface="Inter"/>
              </a:rPr>
              <a:t>reflectivity of the plants</a:t>
            </a:r>
            <a:r>
              <a:rPr lang="en-US" sz="2400" spc="17" dirty="0">
                <a:latin typeface="Inter"/>
              </a:rPr>
              <a:t>.</a:t>
            </a:r>
            <a:endParaRPr lang="en-GB" sz="2400" spc="17" dirty="0">
              <a:latin typeface="Inter"/>
            </a:endParaRPr>
          </a:p>
        </p:txBody>
      </p:sp>
      <p:sp>
        <p:nvSpPr>
          <p:cNvPr id="18" name="CuadroTexto 17">
            <a:extLst>
              <a:ext uri="{FF2B5EF4-FFF2-40B4-BE49-F238E27FC236}">
                <a16:creationId xmlns:a16="http://schemas.microsoft.com/office/drawing/2014/main" id="{F53B616B-9330-D9CE-46D8-729ADE203F21}"/>
              </a:ext>
            </a:extLst>
          </p:cNvPr>
          <p:cNvSpPr txBox="1"/>
          <p:nvPr/>
        </p:nvSpPr>
        <p:spPr>
          <a:xfrm>
            <a:off x="2420264" y="2992394"/>
            <a:ext cx="9247238" cy="785151"/>
          </a:xfrm>
          <a:prstGeom prst="rect">
            <a:avLst/>
          </a:prstGeom>
          <a:noFill/>
        </p:spPr>
        <p:txBody>
          <a:bodyPr wrap="square">
            <a:spAutoFit/>
          </a:bodyPr>
          <a:lstStyle/>
          <a:p>
            <a:pPr>
              <a:lnSpc>
                <a:spcPts val="6159"/>
              </a:lnSpc>
              <a:spcBef>
                <a:spcPts val="4619"/>
              </a:spcBef>
            </a:pPr>
            <a:r>
              <a:rPr lang="en-GB" sz="2800" spc="-279" dirty="0">
                <a:solidFill>
                  <a:srgbClr val="008E97"/>
                </a:solidFill>
                <a:latin typeface="Inter"/>
              </a:rPr>
              <a:t>PHENOMENA FOR ENERGY SAVING IN BUILDINGS</a:t>
            </a:r>
            <a:endParaRPr lang="en-US" sz="2800" spc="-279" dirty="0">
              <a:solidFill>
                <a:srgbClr val="008E97"/>
              </a:solidFill>
              <a:latin typeface="Inter"/>
            </a:endParaRPr>
          </a:p>
        </p:txBody>
      </p:sp>
      <p:sp>
        <p:nvSpPr>
          <p:cNvPr id="23" name="CuadroTexto 22">
            <a:extLst>
              <a:ext uri="{FF2B5EF4-FFF2-40B4-BE49-F238E27FC236}">
                <a16:creationId xmlns:a16="http://schemas.microsoft.com/office/drawing/2014/main" id="{038651C5-114E-3A5F-9A3F-171A2FEACD13}"/>
              </a:ext>
            </a:extLst>
          </p:cNvPr>
          <p:cNvSpPr txBox="1"/>
          <p:nvPr/>
        </p:nvSpPr>
        <p:spPr>
          <a:xfrm>
            <a:off x="3519948" y="6516395"/>
            <a:ext cx="9247238" cy="461665"/>
          </a:xfrm>
          <a:prstGeom prst="rect">
            <a:avLst/>
          </a:prstGeom>
          <a:noFill/>
        </p:spPr>
        <p:txBody>
          <a:bodyPr wrap="square">
            <a:spAutoFit/>
          </a:bodyPr>
          <a:lstStyle/>
          <a:p>
            <a:pPr marR="457200" algn="just">
              <a:spcBef>
                <a:spcPts val="200"/>
              </a:spcBef>
            </a:pPr>
            <a:r>
              <a:rPr lang="en-US" sz="2400" b="1" kern="1000" dirty="0">
                <a:solidFill>
                  <a:srgbClr val="009DD9"/>
                </a:solidFill>
                <a:latin typeface="Inter" panose="020B0604020202020204" charset="0"/>
                <a:ea typeface="Inter" panose="020B0604020202020204" charset="0"/>
                <a:cs typeface="Tahoma" panose="020B0604030504040204" pitchFamily="34" charset="0"/>
              </a:rPr>
              <a:t>b. Thermal insulation</a:t>
            </a:r>
            <a:endParaRPr lang="en-GB" sz="2400" b="1" kern="1000" dirty="0">
              <a:solidFill>
                <a:srgbClr val="009DD9"/>
              </a:solidFill>
              <a:latin typeface="Inter" panose="020B0604020202020204" charset="0"/>
              <a:ea typeface="Inter" panose="020B0604020202020204" charset="0"/>
              <a:cs typeface="Tahoma" panose="020B0604030504040204" pitchFamily="34" charset="0"/>
            </a:endParaRPr>
          </a:p>
        </p:txBody>
      </p:sp>
      <p:sp>
        <p:nvSpPr>
          <p:cNvPr id="25" name="CuadroTexto 24">
            <a:extLst>
              <a:ext uri="{FF2B5EF4-FFF2-40B4-BE49-F238E27FC236}">
                <a16:creationId xmlns:a16="http://schemas.microsoft.com/office/drawing/2014/main" id="{BE00F6A3-F09F-A47A-2E96-7D23935A0817}"/>
              </a:ext>
            </a:extLst>
          </p:cNvPr>
          <p:cNvSpPr txBox="1"/>
          <p:nvPr/>
        </p:nvSpPr>
        <p:spPr>
          <a:xfrm>
            <a:off x="2398141" y="7017683"/>
            <a:ext cx="14859000" cy="940322"/>
          </a:xfrm>
          <a:prstGeom prst="rect">
            <a:avLst/>
          </a:prstGeom>
          <a:noFill/>
        </p:spPr>
        <p:txBody>
          <a:bodyPr wrap="square">
            <a:spAutoFit/>
          </a:bodyPr>
          <a:lstStyle/>
          <a:p>
            <a:pPr indent="457200" algn="just">
              <a:lnSpc>
                <a:spcPct val="120000"/>
              </a:lnSpc>
              <a:spcBef>
                <a:spcPts val="200"/>
              </a:spcBef>
              <a:spcAft>
                <a:spcPts val="1000"/>
              </a:spcAft>
            </a:pPr>
            <a:r>
              <a:rPr lang="en-US" sz="2400" b="1" spc="17" dirty="0">
                <a:latin typeface="Inter"/>
              </a:rPr>
              <a:t>Improving the thermal insulation of the </a:t>
            </a:r>
            <a:r>
              <a:rPr lang="en-US" sz="2400" spc="17" dirty="0">
                <a:latin typeface="Inter"/>
              </a:rPr>
              <a:t>building is the main purpose of the green roof. In </a:t>
            </a:r>
            <a:r>
              <a:rPr lang="en-GB" sz="2400" spc="17" dirty="0">
                <a:latin typeface="Inter"/>
              </a:rPr>
              <a:t>other words, means to </a:t>
            </a:r>
            <a:r>
              <a:rPr lang="en-GB" sz="2400" b="1" spc="17" dirty="0">
                <a:latin typeface="Inter"/>
              </a:rPr>
              <a:t>decrease the thermal transmittance of the roof. </a:t>
            </a:r>
          </a:p>
        </p:txBody>
      </p:sp>
      <p:sp>
        <p:nvSpPr>
          <p:cNvPr id="27" name="CuadroTexto 26">
            <a:extLst>
              <a:ext uri="{FF2B5EF4-FFF2-40B4-BE49-F238E27FC236}">
                <a16:creationId xmlns:a16="http://schemas.microsoft.com/office/drawing/2014/main" id="{D9C2B6ED-C808-A662-A53D-0B1E35C9D70B}"/>
              </a:ext>
            </a:extLst>
          </p:cNvPr>
          <p:cNvSpPr txBox="1"/>
          <p:nvPr/>
        </p:nvSpPr>
        <p:spPr>
          <a:xfrm>
            <a:off x="3497826" y="8110835"/>
            <a:ext cx="9247238" cy="461665"/>
          </a:xfrm>
          <a:prstGeom prst="rect">
            <a:avLst/>
          </a:prstGeom>
          <a:noFill/>
        </p:spPr>
        <p:txBody>
          <a:bodyPr wrap="square">
            <a:spAutoFit/>
          </a:bodyPr>
          <a:lstStyle/>
          <a:p>
            <a:pPr marR="457200" lvl="0" algn="just">
              <a:spcBef>
                <a:spcPts val="200"/>
              </a:spcBef>
            </a:pPr>
            <a:r>
              <a:rPr lang="en-US" sz="2400" b="1" kern="1000" dirty="0">
                <a:solidFill>
                  <a:srgbClr val="009DD9"/>
                </a:solidFill>
                <a:latin typeface="Inter" panose="020B0604020202020204" charset="0"/>
                <a:ea typeface="Inter" panose="020B0604020202020204" charset="0"/>
                <a:cs typeface="Tahoma" panose="020B0604030504040204" pitchFamily="34" charset="0"/>
              </a:rPr>
              <a:t>c. Thermal mass</a:t>
            </a:r>
            <a:endParaRPr lang="en-GB" sz="2400" b="1" kern="1000" dirty="0">
              <a:solidFill>
                <a:srgbClr val="009DD9"/>
              </a:solidFill>
              <a:latin typeface="Inter" panose="020B0604020202020204" charset="0"/>
              <a:ea typeface="Inter" panose="020B0604020202020204" charset="0"/>
              <a:cs typeface="Tahoma" panose="020B0604030504040204" pitchFamily="34" charset="0"/>
            </a:endParaRPr>
          </a:p>
        </p:txBody>
      </p:sp>
      <p:sp>
        <p:nvSpPr>
          <p:cNvPr id="29" name="CuadroTexto 28">
            <a:extLst>
              <a:ext uri="{FF2B5EF4-FFF2-40B4-BE49-F238E27FC236}">
                <a16:creationId xmlns:a16="http://schemas.microsoft.com/office/drawing/2014/main" id="{482FED95-8483-DD95-9006-68D0601F86BF}"/>
              </a:ext>
            </a:extLst>
          </p:cNvPr>
          <p:cNvSpPr txBox="1"/>
          <p:nvPr/>
        </p:nvSpPr>
        <p:spPr>
          <a:xfrm>
            <a:off x="2286000" y="8717340"/>
            <a:ext cx="15392400" cy="1200329"/>
          </a:xfrm>
          <a:prstGeom prst="rect">
            <a:avLst/>
          </a:prstGeom>
          <a:noFill/>
        </p:spPr>
        <p:txBody>
          <a:bodyPr wrap="square">
            <a:spAutoFit/>
          </a:bodyPr>
          <a:lstStyle/>
          <a:p>
            <a:r>
              <a:rPr lang="en-US" sz="2400" spc="17" dirty="0">
                <a:latin typeface="Inter"/>
              </a:rPr>
              <a:t>	Directly dependent on the </a:t>
            </a:r>
            <a:r>
              <a:rPr lang="en-US" sz="2400" b="1" spc="17" dirty="0">
                <a:latin typeface="Inter"/>
              </a:rPr>
              <a:t>mass of the different layers </a:t>
            </a:r>
            <a:r>
              <a:rPr lang="en-GB" sz="2400" spc="17" dirty="0">
                <a:latin typeface="Inter"/>
              </a:rPr>
              <a:t>especially the substrate and vegetation, and the </a:t>
            </a:r>
            <a:r>
              <a:rPr lang="en-GB" sz="2400" b="1" spc="17" dirty="0">
                <a:latin typeface="Inter"/>
              </a:rPr>
              <a:t>specific heat of each layer. </a:t>
            </a:r>
            <a:r>
              <a:rPr lang="en-GB" sz="2400" spc="17" dirty="0">
                <a:latin typeface="Inter"/>
              </a:rPr>
              <a:t>A </a:t>
            </a:r>
            <a:r>
              <a:rPr lang="en-GB" sz="2400" b="1" spc="17" dirty="0">
                <a:latin typeface="Inter"/>
              </a:rPr>
              <a:t>high thermal mass </a:t>
            </a:r>
            <a:r>
              <a:rPr lang="en-GB" sz="2400" spc="17" dirty="0">
                <a:latin typeface="Inter"/>
              </a:rPr>
              <a:t>helps to </a:t>
            </a:r>
            <a:r>
              <a:rPr lang="en-GB" sz="2400" b="1" spc="17" dirty="0">
                <a:latin typeface="Inter"/>
              </a:rPr>
              <a:t>stabilise building temperatures</a:t>
            </a:r>
            <a:r>
              <a:rPr lang="en-GB" sz="2400" spc="17" dirty="0">
                <a:latin typeface="Inter"/>
              </a:rPr>
              <a:t>, thus reducing peak demand.</a:t>
            </a:r>
          </a:p>
        </p:txBody>
      </p:sp>
      <p:pic>
        <p:nvPicPr>
          <p:cNvPr id="14" name="Imagen 13" descr="Una caricatura de una persona&#10;&#10;Descripción generada automáticamente con confianza baja">
            <a:extLst>
              <a:ext uri="{FF2B5EF4-FFF2-40B4-BE49-F238E27FC236}">
                <a16:creationId xmlns:a16="http://schemas.microsoft.com/office/drawing/2014/main" id="{E6083C6E-2E63-0CF6-BC28-9339EBF1A65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10022" y="1585463"/>
            <a:ext cx="1714500" cy="1714500"/>
          </a:xfrm>
          <a:prstGeom prst="rect">
            <a:avLst/>
          </a:prstGeom>
        </p:spPr>
      </p:pic>
    </p:spTree>
    <p:extLst>
      <p:ext uri="{BB962C8B-B14F-4D97-AF65-F5344CB8AC3E}">
        <p14:creationId xmlns:p14="http://schemas.microsoft.com/office/powerpoint/2010/main" val="34801145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96129" y="904994"/>
            <a:ext cx="13045667" cy="1590179"/>
          </a:xfrm>
          <a:prstGeom prst="rect">
            <a:avLst/>
          </a:prstGeom>
        </p:spPr>
        <p:txBody>
          <a:bodyPr wrap="square" lIns="0" tIns="0" rIns="0" bIns="0" rtlCol="0" anchor="t">
            <a:spAutoFit/>
          </a:bodyPr>
          <a:lstStyle/>
          <a:p>
            <a:pPr>
              <a:lnSpc>
                <a:spcPts val="6159"/>
              </a:lnSpc>
              <a:spcBef>
                <a:spcPts val="4619"/>
              </a:spcBef>
            </a:pPr>
            <a:r>
              <a:rPr lang="en-GB" sz="5599" spc="-279" dirty="0">
                <a:solidFill>
                  <a:srgbClr val="008E97"/>
                </a:solidFill>
                <a:latin typeface="Inter"/>
              </a:rPr>
              <a:t>PHENOMENA FOR ENERGY SAVING IN BUILDINGS</a:t>
            </a:r>
            <a:endParaRPr lang="en-US" sz="5599" spc="-279" dirty="0">
              <a:solidFill>
                <a:srgbClr val="008E97"/>
              </a:solidFill>
              <a:latin typeface="Inter"/>
            </a:endParaRPr>
          </a:p>
        </p:txBody>
      </p:sp>
      <p:sp>
        <p:nvSpPr>
          <p:cNvPr id="3" name="AutoShape 3"/>
          <p:cNvSpPr/>
          <p:nvPr/>
        </p:nvSpPr>
        <p:spPr>
          <a:xfrm>
            <a:off x="19604" y="28268"/>
            <a:ext cx="1714500" cy="10287000"/>
          </a:xfrm>
          <a:prstGeom prst="rect">
            <a:avLst/>
          </a:prstGeom>
          <a:solidFill>
            <a:srgbClr val="242424"/>
          </a:solidFill>
        </p:spPr>
        <p:txBody>
          <a:bodyPr/>
          <a:lstStyle/>
          <a:p>
            <a:endParaRPr lang="es-ES"/>
          </a:p>
        </p:txBody>
      </p:sp>
      <p:sp>
        <p:nvSpPr>
          <p:cNvPr id="4" name="TextBox 4"/>
          <p:cNvSpPr txBox="1"/>
          <p:nvPr/>
        </p:nvSpPr>
        <p:spPr>
          <a:xfrm rot="5400000">
            <a:off x="-2703918" y="4220475"/>
            <a:ext cx="7002110" cy="590418"/>
          </a:xfrm>
          <a:prstGeom prst="rect">
            <a:avLst/>
          </a:prstGeom>
        </p:spPr>
        <p:txBody>
          <a:bodyPr lIns="0" tIns="0" rIns="0" bIns="0" rtlCol="0" anchor="t">
            <a:spAutoFit/>
          </a:bodyPr>
          <a:lstStyle/>
          <a:p>
            <a:pPr marL="0" lvl="1">
              <a:lnSpc>
                <a:spcPts val="1680"/>
              </a:lnSpc>
              <a:spcBef>
                <a:spcPts val="1260"/>
              </a:spcBef>
            </a:pPr>
            <a:r>
              <a:rPr lang="en-GB" sz="1400" spc="210">
                <a:solidFill>
                  <a:schemeClr val="bg1"/>
                </a:solidFill>
                <a:latin typeface="Inter"/>
              </a:rPr>
              <a:t>Learning Unit 2: Green roof energy savings in buildings </a:t>
            </a:r>
          </a:p>
          <a:p>
            <a:pPr marL="0" lvl="1">
              <a:lnSpc>
                <a:spcPts val="1680"/>
              </a:lnSpc>
              <a:spcBef>
                <a:spcPts val="1260"/>
              </a:spcBef>
            </a:pPr>
            <a:endParaRPr lang="en-US" sz="1400" spc="210">
              <a:solidFill>
                <a:schemeClr val="bg1"/>
              </a:solidFill>
              <a:latin typeface="Inter"/>
            </a:endParaRP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sp>
        <p:nvSpPr>
          <p:cNvPr id="13" name="Marcador de número de diapositiva 6">
            <a:extLst>
              <a:ext uri="{FF2B5EF4-FFF2-40B4-BE49-F238E27FC236}">
                <a16:creationId xmlns:a16="http://schemas.microsoft.com/office/drawing/2014/main" id="{BD7B5CA7-9BC8-10FA-2B34-AB4722699F30}"/>
              </a:ext>
            </a:extLst>
          </p:cNvPr>
          <p:cNvSpPr>
            <a:spLocks noGrp="1"/>
          </p:cNvSpPr>
          <p:nvPr>
            <p:ph type="sldNum" sz="quarter" idx="12"/>
          </p:nvPr>
        </p:nvSpPr>
        <p:spPr>
          <a:xfrm>
            <a:off x="16363950" y="674687"/>
            <a:ext cx="2133600" cy="365125"/>
          </a:xfrm>
        </p:spPr>
        <p:txBody>
          <a:bodyPr/>
          <a:lstStyle/>
          <a:p>
            <a:pPr algn="ctr">
              <a:lnSpc>
                <a:spcPts val="2399"/>
              </a:lnSpc>
              <a:spcBef>
                <a:spcPts val="1799"/>
              </a:spcBef>
            </a:pPr>
            <a:fld id="{B6F15528-21DE-4FAA-801E-634DDDAF4B2B}" type="slidenum">
              <a:rPr lang="en-US" sz="1999" spc="119" smtClean="0">
                <a:solidFill>
                  <a:srgbClr val="FFFFFF"/>
                </a:solidFill>
                <a:latin typeface="Inter Bold"/>
              </a:rPr>
              <a:pPr algn="ctr">
                <a:lnSpc>
                  <a:spcPts val="2399"/>
                </a:lnSpc>
                <a:spcBef>
                  <a:spcPts val="1799"/>
                </a:spcBef>
              </a:pPr>
              <a:t>13</a:t>
            </a:fld>
            <a:endParaRPr lang="en-US" sz="1999" spc="119">
              <a:solidFill>
                <a:srgbClr val="FFFFFF"/>
              </a:solidFill>
              <a:latin typeface="Inter Bold"/>
            </a:endParaRPr>
          </a:p>
        </p:txBody>
      </p:sp>
      <p:sp>
        <p:nvSpPr>
          <p:cNvPr id="23" name="CuadroTexto 22">
            <a:extLst>
              <a:ext uri="{FF2B5EF4-FFF2-40B4-BE49-F238E27FC236}">
                <a16:creationId xmlns:a16="http://schemas.microsoft.com/office/drawing/2014/main" id="{CBC48957-2C64-C67B-4508-8DE1A657694A}"/>
              </a:ext>
            </a:extLst>
          </p:cNvPr>
          <p:cNvSpPr txBox="1"/>
          <p:nvPr/>
        </p:nvSpPr>
        <p:spPr>
          <a:xfrm>
            <a:off x="3124200" y="2745839"/>
            <a:ext cx="9247238" cy="461665"/>
          </a:xfrm>
          <a:prstGeom prst="rect">
            <a:avLst/>
          </a:prstGeom>
          <a:noFill/>
        </p:spPr>
        <p:txBody>
          <a:bodyPr wrap="square">
            <a:spAutoFit/>
          </a:bodyPr>
          <a:lstStyle/>
          <a:p>
            <a:pPr marL="342900" marR="457200" lvl="0" indent="-342900" algn="just">
              <a:spcBef>
                <a:spcPts val="200"/>
              </a:spcBef>
              <a:buFont typeface="+mj-lt"/>
              <a:buAutoNum type="alphaLcPeriod"/>
            </a:pPr>
            <a:r>
              <a:rPr lang="en-US" sz="2400" b="1" kern="1000">
                <a:solidFill>
                  <a:srgbClr val="009DD9"/>
                </a:solidFill>
                <a:effectLst/>
                <a:latin typeface="Inter" panose="020B0604020202020204" charset="0"/>
                <a:ea typeface="Inter" panose="020B0604020202020204" charset="0"/>
                <a:cs typeface="Tahoma" panose="020B0604030504040204" pitchFamily="34" charset="0"/>
              </a:rPr>
              <a:t>Vegetation properties</a:t>
            </a:r>
            <a:endParaRPr lang="en-GB" sz="2400" b="1" kern="1000">
              <a:solidFill>
                <a:srgbClr val="009DD9"/>
              </a:solidFill>
              <a:effectLst/>
              <a:latin typeface="Inter" panose="020B0604020202020204" charset="0"/>
              <a:ea typeface="Inter" panose="020B0604020202020204" charset="0"/>
              <a:cs typeface="Tahoma" panose="020B0604030504040204" pitchFamily="34" charset="0"/>
            </a:endParaRPr>
          </a:p>
        </p:txBody>
      </p:sp>
      <p:sp>
        <p:nvSpPr>
          <p:cNvPr id="24" name="CuadroTexto 23">
            <a:extLst>
              <a:ext uri="{FF2B5EF4-FFF2-40B4-BE49-F238E27FC236}">
                <a16:creationId xmlns:a16="http://schemas.microsoft.com/office/drawing/2014/main" id="{5A6B2B76-27CF-8C8E-25C7-61B07C71E811}"/>
              </a:ext>
            </a:extLst>
          </p:cNvPr>
          <p:cNvSpPr txBox="1"/>
          <p:nvPr/>
        </p:nvSpPr>
        <p:spPr>
          <a:xfrm>
            <a:off x="2681382" y="4171008"/>
            <a:ext cx="10741220" cy="1482457"/>
          </a:xfrm>
          <a:prstGeom prst="rect">
            <a:avLst/>
          </a:prstGeom>
          <a:noFill/>
        </p:spPr>
        <p:txBody>
          <a:bodyPr wrap="square">
            <a:spAutoFit/>
          </a:bodyPr>
          <a:lstStyle/>
          <a:p>
            <a:pPr algn="just">
              <a:spcBef>
                <a:spcPts val="1200"/>
              </a:spcBef>
              <a:spcAft>
                <a:spcPts val="1000"/>
              </a:spcAft>
            </a:pPr>
            <a:r>
              <a:rPr lang="en-GB" sz="2400" b="1" spc="17" dirty="0">
                <a:latin typeface="Inter"/>
              </a:rPr>
              <a:t>1. The consumption of solar energy by the vegetation</a:t>
            </a:r>
          </a:p>
          <a:p>
            <a:pPr algn="just">
              <a:spcBef>
                <a:spcPts val="1200"/>
              </a:spcBef>
              <a:spcAft>
                <a:spcPts val="1000"/>
              </a:spcAft>
            </a:pPr>
            <a:r>
              <a:rPr lang="en-GB" sz="2400" spc="17" dirty="0">
                <a:latin typeface="Inter"/>
              </a:rPr>
              <a:t>This effect results in a decrease of the temperature inside the building, especially on the floors closest to the roof. </a:t>
            </a:r>
          </a:p>
        </p:txBody>
      </p:sp>
      <p:sp>
        <p:nvSpPr>
          <p:cNvPr id="26" name="CuadroTexto 25">
            <a:extLst>
              <a:ext uri="{FF2B5EF4-FFF2-40B4-BE49-F238E27FC236}">
                <a16:creationId xmlns:a16="http://schemas.microsoft.com/office/drawing/2014/main" id="{B61C31C3-F1D7-9436-16F0-5C7565B3E0A0}"/>
              </a:ext>
            </a:extLst>
          </p:cNvPr>
          <p:cNvSpPr txBox="1"/>
          <p:nvPr/>
        </p:nvSpPr>
        <p:spPr>
          <a:xfrm>
            <a:off x="2681381" y="3381249"/>
            <a:ext cx="9247238" cy="461665"/>
          </a:xfrm>
          <a:prstGeom prst="rect">
            <a:avLst/>
          </a:prstGeom>
          <a:noFill/>
        </p:spPr>
        <p:txBody>
          <a:bodyPr wrap="square">
            <a:spAutoFit/>
          </a:bodyPr>
          <a:lstStyle/>
          <a:p>
            <a:pPr algn="just">
              <a:spcBef>
                <a:spcPts val="600"/>
              </a:spcBef>
              <a:spcAft>
                <a:spcPts val="1000"/>
              </a:spcAft>
            </a:pPr>
            <a:r>
              <a:rPr lang="en-GB" sz="2400" spc="17" dirty="0">
                <a:latin typeface="Inter"/>
              </a:rPr>
              <a:t>It mainly depends on the following vegetation phenomena: </a:t>
            </a:r>
          </a:p>
        </p:txBody>
      </p:sp>
      <p:grpSp>
        <p:nvGrpSpPr>
          <p:cNvPr id="17" name="Grupo 16">
            <a:extLst>
              <a:ext uri="{FF2B5EF4-FFF2-40B4-BE49-F238E27FC236}">
                <a16:creationId xmlns:a16="http://schemas.microsoft.com/office/drawing/2014/main" id="{14B4088E-15C0-E530-BB7D-14060F8E7C1F}"/>
              </a:ext>
            </a:extLst>
          </p:cNvPr>
          <p:cNvGrpSpPr/>
          <p:nvPr/>
        </p:nvGrpSpPr>
        <p:grpSpPr>
          <a:xfrm>
            <a:off x="14155663" y="3892748"/>
            <a:ext cx="2872416" cy="2873729"/>
            <a:chOff x="14124590" y="3597126"/>
            <a:chExt cx="2625209" cy="2617788"/>
          </a:xfrm>
        </p:grpSpPr>
        <p:sp>
          <p:nvSpPr>
            <p:cNvPr id="12" name="Elipse 11">
              <a:extLst>
                <a:ext uri="{FF2B5EF4-FFF2-40B4-BE49-F238E27FC236}">
                  <a16:creationId xmlns:a16="http://schemas.microsoft.com/office/drawing/2014/main" id="{B9242291-BE7B-7784-2855-7AF11631FC60}"/>
                </a:ext>
              </a:extLst>
            </p:cNvPr>
            <p:cNvSpPr/>
            <p:nvPr/>
          </p:nvSpPr>
          <p:spPr>
            <a:xfrm>
              <a:off x="14124590" y="3597126"/>
              <a:ext cx="2625209" cy="2617788"/>
            </a:xfrm>
            <a:prstGeom prst="ellipse">
              <a:avLst/>
            </a:prstGeom>
            <a:solidFill>
              <a:schemeClr val="bg1"/>
            </a:solidFill>
            <a:ln w="3238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s-ES"/>
            </a:p>
          </p:txBody>
        </p:sp>
        <p:pic>
          <p:nvPicPr>
            <p:cNvPr id="16" name="Imagen 15" descr="Una caricatura de una persona&#10;&#10;Descripción generada automáticamente con confianza baja">
              <a:extLst>
                <a:ext uri="{FF2B5EF4-FFF2-40B4-BE49-F238E27FC236}">
                  <a16:creationId xmlns:a16="http://schemas.microsoft.com/office/drawing/2014/main" id="{CDC39A61-3CE1-4BFA-7F1A-511D5088248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14606903" y="4097417"/>
              <a:ext cx="1617206" cy="1617206"/>
            </a:xfrm>
            <a:prstGeom prst="rect">
              <a:avLst/>
            </a:prstGeom>
          </p:spPr>
        </p:pic>
      </p:grpSp>
      <p:sp>
        <p:nvSpPr>
          <p:cNvPr id="19" name="CuadroTexto 18">
            <a:extLst>
              <a:ext uri="{FF2B5EF4-FFF2-40B4-BE49-F238E27FC236}">
                <a16:creationId xmlns:a16="http://schemas.microsoft.com/office/drawing/2014/main" id="{F228BE84-375B-0C24-3884-66ADE8721671}"/>
              </a:ext>
            </a:extLst>
          </p:cNvPr>
          <p:cNvSpPr txBox="1"/>
          <p:nvPr/>
        </p:nvSpPr>
        <p:spPr>
          <a:xfrm>
            <a:off x="2696129" y="5832820"/>
            <a:ext cx="14684240" cy="4175502"/>
          </a:xfrm>
          <a:prstGeom prst="rect">
            <a:avLst/>
          </a:prstGeom>
          <a:noFill/>
        </p:spPr>
        <p:txBody>
          <a:bodyPr wrap="square">
            <a:spAutoFit/>
          </a:bodyPr>
          <a:lstStyle/>
          <a:p>
            <a:pPr algn="just">
              <a:spcBef>
                <a:spcPts val="1200"/>
              </a:spcBef>
              <a:spcAft>
                <a:spcPts val="1000"/>
              </a:spcAft>
            </a:pPr>
            <a:r>
              <a:rPr lang="en-GB" sz="2400" b="1" spc="17" dirty="0">
                <a:latin typeface="Inter"/>
              </a:rPr>
              <a:t>2. Process of evapotranspiration</a:t>
            </a:r>
          </a:p>
          <a:p>
            <a:pPr algn="just">
              <a:spcBef>
                <a:spcPts val="600"/>
              </a:spcBef>
              <a:spcAft>
                <a:spcPts val="1000"/>
              </a:spcAft>
            </a:pPr>
            <a:r>
              <a:rPr lang="en-GB" sz="2400" spc="17" dirty="0">
                <a:latin typeface="Inter"/>
              </a:rPr>
              <a:t>Evapotranspiration is the combination of two processes:</a:t>
            </a:r>
          </a:p>
          <a:p>
            <a:pPr algn="just">
              <a:spcBef>
                <a:spcPts val="600"/>
              </a:spcBef>
            </a:pPr>
            <a:r>
              <a:rPr lang="en-GB" sz="2400" spc="17" dirty="0">
                <a:latin typeface="Inter"/>
              </a:rPr>
              <a:t>- Evaporation from the soil and from the surface covered by plants.</a:t>
            </a:r>
          </a:p>
          <a:p>
            <a:pPr algn="just">
              <a:spcBef>
                <a:spcPts val="600"/>
              </a:spcBef>
            </a:pPr>
            <a:r>
              <a:rPr lang="en-GB" sz="2400" spc="17" dirty="0">
                <a:latin typeface="Inter"/>
              </a:rPr>
              <a:t>- Transpiration from plant leaves. </a:t>
            </a:r>
          </a:p>
          <a:p>
            <a:pPr algn="just">
              <a:spcBef>
                <a:spcPts val="600"/>
              </a:spcBef>
              <a:spcAft>
                <a:spcPts val="1000"/>
              </a:spcAft>
            </a:pPr>
            <a:r>
              <a:rPr lang="en-GB" sz="2400" spc="17" dirty="0">
                <a:latin typeface="Inter"/>
              </a:rPr>
              <a:t>This phenomenon also causes green roofs cool down through latent heat loss, lowering the temperature of the air above the roof and the temperature of the substrate. </a:t>
            </a:r>
          </a:p>
          <a:p>
            <a:pPr algn="just">
              <a:spcBef>
                <a:spcPts val="1200"/>
              </a:spcBef>
              <a:spcAft>
                <a:spcPts val="1000"/>
              </a:spcAft>
            </a:pPr>
            <a:r>
              <a:rPr lang="en-GB" sz="2400" b="1" spc="17" dirty="0">
                <a:latin typeface="Inter"/>
              </a:rPr>
              <a:t>3. Reflection of light on an exposed surface</a:t>
            </a:r>
          </a:p>
          <a:p>
            <a:pPr algn="just">
              <a:spcBef>
                <a:spcPts val="1200"/>
              </a:spcBef>
              <a:spcAft>
                <a:spcPts val="1000"/>
              </a:spcAft>
            </a:pPr>
            <a:r>
              <a:rPr lang="en-GB" sz="2400" spc="17" dirty="0">
                <a:latin typeface="Inter"/>
              </a:rPr>
              <a:t>Green roofs are therefore cooled by enhancing the reflectivity of incident solar radiation. </a:t>
            </a:r>
          </a:p>
        </p:txBody>
      </p:sp>
    </p:spTree>
    <p:extLst>
      <p:ext uri="{BB962C8B-B14F-4D97-AF65-F5344CB8AC3E}">
        <p14:creationId xmlns:p14="http://schemas.microsoft.com/office/powerpoint/2010/main" val="4313680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descr="Imagen que contiene computer, naranja, computadora, pantalla&#10;&#10;Descripción generada automáticamente">
            <a:extLst>
              <a:ext uri="{FF2B5EF4-FFF2-40B4-BE49-F238E27FC236}">
                <a16:creationId xmlns:a16="http://schemas.microsoft.com/office/drawing/2014/main" id="{C8290DD4-D03C-2004-04EF-A0F7A90609F2}"/>
              </a:ext>
            </a:extLst>
          </p:cNvPr>
          <p:cNvPicPr>
            <a:picLocks noChangeAspect="1"/>
          </p:cNvPicPr>
          <p:nvPr/>
        </p:nvPicPr>
        <p:blipFill rotWithShape="1">
          <a:blip r:embed="rId2">
            <a:extLst>
              <a:ext uri="{28A0092B-C50C-407E-A947-70E740481C1C}">
                <a14:useLocalDpi xmlns:a14="http://schemas.microsoft.com/office/drawing/2010/main" val="0"/>
              </a:ext>
            </a:extLst>
          </a:blip>
          <a:srcRect l="7872" t="13590" r="6697" b="14081"/>
          <a:stretch/>
        </p:blipFill>
        <p:spPr>
          <a:xfrm>
            <a:off x="10631796" y="1734557"/>
            <a:ext cx="6251977" cy="5293140"/>
          </a:xfrm>
          <a:prstGeom prst="rect">
            <a:avLst/>
          </a:prstGeom>
        </p:spPr>
      </p:pic>
      <p:sp>
        <p:nvSpPr>
          <p:cNvPr id="3" name="AutoShape 3"/>
          <p:cNvSpPr/>
          <p:nvPr/>
        </p:nvSpPr>
        <p:spPr>
          <a:xfrm>
            <a:off x="0" y="0"/>
            <a:ext cx="1714500" cy="10287000"/>
          </a:xfrm>
          <a:prstGeom prst="rect">
            <a:avLst/>
          </a:prstGeom>
          <a:solidFill>
            <a:srgbClr val="242424"/>
          </a:solidFill>
        </p:spPr>
        <p:txBody>
          <a:bodyPr/>
          <a:lstStyle/>
          <a:p>
            <a:endParaRPr lang="es-ES"/>
          </a:p>
        </p:txBody>
      </p:sp>
      <p:sp>
        <p:nvSpPr>
          <p:cNvPr id="4" name="TextBox 4"/>
          <p:cNvSpPr txBox="1"/>
          <p:nvPr/>
        </p:nvSpPr>
        <p:spPr>
          <a:xfrm rot="5400000">
            <a:off x="-2703918" y="4220475"/>
            <a:ext cx="7002110" cy="590418"/>
          </a:xfrm>
          <a:prstGeom prst="rect">
            <a:avLst/>
          </a:prstGeom>
        </p:spPr>
        <p:txBody>
          <a:bodyPr lIns="0" tIns="0" rIns="0" bIns="0" rtlCol="0" anchor="t">
            <a:spAutoFit/>
          </a:bodyPr>
          <a:lstStyle/>
          <a:p>
            <a:pPr marL="0" lvl="1">
              <a:lnSpc>
                <a:spcPts val="1680"/>
              </a:lnSpc>
              <a:spcBef>
                <a:spcPts val="1260"/>
              </a:spcBef>
            </a:pPr>
            <a:r>
              <a:rPr lang="en-GB" sz="1400" spc="210">
                <a:solidFill>
                  <a:schemeClr val="bg1"/>
                </a:solidFill>
                <a:latin typeface="Inter"/>
              </a:rPr>
              <a:t>Learning Unit 2: Green roof energy savings in buildings </a:t>
            </a:r>
          </a:p>
          <a:p>
            <a:pPr marL="0" lvl="1">
              <a:lnSpc>
                <a:spcPts val="1680"/>
              </a:lnSpc>
              <a:spcBef>
                <a:spcPts val="1260"/>
              </a:spcBef>
            </a:pPr>
            <a:endParaRPr lang="en-US" sz="1400" spc="210">
              <a:solidFill>
                <a:schemeClr val="bg1"/>
              </a:solidFill>
              <a:latin typeface="Inter"/>
            </a:endParaRP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sp>
        <p:nvSpPr>
          <p:cNvPr id="12" name="Marcador de número de diapositiva 6">
            <a:extLst>
              <a:ext uri="{FF2B5EF4-FFF2-40B4-BE49-F238E27FC236}">
                <a16:creationId xmlns:a16="http://schemas.microsoft.com/office/drawing/2014/main" id="{6F8583A3-1C1F-8850-4263-1FCCA3713997}"/>
              </a:ext>
            </a:extLst>
          </p:cNvPr>
          <p:cNvSpPr>
            <a:spLocks noGrp="1"/>
          </p:cNvSpPr>
          <p:nvPr>
            <p:ph type="sldNum" sz="quarter" idx="12"/>
          </p:nvPr>
        </p:nvSpPr>
        <p:spPr>
          <a:xfrm>
            <a:off x="16363950" y="674687"/>
            <a:ext cx="2133600" cy="365125"/>
          </a:xfrm>
        </p:spPr>
        <p:txBody>
          <a:bodyPr/>
          <a:lstStyle/>
          <a:p>
            <a:pPr algn="ctr">
              <a:lnSpc>
                <a:spcPts val="2399"/>
              </a:lnSpc>
              <a:spcBef>
                <a:spcPts val="1799"/>
              </a:spcBef>
            </a:pPr>
            <a:fld id="{B6F15528-21DE-4FAA-801E-634DDDAF4B2B}" type="slidenum">
              <a:rPr lang="en-US" sz="1999" spc="119" smtClean="0">
                <a:solidFill>
                  <a:srgbClr val="FFFFFF"/>
                </a:solidFill>
                <a:latin typeface="Inter Bold"/>
              </a:rPr>
              <a:pPr algn="ctr">
                <a:lnSpc>
                  <a:spcPts val="2399"/>
                </a:lnSpc>
                <a:spcBef>
                  <a:spcPts val="1799"/>
                </a:spcBef>
              </a:pPr>
              <a:t>14</a:t>
            </a:fld>
            <a:endParaRPr lang="en-US" sz="1999" spc="119">
              <a:solidFill>
                <a:srgbClr val="FFFFFF"/>
              </a:solidFill>
              <a:latin typeface="Inter Bold"/>
            </a:endParaRPr>
          </a:p>
        </p:txBody>
      </p:sp>
      <p:sp>
        <p:nvSpPr>
          <p:cNvPr id="13" name="CuadroTexto 12">
            <a:extLst>
              <a:ext uri="{FF2B5EF4-FFF2-40B4-BE49-F238E27FC236}">
                <a16:creationId xmlns:a16="http://schemas.microsoft.com/office/drawing/2014/main" id="{78FD888B-BAD8-41D2-A667-6252BEBC7E16}"/>
              </a:ext>
            </a:extLst>
          </p:cNvPr>
          <p:cNvSpPr txBox="1"/>
          <p:nvPr/>
        </p:nvSpPr>
        <p:spPr>
          <a:xfrm>
            <a:off x="3429000" y="2810524"/>
            <a:ext cx="9247238" cy="461665"/>
          </a:xfrm>
          <a:prstGeom prst="rect">
            <a:avLst/>
          </a:prstGeom>
          <a:noFill/>
        </p:spPr>
        <p:txBody>
          <a:bodyPr wrap="square">
            <a:spAutoFit/>
          </a:bodyPr>
          <a:lstStyle/>
          <a:p>
            <a:pPr marR="457200" algn="just">
              <a:spcBef>
                <a:spcPts val="200"/>
              </a:spcBef>
            </a:pPr>
            <a:r>
              <a:rPr lang="en-US" sz="2400" b="1" kern="1000">
                <a:solidFill>
                  <a:srgbClr val="009DD9"/>
                </a:solidFill>
                <a:latin typeface="Inter" panose="020B0604020202020204" charset="0"/>
                <a:ea typeface="Inter" panose="020B0604020202020204" charset="0"/>
                <a:cs typeface="Tahoma" panose="020B0604030504040204" pitchFamily="34" charset="0"/>
              </a:rPr>
              <a:t>b. Thermal insulation</a:t>
            </a:r>
            <a:endParaRPr lang="en-GB" sz="2400" b="1" kern="1000">
              <a:solidFill>
                <a:srgbClr val="009DD9"/>
              </a:solidFill>
              <a:latin typeface="Inter" panose="020B0604020202020204" charset="0"/>
              <a:ea typeface="Inter" panose="020B0604020202020204" charset="0"/>
              <a:cs typeface="Tahoma" panose="020B0604030504040204" pitchFamily="34" charset="0"/>
            </a:endParaRPr>
          </a:p>
        </p:txBody>
      </p:sp>
      <p:sp>
        <p:nvSpPr>
          <p:cNvPr id="22" name="TextBox 2">
            <a:extLst>
              <a:ext uri="{FF2B5EF4-FFF2-40B4-BE49-F238E27FC236}">
                <a16:creationId xmlns:a16="http://schemas.microsoft.com/office/drawing/2014/main" id="{88DD3BC9-0A10-C486-7948-1424B1F98A3B}"/>
              </a:ext>
            </a:extLst>
          </p:cNvPr>
          <p:cNvSpPr txBox="1"/>
          <p:nvPr/>
        </p:nvSpPr>
        <p:spPr>
          <a:xfrm>
            <a:off x="2696129" y="904994"/>
            <a:ext cx="13045667" cy="1590179"/>
          </a:xfrm>
          <a:prstGeom prst="rect">
            <a:avLst/>
          </a:prstGeom>
        </p:spPr>
        <p:txBody>
          <a:bodyPr wrap="square" lIns="0" tIns="0" rIns="0" bIns="0" rtlCol="0" anchor="t">
            <a:spAutoFit/>
          </a:bodyPr>
          <a:lstStyle/>
          <a:p>
            <a:pPr>
              <a:lnSpc>
                <a:spcPts val="6159"/>
              </a:lnSpc>
              <a:spcBef>
                <a:spcPts val="4619"/>
              </a:spcBef>
            </a:pPr>
            <a:r>
              <a:rPr lang="en-GB" sz="5599" spc="-279" dirty="0">
                <a:solidFill>
                  <a:srgbClr val="008E97"/>
                </a:solidFill>
                <a:latin typeface="Inter"/>
              </a:rPr>
              <a:t>PHENOMENA FOR ENERGY SAVING IN BUILDINGS</a:t>
            </a:r>
            <a:endParaRPr lang="en-US" sz="5599" spc="-279" dirty="0">
              <a:solidFill>
                <a:srgbClr val="008E97"/>
              </a:solidFill>
              <a:latin typeface="Inter"/>
            </a:endParaRPr>
          </a:p>
        </p:txBody>
      </p:sp>
      <p:sp>
        <p:nvSpPr>
          <p:cNvPr id="24" name="CuadroTexto 23">
            <a:extLst>
              <a:ext uri="{FF2B5EF4-FFF2-40B4-BE49-F238E27FC236}">
                <a16:creationId xmlns:a16="http://schemas.microsoft.com/office/drawing/2014/main" id="{2A1B076D-F1D7-BF21-B6F1-EBB4D665C235}"/>
              </a:ext>
            </a:extLst>
          </p:cNvPr>
          <p:cNvSpPr txBox="1"/>
          <p:nvPr/>
        </p:nvSpPr>
        <p:spPr>
          <a:xfrm>
            <a:off x="2153822" y="3563606"/>
            <a:ext cx="7257975" cy="3464090"/>
          </a:xfrm>
          <a:prstGeom prst="rect">
            <a:avLst/>
          </a:prstGeom>
          <a:noFill/>
        </p:spPr>
        <p:txBody>
          <a:bodyPr wrap="square">
            <a:spAutoFit/>
          </a:bodyPr>
          <a:lstStyle/>
          <a:p>
            <a:pPr indent="457200" algn="just">
              <a:lnSpc>
                <a:spcPct val="120000"/>
              </a:lnSpc>
              <a:spcBef>
                <a:spcPts val="200"/>
              </a:spcBef>
              <a:spcAft>
                <a:spcPts val="1000"/>
              </a:spcAft>
            </a:pPr>
            <a:r>
              <a:rPr lang="en-GB" sz="2400" spc="17" dirty="0">
                <a:latin typeface="Inter"/>
              </a:rPr>
              <a:t>	To understand the effect of </a:t>
            </a:r>
            <a:r>
              <a:rPr lang="en-GB" sz="2400" b="1" spc="17" dirty="0">
                <a:latin typeface="Inter"/>
              </a:rPr>
              <a:t>insulation on energy savings</a:t>
            </a:r>
            <a:r>
              <a:rPr lang="en-GB" sz="2400" spc="17" dirty="0">
                <a:latin typeface="Inter"/>
              </a:rPr>
              <a:t>, it is important </a:t>
            </a:r>
            <a:r>
              <a:rPr lang="en-GB" sz="2400" b="1" spc="17" dirty="0">
                <a:latin typeface="Inter"/>
              </a:rPr>
              <a:t>to understand the different layers </a:t>
            </a:r>
            <a:r>
              <a:rPr lang="en-GB" sz="2400" spc="17" dirty="0">
                <a:latin typeface="Inter"/>
              </a:rPr>
              <a:t>that make up a green roof. </a:t>
            </a:r>
          </a:p>
          <a:p>
            <a:pPr indent="457200" algn="just">
              <a:lnSpc>
                <a:spcPct val="120000"/>
              </a:lnSpc>
              <a:spcBef>
                <a:spcPts val="200"/>
              </a:spcBef>
              <a:spcAft>
                <a:spcPts val="1000"/>
              </a:spcAft>
            </a:pPr>
            <a:r>
              <a:rPr lang="en-US" sz="2400" spc="17" dirty="0">
                <a:latin typeface="Inter"/>
              </a:rPr>
              <a:t>Of these layers, the ones that have the greatest effect on the thermal insulation of the roof are: </a:t>
            </a:r>
          </a:p>
          <a:p>
            <a:pPr indent="457200" algn="just">
              <a:lnSpc>
                <a:spcPct val="120000"/>
              </a:lnSpc>
              <a:spcBef>
                <a:spcPts val="200"/>
              </a:spcBef>
              <a:spcAft>
                <a:spcPts val="1000"/>
              </a:spcAft>
            </a:pPr>
            <a:endParaRPr lang="en-GB" sz="2400" spc="17" dirty="0">
              <a:latin typeface="Inter"/>
            </a:endParaRPr>
          </a:p>
        </p:txBody>
      </p:sp>
      <p:sp>
        <p:nvSpPr>
          <p:cNvPr id="26" name="CuadroTexto 25">
            <a:extLst>
              <a:ext uri="{FF2B5EF4-FFF2-40B4-BE49-F238E27FC236}">
                <a16:creationId xmlns:a16="http://schemas.microsoft.com/office/drawing/2014/main" id="{18EFA53B-340A-AB77-1D23-7D55889CC334}"/>
              </a:ext>
            </a:extLst>
          </p:cNvPr>
          <p:cNvSpPr txBox="1"/>
          <p:nvPr/>
        </p:nvSpPr>
        <p:spPr>
          <a:xfrm>
            <a:off x="11241175" y="3722217"/>
            <a:ext cx="4614569" cy="2982098"/>
          </a:xfrm>
          <a:prstGeom prst="rect">
            <a:avLst/>
          </a:prstGeom>
          <a:noFill/>
          <a:ln w="101600">
            <a:noFill/>
          </a:ln>
        </p:spPr>
        <p:txBody>
          <a:bodyPr wrap="square">
            <a:spAutoFit/>
          </a:bodyPr>
          <a:lstStyle/>
          <a:p>
            <a:pPr lvl="0">
              <a:lnSpc>
                <a:spcPct val="107000"/>
              </a:lnSpc>
              <a:spcBef>
                <a:spcPts val="600"/>
              </a:spcBef>
            </a:pPr>
            <a:r>
              <a:rPr lang="en-GB" b="1" spc="17" dirty="0">
                <a:latin typeface="Inter"/>
              </a:rPr>
              <a:t>Reminder of the layers of a green roof</a:t>
            </a:r>
            <a:endParaRPr lang="en-US" b="1" spc="17" dirty="0">
              <a:latin typeface="Inter"/>
            </a:endParaRPr>
          </a:p>
          <a:p>
            <a:pPr marL="342900" lvl="0" indent="-342900" algn="just">
              <a:lnSpc>
                <a:spcPct val="107000"/>
              </a:lnSpc>
              <a:spcBef>
                <a:spcPts val="600"/>
              </a:spcBef>
              <a:buFont typeface="+mj-lt"/>
              <a:buAutoNum type="arabicPeriod"/>
            </a:pPr>
            <a:r>
              <a:rPr lang="en-US" spc="17" dirty="0">
                <a:latin typeface="Inter"/>
              </a:rPr>
              <a:t>Thermal insulation. </a:t>
            </a:r>
          </a:p>
          <a:p>
            <a:pPr marL="342900" lvl="0" indent="-342900" algn="just">
              <a:lnSpc>
                <a:spcPct val="107000"/>
              </a:lnSpc>
              <a:spcBef>
                <a:spcPts val="600"/>
              </a:spcBef>
              <a:buFont typeface="+mj-lt"/>
              <a:buAutoNum type="arabicPeriod"/>
            </a:pPr>
            <a:r>
              <a:rPr lang="en-US" spc="17" dirty="0">
                <a:latin typeface="Inter"/>
              </a:rPr>
              <a:t>Waterproof membrane.</a:t>
            </a:r>
          </a:p>
          <a:p>
            <a:pPr marL="342900" lvl="0" indent="-342900" algn="just">
              <a:lnSpc>
                <a:spcPct val="107000"/>
              </a:lnSpc>
              <a:spcBef>
                <a:spcPts val="600"/>
              </a:spcBef>
              <a:buFont typeface="+mj-lt"/>
              <a:buAutoNum type="arabicPeriod"/>
            </a:pPr>
            <a:r>
              <a:rPr lang="en-US" spc="17" dirty="0">
                <a:latin typeface="Inter"/>
              </a:rPr>
              <a:t>Drainage or water storage material.</a:t>
            </a:r>
          </a:p>
          <a:p>
            <a:pPr marL="342900" lvl="0" indent="-342900" algn="just">
              <a:lnSpc>
                <a:spcPct val="107000"/>
              </a:lnSpc>
              <a:spcBef>
                <a:spcPts val="600"/>
              </a:spcBef>
              <a:buFont typeface="+mj-lt"/>
              <a:buAutoNum type="arabicPeriod"/>
            </a:pPr>
            <a:r>
              <a:rPr lang="en-US" spc="17" dirty="0">
                <a:latin typeface="Inter"/>
              </a:rPr>
              <a:t>Filter layer. </a:t>
            </a:r>
          </a:p>
          <a:p>
            <a:pPr marL="342900" lvl="0" indent="-342900" algn="just">
              <a:lnSpc>
                <a:spcPct val="107000"/>
              </a:lnSpc>
              <a:spcBef>
                <a:spcPts val="600"/>
              </a:spcBef>
              <a:buFont typeface="+mj-lt"/>
              <a:buAutoNum type="arabicPeriod"/>
            </a:pPr>
            <a:r>
              <a:rPr lang="en-US" spc="17" dirty="0">
                <a:latin typeface="Inter"/>
              </a:rPr>
              <a:t>Root barrier. </a:t>
            </a:r>
          </a:p>
          <a:p>
            <a:pPr marL="342900" lvl="0" indent="-342900" algn="just">
              <a:lnSpc>
                <a:spcPct val="107000"/>
              </a:lnSpc>
              <a:spcBef>
                <a:spcPts val="600"/>
              </a:spcBef>
              <a:buFont typeface="+mj-lt"/>
              <a:buAutoNum type="arabicPeriod"/>
            </a:pPr>
            <a:r>
              <a:rPr lang="en-US" spc="17" dirty="0">
                <a:latin typeface="Inter"/>
              </a:rPr>
              <a:t>Substrate.</a:t>
            </a:r>
            <a:endParaRPr lang="en-GB" spc="17" dirty="0">
              <a:latin typeface="Inter"/>
            </a:endParaRPr>
          </a:p>
          <a:p>
            <a:pPr marL="342900" lvl="0" indent="-342900" algn="just">
              <a:lnSpc>
                <a:spcPct val="107000"/>
              </a:lnSpc>
              <a:spcBef>
                <a:spcPts val="600"/>
              </a:spcBef>
              <a:spcAft>
                <a:spcPts val="800"/>
              </a:spcAft>
              <a:buFont typeface="+mj-lt"/>
              <a:buAutoNum type="arabicPeriod"/>
            </a:pPr>
            <a:r>
              <a:rPr lang="en-US" spc="17" dirty="0">
                <a:latin typeface="Inter"/>
              </a:rPr>
              <a:t>Vegetation.</a:t>
            </a:r>
            <a:endParaRPr lang="en-GB" sz="2000" spc="17" dirty="0">
              <a:latin typeface="Inter"/>
            </a:endParaRPr>
          </a:p>
        </p:txBody>
      </p:sp>
      <p:sp>
        <p:nvSpPr>
          <p:cNvPr id="28" name="CuadroTexto 27">
            <a:extLst>
              <a:ext uri="{FF2B5EF4-FFF2-40B4-BE49-F238E27FC236}">
                <a16:creationId xmlns:a16="http://schemas.microsoft.com/office/drawing/2014/main" id="{84243EC7-30EC-F1D6-EBB5-328985A76279}"/>
              </a:ext>
            </a:extLst>
          </p:cNvPr>
          <p:cNvSpPr txBox="1"/>
          <p:nvPr/>
        </p:nvSpPr>
        <p:spPr>
          <a:xfrm>
            <a:off x="2188235" y="6564783"/>
            <a:ext cx="14401800" cy="1723549"/>
          </a:xfrm>
          <a:prstGeom prst="rect">
            <a:avLst/>
          </a:prstGeom>
          <a:noFill/>
          <a:effectLst>
            <a:softEdge rad="0"/>
          </a:effectLst>
        </p:spPr>
        <p:txBody>
          <a:bodyPr wrap="square">
            <a:spAutoFit/>
          </a:bodyPr>
          <a:lstStyle/>
          <a:p>
            <a:pPr marL="342900" indent="-342900">
              <a:spcBef>
                <a:spcPts val="600"/>
              </a:spcBef>
              <a:buFontTx/>
              <a:buChar char="-"/>
            </a:pPr>
            <a:r>
              <a:rPr lang="en-US" sz="2400" spc="17" dirty="0">
                <a:latin typeface="Inter"/>
              </a:rPr>
              <a:t>The </a:t>
            </a:r>
            <a:r>
              <a:rPr lang="en-US" sz="2400" b="1" spc="17" dirty="0">
                <a:latin typeface="Inter"/>
              </a:rPr>
              <a:t>insulation layer </a:t>
            </a:r>
          </a:p>
          <a:p>
            <a:pPr marL="342900" indent="-342900">
              <a:spcBef>
                <a:spcPts val="600"/>
              </a:spcBef>
              <a:buFontTx/>
              <a:buChar char="-"/>
            </a:pPr>
            <a:r>
              <a:rPr lang="en-US" sz="2400" spc="17" dirty="0">
                <a:latin typeface="Inter"/>
              </a:rPr>
              <a:t>The </a:t>
            </a:r>
            <a:r>
              <a:rPr lang="en-US" sz="2400" b="1" spc="17" dirty="0">
                <a:latin typeface="Inter"/>
              </a:rPr>
              <a:t>drainage or water storage system</a:t>
            </a:r>
            <a:r>
              <a:rPr lang="en-US" sz="2400" spc="17" dirty="0">
                <a:latin typeface="Inter"/>
              </a:rPr>
              <a:t> </a:t>
            </a:r>
          </a:p>
          <a:p>
            <a:pPr marL="342900" indent="-342900">
              <a:spcBef>
                <a:spcPts val="600"/>
              </a:spcBef>
              <a:buFontTx/>
              <a:buChar char="-"/>
            </a:pPr>
            <a:r>
              <a:rPr lang="en-US" sz="2400" spc="17" dirty="0">
                <a:latin typeface="Inter"/>
              </a:rPr>
              <a:t>The </a:t>
            </a:r>
            <a:r>
              <a:rPr lang="en-US" sz="2400" b="1" spc="17" dirty="0">
                <a:latin typeface="Inter"/>
              </a:rPr>
              <a:t>substrate. </a:t>
            </a:r>
            <a:r>
              <a:rPr lang="en-GB" sz="2400" spc="17" dirty="0">
                <a:latin typeface="Inter"/>
              </a:rPr>
              <a:t>The substrate can vary the transmittance of the roof depending on two factors, the bulk density of the soil and its humidity content.</a:t>
            </a:r>
          </a:p>
        </p:txBody>
      </p:sp>
      <p:sp>
        <p:nvSpPr>
          <p:cNvPr id="32" name="CuadroTexto 31">
            <a:extLst>
              <a:ext uri="{FF2B5EF4-FFF2-40B4-BE49-F238E27FC236}">
                <a16:creationId xmlns:a16="http://schemas.microsoft.com/office/drawing/2014/main" id="{90FB5CD5-5DB3-59E5-8E14-0281FA01F922}"/>
              </a:ext>
            </a:extLst>
          </p:cNvPr>
          <p:cNvSpPr txBox="1"/>
          <p:nvPr/>
        </p:nvSpPr>
        <p:spPr>
          <a:xfrm>
            <a:off x="2571750" y="8412281"/>
            <a:ext cx="14859000" cy="907941"/>
          </a:xfrm>
          <a:prstGeom prst="rect">
            <a:avLst/>
          </a:prstGeom>
          <a:noFill/>
        </p:spPr>
        <p:txBody>
          <a:bodyPr wrap="square">
            <a:spAutoFit/>
          </a:bodyPr>
          <a:lstStyle/>
          <a:p>
            <a:pPr marL="342900" indent="-342900">
              <a:spcBef>
                <a:spcPts val="600"/>
              </a:spcBef>
              <a:buFont typeface="Arial" panose="020B0604020202020204" pitchFamily="34" charset="0"/>
              <a:buChar char="•"/>
            </a:pPr>
            <a:r>
              <a:rPr lang="en-US" sz="2400" spc="17" dirty="0">
                <a:latin typeface="Inter"/>
              </a:rPr>
              <a:t>A low bulk density leads to a high thermal diffusivity which results in a low thermal transmittance.</a:t>
            </a:r>
          </a:p>
          <a:p>
            <a:pPr marL="342900" indent="-342900">
              <a:spcBef>
                <a:spcPts val="600"/>
              </a:spcBef>
              <a:buFont typeface="Arial" panose="020B0604020202020204" pitchFamily="34" charset="0"/>
              <a:buChar char="•"/>
            </a:pPr>
            <a:r>
              <a:rPr lang="en-GB" sz="2400" spc="17" dirty="0">
                <a:latin typeface="Inter"/>
              </a:rPr>
              <a:t>A high percentage of humidity increases the thermal transmittance of the floor. </a:t>
            </a:r>
            <a:r>
              <a:rPr lang="en-US" sz="2400" spc="17" dirty="0">
                <a:latin typeface="Inter"/>
              </a:rPr>
              <a:t> </a:t>
            </a:r>
            <a:endParaRPr lang="en-GB" sz="2400" spc="17" dirty="0">
              <a:latin typeface="Inter"/>
            </a:endParaRPr>
          </a:p>
        </p:txBody>
      </p:sp>
    </p:spTree>
    <p:extLst>
      <p:ext uri="{BB962C8B-B14F-4D97-AF65-F5344CB8AC3E}">
        <p14:creationId xmlns:p14="http://schemas.microsoft.com/office/powerpoint/2010/main" val="30294041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p:nvPr/>
        </p:nvSpPr>
        <p:spPr>
          <a:xfrm>
            <a:off x="0" y="0"/>
            <a:ext cx="1714500" cy="10287000"/>
          </a:xfrm>
          <a:prstGeom prst="rect">
            <a:avLst/>
          </a:prstGeom>
          <a:solidFill>
            <a:srgbClr val="242424"/>
          </a:solidFill>
        </p:spPr>
        <p:txBody>
          <a:bodyPr/>
          <a:lstStyle/>
          <a:p>
            <a:endParaRPr lang="es-ES"/>
          </a:p>
        </p:txBody>
      </p:sp>
      <p:sp>
        <p:nvSpPr>
          <p:cNvPr id="4" name="TextBox 4"/>
          <p:cNvSpPr txBox="1"/>
          <p:nvPr/>
        </p:nvSpPr>
        <p:spPr>
          <a:xfrm rot="5400000">
            <a:off x="-2703918" y="4329479"/>
            <a:ext cx="7002110" cy="590418"/>
          </a:xfrm>
          <a:prstGeom prst="rect">
            <a:avLst/>
          </a:prstGeom>
        </p:spPr>
        <p:txBody>
          <a:bodyPr wrap="square" lIns="0" tIns="0" rIns="0" bIns="0" rtlCol="0" anchor="t">
            <a:spAutoFit/>
          </a:bodyPr>
          <a:lstStyle/>
          <a:p>
            <a:pPr marL="0" lvl="1">
              <a:lnSpc>
                <a:spcPts val="1680"/>
              </a:lnSpc>
              <a:spcBef>
                <a:spcPts val="1260"/>
              </a:spcBef>
            </a:pPr>
            <a:r>
              <a:rPr lang="en-GB" sz="1400" spc="210">
                <a:solidFill>
                  <a:schemeClr val="bg1"/>
                </a:solidFill>
                <a:latin typeface="Inter"/>
              </a:rPr>
              <a:t>Learning Unit 2: Green roof energy savings in buildings </a:t>
            </a:r>
          </a:p>
          <a:p>
            <a:pPr marL="0" lvl="1">
              <a:lnSpc>
                <a:spcPts val="1680"/>
              </a:lnSpc>
              <a:spcBef>
                <a:spcPts val="1260"/>
              </a:spcBef>
            </a:pPr>
            <a:endParaRPr lang="en-US" sz="1400" spc="210">
              <a:solidFill>
                <a:schemeClr val="bg1"/>
              </a:solidFill>
              <a:latin typeface="Inter"/>
            </a:endParaRP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sp>
        <p:nvSpPr>
          <p:cNvPr id="12" name="Marcador de número de diapositiva 6">
            <a:extLst>
              <a:ext uri="{FF2B5EF4-FFF2-40B4-BE49-F238E27FC236}">
                <a16:creationId xmlns:a16="http://schemas.microsoft.com/office/drawing/2014/main" id="{19187D0F-0F0C-7422-2493-35425DA642A3}"/>
              </a:ext>
            </a:extLst>
          </p:cNvPr>
          <p:cNvSpPr>
            <a:spLocks noGrp="1"/>
          </p:cNvSpPr>
          <p:nvPr>
            <p:ph type="sldNum" sz="quarter" idx="12"/>
          </p:nvPr>
        </p:nvSpPr>
        <p:spPr>
          <a:xfrm>
            <a:off x="16363950" y="674687"/>
            <a:ext cx="2133600" cy="365125"/>
          </a:xfrm>
        </p:spPr>
        <p:txBody>
          <a:bodyPr/>
          <a:lstStyle/>
          <a:p>
            <a:pPr algn="ctr">
              <a:lnSpc>
                <a:spcPts val="2399"/>
              </a:lnSpc>
              <a:spcBef>
                <a:spcPts val="1799"/>
              </a:spcBef>
            </a:pPr>
            <a:fld id="{B6F15528-21DE-4FAA-801E-634DDDAF4B2B}" type="slidenum">
              <a:rPr lang="en-US" sz="1999" spc="119" smtClean="0">
                <a:solidFill>
                  <a:srgbClr val="FFFFFF"/>
                </a:solidFill>
                <a:latin typeface="Inter Bold"/>
              </a:rPr>
              <a:pPr algn="ctr">
                <a:lnSpc>
                  <a:spcPts val="2399"/>
                </a:lnSpc>
                <a:spcBef>
                  <a:spcPts val="1799"/>
                </a:spcBef>
              </a:pPr>
              <a:t>15</a:t>
            </a:fld>
            <a:endParaRPr lang="en-US" sz="1999" spc="119">
              <a:solidFill>
                <a:srgbClr val="FFFFFF"/>
              </a:solidFill>
              <a:latin typeface="Inter Bold"/>
            </a:endParaRPr>
          </a:p>
        </p:txBody>
      </p:sp>
      <p:sp>
        <p:nvSpPr>
          <p:cNvPr id="13" name="TextBox 2">
            <a:extLst>
              <a:ext uri="{FF2B5EF4-FFF2-40B4-BE49-F238E27FC236}">
                <a16:creationId xmlns:a16="http://schemas.microsoft.com/office/drawing/2014/main" id="{E9CB7087-1DA9-CBF2-94D5-9C041BF374D2}"/>
              </a:ext>
            </a:extLst>
          </p:cNvPr>
          <p:cNvSpPr txBox="1"/>
          <p:nvPr/>
        </p:nvSpPr>
        <p:spPr>
          <a:xfrm>
            <a:off x="2696129" y="904994"/>
            <a:ext cx="13045667" cy="1590179"/>
          </a:xfrm>
          <a:prstGeom prst="rect">
            <a:avLst/>
          </a:prstGeom>
        </p:spPr>
        <p:txBody>
          <a:bodyPr wrap="square" lIns="0" tIns="0" rIns="0" bIns="0" rtlCol="0" anchor="t">
            <a:spAutoFit/>
          </a:bodyPr>
          <a:lstStyle/>
          <a:p>
            <a:pPr>
              <a:lnSpc>
                <a:spcPts val="6159"/>
              </a:lnSpc>
              <a:spcBef>
                <a:spcPts val="4619"/>
              </a:spcBef>
            </a:pPr>
            <a:r>
              <a:rPr lang="en-GB" sz="5599" spc="-279">
                <a:solidFill>
                  <a:srgbClr val="008E97"/>
                </a:solidFill>
                <a:latin typeface="Inter"/>
              </a:rPr>
              <a:t>PHENOMENA FOR ENERGY SAVING IN BUILDINGS</a:t>
            </a:r>
            <a:endParaRPr lang="en-US" sz="5599" spc="-279">
              <a:solidFill>
                <a:srgbClr val="008E97"/>
              </a:solidFill>
              <a:latin typeface="Inter"/>
            </a:endParaRPr>
          </a:p>
        </p:txBody>
      </p:sp>
      <p:sp>
        <p:nvSpPr>
          <p:cNvPr id="22" name="CuadroTexto 21">
            <a:extLst>
              <a:ext uri="{FF2B5EF4-FFF2-40B4-BE49-F238E27FC236}">
                <a16:creationId xmlns:a16="http://schemas.microsoft.com/office/drawing/2014/main" id="{F175CB8E-AF7B-7571-8DFC-27710DB15530}"/>
              </a:ext>
            </a:extLst>
          </p:cNvPr>
          <p:cNvSpPr txBox="1"/>
          <p:nvPr/>
        </p:nvSpPr>
        <p:spPr>
          <a:xfrm>
            <a:off x="3429000" y="2810524"/>
            <a:ext cx="9247238" cy="461665"/>
          </a:xfrm>
          <a:prstGeom prst="rect">
            <a:avLst/>
          </a:prstGeom>
          <a:noFill/>
        </p:spPr>
        <p:txBody>
          <a:bodyPr wrap="square">
            <a:spAutoFit/>
          </a:bodyPr>
          <a:lstStyle/>
          <a:p>
            <a:pPr marR="457200" algn="just">
              <a:spcBef>
                <a:spcPts val="200"/>
              </a:spcBef>
            </a:pPr>
            <a:r>
              <a:rPr lang="en-US" sz="2400" b="1" kern="1000">
                <a:solidFill>
                  <a:srgbClr val="009DD9"/>
                </a:solidFill>
                <a:latin typeface="Inter" panose="020B0604020202020204" charset="0"/>
                <a:ea typeface="Inter" panose="020B0604020202020204" charset="0"/>
                <a:cs typeface="Tahoma" panose="020B0604030504040204" pitchFamily="34" charset="0"/>
              </a:rPr>
              <a:t>b. Thermal insulation</a:t>
            </a:r>
            <a:endParaRPr lang="en-GB" sz="2400" b="1" kern="1000">
              <a:solidFill>
                <a:srgbClr val="009DD9"/>
              </a:solidFill>
              <a:latin typeface="Inter" panose="020B0604020202020204" charset="0"/>
              <a:ea typeface="Inter" panose="020B0604020202020204" charset="0"/>
              <a:cs typeface="Tahoma" panose="020B0604030504040204" pitchFamily="34" charset="0"/>
            </a:endParaRPr>
          </a:p>
        </p:txBody>
      </p:sp>
      <p:sp>
        <p:nvSpPr>
          <p:cNvPr id="24" name="CuadroTexto 23">
            <a:extLst>
              <a:ext uri="{FF2B5EF4-FFF2-40B4-BE49-F238E27FC236}">
                <a16:creationId xmlns:a16="http://schemas.microsoft.com/office/drawing/2014/main" id="{C3AE8BB2-CE0B-F7D8-797A-089A252B6334}"/>
              </a:ext>
            </a:extLst>
          </p:cNvPr>
          <p:cNvSpPr txBox="1"/>
          <p:nvPr/>
        </p:nvSpPr>
        <p:spPr>
          <a:xfrm>
            <a:off x="2678923" y="3574195"/>
            <a:ext cx="15087484" cy="830997"/>
          </a:xfrm>
          <a:prstGeom prst="rect">
            <a:avLst/>
          </a:prstGeom>
          <a:noFill/>
        </p:spPr>
        <p:txBody>
          <a:bodyPr wrap="square">
            <a:spAutoFit/>
          </a:bodyPr>
          <a:lstStyle/>
          <a:p>
            <a:r>
              <a:rPr lang="en-GB" sz="2400" spc="17" dirty="0">
                <a:latin typeface="Inter"/>
              </a:rPr>
              <a:t>	To calculate the </a:t>
            </a:r>
            <a:r>
              <a:rPr lang="en-GB" sz="2400" b="1" spc="17" dirty="0">
                <a:latin typeface="Inter"/>
              </a:rPr>
              <a:t>energy savings due to thermal insulation</a:t>
            </a:r>
            <a:r>
              <a:rPr lang="en-GB" sz="2400" spc="17" dirty="0">
                <a:latin typeface="Inter"/>
              </a:rPr>
              <a:t>, the parameters that mainly influence are: </a:t>
            </a:r>
          </a:p>
        </p:txBody>
      </p:sp>
      <p:grpSp>
        <p:nvGrpSpPr>
          <p:cNvPr id="10" name="Grupo 9">
            <a:extLst>
              <a:ext uri="{FF2B5EF4-FFF2-40B4-BE49-F238E27FC236}">
                <a16:creationId xmlns:a16="http://schemas.microsoft.com/office/drawing/2014/main" id="{410BA2AC-CD86-221D-68E8-CBA9F4BCC86D}"/>
              </a:ext>
            </a:extLst>
          </p:cNvPr>
          <p:cNvGrpSpPr/>
          <p:nvPr/>
        </p:nvGrpSpPr>
        <p:grpSpPr>
          <a:xfrm>
            <a:off x="2659258" y="4754475"/>
            <a:ext cx="15107149" cy="4547977"/>
            <a:chOff x="2696129" y="4603579"/>
            <a:chExt cx="15107149" cy="4547977"/>
          </a:xfrm>
        </p:grpSpPr>
        <p:grpSp>
          <p:nvGrpSpPr>
            <p:cNvPr id="28" name="Grupo 27">
              <a:extLst>
                <a:ext uri="{FF2B5EF4-FFF2-40B4-BE49-F238E27FC236}">
                  <a16:creationId xmlns:a16="http://schemas.microsoft.com/office/drawing/2014/main" id="{DFF1E3D3-3539-153B-35DE-FEC8BEC1687A}"/>
                </a:ext>
              </a:extLst>
            </p:cNvPr>
            <p:cNvGrpSpPr/>
            <p:nvPr/>
          </p:nvGrpSpPr>
          <p:grpSpPr>
            <a:xfrm>
              <a:off x="2696129" y="4649295"/>
              <a:ext cx="11563600" cy="4502261"/>
              <a:chOff x="2242784" y="4457850"/>
              <a:chExt cx="11563600" cy="4502261"/>
            </a:xfrm>
          </p:grpSpPr>
          <p:sp>
            <p:nvSpPr>
              <p:cNvPr id="29" name="Forma libre: forma 28">
                <a:extLst>
                  <a:ext uri="{FF2B5EF4-FFF2-40B4-BE49-F238E27FC236}">
                    <a16:creationId xmlns:a16="http://schemas.microsoft.com/office/drawing/2014/main" id="{F1B1C3AD-E9B9-FFBD-F729-5BFB3E379610}"/>
                  </a:ext>
                </a:extLst>
              </p:cNvPr>
              <p:cNvSpPr/>
              <p:nvPr/>
            </p:nvSpPr>
            <p:spPr>
              <a:xfrm>
                <a:off x="2279737" y="4460023"/>
                <a:ext cx="3429000" cy="1358141"/>
              </a:xfrm>
              <a:custGeom>
                <a:avLst/>
                <a:gdLst>
                  <a:gd name="connsiteX0" fmla="*/ 0 w 3522555"/>
                  <a:gd name="connsiteY0" fmla="*/ 0 h 1222907"/>
                  <a:gd name="connsiteX1" fmla="*/ 3522555 w 3522555"/>
                  <a:gd name="connsiteY1" fmla="*/ 0 h 1222907"/>
                  <a:gd name="connsiteX2" fmla="*/ 3522555 w 3522555"/>
                  <a:gd name="connsiteY2" fmla="*/ 1222907 h 1222907"/>
                  <a:gd name="connsiteX3" fmla="*/ 0 w 3522555"/>
                  <a:gd name="connsiteY3" fmla="*/ 1222907 h 1222907"/>
                  <a:gd name="connsiteX4" fmla="*/ 0 w 3522555"/>
                  <a:gd name="connsiteY4" fmla="*/ 0 h 1222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2555" h="1222907">
                    <a:moveTo>
                      <a:pt x="0" y="0"/>
                    </a:moveTo>
                    <a:lnTo>
                      <a:pt x="3522555" y="0"/>
                    </a:lnTo>
                    <a:lnTo>
                      <a:pt x="3522555" y="1222907"/>
                    </a:lnTo>
                    <a:lnTo>
                      <a:pt x="0" y="1222907"/>
                    </a:lnTo>
                    <a:lnTo>
                      <a:pt x="0" y="0"/>
                    </a:lnTo>
                    <a:close/>
                  </a:path>
                </a:pathLst>
              </a:custGeom>
            </p:spPr>
            <p:style>
              <a:lnRef idx="2">
                <a:schemeClr val="accent5">
                  <a:shade val="15000"/>
                </a:schemeClr>
              </a:lnRef>
              <a:fillRef idx="1">
                <a:schemeClr val="accent5"/>
              </a:fillRef>
              <a:effectRef idx="0">
                <a:schemeClr val="accent5"/>
              </a:effectRef>
              <a:fontRef idx="minor">
                <a:schemeClr val="lt1"/>
              </a:fontRef>
            </p:style>
            <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r>
                  <a:rPr lang="en-GB" sz="2800" b="1" kern="1200" dirty="0">
                    <a:latin typeface="Inter" panose="020B0604020202020204" charset="0"/>
                    <a:ea typeface="Inter" panose="020B0604020202020204" charset="0"/>
                  </a:rPr>
                  <a:t>Heat transfer </a:t>
                </a:r>
                <a:r>
                  <a:rPr lang="en-GB" sz="2800" b="1" i="1" kern="1200" dirty="0">
                    <a:latin typeface="Inter" panose="020B0604020202020204" charset="0"/>
                    <a:ea typeface="Inter" panose="020B0604020202020204" charset="0"/>
                  </a:rPr>
                  <a:t>Q</a:t>
                </a:r>
                <a:endParaRPr lang="en-GB" sz="2800" kern="1200" dirty="0">
                  <a:latin typeface="Inter" panose="020B0604020202020204" charset="0"/>
                  <a:ea typeface="Inter" panose="020B0604020202020204" charset="0"/>
                </a:endParaRPr>
              </a:p>
            </p:txBody>
          </p:sp>
          <p:sp>
            <p:nvSpPr>
              <p:cNvPr id="30" name="Forma libre: forma 29">
                <a:extLst>
                  <a:ext uri="{FF2B5EF4-FFF2-40B4-BE49-F238E27FC236}">
                    <a16:creationId xmlns:a16="http://schemas.microsoft.com/office/drawing/2014/main" id="{0D67F0C6-4B65-449F-14B5-0FA09E277912}"/>
                  </a:ext>
                </a:extLst>
              </p:cNvPr>
              <p:cNvSpPr/>
              <p:nvPr/>
            </p:nvSpPr>
            <p:spPr>
              <a:xfrm>
                <a:off x="2279737" y="6176678"/>
                <a:ext cx="3429000" cy="892161"/>
              </a:xfrm>
              <a:custGeom>
                <a:avLst/>
                <a:gdLst>
                  <a:gd name="connsiteX0" fmla="*/ 0 w 5314818"/>
                  <a:gd name="connsiteY0" fmla="*/ 0 h 3188891"/>
                  <a:gd name="connsiteX1" fmla="*/ 5314818 w 5314818"/>
                  <a:gd name="connsiteY1" fmla="*/ 0 h 3188891"/>
                  <a:gd name="connsiteX2" fmla="*/ 5314818 w 5314818"/>
                  <a:gd name="connsiteY2" fmla="*/ 3188891 h 3188891"/>
                  <a:gd name="connsiteX3" fmla="*/ 0 w 5314818"/>
                  <a:gd name="connsiteY3" fmla="*/ 3188891 h 3188891"/>
                  <a:gd name="connsiteX4" fmla="*/ 0 w 5314818"/>
                  <a:gd name="connsiteY4" fmla="*/ 0 h 31888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14818" h="3188891">
                    <a:moveTo>
                      <a:pt x="0" y="0"/>
                    </a:moveTo>
                    <a:lnTo>
                      <a:pt x="5314818" y="0"/>
                    </a:lnTo>
                    <a:lnTo>
                      <a:pt x="5314818" y="3188891"/>
                    </a:lnTo>
                    <a:lnTo>
                      <a:pt x="0" y="3188891"/>
                    </a:lnTo>
                    <a:lnTo>
                      <a:pt x="0" y="0"/>
                    </a:lnTo>
                    <a:close/>
                  </a:path>
                </a:pathLst>
              </a:custGeom>
            </p:spPr>
            <p:style>
              <a:lnRef idx="2">
                <a:schemeClr val="accent5">
                  <a:shade val="15000"/>
                </a:schemeClr>
              </a:lnRef>
              <a:fillRef idx="1">
                <a:schemeClr val="accent5"/>
              </a:fillRef>
              <a:effectRef idx="0">
                <a:schemeClr val="accent5"/>
              </a:effectRef>
              <a:fontRef idx="minor">
                <a:schemeClr val="lt1"/>
              </a:fontRef>
            </p:style>
            <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r>
                  <a:rPr lang="en-GB" sz="2800" b="1" kern="1200">
                    <a:latin typeface="Inter" panose="020B0604020202020204" charset="0"/>
                    <a:ea typeface="Inter" panose="020B0604020202020204" charset="0"/>
                  </a:rPr>
                  <a:t>Thermal transmittance </a:t>
                </a:r>
                <a:r>
                  <a:rPr lang="en-GB" sz="2800" b="1" i="1" kern="1200">
                    <a:latin typeface="Inter" panose="020B0604020202020204" charset="0"/>
                    <a:ea typeface="Inter" panose="020B0604020202020204" charset="0"/>
                  </a:rPr>
                  <a:t>U</a:t>
                </a:r>
                <a:endParaRPr lang="en-GB" sz="3200" kern="1200">
                  <a:latin typeface="Inter" panose="020B0604020202020204" charset="0"/>
                  <a:ea typeface="Inter" panose="020B0604020202020204" charset="0"/>
                </a:endParaRPr>
              </a:p>
            </p:txBody>
          </p:sp>
          <p:sp>
            <p:nvSpPr>
              <p:cNvPr id="31" name="Forma libre: forma 30">
                <a:extLst>
                  <a:ext uri="{FF2B5EF4-FFF2-40B4-BE49-F238E27FC236}">
                    <a16:creationId xmlns:a16="http://schemas.microsoft.com/office/drawing/2014/main" id="{7B704E92-69CA-C58F-3F2F-8728E4320147}"/>
                  </a:ext>
                </a:extLst>
              </p:cNvPr>
              <p:cNvSpPr/>
              <p:nvPr/>
            </p:nvSpPr>
            <p:spPr>
              <a:xfrm>
                <a:off x="2242784" y="7401543"/>
                <a:ext cx="3465953" cy="1558568"/>
              </a:xfrm>
              <a:custGeom>
                <a:avLst/>
                <a:gdLst>
                  <a:gd name="connsiteX0" fmla="*/ 0 w 5314818"/>
                  <a:gd name="connsiteY0" fmla="*/ 0 h 3188891"/>
                  <a:gd name="connsiteX1" fmla="*/ 5314818 w 5314818"/>
                  <a:gd name="connsiteY1" fmla="*/ 0 h 3188891"/>
                  <a:gd name="connsiteX2" fmla="*/ 5314818 w 5314818"/>
                  <a:gd name="connsiteY2" fmla="*/ 3188891 h 3188891"/>
                  <a:gd name="connsiteX3" fmla="*/ 0 w 5314818"/>
                  <a:gd name="connsiteY3" fmla="*/ 3188891 h 3188891"/>
                  <a:gd name="connsiteX4" fmla="*/ 0 w 5314818"/>
                  <a:gd name="connsiteY4" fmla="*/ 0 h 31888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14818" h="3188891">
                    <a:moveTo>
                      <a:pt x="0" y="0"/>
                    </a:moveTo>
                    <a:lnTo>
                      <a:pt x="5314818" y="0"/>
                    </a:lnTo>
                    <a:lnTo>
                      <a:pt x="5314818" y="3188891"/>
                    </a:lnTo>
                    <a:lnTo>
                      <a:pt x="0" y="3188891"/>
                    </a:lnTo>
                    <a:lnTo>
                      <a:pt x="0" y="0"/>
                    </a:lnTo>
                    <a:close/>
                  </a:path>
                </a:pathLst>
              </a:custGeom>
            </p:spPr>
            <p:style>
              <a:lnRef idx="2">
                <a:schemeClr val="accent5">
                  <a:shade val="15000"/>
                </a:schemeClr>
              </a:lnRef>
              <a:fillRef idx="1">
                <a:schemeClr val="accent5"/>
              </a:fillRef>
              <a:effectRef idx="0">
                <a:schemeClr val="accent5"/>
              </a:effectRef>
              <a:fontRef idx="minor">
                <a:schemeClr val="lt1"/>
              </a:fontRef>
            </p:style>
            <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r>
                  <a:rPr lang="en-GB" sz="2800" b="1" kern="1200">
                    <a:latin typeface="Inter" panose="020B0604020202020204" charset="0"/>
                    <a:ea typeface="Inter" panose="020B0604020202020204" charset="0"/>
                  </a:rPr>
                  <a:t>Convective heat transfer coefficient </a:t>
                </a:r>
                <a:r>
                  <a:rPr lang="en-GB" sz="2800" b="1" i="1" kern="1200">
                    <a:latin typeface="Inter" panose="020B0604020202020204" charset="0"/>
                    <a:ea typeface="Inter" panose="020B0604020202020204" charset="0"/>
                  </a:rPr>
                  <a:t>h</a:t>
                </a:r>
                <a:endParaRPr lang="en-GB" sz="2800" kern="1200">
                  <a:latin typeface="Inter" panose="020B0604020202020204" charset="0"/>
                  <a:ea typeface="Inter" panose="020B0604020202020204" charset="0"/>
                </a:endParaRPr>
              </a:p>
            </p:txBody>
          </p:sp>
          <p:sp>
            <p:nvSpPr>
              <p:cNvPr id="32" name="Forma libre: forma 31">
                <a:extLst>
                  <a:ext uri="{FF2B5EF4-FFF2-40B4-BE49-F238E27FC236}">
                    <a16:creationId xmlns:a16="http://schemas.microsoft.com/office/drawing/2014/main" id="{EE2D9F50-4068-EFD8-20A2-AC9A4B22C247}"/>
                  </a:ext>
                </a:extLst>
              </p:cNvPr>
              <p:cNvSpPr/>
              <p:nvPr/>
            </p:nvSpPr>
            <p:spPr>
              <a:xfrm>
                <a:off x="10716611" y="4457850"/>
                <a:ext cx="3012564" cy="1181139"/>
              </a:xfrm>
              <a:custGeom>
                <a:avLst/>
                <a:gdLst>
                  <a:gd name="connsiteX0" fmla="*/ 0 w 5314818"/>
                  <a:gd name="connsiteY0" fmla="*/ 0 h 3188891"/>
                  <a:gd name="connsiteX1" fmla="*/ 5314818 w 5314818"/>
                  <a:gd name="connsiteY1" fmla="*/ 0 h 3188891"/>
                  <a:gd name="connsiteX2" fmla="*/ 5314818 w 5314818"/>
                  <a:gd name="connsiteY2" fmla="*/ 3188891 h 3188891"/>
                  <a:gd name="connsiteX3" fmla="*/ 0 w 5314818"/>
                  <a:gd name="connsiteY3" fmla="*/ 3188891 h 3188891"/>
                  <a:gd name="connsiteX4" fmla="*/ 0 w 5314818"/>
                  <a:gd name="connsiteY4" fmla="*/ 0 h 31888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14818" h="3188891">
                    <a:moveTo>
                      <a:pt x="0" y="0"/>
                    </a:moveTo>
                    <a:lnTo>
                      <a:pt x="5314818" y="0"/>
                    </a:lnTo>
                    <a:lnTo>
                      <a:pt x="5314818" y="3188891"/>
                    </a:lnTo>
                    <a:lnTo>
                      <a:pt x="0" y="3188891"/>
                    </a:lnTo>
                    <a:lnTo>
                      <a:pt x="0" y="0"/>
                    </a:lnTo>
                    <a:close/>
                  </a:path>
                </a:pathLst>
              </a:custGeom>
            </p:spPr>
            <p:style>
              <a:lnRef idx="2">
                <a:schemeClr val="accent5">
                  <a:shade val="15000"/>
                </a:schemeClr>
              </a:lnRef>
              <a:fillRef idx="1">
                <a:schemeClr val="accent5"/>
              </a:fillRef>
              <a:effectRef idx="0">
                <a:schemeClr val="accent5"/>
              </a:effectRef>
              <a:fontRef idx="minor">
                <a:schemeClr val="lt1"/>
              </a:fontRef>
            </p:style>
            <p:txBody>
              <a:bodyPr spcFirstLastPara="0" vert="horz" wrap="square" lIns="133350" tIns="133350" rIns="133350" bIns="133350" numCol="1" spcCol="1270" anchor="ctr" anchorCtr="0">
                <a:noAutofit/>
              </a:bodyPr>
              <a:lstStyle/>
              <a:p>
                <a:pPr algn="ctr" defTabSz="1555750">
                  <a:lnSpc>
                    <a:spcPct val="90000"/>
                  </a:lnSpc>
                  <a:spcBef>
                    <a:spcPct val="0"/>
                  </a:spcBef>
                  <a:spcAft>
                    <a:spcPct val="35000"/>
                  </a:spcAft>
                </a:pPr>
                <a:r>
                  <a:rPr lang="en-GB" sz="2800" b="1" dirty="0">
                    <a:latin typeface="Inter" panose="020B0604020202020204" charset="0"/>
                    <a:ea typeface="Inter" panose="020B0604020202020204" charset="0"/>
                  </a:rPr>
                  <a:t>Thermal conductivity </a:t>
                </a:r>
                <a:r>
                  <a:rPr lang="en-GB" sz="2800" b="1" i="1" dirty="0">
                    <a:latin typeface="Inter" panose="020B0604020202020204" charset="0"/>
                    <a:ea typeface="Inter" panose="020B0604020202020204" charset="0"/>
                  </a:rPr>
                  <a:t>K</a:t>
                </a:r>
                <a:r>
                  <a:rPr lang="en-GB" sz="2800" b="1" dirty="0">
                    <a:latin typeface="Inter" panose="020B0604020202020204" charset="0"/>
                    <a:ea typeface="Inter" panose="020B0604020202020204" charset="0"/>
                  </a:rPr>
                  <a:t>  </a:t>
                </a:r>
              </a:p>
            </p:txBody>
          </p:sp>
          <p:sp>
            <p:nvSpPr>
              <p:cNvPr id="33" name="Forma libre: forma 32">
                <a:extLst>
                  <a:ext uri="{FF2B5EF4-FFF2-40B4-BE49-F238E27FC236}">
                    <a16:creationId xmlns:a16="http://schemas.microsoft.com/office/drawing/2014/main" id="{3EE90473-A68C-9D48-DBF6-650B5936AEC7}"/>
                  </a:ext>
                </a:extLst>
              </p:cNvPr>
              <p:cNvSpPr/>
              <p:nvPr/>
            </p:nvSpPr>
            <p:spPr>
              <a:xfrm>
                <a:off x="10714778" y="6113773"/>
                <a:ext cx="3091606" cy="1090908"/>
              </a:xfrm>
              <a:custGeom>
                <a:avLst/>
                <a:gdLst>
                  <a:gd name="connsiteX0" fmla="*/ 0 w 5314818"/>
                  <a:gd name="connsiteY0" fmla="*/ 0 h 3188891"/>
                  <a:gd name="connsiteX1" fmla="*/ 5314818 w 5314818"/>
                  <a:gd name="connsiteY1" fmla="*/ 0 h 3188891"/>
                  <a:gd name="connsiteX2" fmla="*/ 5314818 w 5314818"/>
                  <a:gd name="connsiteY2" fmla="*/ 3188891 h 3188891"/>
                  <a:gd name="connsiteX3" fmla="*/ 0 w 5314818"/>
                  <a:gd name="connsiteY3" fmla="*/ 3188891 h 3188891"/>
                  <a:gd name="connsiteX4" fmla="*/ 0 w 5314818"/>
                  <a:gd name="connsiteY4" fmla="*/ 0 h 31888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14818" h="3188891">
                    <a:moveTo>
                      <a:pt x="0" y="0"/>
                    </a:moveTo>
                    <a:lnTo>
                      <a:pt x="5314818" y="0"/>
                    </a:lnTo>
                    <a:lnTo>
                      <a:pt x="5314818" y="3188891"/>
                    </a:lnTo>
                    <a:lnTo>
                      <a:pt x="0" y="3188891"/>
                    </a:lnTo>
                    <a:lnTo>
                      <a:pt x="0" y="0"/>
                    </a:lnTo>
                    <a:close/>
                  </a:path>
                </a:pathLst>
              </a:custGeom>
            </p:spPr>
            <p:style>
              <a:lnRef idx="2">
                <a:schemeClr val="accent5">
                  <a:shade val="15000"/>
                </a:schemeClr>
              </a:lnRef>
              <a:fillRef idx="1">
                <a:schemeClr val="accent5"/>
              </a:fillRef>
              <a:effectRef idx="0">
                <a:schemeClr val="accent5"/>
              </a:effectRef>
              <a:fontRef idx="minor">
                <a:schemeClr val="lt1"/>
              </a:fontRef>
            </p:style>
            <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r>
                  <a:rPr lang="en-GB" sz="2800" b="1" kern="1200">
                    <a:latin typeface="Inter" panose="020B0604020202020204" charset="0"/>
                    <a:ea typeface="Inter" panose="020B0604020202020204" charset="0"/>
                  </a:rPr>
                  <a:t>Thermal diffusivity </a:t>
                </a:r>
                <a:r>
                  <a:rPr lang="el-GR" sz="2800" i="1" kern="1200">
                    <a:latin typeface="Inter" panose="020B0604020202020204" charset="0"/>
                    <a:ea typeface="Inter" panose="020B0604020202020204" charset="0"/>
                  </a:rPr>
                  <a:t>α</a:t>
                </a:r>
                <a:r>
                  <a:rPr lang="en-GB" sz="2800" b="1" kern="1200">
                    <a:latin typeface="Inter" panose="020B0604020202020204" charset="0"/>
                    <a:ea typeface="Inter" panose="020B0604020202020204" charset="0"/>
                  </a:rPr>
                  <a:t> </a:t>
                </a:r>
                <a:endParaRPr lang="en-GB" sz="2800" kern="1200">
                  <a:solidFill>
                    <a:schemeClr val="bg1"/>
                  </a:solidFill>
                  <a:latin typeface="Inter" panose="020B0604020202020204" charset="0"/>
                  <a:ea typeface="Inter" panose="020B0604020202020204" charset="0"/>
                </a:endParaRPr>
              </a:p>
            </p:txBody>
          </p:sp>
        </p:grpSp>
        <p:sp>
          <p:nvSpPr>
            <p:cNvPr id="35" name="CuadroTexto 34">
              <a:extLst>
                <a:ext uri="{FF2B5EF4-FFF2-40B4-BE49-F238E27FC236}">
                  <a16:creationId xmlns:a16="http://schemas.microsoft.com/office/drawing/2014/main" id="{6204D3CB-DA37-36A4-864B-DCCCEA24B524}"/>
                </a:ext>
              </a:extLst>
            </p:cNvPr>
            <p:cNvSpPr txBox="1"/>
            <p:nvPr/>
          </p:nvSpPr>
          <p:spPr>
            <a:xfrm>
              <a:off x="6274133" y="4603579"/>
              <a:ext cx="4601887" cy="1554400"/>
            </a:xfrm>
            <a:prstGeom prst="rect">
              <a:avLst/>
            </a:prstGeom>
            <a:noFill/>
          </p:spPr>
          <p:txBody>
            <a:bodyPr wrap="square">
              <a:spAutoFit/>
            </a:bodyPr>
            <a:lstStyle/>
            <a:p>
              <a:pPr lvl="0" algn="just">
                <a:lnSpc>
                  <a:spcPct val="107000"/>
                </a:lnSpc>
                <a:spcBef>
                  <a:spcPts val="600"/>
                </a:spcBef>
                <a:spcAft>
                  <a:spcPts val="800"/>
                </a:spcAft>
              </a:pPr>
              <a:r>
                <a:rPr lang="en-GB" sz="1800" kern="100" dirty="0">
                  <a:effectLst/>
                  <a:latin typeface="Inter" panose="020B0604020202020204" charset="0"/>
                  <a:ea typeface="Inter" panose="020B0604020202020204" charset="0"/>
                  <a:cs typeface="Tahoma" panose="020B0604030504040204" pitchFamily="34" charset="0"/>
                </a:rPr>
                <a:t>Conduction is the transfer of heat between substances that are in direct contact with each other. Convection is the heat transfer by the macroscopic movement of a fluid.</a:t>
              </a:r>
            </a:p>
          </p:txBody>
        </p:sp>
        <p:sp>
          <p:nvSpPr>
            <p:cNvPr id="36" name="CuadroTexto 35">
              <a:extLst>
                <a:ext uri="{FF2B5EF4-FFF2-40B4-BE49-F238E27FC236}">
                  <a16:creationId xmlns:a16="http://schemas.microsoft.com/office/drawing/2014/main" id="{B853F126-49FF-A4FD-AFAF-51EF85B2FF97}"/>
                </a:ext>
              </a:extLst>
            </p:cNvPr>
            <p:cNvSpPr txBox="1"/>
            <p:nvPr/>
          </p:nvSpPr>
          <p:spPr>
            <a:xfrm>
              <a:off x="6200392" y="6301141"/>
              <a:ext cx="4601887" cy="965842"/>
            </a:xfrm>
            <a:prstGeom prst="rect">
              <a:avLst/>
            </a:prstGeom>
            <a:noFill/>
          </p:spPr>
          <p:txBody>
            <a:bodyPr wrap="square">
              <a:spAutoFit/>
            </a:bodyPr>
            <a:lstStyle/>
            <a:p>
              <a:pPr algn="just">
                <a:lnSpc>
                  <a:spcPct val="107000"/>
                </a:lnSpc>
                <a:spcBef>
                  <a:spcPts val="600"/>
                </a:spcBef>
                <a:spcAft>
                  <a:spcPts val="800"/>
                </a:spcAft>
              </a:pPr>
              <a:r>
                <a:rPr lang="en-GB" kern="100" dirty="0">
                  <a:latin typeface="Inter" panose="020B0604020202020204" charset="0"/>
                  <a:ea typeface="Inter" panose="020B0604020202020204" charset="0"/>
                  <a:cs typeface="Tahoma" panose="020B0604030504040204" pitchFamily="34" charset="0"/>
                </a:rPr>
                <a:t>Physical property of materials that measures the amount of energy an element passes through in a unit of time.</a:t>
              </a:r>
            </a:p>
          </p:txBody>
        </p:sp>
        <p:sp>
          <p:nvSpPr>
            <p:cNvPr id="37" name="CuadroTexto 36">
              <a:extLst>
                <a:ext uri="{FF2B5EF4-FFF2-40B4-BE49-F238E27FC236}">
                  <a16:creationId xmlns:a16="http://schemas.microsoft.com/office/drawing/2014/main" id="{C89F561D-2484-737B-256F-9FC2177E2F93}"/>
                </a:ext>
              </a:extLst>
            </p:cNvPr>
            <p:cNvSpPr txBox="1"/>
            <p:nvPr/>
          </p:nvSpPr>
          <p:spPr>
            <a:xfrm>
              <a:off x="6256356" y="7592988"/>
              <a:ext cx="4601887" cy="1558568"/>
            </a:xfrm>
            <a:prstGeom prst="rect">
              <a:avLst/>
            </a:prstGeom>
            <a:noFill/>
          </p:spPr>
          <p:txBody>
            <a:bodyPr wrap="square">
              <a:spAutoFit/>
            </a:bodyPr>
            <a:lstStyle/>
            <a:p>
              <a:pPr lvl="0" algn="just">
                <a:lnSpc>
                  <a:spcPct val="107000"/>
                </a:lnSpc>
                <a:spcBef>
                  <a:spcPts val="600"/>
                </a:spcBef>
                <a:spcAft>
                  <a:spcPts val="800"/>
                </a:spcAft>
              </a:pPr>
              <a:r>
                <a:rPr lang="en-GB" kern="100">
                  <a:latin typeface="Inter" panose="020B0604020202020204" charset="0"/>
                  <a:ea typeface="Inter" panose="020B0604020202020204" charset="0"/>
                  <a:cs typeface="Tahoma" panose="020B0604030504040204" pitchFamily="34" charset="0"/>
                </a:rPr>
                <a:t>Heat transfer rate between a solid surface and a fluid per unit area per unit temperature difference. It depends on the physical properties of the fluid and the physical situation.</a:t>
              </a:r>
            </a:p>
          </p:txBody>
        </p:sp>
        <p:sp>
          <p:nvSpPr>
            <p:cNvPr id="38" name="CuadroTexto 37">
              <a:extLst>
                <a:ext uri="{FF2B5EF4-FFF2-40B4-BE49-F238E27FC236}">
                  <a16:creationId xmlns:a16="http://schemas.microsoft.com/office/drawing/2014/main" id="{2F49BB58-0463-4A92-53D9-DB7A44B9F08A}"/>
                </a:ext>
              </a:extLst>
            </p:cNvPr>
            <p:cNvSpPr txBox="1"/>
            <p:nvPr/>
          </p:nvSpPr>
          <p:spPr>
            <a:xfrm>
              <a:off x="14259729" y="4603579"/>
              <a:ext cx="3543549" cy="1258037"/>
            </a:xfrm>
            <a:prstGeom prst="rect">
              <a:avLst/>
            </a:prstGeom>
            <a:noFill/>
          </p:spPr>
          <p:txBody>
            <a:bodyPr wrap="square">
              <a:spAutoFit/>
            </a:bodyPr>
            <a:lstStyle/>
            <a:p>
              <a:pPr lvl="0" algn="just">
                <a:lnSpc>
                  <a:spcPct val="107000"/>
                </a:lnSpc>
                <a:spcBef>
                  <a:spcPts val="600"/>
                </a:spcBef>
                <a:spcAft>
                  <a:spcPts val="800"/>
                </a:spcAft>
              </a:pPr>
              <a:r>
                <a:rPr lang="en-GB" sz="1800" kern="100">
                  <a:effectLst/>
                  <a:latin typeface="Inter" panose="020B0604020202020204" charset="0"/>
                  <a:ea typeface="Inter" panose="020B0604020202020204" charset="0"/>
                  <a:cs typeface="Tahoma" panose="020B0604030504040204" pitchFamily="34" charset="0"/>
                </a:rPr>
                <a:t>Ability to transmit heat measured through the magnitude known as thermal conductivity coefficient. </a:t>
              </a:r>
            </a:p>
          </p:txBody>
        </p:sp>
        <p:sp>
          <p:nvSpPr>
            <p:cNvPr id="39" name="CuadroTexto 38">
              <a:extLst>
                <a:ext uri="{FF2B5EF4-FFF2-40B4-BE49-F238E27FC236}">
                  <a16:creationId xmlns:a16="http://schemas.microsoft.com/office/drawing/2014/main" id="{DABE3407-D92E-1BF2-926B-5A6EFDBE3B51}"/>
                </a:ext>
              </a:extLst>
            </p:cNvPr>
            <p:cNvSpPr txBox="1"/>
            <p:nvPr/>
          </p:nvSpPr>
          <p:spPr>
            <a:xfrm>
              <a:off x="14259729" y="6191734"/>
              <a:ext cx="3543549" cy="1258037"/>
            </a:xfrm>
            <a:prstGeom prst="rect">
              <a:avLst/>
            </a:prstGeom>
            <a:noFill/>
          </p:spPr>
          <p:txBody>
            <a:bodyPr wrap="square">
              <a:spAutoFit/>
            </a:bodyPr>
            <a:lstStyle/>
            <a:p>
              <a:pPr lvl="0" algn="just">
                <a:lnSpc>
                  <a:spcPct val="107000"/>
                </a:lnSpc>
                <a:spcBef>
                  <a:spcPts val="600"/>
                </a:spcBef>
                <a:spcAft>
                  <a:spcPts val="800"/>
                </a:spcAft>
              </a:pPr>
              <a:r>
                <a:rPr lang="en-GB" sz="1800" kern="100" dirty="0">
                  <a:effectLst/>
                  <a:latin typeface="Inter" panose="020B0604020202020204" charset="0"/>
                  <a:ea typeface="Inter" panose="020B0604020202020204" charset="0"/>
                  <a:cs typeface="Tahoma" panose="020B0604030504040204" pitchFamily="34" charset="0"/>
                </a:rPr>
                <a:t>It is the rate at which heat diffuses through a material, so the higher the conductivity, the higher the diffusivity.</a:t>
              </a:r>
            </a:p>
          </p:txBody>
        </p:sp>
      </p:grpSp>
      <p:pic>
        <p:nvPicPr>
          <p:cNvPr id="9" name="Imagen 8" descr="Icono&#10;&#10;Descripción generada automáticamente">
            <a:extLst>
              <a:ext uri="{FF2B5EF4-FFF2-40B4-BE49-F238E27FC236}">
                <a16:creationId xmlns:a16="http://schemas.microsoft.com/office/drawing/2014/main" id="{6EA329CC-3E7C-D969-2CF7-AF37B63211B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40483">
            <a:off x="15424446" y="1136889"/>
            <a:ext cx="2367081" cy="2367081"/>
          </a:xfrm>
          <a:prstGeom prst="rect">
            <a:avLst/>
          </a:prstGeom>
        </p:spPr>
      </p:pic>
    </p:spTree>
    <p:extLst>
      <p:ext uri="{BB962C8B-B14F-4D97-AF65-F5344CB8AC3E}">
        <p14:creationId xmlns:p14="http://schemas.microsoft.com/office/powerpoint/2010/main" val="27561526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Rectángulo 69">
            <a:extLst>
              <a:ext uri="{FF2B5EF4-FFF2-40B4-BE49-F238E27FC236}">
                <a16:creationId xmlns:a16="http://schemas.microsoft.com/office/drawing/2014/main" id="{26EEFA95-4666-6AF3-70EE-91ABDDC2742F}"/>
              </a:ext>
            </a:extLst>
          </p:cNvPr>
          <p:cNvSpPr/>
          <p:nvPr/>
        </p:nvSpPr>
        <p:spPr>
          <a:xfrm>
            <a:off x="3278749" y="8214870"/>
            <a:ext cx="14499947" cy="1961763"/>
          </a:xfrm>
          <a:prstGeom prst="rect">
            <a:avLst/>
          </a:prstGeom>
          <a:solidFill>
            <a:schemeClr val="accent3">
              <a:lumMod val="40000"/>
              <a:lumOff val="60000"/>
            </a:schemeClr>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GB"/>
          </a:p>
        </p:txBody>
      </p:sp>
      <p:sp>
        <p:nvSpPr>
          <p:cNvPr id="51" name="Rectángulo 50">
            <a:extLst>
              <a:ext uri="{FF2B5EF4-FFF2-40B4-BE49-F238E27FC236}">
                <a16:creationId xmlns:a16="http://schemas.microsoft.com/office/drawing/2014/main" id="{8211F1C0-27DF-B953-EFB7-FC1AA20DA2C7}"/>
              </a:ext>
            </a:extLst>
          </p:cNvPr>
          <p:cNvSpPr/>
          <p:nvPr/>
        </p:nvSpPr>
        <p:spPr>
          <a:xfrm>
            <a:off x="3286124" y="5860009"/>
            <a:ext cx="14499947" cy="2266307"/>
          </a:xfrm>
          <a:prstGeom prst="rect">
            <a:avLst/>
          </a:prstGeom>
          <a:solidFill>
            <a:schemeClr val="accent6">
              <a:lumMod val="60000"/>
              <a:lumOff val="40000"/>
            </a:schemeClr>
          </a:solidFill>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39" name="Rectángulo 38">
            <a:extLst>
              <a:ext uri="{FF2B5EF4-FFF2-40B4-BE49-F238E27FC236}">
                <a16:creationId xmlns:a16="http://schemas.microsoft.com/office/drawing/2014/main" id="{F54E25F7-0B8A-7621-81BD-CF744B209F0F}"/>
              </a:ext>
            </a:extLst>
          </p:cNvPr>
          <p:cNvSpPr/>
          <p:nvPr/>
        </p:nvSpPr>
        <p:spPr>
          <a:xfrm>
            <a:off x="3286125" y="4133723"/>
            <a:ext cx="14499947" cy="1641309"/>
          </a:xfrm>
          <a:prstGeom prst="rect">
            <a:avLst/>
          </a:prstGeom>
          <a:solidFill>
            <a:schemeClr val="accent1">
              <a:lumMod val="20000"/>
              <a:lumOff val="80000"/>
            </a:schemeClr>
          </a:solid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AutoShape 3"/>
          <p:cNvSpPr/>
          <p:nvPr/>
        </p:nvSpPr>
        <p:spPr>
          <a:xfrm>
            <a:off x="0" y="0"/>
            <a:ext cx="1714500" cy="10287000"/>
          </a:xfrm>
          <a:prstGeom prst="rect">
            <a:avLst/>
          </a:prstGeom>
          <a:solidFill>
            <a:srgbClr val="242424"/>
          </a:solidFill>
        </p:spPr>
        <p:txBody>
          <a:bodyPr/>
          <a:lstStyle/>
          <a:p>
            <a:endParaRPr lang="es-ES"/>
          </a:p>
        </p:txBody>
      </p:sp>
      <p:sp>
        <p:nvSpPr>
          <p:cNvPr id="4" name="TextBox 4"/>
          <p:cNvSpPr txBox="1"/>
          <p:nvPr/>
        </p:nvSpPr>
        <p:spPr>
          <a:xfrm rot="5400000">
            <a:off x="-2703918" y="4220475"/>
            <a:ext cx="7002110" cy="590418"/>
          </a:xfrm>
          <a:prstGeom prst="rect">
            <a:avLst/>
          </a:prstGeom>
        </p:spPr>
        <p:txBody>
          <a:bodyPr lIns="0" tIns="0" rIns="0" bIns="0" rtlCol="0" anchor="t">
            <a:spAutoFit/>
          </a:bodyPr>
          <a:lstStyle/>
          <a:p>
            <a:pPr marL="0" lvl="1">
              <a:lnSpc>
                <a:spcPts val="1680"/>
              </a:lnSpc>
              <a:spcBef>
                <a:spcPts val="1260"/>
              </a:spcBef>
            </a:pPr>
            <a:r>
              <a:rPr lang="en-GB" sz="1400" spc="210">
                <a:solidFill>
                  <a:schemeClr val="bg1"/>
                </a:solidFill>
                <a:latin typeface="Inter"/>
              </a:rPr>
              <a:t>Learning Unit 2: Green roof energy savings in buildings </a:t>
            </a:r>
          </a:p>
          <a:p>
            <a:pPr marL="0" lvl="1">
              <a:lnSpc>
                <a:spcPts val="1680"/>
              </a:lnSpc>
              <a:spcBef>
                <a:spcPts val="1260"/>
              </a:spcBef>
            </a:pPr>
            <a:endParaRPr lang="en-US" sz="1400" spc="210">
              <a:solidFill>
                <a:schemeClr val="bg1"/>
              </a:solidFill>
              <a:latin typeface="Inter"/>
            </a:endParaRP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sp>
        <p:nvSpPr>
          <p:cNvPr id="12" name="Marcador de número de diapositiva 6">
            <a:extLst>
              <a:ext uri="{FF2B5EF4-FFF2-40B4-BE49-F238E27FC236}">
                <a16:creationId xmlns:a16="http://schemas.microsoft.com/office/drawing/2014/main" id="{53068EE3-B86A-B235-C2CD-9DF90B0BCCF6}"/>
              </a:ext>
            </a:extLst>
          </p:cNvPr>
          <p:cNvSpPr>
            <a:spLocks noGrp="1"/>
          </p:cNvSpPr>
          <p:nvPr>
            <p:ph type="sldNum" sz="quarter" idx="12"/>
          </p:nvPr>
        </p:nvSpPr>
        <p:spPr>
          <a:xfrm>
            <a:off x="16363950" y="674687"/>
            <a:ext cx="2133600" cy="365125"/>
          </a:xfrm>
        </p:spPr>
        <p:txBody>
          <a:bodyPr/>
          <a:lstStyle/>
          <a:p>
            <a:pPr algn="ctr">
              <a:lnSpc>
                <a:spcPts val="2399"/>
              </a:lnSpc>
              <a:spcBef>
                <a:spcPts val="1799"/>
              </a:spcBef>
            </a:pPr>
            <a:fld id="{B6F15528-21DE-4FAA-801E-634DDDAF4B2B}" type="slidenum">
              <a:rPr lang="en-US" sz="1999" spc="119" smtClean="0">
                <a:solidFill>
                  <a:srgbClr val="FFFFFF"/>
                </a:solidFill>
                <a:latin typeface="Inter Bold"/>
              </a:rPr>
              <a:pPr algn="ctr">
                <a:lnSpc>
                  <a:spcPts val="2399"/>
                </a:lnSpc>
                <a:spcBef>
                  <a:spcPts val="1799"/>
                </a:spcBef>
              </a:pPr>
              <a:t>16</a:t>
            </a:fld>
            <a:endParaRPr lang="en-US" sz="1999" spc="119">
              <a:solidFill>
                <a:srgbClr val="FFFFFF"/>
              </a:solidFill>
              <a:latin typeface="Inter Bold"/>
            </a:endParaRPr>
          </a:p>
        </p:txBody>
      </p:sp>
      <p:sp>
        <p:nvSpPr>
          <p:cNvPr id="7" name="TextBox 2">
            <a:extLst>
              <a:ext uri="{FF2B5EF4-FFF2-40B4-BE49-F238E27FC236}">
                <a16:creationId xmlns:a16="http://schemas.microsoft.com/office/drawing/2014/main" id="{CD0363A7-A0E0-EDC7-3760-7C7239A83611}"/>
              </a:ext>
            </a:extLst>
          </p:cNvPr>
          <p:cNvSpPr txBox="1"/>
          <p:nvPr/>
        </p:nvSpPr>
        <p:spPr>
          <a:xfrm>
            <a:off x="2696129" y="904994"/>
            <a:ext cx="13045667" cy="1590179"/>
          </a:xfrm>
          <a:prstGeom prst="rect">
            <a:avLst/>
          </a:prstGeom>
        </p:spPr>
        <p:txBody>
          <a:bodyPr wrap="square" lIns="0" tIns="0" rIns="0" bIns="0" rtlCol="0" anchor="t">
            <a:spAutoFit/>
          </a:bodyPr>
          <a:lstStyle/>
          <a:p>
            <a:pPr>
              <a:lnSpc>
                <a:spcPts val="6159"/>
              </a:lnSpc>
              <a:spcBef>
                <a:spcPts val="4619"/>
              </a:spcBef>
            </a:pPr>
            <a:r>
              <a:rPr lang="en-GB" sz="5599" spc="-279">
                <a:solidFill>
                  <a:srgbClr val="008E97"/>
                </a:solidFill>
                <a:latin typeface="Inter"/>
              </a:rPr>
              <a:t>PHENOMENA FOR ENERGY SAVING IN BUILDINGS</a:t>
            </a:r>
            <a:endParaRPr lang="en-US" sz="5599" spc="-279">
              <a:solidFill>
                <a:srgbClr val="008E97"/>
              </a:solidFill>
              <a:latin typeface="Inter"/>
            </a:endParaRPr>
          </a:p>
        </p:txBody>
      </p:sp>
      <p:sp>
        <p:nvSpPr>
          <p:cNvPr id="13" name="CuadroTexto 12">
            <a:extLst>
              <a:ext uri="{FF2B5EF4-FFF2-40B4-BE49-F238E27FC236}">
                <a16:creationId xmlns:a16="http://schemas.microsoft.com/office/drawing/2014/main" id="{539890EB-5BAF-41F9-BB22-9E9DB07FDC35}"/>
              </a:ext>
            </a:extLst>
          </p:cNvPr>
          <p:cNvSpPr txBox="1"/>
          <p:nvPr/>
        </p:nvSpPr>
        <p:spPr>
          <a:xfrm>
            <a:off x="3429000" y="2810524"/>
            <a:ext cx="9247238" cy="461665"/>
          </a:xfrm>
          <a:prstGeom prst="rect">
            <a:avLst/>
          </a:prstGeom>
          <a:noFill/>
        </p:spPr>
        <p:txBody>
          <a:bodyPr wrap="square">
            <a:spAutoFit/>
          </a:bodyPr>
          <a:lstStyle/>
          <a:p>
            <a:pPr marR="457200" algn="just">
              <a:spcBef>
                <a:spcPts val="200"/>
              </a:spcBef>
            </a:pPr>
            <a:r>
              <a:rPr lang="en-US" sz="2400" b="1" kern="1000">
                <a:solidFill>
                  <a:srgbClr val="009DD9"/>
                </a:solidFill>
                <a:latin typeface="Inter" panose="020B0604020202020204" charset="0"/>
                <a:ea typeface="Inter" panose="020B0604020202020204" charset="0"/>
                <a:cs typeface="Tahoma" panose="020B0604030504040204" pitchFamily="34" charset="0"/>
              </a:rPr>
              <a:t>b. Thermal insulation</a:t>
            </a:r>
            <a:endParaRPr lang="en-GB" sz="2400" b="1" kern="1000">
              <a:solidFill>
                <a:srgbClr val="009DD9"/>
              </a:solidFill>
              <a:latin typeface="Inter" panose="020B0604020202020204" charset="0"/>
              <a:ea typeface="Inter" panose="020B0604020202020204" charset="0"/>
              <a:cs typeface="Tahoma" panose="020B0604030504040204" pitchFamily="34" charset="0"/>
            </a:endParaRPr>
          </a:p>
        </p:txBody>
      </p:sp>
      <p:sp>
        <p:nvSpPr>
          <p:cNvPr id="23" name="CuadroTexto 22">
            <a:extLst>
              <a:ext uri="{FF2B5EF4-FFF2-40B4-BE49-F238E27FC236}">
                <a16:creationId xmlns:a16="http://schemas.microsoft.com/office/drawing/2014/main" id="{9EBA7661-3EE2-081F-3F43-4902A5C78178}"/>
              </a:ext>
            </a:extLst>
          </p:cNvPr>
          <p:cNvSpPr txBox="1"/>
          <p:nvPr/>
        </p:nvSpPr>
        <p:spPr>
          <a:xfrm>
            <a:off x="3429000" y="3356707"/>
            <a:ext cx="12420600" cy="461665"/>
          </a:xfrm>
          <a:prstGeom prst="rect">
            <a:avLst/>
          </a:prstGeom>
          <a:noFill/>
        </p:spPr>
        <p:txBody>
          <a:bodyPr wrap="square">
            <a:spAutoFit/>
          </a:bodyPr>
          <a:lstStyle/>
          <a:p>
            <a:r>
              <a:rPr lang="en-GB" sz="2400" spc="17">
                <a:latin typeface="Inter"/>
              </a:rPr>
              <a:t>The following formulas regulate the behaviour of the green roof for heat transfer: </a:t>
            </a:r>
          </a:p>
        </p:txBody>
      </p:sp>
      <p:sp>
        <p:nvSpPr>
          <p:cNvPr id="33" name="CuadroTexto 32">
            <a:extLst>
              <a:ext uri="{FF2B5EF4-FFF2-40B4-BE49-F238E27FC236}">
                <a16:creationId xmlns:a16="http://schemas.microsoft.com/office/drawing/2014/main" id="{CC4443BC-385D-33EC-9AFA-7874D1297F2E}"/>
              </a:ext>
            </a:extLst>
          </p:cNvPr>
          <p:cNvSpPr txBox="1"/>
          <p:nvPr/>
        </p:nvSpPr>
        <p:spPr>
          <a:xfrm>
            <a:off x="3440052" y="4291603"/>
            <a:ext cx="5815781" cy="1015663"/>
          </a:xfrm>
          <a:prstGeom prst="rect">
            <a:avLst/>
          </a:prstGeom>
          <a:noFill/>
        </p:spPr>
        <p:txBody>
          <a:bodyPr wrap="square">
            <a:spAutoFit/>
          </a:bodyPr>
          <a:lstStyle/>
          <a:p>
            <a:r>
              <a:rPr lang="en-GB" sz="2000" kern="1000">
                <a:effectLst/>
                <a:latin typeface="Inter" panose="020B0604020202020204" charset="0"/>
                <a:ea typeface="Inter" panose="020B0604020202020204" charset="0"/>
              </a:rPr>
              <a:t>The heat transfer (W) through the walls, it can be expressed with </a:t>
            </a:r>
            <a:r>
              <a:rPr lang="en-US" sz="2000" kern="1000">
                <a:effectLst/>
                <a:latin typeface="Inter" panose="020B0604020202020204" charset="0"/>
                <a:ea typeface="Inter" panose="020B0604020202020204" charset="0"/>
              </a:rPr>
              <a:t>"</a:t>
            </a:r>
            <a:r>
              <a:rPr lang="en-US" sz="2000" b="1" kern="1000">
                <a:effectLst/>
                <a:latin typeface="Inter" panose="020B0604020202020204" charset="0"/>
                <a:ea typeface="Inter" panose="020B0604020202020204" charset="0"/>
              </a:rPr>
              <a:t>Fourier's Law</a:t>
            </a:r>
            <a:r>
              <a:rPr lang="en-US" sz="2000" kern="1000">
                <a:effectLst/>
                <a:latin typeface="Inter" panose="020B0604020202020204" charset="0"/>
                <a:ea typeface="Inter" panose="020B0604020202020204" charset="0"/>
              </a:rPr>
              <a:t>“:</a:t>
            </a:r>
            <a:r>
              <a:rPr lang="en-GB" sz="2000" kern="1000">
                <a:effectLst/>
                <a:latin typeface="Inter" panose="020B0604020202020204" charset="0"/>
                <a:ea typeface="Inter" panose="020B0604020202020204" charset="0"/>
              </a:rPr>
              <a:t>  </a:t>
            </a:r>
            <a:br>
              <a:rPr lang="en-US" sz="3200" i="1" kern="1000">
                <a:effectLst/>
                <a:latin typeface="Inter" panose="020B0604020202020204" charset="0"/>
                <a:ea typeface="Inter" panose="020B0604020202020204" charset="0"/>
                <a:cs typeface="Tahoma" panose="020B0604030504040204" pitchFamily="34" charset="0"/>
              </a:rPr>
            </a:br>
            <a:endParaRPr lang="en-GB" sz="2000">
              <a:latin typeface="Inter" panose="020B0604020202020204" charset="0"/>
              <a:ea typeface="Inter" panose="020B0604020202020204" charset="0"/>
            </a:endParaRPr>
          </a:p>
        </p:txBody>
      </p:sp>
      <p:pic>
        <p:nvPicPr>
          <p:cNvPr id="35" name="Gráfico 34" descr="Insignia 1 contorno">
            <a:extLst>
              <a:ext uri="{FF2B5EF4-FFF2-40B4-BE49-F238E27FC236}">
                <a16:creationId xmlns:a16="http://schemas.microsoft.com/office/drawing/2014/main" id="{4FF935ED-3108-32CB-BFA2-688721BEF7A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08213" y="4434568"/>
            <a:ext cx="914400" cy="914400"/>
          </a:xfrm>
          <a:prstGeom prst="rect">
            <a:avLst/>
          </a:prstGeom>
        </p:spPr>
      </p:pic>
      <mc:AlternateContent xmlns:mc="http://schemas.openxmlformats.org/markup-compatibility/2006" xmlns:a14="http://schemas.microsoft.com/office/drawing/2010/main">
        <mc:Choice Requires="a14">
          <p:sp>
            <p:nvSpPr>
              <p:cNvPr id="37" name="CuadroTexto 36">
                <a:extLst>
                  <a:ext uri="{FF2B5EF4-FFF2-40B4-BE49-F238E27FC236}">
                    <a16:creationId xmlns:a16="http://schemas.microsoft.com/office/drawing/2014/main" id="{81CCF054-CB39-08A9-4515-C3C8E852DA79}"/>
                  </a:ext>
                </a:extLst>
              </p:cNvPr>
              <p:cNvSpPr txBox="1"/>
              <p:nvPr/>
            </p:nvSpPr>
            <p:spPr>
              <a:xfrm>
                <a:off x="10134600" y="4291603"/>
                <a:ext cx="7803381" cy="1205458"/>
              </a:xfrm>
              <a:prstGeom prst="rect">
                <a:avLst/>
              </a:prstGeom>
              <a:noFill/>
            </p:spPr>
            <p:txBody>
              <a:bodyPr wrap="square">
                <a:spAutoFit/>
              </a:bodyPr>
              <a:lstStyle/>
              <a:p>
                <a:pPr>
                  <a:lnSpc>
                    <a:spcPct val="120000"/>
                  </a:lnSpc>
                  <a:spcBef>
                    <a:spcPts val="200"/>
                  </a:spcBef>
                  <a:spcAft>
                    <a:spcPts val="1000"/>
                  </a:spcAft>
                </a:pPr>
                <a14:m>
                  <m:oMath xmlns:m="http://schemas.openxmlformats.org/officeDocument/2006/math">
                    <m:r>
                      <a:rPr lang="en-US" sz="2000" i="1" kern="100" smtClean="0">
                        <a:latin typeface="Cambria Math" panose="02040503050406030204" pitchFamily="18" charset="0"/>
                        <a:ea typeface="Inter" panose="020B0604020202020204" charset="0"/>
                        <a:cs typeface="Open Sans" panose="020B0606030504020204" pitchFamily="34" charset="0"/>
                      </a:rPr>
                      <m:t>𝐴</m:t>
                    </m:r>
                    <m:r>
                      <a:rPr lang="en-US" sz="2000" i="1" kern="100">
                        <a:latin typeface="Cambria Math" panose="02040503050406030204" pitchFamily="18" charset="0"/>
                        <a:ea typeface="Inter" panose="020B0604020202020204" charset="0"/>
                        <a:cs typeface="Open Sans" panose="020B0606030504020204" pitchFamily="34" charset="0"/>
                      </a:rPr>
                      <m:t>=</m:t>
                    </m:r>
                    <m:r>
                      <a:rPr lang="es-ES" sz="2000" b="0" i="1" kern="100" smtClean="0">
                        <a:latin typeface="Cambria Math" panose="02040503050406030204" pitchFamily="18" charset="0"/>
                        <a:ea typeface="Inter" panose="020B0604020202020204" charset="0"/>
                        <a:cs typeface="Open Sans" panose="020B0606030504020204" pitchFamily="34" charset="0"/>
                      </a:rPr>
                      <m:t>𝐻</m:t>
                    </m:r>
                  </m:oMath>
                </a14:m>
                <a:r>
                  <a:rPr lang="en-US" sz="2000" i="1" kern="100">
                    <a:latin typeface="Inter" panose="020B0604020202020204" charset="0"/>
                    <a:ea typeface="Inter" panose="020B0604020202020204" charset="0"/>
                    <a:cs typeface="Open Sans" panose="020B0606030504020204" pitchFamily="34" charset="0"/>
                  </a:rPr>
                  <a:t>eat transfer area (</a:t>
                </a:r>
                <a14:m>
                  <m:oMath xmlns:m="http://schemas.openxmlformats.org/officeDocument/2006/math">
                    <m:sSup>
                      <m:sSupPr>
                        <m:ctrlPr>
                          <a:rPr lang="en-GB" sz="2000" i="1" kern="100">
                            <a:latin typeface="Cambria Math" panose="02040503050406030204" pitchFamily="18" charset="0"/>
                            <a:ea typeface="Inter" panose="020B0604020202020204" charset="0"/>
                            <a:cs typeface="Open Sans" panose="020B0606030504020204" pitchFamily="34" charset="0"/>
                          </a:rPr>
                        </m:ctrlPr>
                      </m:sSupPr>
                      <m:e>
                        <m:r>
                          <a:rPr lang="es-ES" sz="2000" i="1" kern="100">
                            <a:latin typeface="Cambria Math" panose="02040503050406030204" pitchFamily="18" charset="0"/>
                            <a:ea typeface="Inter" panose="020B0604020202020204" charset="0"/>
                            <a:cs typeface="Open Sans" panose="020B0606030504020204" pitchFamily="34" charset="0"/>
                          </a:rPr>
                          <m:t>𝑚</m:t>
                        </m:r>
                      </m:e>
                      <m:sup>
                        <m:r>
                          <a:rPr lang="en-GB" sz="2000" i="1" kern="100">
                            <a:latin typeface="Cambria Math" panose="02040503050406030204" pitchFamily="18" charset="0"/>
                            <a:ea typeface="Inter" panose="020B0604020202020204" charset="0"/>
                            <a:cs typeface="Open Sans" panose="020B0606030504020204" pitchFamily="34" charset="0"/>
                          </a:rPr>
                          <m:t>2</m:t>
                        </m:r>
                      </m:sup>
                    </m:sSup>
                    <m:r>
                      <a:rPr lang="en-GB" sz="2000" i="1" kern="100">
                        <a:latin typeface="Cambria Math" panose="02040503050406030204" pitchFamily="18" charset="0"/>
                        <a:ea typeface="Inter" panose="020B0604020202020204" charset="0"/>
                        <a:cs typeface="Open Sans" panose="020B0606030504020204" pitchFamily="34" charset="0"/>
                      </a:rPr>
                      <m:t>)</m:t>
                    </m:r>
                  </m:oMath>
                </a14:m>
                <a:endParaRPr lang="en-GB" sz="2000" i="1" kern="100">
                  <a:latin typeface="Inter" panose="020B0604020202020204" charset="0"/>
                  <a:ea typeface="Inter" panose="020B0604020202020204" charset="0"/>
                  <a:cs typeface="Open Sans" panose="020B0606030504020204" pitchFamily="34" charset="0"/>
                </a:endParaRPr>
              </a:p>
              <a:p>
                <a:r>
                  <a:rPr lang="en-US" sz="2000" i="1" kern="100">
                    <a:effectLst/>
                    <a:latin typeface="Inter" panose="020B0604020202020204" charset="0"/>
                    <a:ea typeface="Inter" panose="020B0604020202020204" charset="0"/>
                    <a:cs typeface="Open Sans" panose="020B0606030504020204" pitchFamily="34" charset="0"/>
                  </a:rPr>
                  <a:t>dT = </a:t>
                </a:r>
                <a14:m>
                  <m:oMath xmlns:m="http://schemas.openxmlformats.org/officeDocument/2006/math">
                    <m:sSub>
                      <m:sSubPr>
                        <m:ctrlPr>
                          <a:rPr lang="en-GB" sz="2000" i="1" kern="100">
                            <a:effectLst/>
                            <a:latin typeface="Cambria Math" panose="02040503050406030204" pitchFamily="18" charset="0"/>
                            <a:cs typeface="Open Sans" panose="020B0606030504020204" pitchFamily="34" charset="0"/>
                          </a:rPr>
                        </m:ctrlPr>
                      </m:sSubPr>
                      <m:e>
                        <m:r>
                          <a:rPr lang="en-US" sz="2000" i="1" kern="100">
                            <a:effectLst/>
                            <a:latin typeface="Cambria Math" panose="02040503050406030204" pitchFamily="18" charset="0"/>
                            <a:ea typeface="Franklin Gothic Book" panose="020B0503020102020204" pitchFamily="34" charset="0"/>
                            <a:cs typeface="Open Sans" panose="020B0606030504020204" pitchFamily="34" charset="0"/>
                          </a:rPr>
                          <m:t>𝑇</m:t>
                        </m:r>
                      </m:e>
                      <m:sub>
                        <m:r>
                          <a:rPr lang="en-US" sz="2000" i="1" kern="100">
                            <a:effectLst/>
                            <a:latin typeface="Cambria Math" panose="02040503050406030204" pitchFamily="18" charset="0"/>
                            <a:ea typeface="Franklin Gothic Book" panose="020B0503020102020204" pitchFamily="34" charset="0"/>
                            <a:cs typeface="Open Sans" panose="020B0606030504020204" pitchFamily="34" charset="0"/>
                          </a:rPr>
                          <m:t>1</m:t>
                        </m:r>
                      </m:sub>
                    </m:sSub>
                    <m:r>
                      <a:rPr lang="en-US" sz="2000" i="1" kern="100">
                        <a:effectLst/>
                        <a:latin typeface="Cambria Math" panose="02040503050406030204" pitchFamily="18" charset="0"/>
                        <a:ea typeface="Franklin Gothic Book" panose="020B0503020102020204" pitchFamily="34" charset="0"/>
                        <a:cs typeface="Open Sans" panose="020B0606030504020204" pitchFamily="34" charset="0"/>
                      </a:rPr>
                      <m:t>−</m:t>
                    </m:r>
                    <m:sSub>
                      <m:sSubPr>
                        <m:ctrlPr>
                          <a:rPr lang="en-GB" sz="2000" i="1" kern="100">
                            <a:effectLst/>
                            <a:latin typeface="Cambria Math" panose="02040503050406030204" pitchFamily="18" charset="0"/>
                            <a:cs typeface="Open Sans" panose="020B0606030504020204" pitchFamily="34" charset="0"/>
                          </a:rPr>
                        </m:ctrlPr>
                      </m:sSubPr>
                      <m:e>
                        <m:r>
                          <a:rPr lang="en-US" sz="2000" i="1" kern="100">
                            <a:effectLst/>
                            <a:latin typeface="Cambria Math" panose="02040503050406030204" pitchFamily="18" charset="0"/>
                            <a:ea typeface="Franklin Gothic Book" panose="020B0503020102020204" pitchFamily="34" charset="0"/>
                            <a:cs typeface="Open Sans" panose="020B0606030504020204" pitchFamily="34" charset="0"/>
                          </a:rPr>
                          <m:t>𝑇</m:t>
                        </m:r>
                      </m:e>
                      <m:sub>
                        <m:r>
                          <a:rPr lang="en-US" sz="2000" i="1" kern="100">
                            <a:effectLst/>
                            <a:latin typeface="Cambria Math" panose="02040503050406030204" pitchFamily="18" charset="0"/>
                            <a:ea typeface="Franklin Gothic Book" panose="020B0503020102020204" pitchFamily="34" charset="0"/>
                            <a:cs typeface="Open Sans" panose="020B0606030504020204" pitchFamily="34" charset="0"/>
                          </a:rPr>
                          <m:t>2</m:t>
                        </m:r>
                      </m:sub>
                    </m:sSub>
                    <m:r>
                      <a:rPr lang="en-US" sz="2000" i="1" kern="100">
                        <a:effectLst/>
                        <a:latin typeface="Cambria Math" panose="02040503050406030204" pitchFamily="18" charset="0"/>
                        <a:ea typeface="Franklin Gothic Book" panose="020B0503020102020204" pitchFamily="34" charset="0"/>
                        <a:cs typeface="Open Sans" panose="020B0606030504020204" pitchFamily="34" charset="0"/>
                      </a:rPr>
                      <m:t> </m:t>
                    </m:r>
                  </m:oMath>
                </a14:m>
                <a:r>
                  <a:rPr lang="en-US" sz="2000" i="1" kern="100">
                    <a:effectLst/>
                    <a:latin typeface="Inter" panose="020B0604020202020204" charset="0"/>
                    <a:ea typeface="Inter" panose="020B0604020202020204" charset="0"/>
                    <a:cs typeface="Open Sans" panose="020B0606030504020204" pitchFamily="34" charset="0"/>
                  </a:rPr>
                  <a:t>= temperature gradient - difference over the material (°C, °F)</a:t>
                </a:r>
                <a:endParaRPr lang="en-GB" sz="2000">
                  <a:latin typeface="Inter" panose="020B0604020202020204" charset="0"/>
                  <a:ea typeface="Inter" panose="020B0604020202020204" charset="0"/>
                </a:endParaRPr>
              </a:p>
            </p:txBody>
          </p:sp>
        </mc:Choice>
        <mc:Fallback xmlns="">
          <p:sp>
            <p:nvSpPr>
              <p:cNvPr id="37" name="CuadroTexto 36">
                <a:extLst>
                  <a:ext uri="{FF2B5EF4-FFF2-40B4-BE49-F238E27FC236}">
                    <a16:creationId xmlns:a16="http://schemas.microsoft.com/office/drawing/2014/main" id="{81CCF054-CB39-08A9-4515-C3C8E852DA79}"/>
                  </a:ext>
                </a:extLst>
              </p:cNvPr>
              <p:cNvSpPr txBox="1">
                <a:spLocks noRot="1" noChangeAspect="1" noMove="1" noResize="1" noEditPoints="1" noAdjustHandles="1" noChangeArrowheads="1" noChangeShapeType="1" noTextEdit="1"/>
              </p:cNvSpPr>
              <p:nvPr/>
            </p:nvSpPr>
            <p:spPr>
              <a:xfrm>
                <a:off x="10134600" y="4291603"/>
                <a:ext cx="7803381" cy="1205458"/>
              </a:xfrm>
              <a:prstGeom prst="rect">
                <a:avLst/>
              </a:prstGeom>
              <a:blipFill>
                <a:blip r:embed="rId4"/>
                <a:stretch>
                  <a:fillRect l="-859" b="-8081"/>
                </a:stretch>
              </a:blipFill>
            </p:spPr>
            <p:txBody>
              <a:bodyPr/>
              <a:lstStyle/>
              <a:p>
                <a:r>
                  <a:rPr lang="en-GB">
                    <a:noFill/>
                  </a:rPr>
                  <a:t> </a:t>
                </a:r>
              </a:p>
            </p:txBody>
          </p:sp>
        </mc:Fallback>
      </mc:AlternateContent>
      <p:sp>
        <p:nvSpPr>
          <p:cNvPr id="38" name="Abrir llave 37">
            <a:extLst>
              <a:ext uri="{FF2B5EF4-FFF2-40B4-BE49-F238E27FC236}">
                <a16:creationId xmlns:a16="http://schemas.microsoft.com/office/drawing/2014/main" id="{352EE362-F2F8-2644-79AA-AF003149E617}"/>
              </a:ext>
            </a:extLst>
          </p:cNvPr>
          <p:cNvSpPr/>
          <p:nvPr/>
        </p:nvSpPr>
        <p:spPr>
          <a:xfrm>
            <a:off x="9639300" y="4214174"/>
            <a:ext cx="593102" cy="1413828"/>
          </a:xfrm>
          <a:prstGeom prst="leftBrace">
            <a:avLst/>
          </a:prstGeom>
        </p:spPr>
        <p:style>
          <a:lnRef idx="1">
            <a:schemeClr val="dk1"/>
          </a:lnRef>
          <a:fillRef idx="0">
            <a:schemeClr val="dk1"/>
          </a:fillRef>
          <a:effectRef idx="0">
            <a:schemeClr val="dk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41" name="CuadroTexto 40">
            <a:extLst>
              <a:ext uri="{FF2B5EF4-FFF2-40B4-BE49-F238E27FC236}">
                <a16:creationId xmlns:a16="http://schemas.microsoft.com/office/drawing/2014/main" id="{1B2B7A36-E41C-C0E2-F261-FC1E9A36188C}"/>
              </a:ext>
            </a:extLst>
          </p:cNvPr>
          <p:cNvSpPr txBox="1"/>
          <p:nvPr/>
        </p:nvSpPr>
        <p:spPr>
          <a:xfrm>
            <a:off x="5312232" y="5095798"/>
            <a:ext cx="9247238" cy="461665"/>
          </a:xfrm>
          <a:prstGeom prst="rect">
            <a:avLst/>
          </a:prstGeom>
          <a:noFill/>
        </p:spPr>
        <p:txBody>
          <a:bodyPr wrap="square">
            <a:spAutoFit/>
          </a:bodyPr>
          <a:lstStyle/>
          <a:p>
            <a:r>
              <a:rPr lang="en-US" sz="2400" i="1" kern="1000">
                <a:latin typeface="Inter" panose="020B0604020202020204" charset="0"/>
                <a:ea typeface="Inter" panose="020B0604020202020204" charset="0"/>
                <a:cs typeface="Tahoma" panose="020B0604030504040204" pitchFamily="34" charset="0"/>
              </a:rPr>
              <a:t>Q</a:t>
            </a:r>
            <a:r>
              <a:rPr lang="en-GB" sz="2400" i="1" kern="1000">
                <a:effectLst/>
                <a:latin typeface="Inter" panose="020B0604020202020204" charset="0"/>
                <a:ea typeface="Inter" panose="020B0604020202020204" charset="0"/>
                <a:cs typeface="Tahoma" panose="020B0604030504040204" pitchFamily="34" charset="0"/>
              </a:rPr>
              <a:t>=</a:t>
            </a:r>
            <a:r>
              <a:rPr lang="en-GB" sz="2400" i="1" kern="1000" err="1">
                <a:effectLst/>
                <a:latin typeface="Inter" panose="020B0604020202020204" charset="0"/>
                <a:ea typeface="Inter" panose="020B0604020202020204" charset="0"/>
                <a:cs typeface="Tahoma" panose="020B0604030504040204" pitchFamily="34" charset="0"/>
              </a:rPr>
              <a:t>U·A·dT</a:t>
            </a:r>
            <a:endParaRPr lang="en-GB" sz="2400"/>
          </a:p>
        </p:txBody>
      </p:sp>
      <mc:AlternateContent xmlns:mc="http://schemas.openxmlformats.org/markup-compatibility/2006" xmlns:a14="http://schemas.microsoft.com/office/drawing/2010/main">
        <mc:Choice Requires="a14">
          <p:sp>
            <p:nvSpPr>
              <p:cNvPr id="43" name="CuadroTexto 42">
                <a:extLst>
                  <a:ext uri="{FF2B5EF4-FFF2-40B4-BE49-F238E27FC236}">
                    <a16:creationId xmlns:a16="http://schemas.microsoft.com/office/drawing/2014/main" id="{EC8B1AED-ACA5-7BF6-AF2B-33882D1BD7C2}"/>
                  </a:ext>
                </a:extLst>
              </p:cNvPr>
              <p:cNvSpPr txBox="1"/>
              <p:nvPr/>
            </p:nvSpPr>
            <p:spPr>
              <a:xfrm>
                <a:off x="3429000" y="6301790"/>
                <a:ext cx="4735717" cy="860748"/>
              </a:xfrm>
              <a:prstGeom prst="rect">
                <a:avLst/>
              </a:prstGeom>
              <a:noFill/>
            </p:spPr>
            <p:txBody>
              <a:bodyPr wrap="square">
                <a:spAutoFit/>
              </a:bodyPr>
              <a:lstStyle/>
              <a:p>
                <a:r>
                  <a:rPr lang="en-US" sz="2000" kern="1000">
                    <a:effectLst/>
                    <a:latin typeface="Inter" panose="020B0604020202020204" charset="0"/>
                    <a:ea typeface="Inter" panose="020B0604020202020204" charset="0"/>
                  </a:rPr>
                  <a:t>Heat transfer coefficient per unit area or transmittance </a:t>
                </a:r>
                <a14:m>
                  <m:oMath xmlns:m="http://schemas.openxmlformats.org/officeDocument/2006/math">
                    <m:d>
                      <m:dPr>
                        <m:ctrlPr>
                          <a:rPr lang="en-GB" sz="2000" i="1">
                            <a:effectLst/>
                            <a:latin typeface="Cambria Math" panose="02040503050406030204" pitchFamily="18" charset="0"/>
                            <a:ea typeface="HGGothicE" panose="020B0909000000000000" pitchFamily="49" charset="-128"/>
                            <a:cs typeface="Open Sans" panose="020B0606030504020204" pitchFamily="34" charset="0"/>
                          </a:rPr>
                        </m:ctrlPr>
                      </m:dPr>
                      <m:e>
                        <m:f>
                          <m:fPr>
                            <m:ctrlPr>
                              <a:rPr lang="en-GB" sz="2000" i="1">
                                <a:effectLst/>
                                <a:latin typeface="Cambria Math" panose="02040503050406030204" pitchFamily="18" charset="0"/>
                                <a:ea typeface="HGGothicE" panose="020B0909000000000000" pitchFamily="49" charset="-128"/>
                                <a:cs typeface="Open Sans" panose="020B0606030504020204" pitchFamily="34" charset="0"/>
                              </a:rPr>
                            </m:ctrlPr>
                          </m:fPr>
                          <m:num>
                            <m:r>
                              <a:rPr lang="en-US" sz="2000" i="1" kern="1000">
                                <a:effectLst/>
                                <a:latin typeface="Cambria Math" panose="02040503050406030204" pitchFamily="18" charset="0"/>
                                <a:ea typeface="HGGothicE" panose="020B0909000000000000" pitchFamily="49" charset="-128"/>
                                <a:cs typeface="Open Sans" panose="020B0606030504020204" pitchFamily="34" charset="0"/>
                              </a:rPr>
                              <m:t>𝑊</m:t>
                            </m:r>
                          </m:num>
                          <m:den>
                            <m:sSup>
                              <m:sSupPr>
                                <m:ctrlPr>
                                  <a:rPr lang="en-GB" sz="2000" i="1">
                                    <a:effectLst/>
                                    <a:latin typeface="Cambria Math" panose="02040503050406030204" pitchFamily="18" charset="0"/>
                                    <a:ea typeface="HGGothicE" panose="020B0909000000000000" pitchFamily="49" charset="-128"/>
                                    <a:cs typeface="Open Sans" panose="020B0606030504020204" pitchFamily="34" charset="0"/>
                                  </a:rPr>
                                </m:ctrlPr>
                              </m:sSupPr>
                              <m:e>
                                <m:r>
                                  <a:rPr lang="en-US" sz="2000" i="1" kern="1000">
                                    <a:effectLst/>
                                    <a:latin typeface="Cambria Math" panose="02040503050406030204" pitchFamily="18" charset="0"/>
                                    <a:ea typeface="HGGothicE" panose="020B0909000000000000" pitchFamily="49" charset="-128"/>
                                    <a:cs typeface="Open Sans" panose="020B0606030504020204" pitchFamily="34" charset="0"/>
                                  </a:rPr>
                                  <m:t>𝑚</m:t>
                                </m:r>
                              </m:e>
                              <m:sup>
                                <m:r>
                                  <a:rPr lang="en-US" sz="2000" kern="1000">
                                    <a:effectLst/>
                                    <a:latin typeface="Cambria Math" panose="02040503050406030204" pitchFamily="18" charset="0"/>
                                    <a:ea typeface="HGGothicE" panose="020B0909000000000000" pitchFamily="49" charset="-128"/>
                                    <a:cs typeface="Open Sans" panose="020B0606030504020204" pitchFamily="34" charset="0"/>
                                  </a:rPr>
                                  <m:t>2</m:t>
                                </m:r>
                              </m:sup>
                            </m:sSup>
                            <m:r>
                              <a:rPr lang="en-US" sz="2000" i="1" kern="1000">
                                <a:effectLst/>
                                <a:latin typeface="Cambria Math" panose="02040503050406030204" pitchFamily="18" charset="0"/>
                                <a:ea typeface="HGGothicE" panose="020B0909000000000000" pitchFamily="49" charset="-128"/>
                                <a:cs typeface="Open Sans" panose="020B0606030504020204" pitchFamily="34" charset="0"/>
                              </a:rPr>
                              <m:t>∗</m:t>
                            </m:r>
                            <m:r>
                              <a:rPr lang="en-US" sz="2000" i="1" kern="1000">
                                <a:effectLst/>
                                <a:latin typeface="Cambria Math" panose="02040503050406030204" pitchFamily="18" charset="0"/>
                                <a:ea typeface="HGGothicE" panose="020B0909000000000000" pitchFamily="49" charset="-128"/>
                                <a:cs typeface="Open Sans" panose="020B0606030504020204" pitchFamily="34" charset="0"/>
                              </a:rPr>
                              <m:t>𝐾</m:t>
                            </m:r>
                          </m:den>
                        </m:f>
                      </m:e>
                    </m:d>
                  </m:oMath>
                </a14:m>
                <a:endParaRPr lang="en-GB" sz="2000">
                  <a:latin typeface="Inter" panose="020B0604020202020204" charset="0"/>
                  <a:ea typeface="Inter" panose="020B0604020202020204" charset="0"/>
                </a:endParaRPr>
              </a:p>
            </p:txBody>
          </p:sp>
        </mc:Choice>
        <mc:Fallback xmlns="">
          <p:sp>
            <p:nvSpPr>
              <p:cNvPr id="43" name="CuadroTexto 42">
                <a:extLst>
                  <a:ext uri="{FF2B5EF4-FFF2-40B4-BE49-F238E27FC236}">
                    <a16:creationId xmlns:a16="http://schemas.microsoft.com/office/drawing/2014/main" id="{EC8B1AED-ACA5-7BF6-AF2B-33882D1BD7C2}"/>
                  </a:ext>
                </a:extLst>
              </p:cNvPr>
              <p:cNvSpPr txBox="1">
                <a:spLocks noRot="1" noChangeAspect="1" noMove="1" noResize="1" noEditPoints="1" noAdjustHandles="1" noChangeArrowheads="1" noChangeShapeType="1" noTextEdit="1"/>
              </p:cNvSpPr>
              <p:nvPr/>
            </p:nvSpPr>
            <p:spPr>
              <a:xfrm>
                <a:off x="3429000" y="6301790"/>
                <a:ext cx="4735717" cy="860748"/>
              </a:xfrm>
              <a:prstGeom prst="rect">
                <a:avLst/>
              </a:prstGeom>
              <a:blipFill>
                <a:blip r:embed="rId5"/>
                <a:stretch>
                  <a:fillRect l="-1418" t="-4255" r="-2448" b="-2837"/>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5" name="CuadroTexto 44">
                <a:extLst>
                  <a:ext uri="{FF2B5EF4-FFF2-40B4-BE49-F238E27FC236}">
                    <a16:creationId xmlns:a16="http://schemas.microsoft.com/office/drawing/2014/main" id="{09A6C207-4992-9F8A-1D01-AAF1A2061BB2}"/>
                  </a:ext>
                </a:extLst>
              </p:cNvPr>
              <p:cNvSpPr txBox="1"/>
              <p:nvPr/>
            </p:nvSpPr>
            <p:spPr>
              <a:xfrm>
                <a:off x="1173239" y="7288363"/>
                <a:ext cx="9247238" cy="78374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GB" sz="2400" i="1" smtClean="0">
                          <a:latin typeface="Cambria Math" panose="02040503050406030204" pitchFamily="18" charset="0"/>
                        </a:rPr>
                        <m:t>𝑈</m:t>
                      </m:r>
                      <m:r>
                        <a:rPr lang="en-GB" sz="2400" i="0">
                          <a:latin typeface="Cambria Math" panose="02040503050406030204" pitchFamily="18" charset="0"/>
                        </a:rPr>
                        <m:t>=</m:t>
                      </m:r>
                      <m:f>
                        <m:fPr>
                          <m:ctrlPr>
                            <a:rPr lang="en-GB" sz="2400" i="1">
                              <a:solidFill>
                                <a:srgbClr val="836967"/>
                              </a:solidFill>
                              <a:latin typeface="Cambria Math" panose="02040503050406030204" pitchFamily="18" charset="0"/>
                            </a:rPr>
                          </m:ctrlPr>
                        </m:fPr>
                        <m:num>
                          <m:r>
                            <a:rPr lang="en-GB" sz="2400" i="1">
                              <a:latin typeface="Cambria Math" panose="02040503050406030204" pitchFamily="18" charset="0"/>
                            </a:rPr>
                            <m:t>𝐾</m:t>
                          </m:r>
                        </m:num>
                        <m:den>
                          <m:r>
                            <a:rPr lang="en-GB" sz="2400" i="1">
                              <a:latin typeface="Cambria Math" panose="02040503050406030204" pitchFamily="18" charset="0"/>
                            </a:rPr>
                            <m:t>𝑡</m:t>
                          </m:r>
                        </m:den>
                      </m:f>
                      <m:r>
                        <a:rPr lang="en-GB" sz="2400" i="0">
                          <a:latin typeface="Cambria Math" panose="02040503050406030204" pitchFamily="18" charset="0"/>
                        </a:rPr>
                        <m:t>+</m:t>
                      </m:r>
                      <m:sSub>
                        <m:sSubPr>
                          <m:ctrlPr>
                            <a:rPr lang="en-GB" sz="2400" i="1">
                              <a:solidFill>
                                <a:srgbClr val="836967"/>
                              </a:solidFill>
                              <a:latin typeface="Cambria Math" panose="02040503050406030204" pitchFamily="18" charset="0"/>
                            </a:rPr>
                          </m:ctrlPr>
                        </m:sSubPr>
                        <m:e>
                          <m:r>
                            <a:rPr lang="en-GB" sz="2400" i="1">
                              <a:latin typeface="Cambria Math" panose="02040503050406030204" pitchFamily="18" charset="0"/>
                            </a:rPr>
                            <m:t>h</m:t>
                          </m:r>
                        </m:e>
                        <m:sub>
                          <m:r>
                            <a:rPr lang="en-GB" sz="2400" i="1">
                              <a:latin typeface="Cambria Math" panose="02040503050406030204" pitchFamily="18" charset="0"/>
                            </a:rPr>
                            <m:t>𝑖</m:t>
                          </m:r>
                        </m:sub>
                      </m:sSub>
                    </m:oMath>
                  </m:oMathPara>
                </a14:m>
                <a:endParaRPr lang="en-GB" sz="2400"/>
              </a:p>
            </p:txBody>
          </p:sp>
        </mc:Choice>
        <mc:Fallback xmlns="">
          <p:sp>
            <p:nvSpPr>
              <p:cNvPr id="45" name="CuadroTexto 44">
                <a:extLst>
                  <a:ext uri="{FF2B5EF4-FFF2-40B4-BE49-F238E27FC236}">
                    <a16:creationId xmlns:a16="http://schemas.microsoft.com/office/drawing/2014/main" id="{09A6C207-4992-9F8A-1D01-AAF1A2061BB2}"/>
                  </a:ext>
                </a:extLst>
              </p:cNvPr>
              <p:cNvSpPr txBox="1">
                <a:spLocks noRot="1" noChangeAspect="1" noMove="1" noResize="1" noEditPoints="1" noAdjustHandles="1" noChangeArrowheads="1" noChangeShapeType="1" noTextEdit="1"/>
              </p:cNvSpPr>
              <p:nvPr/>
            </p:nvSpPr>
            <p:spPr>
              <a:xfrm>
                <a:off x="1173239" y="7288363"/>
                <a:ext cx="9247238" cy="783741"/>
              </a:xfrm>
              <a:prstGeom prst="rect">
                <a:avLst/>
              </a:prstGeom>
              <a:blipFill>
                <a:blip r:embed="rId6"/>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7" name="CuadroTexto 46">
                <a:extLst>
                  <a:ext uri="{FF2B5EF4-FFF2-40B4-BE49-F238E27FC236}">
                    <a16:creationId xmlns:a16="http://schemas.microsoft.com/office/drawing/2014/main" id="{B8963BD8-8187-8EF2-EBCE-ADC6258C8724}"/>
                  </a:ext>
                </a:extLst>
              </p:cNvPr>
              <p:cNvSpPr txBox="1"/>
              <p:nvPr/>
            </p:nvSpPr>
            <p:spPr>
              <a:xfrm>
                <a:off x="10223578" y="6427326"/>
                <a:ext cx="6400800" cy="1303947"/>
              </a:xfrm>
              <a:prstGeom prst="rect">
                <a:avLst/>
              </a:prstGeom>
              <a:noFill/>
            </p:spPr>
            <p:txBody>
              <a:bodyPr wrap="square">
                <a:spAutoFit/>
              </a:bodyPr>
              <a:lstStyle/>
              <a:p>
                <a:pPr>
                  <a:lnSpc>
                    <a:spcPct val="120000"/>
                  </a:lnSpc>
                  <a:spcAft>
                    <a:spcPts val="1000"/>
                  </a:spcAft>
                </a:pPr>
                <a14:m>
                  <m:oMath xmlns:m="http://schemas.openxmlformats.org/officeDocument/2006/math">
                    <m:r>
                      <a:rPr lang="en-US" sz="2000" i="1" kern="1000">
                        <a:effectLst/>
                        <a:latin typeface="Cambria Math" panose="02040503050406030204" pitchFamily="18" charset="0"/>
                        <a:ea typeface="Franklin Gothic Book" panose="020B0503020102020204" pitchFamily="34" charset="0"/>
                        <a:cs typeface="Open Sans" panose="020B0606030504020204" pitchFamily="34" charset="0"/>
                      </a:rPr>
                      <m:t>𝑡</m:t>
                    </m:r>
                    <m:r>
                      <a:rPr lang="en-US" sz="2000" i="1" kern="100">
                        <a:effectLst/>
                        <a:latin typeface="Cambria Math" panose="02040503050406030204" pitchFamily="18" charset="0"/>
                        <a:ea typeface="Franklin Gothic Book" panose="020B0503020102020204" pitchFamily="34" charset="0"/>
                        <a:cs typeface="Open Sans" panose="020B0606030504020204" pitchFamily="34" charset="0"/>
                      </a:rPr>
                      <m:t>=</m:t>
                    </m:r>
                  </m:oMath>
                </a14:m>
                <a:r>
                  <a:rPr lang="en-US" sz="3200" kern="1000">
                    <a:effectLst/>
                    <a:latin typeface="Inter" panose="020B0604020202020204" charset="0"/>
                    <a:ea typeface="Inter" panose="020B0604020202020204" charset="0"/>
                    <a:cs typeface="Tahoma" panose="020B0604030504040204" pitchFamily="34" charset="0"/>
                  </a:rPr>
                  <a:t> </a:t>
                </a:r>
                <a:r>
                  <a:rPr lang="en-US" sz="2000" i="1" kern="100">
                    <a:effectLst/>
                    <a:latin typeface="Inter" panose="020B0604020202020204" charset="0"/>
                    <a:ea typeface="Inter" panose="020B0604020202020204" charset="0"/>
                    <a:cs typeface="Open Sans" panose="020B0606030504020204" pitchFamily="34" charset="0"/>
                  </a:rPr>
                  <a:t>material thickness </a:t>
                </a:r>
                <a14:m>
                  <m:oMath xmlns:m="http://schemas.openxmlformats.org/officeDocument/2006/math">
                    <m:d>
                      <m:dPr>
                        <m:ctrlPr>
                          <a:rPr lang="en-GB" sz="2000" i="1" kern="100">
                            <a:effectLst/>
                            <a:latin typeface="Cambria Math" panose="02040503050406030204" pitchFamily="18" charset="0"/>
                            <a:ea typeface="Franklin Gothic Book" panose="020B0503020102020204" pitchFamily="34" charset="0"/>
                            <a:cs typeface="Open Sans" panose="020B0606030504020204" pitchFamily="34" charset="0"/>
                          </a:rPr>
                        </m:ctrlPr>
                      </m:dPr>
                      <m:e>
                        <m:r>
                          <a:rPr lang="en-US" sz="2000" i="1" kern="100">
                            <a:effectLst/>
                            <a:latin typeface="Cambria Math" panose="02040503050406030204" pitchFamily="18" charset="0"/>
                            <a:ea typeface="Franklin Gothic Book" panose="020B0503020102020204" pitchFamily="34" charset="0"/>
                            <a:cs typeface="Open Sans" panose="020B0606030504020204" pitchFamily="34" charset="0"/>
                          </a:rPr>
                          <m:t>𝑚</m:t>
                        </m:r>
                      </m:e>
                    </m:d>
                  </m:oMath>
                </a14:m>
                <a:endParaRPr lang="en-GB" sz="3200" kern="1000">
                  <a:effectLst/>
                  <a:latin typeface="Inter" panose="020B0604020202020204" charset="0"/>
                  <a:ea typeface="Inter" panose="020B0604020202020204" charset="0"/>
                  <a:cs typeface="Tahoma" panose="020B0604030504040204" pitchFamily="34" charset="0"/>
                </a:endParaRPr>
              </a:p>
              <a:p>
                <a14:m>
                  <m:oMath xmlns:m="http://schemas.openxmlformats.org/officeDocument/2006/math">
                    <m:sSub>
                      <m:sSubPr>
                        <m:ctrlPr>
                          <a:rPr lang="en-GB" sz="2000" i="1">
                            <a:effectLst/>
                            <a:latin typeface="Cambria Math" panose="02040503050406030204" pitchFamily="18" charset="0"/>
                            <a:cs typeface="Open Sans" panose="020B0606030504020204" pitchFamily="34" charset="0"/>
                          </a:rPr>
                        </m:ctrlPr>
                      </m:sSubPr>
                      <m:e>
                        <m:r>
                          <a:rPr lang="en-US" sz="2000" i="1" kern="1000">
                            <a:effectLst/>
                            <a:latin typeface="Cambria Math" panose="02040503050406030204" pitchFamily="18" charset="0"/>
                            <a:ea typeface="Franklin Gothic Book" panose="020B0503020102020204" pitchFamily="34" charset="0"/>
                            <a:cs typeface="Open Sans" panose="020B0606030504020204" pitchFamily="34" charset="0"/>
                          </a:rPr>
                          <m:t>h</m:t>
                        </m:r>
                      </m:e>
                      <m:sub>
                        <m:r>
                          <a:rPr lang="en-US" sz="2000" i="1" kern="1000">
                            <a:effectLst/>
                            <a:latin typeface="Cambria Math" panose="02040503050406030204" pitchFamily="18" charset="0"/>
                            <a:ea typeface="Franklin Gothic Book" panose="020B0503020102020204" pitchFamily="34" charset="0"/>
                            <a:cs typeface="Open Sans" panose="020B0606030504020204" pitchFamily="34" charset="0"/>
                          </a:rPr>
                          <m:t>𝑖</m:t>
                        </m:r>
                      </m:sub>
                    </m:sSub>
                    <m:r>
                      <a:rPr lang="en-US" sz="2000" i="1" kern="100">
                        <a:effectLst/>
                        <a:latin typeface="Cambria Math" panose="02040503050406030204" pitchFamily="18" charset="0"/>
                        <a:ea typeface="Franklin Gothic Book" panose="020B0503020102020204" pitchFamily="34" charset="0"/>
                        <a:cs typeface="Open Sans" panose="020B0606030504020204" pitchFamily="34" charset="0"/>
                      </a:rPr>
                      <m:t>=</m:t>
                    </m:r>
                  </m:oMath>
                </a14:m>
                <a:r>
                  <a:rPr lang="en-US" sz="2000" i="1" kern="100">
                    <a:effectLst/>
                    <a:latin typeface="Inter" panose="020B0604020202020204" charset="0"/>
                    <a:ea typeface="Inter" panose="020B0604020202020204" charset="0"/>
                    <a:cs typeface="Open Sans" panose="020B0606030504020204" pitchFamily="34" charset="0"/>
                  </a:rPr>
                  <a:t> convective</a:t>
                </a:r>
                <a:r>
                  <a:rPr lang="en-US" sz="3200" kern="1000">
                    <a:effectLst/>
                    <a:latin typeface="Inter" panose="020B0604020202020204" charset="0"/>
                    <a:ea typeface="Inter" panose="020B0604020202020204" charset="0"/>
                    <a:cs typeface="Tahoma" panose="020B0604030504040204" pitchFamily="34" charset="0"/>
                  </a:rPr>
                  <a:t> </a:t>
                </a:r>
                <a:r>
                  <a:rPr lang="en-US" sz="2000" i="1" kern="100">
                    <a:effectLst/>
                    <a:latin typeface="Inter" panose="020B0604020202020204" charset="0"/>
                    <a:ea typeface="Inter" panose="020B0604020202020204" charset="0"/>
                    <a:cs typeface="Open Sans" panose="020B0606030504020204" pitchFamily="34" charset="0"/>
                  </a:rPr>
                  <a:t>heat transfer coefficient  </a:t>
                </a:r>
                <a14:m>
                  <m:oMath xmlns:m="http://schemas.openxmlformats.org/officeDocument/2006/math">
                    <m:d>
                      <m:dPr>
                        <m:ctrlPr>
                          <a:rPr lang="en-GB" sz="2000" i="1" kern="100">
                            <a:effectLst/>
                            <a:latin typeface="Cambria Math" panose="02040503050406030204" pitchFamily="18" charset="0"/>
                            <a:cs typeface="Open Sans" panose="020B0606030504020204" pitchFamily="34" charset="0"/>
                          </a:rPr>
                        </m:ctrlPr>
                      </m:dPr>
                      <m:e>
                        <m:f>
                          <m:fPr>
                            <m:ctrlPr>
                              <a:rPr lang="en-GB" sz="2000" i="1" kern="100">
                                <a:effectLst/>
                                <a:latin typeface="Cambria Math" panose="02040503050406030204" pitchFamily="18" charset="0"/>
                                <a:cs typeface="Open Sans" panose="020B0606030504020204" pitchFamily="34" charset="0"/>
                              </a:rPr>
                            </m:ctrlPr>
                          </m:fPr>
                          <m:num>
                            <m:r>
                              <a:rPr lang="en-US" sz="2000" i="1" kern="100">
                                <a:effectLst/>
                                <a:latin typeface="Cambria Math" panose="02040503050406030204" pitchFamily="18" charset="0"/>
                                <a:ea typeface="Franklin Gothic Book" panose="020B0503020102020204" pitchFamily="34" charset="0"/>
                                <a:cs typeface="Open Sans" panose="020B0606030504020204" pitchFamily="34" charset="0"/>
                              </a:rPr>
                              <m:t>𝑤</m:t>
                            </m:r>
                          </m:num>
                          <m:den>
                            <m:sSup>
                              <m:sSupPr>
                                <m:ctrlPr>
                                  <a:rPr lang="en-GB" sz="2000" i="1" kern="100">
                                    <a:effectLst/>
                                    <a:latin typeface="Cambria Math" panose="02040503050406030204" pitchFamily="18" charset="0"/>
                                    <a:cs typeface="Open Sans" panose="020B0606030504020204" pitchFamily="34" charset="0"/>
                                  </a:rPr>
                                </m:ctrlPr>
                              </m:sSupPr>
                              <m:e>
                                <m:r>
                                  <a:rPr lang="en-US" sz="2000" i="1" kern="100">
                                    <a:effectLst/>
                                    <a:latin typeface="Cambria Math" panose="02040503050406030204" pitchFamily="18" charset="0"/>
                                    <a:ea typeface="Franklin Gothic Book" panose="020B0503020102020204" pitchFamily="34" charset="0"/>
                                    <a:cs typeface="Open Sans" panose="020B0606030504020204" pitchFamily="34" charset="0"/>
                                  </a:rPr>
                                  <m:t>𝑚</m:t>
                                </m:r>
                              </m:e>
                              <m:sup>
                                <m:r>
                                  <a:rPr lang="en-US" sz="2000" i="1" kern="100">
                                    <a:effectLst/>
                                    <a:latin typeface="Cambria Math" panose="02040503050406030204" pitchFamily="18" charset="0"/>
                                    <a:ea typeface="Franklin Gothic Book" panose="020B0503020102020204" pitchFamily="34" charset="0"/>
                                    <a:cs typeface="Open Sans" panose="020B0606030504020204" pitchFamily="34" charset="0"/>
                                  </a:rPr>
                                  <m:t>2</m:t>
                                </m:r>
                              </m:sup>
                            </m:sSup>
                            <m:r>
                              <a:rPr lang="en-US" sz="2000" i="1" kern="100">
                                <a:effectLst/>
                                <a:latin typeface="Cambria Math" panose="02040503050406030204" pitchFamily="18" charset="0"/>
                                <a:ea typeface="Franklin Gothic Book" panose="020B0503020102020204" pitchFamily="34" charset="0"/>
                                <a:cs typeface="Open Sans" panose="020B0606030504020204" pitchFamily="34" charset="0"/>
                              </a:rPr>
                              <m:t>∗</m:t>
                            </m:r>
                            <m:r>
                              <a:rPr lang="en-US" sz="2000" i="1" kern="100">
                                <a:effectLst/>
                                <a:latin typeface="Cambria Math" panose="02040503050406030204" pitchFamily="18" charset="0"/>
                                <a:ea typeface="Franklin Gothic Book" panose="020B0503020102020204" pitchFamily="34" charset="0"/>
                                <a:cs typeface="Open Sans" panose="020B0606030504020204" pitchFamily="34" charset="0"/>
                              </a:rPr>
                              <m:t>𝑘</m:t>
                            </m:r>
                          </m:den>
                        </m:f>
                      </m:e>
                    </m:d>
                  </m:oMath>
                </a14:m>
                <a:endParaRPr lang="en-GB" sz="2000">
                  <a:latin typeface="Inter" panose="020B0604020202020204" charset="0"/>
                  <a:ea typeface="Inter" panose="020B0604020202020204" charset="0"/>
                </a:endParaRPr>
              </a:p>
            </p:txBody>
          </p:sp>
        </mc:Choice>
        <mc:Fallback xmlns="">
          <p:sp>
            <p:nvSpPr>
              <p:cNvPr id="47" name="CuadroTexto 46">
                <a:extLst>
                  <a:ext uri="{FF2B5EF4-FFF2-40B4-BE49-F238E27FC236}">
                    <a16:creationId xmlns:a16="http://schemas.microsoft.com/office/drawing/2014/main" id="{B8963BD8-8187-8EF2-EBCE-ADC6258C8724}"/>
                  </a:ext>
                </a:extLst>
              </p:cNvPr>
              <p:cNvSpPr txBox="1">
                <a:spLocks noRot="1" noChangeAspect="1" noMove="1" noResize="1" noEditPoints="1" noAdjustHandles="1" noChangeArrowheads="1" noChangeShapeType="1" noTextEdit="1"/>
              </p:cNvSpPr>
              <p:nvPr/>
            </p:nvSpPr>
            <p:spPr>
              <a:xfrm>
                <a:off x="10223578" y="6427326"/>
                <a:ext cx="6400800" cy="1303947"/>
              </a:xfrm>
              <a:prstGeom prst="rect">
                <a:avLst/>
              </a:prstGeom>
              <a:blipFill>
                <a:blip r:embed="rId7"/>
                <a:stretch>
                  <a:fillRect b="-2336"/>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9" name="CuadroTexto 48">
                <a:extLst>
                  <a:ext uri="{FF2B5EF4-FFF2-40B4-BE49-F238E27FC236}">
                    <a16:creationId xmlns:a16="http://schemas.microsoft.com/office/drawing/2014/main" id="{6B4563B6-C1B6-FD1D-EE65-9AA388935C48}"/>
                  </a:ext>
                </a:extLst>
              </p:cNvPr>
              <p:cNvSpPr txBox="1"/>
              <p:nvPr/>
            </p:nvSpPr>
            <p:spPr>
              <a:xfrm>
                <a:off x="7620000" y="5984652"/>
                <a:ext cx="9247238" cy="63658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2000" i="1" kern="100">
                          <a:latin typeface="Cambria Math" panose="02040503050406030204" pitchFamily="18" charset="0"/>
                          <a:ea typeface="Inter" panose="020B0604020202020204" charset="0"/>
                          <a:cs typeface="Open Sans" panose="020B0606030504020204" pitchFamily="34" charset="0"/>
                        </a:rPr>
                        <m:t>𝐾</m:t>
                      </m:r>
                      <m:r>
                        <a:rPr lang="en-US" sz="2000" i="1" kern="100">
                          <a:latin typeface="Cambria Math" panose="02040503050406030204" pitchFamily="18" charset="0"/>
                          <a:ea typeface="Inter" panose="020B0604020202020204" charset="0"/>
                          <a:cs typeface="Open Sans" panose="020B0606030504020204" pitchFamily="34" charset="0"/>
                        </a:rPr>
                        <m:t>=</m:t>
                      </m:r>
                      <m:r>
                        <a:rPr lang="en-US" sz="2000" i="1" kern="100">
                          <a:latin typeface="Cambria Math" panose="02040503050406030204" pitchFamily="18" charset="0"/>
                          <a:ea typeface="Inter" panose="020B0604020202020204" charset="0"/>
                          <a:cs typeface="Open Sans" panose="020B0606030504020204" pitchFamily="34" charset="0"/>
                        </a:rPr>
                        <m:t>𝑇h𝑒𝑟𝑚𝑎𝑙</m:t>
                      </m:r>
                      <m:r>
                        <a:rPr lang="en-US" sz="2000" i="1" kern="100">
                          <a:latin typeface="Cambria Math" panose="02040503050406030204" pitchFamily="18" charset="0"/>
                          <a:ea typeface="Inter" panose="020B0604020202020204" charset="0"/>
                          <a:cs typeface="Open Sans" panose="020B0606030504020204" pitchFamily="34" charset="0"/>
                        </a:rPr>
                        <m:t> </m:t>
                      </m:r>
                      <m:r>
                        <a:rPr lang="en-US" sz="2000" i="1" kern="100">
                          <a:latin typeface="Cambria Math" panose="02040503050406030204" pitchFamily="18" charset="0"/>
                          <a:ea typeface="Inter" panose="020B0604020202020204" charset="0"/>
                          <a:cs typeface="Open Sans" panose="020B0606030504020204" pitchFamily="34" charset="0"/>
                        </a:rPr>
                        <m:t>𝑐𝑜𝑛𝑑𝑢𝑐𝑡𝑖𝑣𝑖𝑡𝑦</m:t>
                      </m:r>
                      <m:d>
                        <m:dPr>
                          <m:ctrlPr>
                            <a:rPr lang="en-GB" sz="2000" i="1" kern="100">
                              <a:latin typeface="Cambria Math" panose="02040503050406030204" pitchFamily="18" charset="0"/>
                              <a:ea typeface="Inter" panose="020B0604020202020204" charset="0"/>
                              <a:cs typeface="Open Sans" panose="020B0606030504020204" pitchFamily="34" charset="0"/>
                            </a:rPr>
                          </m:ctrlPr>
                        </m:dPr>
                        <m:e>
                          <m:f>
                            <m:fPr>
                              <m:ctrlPr>
                                <a:rPr lang="en-GB" sz="2000" i="1" kern="100">
                                  <a:latin typeface="Cambria Math" panose="02040503050406030204" pitchFamily="18" charset="0"/>
                                  <a:ea typeface="Inter" panose="020B0604020202020204" charset="0"/>
                                  <a:cs typeface="Open Sans" panose="020B0606030504020204" pitchFamily="34" charset="0"/>
                                </a:rPr>
                              </m:ctrlPr>
                            </m:fPr>
                            <m:num>
                              <m:r>
                                <a:rPr lang="en-US" sz="2000" i="1" kern="100">
                                  <a:latin typeface="Cambria Math" panose="02040503050406030204" pitchFamily="18" charset="0"/>
                                  <a:ea typeface="Inter" panose="020B0604020202020204" charset="0"/>
                                  <a:cs typeface="Open Sans" panose="020B0606030504020204" pitchFamily="34" charset="0"/>
                                </a:rPr>
                                <m:t>𝑤</m:t>
                              </m:r>
                            </m:num>
                            <m:den>
                              <m:r>
                                <a:rPr lang="en-US" sz="2000" i="1" kern="100">
                                  <a:latin typeface="Cambria Math" panose="02040503050406030204" pitchFamily="18" charset="0"/>
                                  <a:ea typeface="Inter" panose="020B0604020202020204" charset="0"/>
                                  <a:cs typeface="Open Sans" panose="020B0606030504020204" pitchFamily="34" charset="0"/>
                                </a:rPr>
                                <m:t>𝑚</m:t>
                              </m:r>
                              <m:r>
                                <a:rPr lang="en-US" sz="2000" i="1" kern="100">
                                  <a:latin typeface="Cambria Math" panose="02040503050406030204" pitchFamily="18" charset="0"/>
                                  <a:ea typeface="Inter" panose="020B0604020202020204" charset="0"/>
                                  <a:cs typeface="Open Sans" panose="020B0606030504020204" pitchFamily="34" charset="0"/>
                                </a:rPr>
                                <m:t>∗</m:t>
                              </m:r>
                              <m:r>
                                <a:rPr lang="en-US" sz="2000" i="1" kern="100">
                                  <a:latin typeface="Cambria Math" panose="02040503050406030204" pitchFamily="18" charset="0"/>
                                  <a:ea typeface="Inter" panose="020B0604020202020204" charset="0"/>
                                  <a:cs typeface="Open Sans" panose="020B0606030504020204" pitchFamily="34" charset="0"/>
                                </a:rPr>
                                <m:t>𝑘</m:t>
                              </m:r>
                            </m:den>
                          </m:f>
                        </m:e>
                      </m:d>
                    </m:oMath>
                  </m:oMathPara>
                </a14:m>
                <a:endParaRPr lang="en-GB" sz="2000" i="1" kern="100">
                  <a:latin typeface="Inter" panose="020B0604020202020204" charset="0"/>
                  <a:ea typeface="Inter" panose="020B0604020202020204" charset="0"/>
                  <a:cs typeface="Open Sans" panose="020B0606030504020204" pitchFamily="34" charset="0"/>
                </a:endParaRPr>
              </a:p>
            </p:txBody>
          </p:sp>
        </mc:Choice>
        <mc:Fallback xmlns="">
          <p:sp>
            <p:nvSpPr>
              <p:cNvPr id="49" name="CuadroTexto 48">
                <a:extLst>
                  <a:ext uri="{FF2B5EF4-FFF2-40B4-BE49-F238E27FC236}">
                    <a16:creationId xmlns:a16="http://schemas.microsoft.com/office/drawing/2014/main" id="{6B4563B6-C1B6-FD1D-EE65-9AA388935C48}"/>
                  </a:ext>
                </a:extLst>
              </p:cNvPr>
              <p:cNvSpPr txBox="1">
                <a:spLocks noRot="1" noChangeAspect="1" noMove="1" noResize="1" noEditPoints="1" noAdjustHandles="1" noChangeArrowheads="1" noChangeShapeType="1" noTextEdit="1"/>
              </p:cNvSpPr>
              <p:nvPr/>
            </p:nvSpPr>
            <p:spPr>
              <a:xfrm>
                <a:off x="7620000" y="5984652"/>
                <a:ext cx="9247238" cy="636585"/>
              </a:xfrm>
              <a:prstGeom prst="rect">
                <a:avLst/>
              </a:prstGeom>
              <a:blipFill>
                <a:blip r:embed="rId8"/>
                <a:stretch>
                  <a:fillRect/>
                </a:stretch>
              </a:blipFill>
            </p:spPr>
            <p:txBody>
              <a:bodyPr/>
              <a:lstStyle/>
              <a:p>
                <a:r>
                  <a:rPr lang="en-GB">
                    <a:noFill/>
                  </a:rPr>
                  <a:t> </a:t>
                </a:r>
              </a:p>
            </p:txBody>
          </p:sp>
        </mc:Fallback>
      </mc:AlternateContent>
      <p:sp>
        <p:nvSpPr>
          <p:cNvPr id="50" name="Abrir llave 49">
            <a:extLst>
              <a:ext uri="{FF2B5EF4-FFF2-40B4-BE49-F238E27FC236}">
                <a16:creationId xmlns:a16="http://schemas.microsoft.com/office/drawing/2014/main" id="{E00267B0-25C7-9BBB-2278-30250C041E68}"/>
              </a:ext>
            </a:extLst>
          </p:cNvPr>
          <p:cNvSpPr/>
          <p:nvPr/>
        </p:nvSpPr>
        <p:spPr>
          <a:xfrm>
            <a:off x="9640662" y="6107485"/>
            <a:ext cx="593102" cy="1665604"/>
          </a:xfrm>
          <a:prstGeom prst="leftBrace">
            <a:avLst/>
          </a:prstGeom>
        </p:spPr>
        <p:style>
          <a:lnRef idx="1">
            <a:schemeClr val="dk1"/>
          </a:lnRef>
          <a:fillRef idx="0">
            <a:schemeClr val="dk1"/>
          </a:fillRef>
          <a:effectRef idx="0">
            <a:schemeClr val="dk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pic>
        <p:nvPicPr>
          <p:cNvPr id="53" name="Gráfico 52" descr="Insignia contorno">
            <a:extLst>
              <a:ext uri="{FF2B5EF4-FFF2-40B4-BE49-F238E27FC236}">
                <a16:creationId xmlns:a16="http://schemas.microsoft.com/office/drawing/2014/main" id="{9C8B6E56-85F1-E68C-345F-B807360C7AB0}"/>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196744" y="6565059"/>
            <a:ext cx="914400" cy="914400"/>
          </a:xfrm>
          <a:prstGeom prst="rect">
            <a:avLst/>
          </a:prstGeom>
        </p:spPr>
      </p:pic>
      <mc:AlternateContent xmlns:mc="http://schemas.openxmlformats.org/markup-compatibility/2006" xmlns:a14="http://schemas.microsoft.com/office/drawing/2010/main">
        <mc:Choice Requires="a14">
          <p:sp>
            <p:nvSpPr>
              <p:cNvPr id="58" name="CuadroTexto 57">
                <a:extLst>
                  <a:ext uri="{FF2B5EF4-FFF2-40B4-BE49-F238E27FC236}">
                    <a16:creationId xmlns:a16="http://schemas.microsoft.com/office/drawing/2014/main" id="{D9EFABD4-29D5-6A22-96FE-6BDFEA1748A7}"/>
                  </a:ext>
                </a:extLst>
              </p:cNvPr>
              <p:cNvSpPr txBox="1"/>
              <p:nvPr/>
            </p:nvSpPr>
            <p:spPr>
              <a:xfrm>
                <a:off x="3399502" y="8650809"/>
                <a:ext cx="9402097" cy="552972"/>
              </a:xfrm>
              <a:prstGeom prst="rect">
                <a:avLst/>
              </a:prstGeom>
              <a:noFill/>
            </p:spPr>
            <p:txBody>
              <a:bodyPr wrap="square">
                <a:spAutoFit/>
              </a:bodyPr>
              <a:lstStyle/>
              <a:p>
                <a:r>
                  <a:rPr lang="en-US" sz="2000" kern="1000">
                    <a:latin typeface="Inter" panose="020B0604020202020204" charset="0"/>
                    <a:ea typeface="Inter" panose="020B0604020202020204" charset="0"/>
                  </a:rPr>
                  <a:t>Thermal </a:t>
                </a:r>
                <a:r>
                  <a:rPr lang="en-US" sz="2000" kern="1000">
                    <a:effectLst/>
                    <a:latin typeface="Inter" panose="020B0604020202020204" charset="0"/>
                    <a:ea typeface="Inter" panose="020B0604020202020204" charset="0"/>
                  </a:rPr>
                  <a:t>conductivity of the material </a:t>
                </a:r>
                <a14:m>
                  <m:oMath xmlns:m="http://schemas.openxmlformats.org/officeDocument/2006/math">
                    <m:d>
                      <m:dPr>
                        <m:ctrlPr>
                          <a:rPr lang="en-GB" sz="2000" i="1">
                            <a:effectLst/>
                            <a:latin typeface="Cambria Math" panose="02040503050406030204" pitchFamily="18" charset="0"/>
                            <a:cs typeface="Open Sans" panose="020B0606030504020204" pitchFamily="34" charset="0"/>
                          </a:rPr>
                        </m:ctrlPr>
                      </m:dPr>
                      <m:e>
                        <m:f>
                          <m:fPr>
                            <m:ctrlPr>
                              <a:rPr lang="en-GB" sz="2000" i="1">
                                <a:effectLst/>
                                <a:latin typeface="Cambria Math" panose="02040503050406030204" pitchFamily="18" charset="0"/>
                                <a:cs typeface="Open Sans" panose="020B0606030504020204" pitchFamily="34" charset="0"/>
                              </a:rPr>
                            </m:ctrlPr>
                          </m:fPr>
                          <m:num>
                            <m:r>
                              <a:rPr lang="en-US" sz="2000" i="1" kern="1000">
                                <a:effectLst/>
                                <a:latin typeface="Cambria Math" panose="02040503050406030204" pitchFamily="18" charset="0"/>
                                <a:ea typeface="Franklin Gothic Book" panose="020B0503020102020204" pitchFamily="34" charset="0"/>
                                <a:cs typeface="Open Sans" panose="020B0606030504020204" pitchFamily="34" charset="0"/>
                              </a:rPr>
                              <m:t>𝑤</m:t>
                            </m:r>
                          </m:num>
                          <m:den>
                            <m:r>
                              <a:rPr lang="en-US" sz="2000" i="1" kern="1000">
                                <a:effectLst/>
                                <a:latin typeface="Cambria Math" panose="02040503050406030204" pitchFamily="18" charset="0"/>
                                <a:ea typeface="Franklin Gothic Book" panose="020B0503020102020204" pitchFamily="34" charset="0"/>
                                <a:cs typeface="Open Sans" panose="020B0606030504020204" pitchFamily="34" charset="0"/>
                              </a:rPr>
                              <m:t>𝑚</m:t>
                            </m:r>
                            <m:r>
                              <a:rPr lang="en-US" sz="2000" i="1" kern="1000">
                                <a:effectLst/>
                                <a:latin typeface="Cambria Math" panose="02040503050406030204" pitchFamily="18" charset="0"/>
                                <a:ea typeface="Franklin Gothic Book" panose="020B0503020102020204" pitchFamily="34" charset="0"/>
                                <a:cs typeface="Open Sans" panose="020B0606030504020204" pitchFamily="34" charset="0"/>
                              </a:rPr>
                              <m:t>∗</m:t>
                            </m:r>
                            <m:r>
                              <a:rPr lang="en-US" sz="2000" i="1" kern="1000">
                                <a:effectLst/>
                                <a:latin typeface="Cambria Math" panose="02040503050406030204" pitchFamily="18" charset="0"/>
                                <a:ea typeface="Franklin Gothic Book" panose="020B0503020102020204" pitchFamily="34" charset="0"/>
                                <a:cs typeface="Open Sans" panose="020B0606030504020204" pitchFamily="34" charset="0"/>
                              </a:rPr>
                              <m:t>𝑘</m:t>
                            </m:r>
                          </m:den>
                        </m:f>
                      </m:e>
                    </m:d>
                  </m:oMath>
                </a14:m>
                <a:endParaRPr lang="en-GB">
                  <a:latin typeface="Inter" panose="020B0604020202020204" charset="0"/>
                  <a:ea typeface="Inter" panose="020B0604020202020204" charset="0"/>
                </a:endParaRPr>
              </a:p>
            </p:txBody>
          </p:sp>
        </mc:Choice>
        <mc:Fallback xmlns="">
          <p:sp>
            <p:nvSpPr>
              <p:cNvPr id="58" name="CuadroTexto 57">
                <a:extLst>
                  <a:ext uri="{FF2B5EF4-FFF2-40B4-BE49-F238E27FC236}">
                    <a16:creationId xmlns:a16="http://schemas.microsoft.com/office/drawing/2014/main" id="{D9EFABD4-29D5-6A22-96FE-6BDFEA1748A7}"/>
                  </a:ext>
                </a:extLst>
              </p:cNvPr>
              <p:cNvSpPr txBox="1">
                <a:spLocks noRot="1" noChangeAspect="1" noMove="1" noResize="1" noEditPoints="1" noAdjustHandles="1" noChangeArrowheads="1" noChangeShapeType="1" noTextEdit="1"/>
              </p:cNvSpPr>
              <p:nvPr/>
            </p:nvSpPr>
            <p:spPr>
              <a:xfrm>
                <a:off x="3399502" y="8650809"/>
                <a:ext cx="9402097" cy="552972"/>
              </a:xfrm>
              <a:prstGeom prst="rect">
                <a:avLst/>
              </a:prstGeom>
              <a:blipFill>
                <a:blip r:embed="rId11"/>
                <a:stretch>
                  <a:fillRect l="-713" b="-4396"/>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2" name="CuadroTexto 61">
                <a:extLst>
                  <a:ext uri="{FF2B5EF4-FFF2-40B4-BE49-F238E27FC236}">
                    <a16:creationId xmlns:a16="http://schemas.microsoft.com/office/drawing/2014/main" id="{876EE78E-76D5-A730-2202-9FCFD9C5071F}"/>
                  </a:ext>
                </a:extLst>
              </p:cNvPr>
              <p:cNvSpPr txBox="1"/>
              <p:nvPr/>
            </p:nvSpPr>
            <p:spPr>
              <a:xfrm>
                <a:off x="1288859" y="9106693"/>
                <a:ext cx="9247238" cy="46166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GB" sz="2400" i="1" smtClean="0">
                          <a:latin typeface="Cambria Math" panose="02040503050406030204" pitchFamily="18" charset="0"/>
                        </a:rPr>
                        <m:t>𝐾</m:t>
                      </m:r>
                      <m:r>
                        <a:rPr lang="en-GB" sz="2400" i="0">
                          <a:latin typeface="Cambria Math" panose="02040503050406030204" pitchFamily="18" charset="0"/>
                        </a:rPr>
                        <m:t>=</m:t>
                      </m:r>
                      <m:r>
                        <a:rPr lang="en-GB" sz="2400" i="1">
                          <a:latin typeface="Cambria Math" panose="02040503050406030204" pitchFamily="18" charset="0"/>
                        </a:rPr>
                        <m:t>𝛼</m:t>
                      </m:r>
                      <m:r>
                        <a:rPr lang="en-GB" sz="2400" i="0">
                          <a:latin typeface="Cambria Math" panose="02040503050406030204" pitchFamily="18" charset="0"/>
                        </a:rPr>
                        <m:t>∗</m:t>
                      </m:r>
                      <m:r>
                        <a:rPr lang="en-GB" sz="2400" i="1">
                          <a:latin typeface="Cambria Math" panose="02040503050406030204" pitchFamily="18" charset="0"/>
                        </a:rPr>
                        <m:t>𝜌</m:t>
                      </m:r>
                      <m:r>
                        <a:rPr lang="en-GB" sz="2400" i="0">
                          <a:latin typeface="Cambria Math" panose="02040503050406030204" pitchFamily="18" charset="0"/>
                        </a:rPr>
                        <m:t>∗</m:t>
                      </m:r>
                      <m:r>
                        <a:rPr lang="en-GB" sz="2400" i="1">
                          <a:latin typeface="Cambria Math" panose="02040503050406030204" pitchFamily="18" charset="0"/>
                        </a:rPr>
                        <m:t>𝐶𝑝</m:t>
                      </m:r>
                    </m:oMath>
                  </m:oMathPara>
                </a14:m>
                <a:endParaRPr lang="en-GB" sz="2400">
                  <a:latin typeface="Inter" panose="020B0604020202020204" charset="0"/>
                  <a:ea typeface="Inter" panose="020B0604020202020204" charset="0"/>
                </a:endParaRPr>
              </a:p>
            </p:txBody>
          </p:sp>
        </mc:Choice>
        <mc:Fallback xmlns="">
          <p:sp>
            <p:nvSpPr>
              <p:cNvPr id="62" name="CuadroTexto 61">
                <a:extLst>
                  <a:ext uri="{FF2B5EF4-FFF2-40B4-BE49-F238E27FC236}">
                    <a16:creationId xmlns:a16="http://schemas.microsoft.com/office/drawing/2014/main" id="{876EE78E-76D5-A730-2202-9FCFD9C5071F}"/>
                  </a:ext>
                </a:extLst>
              </p:cNvPr>
              <p:cNvSpPr txBox="1">
                <a:spLocks noRot="1" noChangeAspect="1" noMove="1" noResize="1" noEditPoints="1" noAdjustHandles="1" noChangeArrowheads="1" noChangeShapeType="1" noTextEdit="1"/>
              </p:cNvSpPr>
              <p:nvPr/>
            </p:nvSpPr>
            <p:spPr>
              <a:xfrm>
                <a:off x="1288859" y="9106693"/>
                <a:ext cx="9247238" cy="461665"/>
              </a:xfrm>
              <a:prstGeom prst="rect">
                <a:avLst/>
              </a:prstGeom>
              <a:blipFill>
                <a:blip r:embed="rId12"/>
                <a:stretch>
                  <a:fillRect b="-17105"/>
                </a:stretch>
              </a:blipFill>
            </p:spPr>
            <p:txBody>
              <a:bodyPr/>
              <a:lstStyle/>
              <a:p>
                <a:r>
                  <a:rPr lang="en-GB">
                    <a:noFill/>
                  </a:rPr>
                  <a:t> </a:t>
                </a:r>
              </a:p>
            </p:txBody>
          </p:sp>
        </mc:Fallback>
      </mc:AlternateContent>
      <p:sp>
        <p:nvSpPr>
          <p:cNvPr id="63" name="Abrir llave 62">
            <a:extLst>
              <a:ext uri="{FF2B5EF4-FFF2-40B4-BE49-F238E27FC236}">
                <a16:creationId xmlns:a16="http://schemas.microsoft.com/office/drawing/2014/main" id="{05215D6D-86D9-9387-84CB-ACE54DF67D81}"/>
              </a:ext>
            </a:extLst>
          </p:cNvPr>
          <p:cNvSpPr/>
          <p:nvPr/>
        </p:nvSpPr>
        <p:spPr>
          <a:xfrm>
            <a:off x="9609582" y="8494784"/>
            <a:ext cx="593102" cy="1570928"/>
          </a:xfrm>
          <a:prstGeom prst="leftBrace">
            <a:avLst/>
          </a:prstGeom>
        </p:spPr>
        <p:style>
          <a:lnRef idx="1">
            <a:schemeClr val="dk1"/>
          </a:lnRef>
          <a:fillRef idx="0">
            <a:schemeClr val="dk1"/>
          </a:fillRef>
          <a:effectRef idx="0">
            <a:schemeClr val="dk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mc:AlternateContent xmlns:mc="http://schemas.openxmlformats.org/markup-compatibility/2006" xmlns:a14="http://schemas.microsoft.com/office/drawing/2010/main">
        <mc:Choice Requires="a14">
          <p:sp>
            <p:nvSpPr>
              <p:cNvPr id="65" name="CuadroTexto 64">
                <a:extLst>
                  <a:ext uri="{FF2B5EF4-FFF2-40B4-BE49-F238E27FC236}">
                    <a16:creationId xmlns:a16="http://schemas.microsoft.com/office/drawing/2014/main" id="{9E36672C-CD50-972F-D1EC-530CA33144BF}"/>
                  </a:ext>
                </a:extLst>
              </p:cNvPr>
              <p:cNvSpPr txBox="1"/>
              <p:nvPr/>
            </p:nvSpPr>
            <p:spPr>
              <a:xfrm>
                <a:off x="6525065" y="9370344"/>
                <a:ext cx="9247238" cy="891206"/>
              </a:xfrm>
              <a:prstGeom prst="rect">
                <a:avLst/>
              </a:prstGeom>
              <a:noFill/>
            </p:spPr>
            <p:txBody>
              <a:bodyPr wrap="square">
                <a:spAutoFit/>
              </a:bodyPr>
              <a:lstStyle/>
              <a:p>
                <a:pPr>
                  <a:lnSpc>
                    <a:spcPct val="120000"/>
                  </a:lnSpc>
                  <a:spcBef>
                    <a:spcPts val="200"/>
                  </a:spcBef>
                  <a:spcAft>
                    <a:spcPts val="1000"/>
                  </a:spcAft>
                </a:pPr>
                <a14:m>
                  <m:oMathPara xmlns:m="http://schemas.openxmlformats.org/officeDocument/2006/math">
                    <m:oMathParaPr>
                      <m:jc m:val="centerGroup"/>
                    </m:oMathParaPr>
                    <m:oMath xmlns:m="http://schemas.openxmlformats.org/officeDocument/2006/math">
                      <m:r>
                        <a:rPr lang="en-US" sz="2000" i="1" kern="1000">
                          <a:effectLst/>
                          <a:latin typeface="Cambria Math" panose="02040503050406030204" pitchFamily="18" charset="0"/>
                          <a:ea typeface="Franklin Gothic Book" panose="020B0503020102020204" pitchFamily="34" charset="0"/>
                          <a:cs typeface="Tahoma" panose="020B0604030504040204" pitchFamily="34" charset="0"/>
                        </a:rPr>
                        <m:t>𝜌</m:t>
                      </m:r>
                      <m:r>
                        <a:rPr lang="en-US" sz="1600" i="1" kern="100">
                          <a:effectLst/>
                          <a:latin typeface="Cambria Math" panose="02040503050406030204" pitchFamily="18" charset="0"/>
                          <a:ea typeface="Franklin Gothic Book" panose="020B0503020102020204" pitchFamily="34" charset="0"/>
                          <a:cs typeface="Open Sans" panose="020B0606030504020204" pitchFamily="34" charset="0"/>
                        </a:rPr>
                        <m:t>=</m:t>
                      </m:r>
                      <m:r>
                        <a:rPr lang="en-US" sz="1600" i="1" kern="100">
                          <a:effectLst/>
                          <a:latin typeface="Cambria Math" panose="02040503050406030204" pitchFamily="18" charset="0"/>
                          <a:ea typeface="Franklin Gothic Book" panose="020B0503020102020204" pitchFamily="34" charset="0"/>
                          <a:cs typeface="Open Sans" panose="020B0606030504020204" pitchFamily="34" charset="0"/>
                        </a:rPr>
                        <m:t>𝐵𝑢𝑙𝑘</m:t>
                      </m:r>
                      <m:r>
                        <a:rPr lang="en-US" sz="1600" i="1" kern="100">
                          <a:effectLst/>
                          <a:latin typeface="Cambria Math" panose="02040503050406030204" pitchFamily="18" charset="0"/>
                          <a:ea typeface="Franklin Gothic Book" panose="020B0503020102020204" pitchFamily="34" charset="0"/>
                          <a:cs typeface="Open Sans" panose="020B0606030504020204" pitchFamily="34" charset="0"/>
                        </a:rPr>
                        <m:t> </m:t>
                      </m:r>
                      <m:r>
                        <a:rPr lang="en-US" sz="1600" i="1" kern="100">
                          <a:effectLst/>
                          <a:latin typeface="Cambria Math" panose="02040503050406030204" pitchFamily="18" charset="0"/>
                          <a:ea typeface="Franklin Gothic Book" panose="020B0503020102020204" pitchFamily="34" charset="0"/>
                          <a:cs typeface="Open Sans" panose="020B0606030504020204" pitchFamily="34" charset="0"/>
                        </a:rPr>
                        <m:t>𝑑𝑒𝑛𝑠𝑖𝑡𝑦</m:t>
                      </m:r>
                      <m:d>
                        <m:dPr>
                          <m:ctrlPr>
                            <a:rPr lang="en-GB" sz="1600" i="1" kern="100">
                              <a:effectLst/>
                              <a:latin typeface="Cambria Math" panose="02040503050406030204" pitchFamily="18" charset="0"/>
                              <a:cs typeface="Open Sans" panose="020B0606030504020204" pitchFamily="34" charset="0"/>
                            </a:rPr>
                          </m:ctrlPr>
                        </m:dPr>
                        <m:e>
                          <m:f>
                            <m:fPr>
                              <m:ctrlPr>
                                <a:rPr lang="en-GB" sz="1600" i="1" kern="100">
                                  <a:effectLst/>
                                  <a:latin typeface="Cambria Math" panose="02040503050406030204" pitchFamily="18" charset="0"/>
                                  <a:cs typeface="Open Sans" panose="020B0606030504020204" pitchFamily="34" charset="0"/>
                                </a:rPr>
                              </m:ctrlPr>
                            </m:fPr>
                            <m:num>
                              <m:r>
                                <a:rPr lang="en-US" sz="1600" i="1" kern="100">
                                  <a:effectLst/>
                                  <a:latin typeface="Cambria Math" panose="02040503050406030204" pitchFamily="18" charset="0"/>
                                  <a:ea typeface="Franklin Gothic Book" panose="020B0503020102020204" pitchFamily="34" charset="0"/>
                                  <a:cs typeface="Open Sans" panose="020B0606030504020204" pitchFamily="34" charset="0"/>
                                </a:rPr>
                                <m:t>𝐾𝑔</m:t>
                              </m:r>
                            </m:num>
                            <m:den>
                              <m:sSup>
                                <m:sSupPr>
                                  <m:ctrlPr>
                                    <a:rPr lang="en-GB" sz="1600" i="1" kern="100">
                                      <a:effectLst/>
                                      <a:latin typeface="Cambria Math" panose="02040503050406030204" pitchFamily="18" charset="0"/>
                                      <a:cs typeface="Open Sans" panose="020B0606030504020204" pitchFamily="34" charset="0"/>
                                    </a:rPr>
                                  </m:ctrlPr>
                                </m:sSupPr>
                                <m:e>
                                  <m:r>
                                    <a:rPr lang="en-US" sz="1600" i="1" kern="100">
                                      <a:effectLst/>
                                      <a:latin typeface="Cambria Math" panose="02040503050406030204" pitchFamily="18" charset="0"/>
                                      <a:ea typeface="Franklin Gothic Book" panose="020B0503020102020204" pitchFamily="34" charset="0"/>
                                      <a:cs typeface="Open Sans" panose="020B0606030504020204" pitchFamily="34" charset="0"/>
                                    </a:rPr>
                                    <m:t>𝑚</m:t>
                                  </m:r>
                                </m:e>
                                <m:sup>
                                  <m:r>
                                    <a:rPr lang="en-US" sz="1600" i="1" kern="100">
                                      <a:effectLst/>
                                      <a:latin typeface="Cambria Math" panose="02040503050406030204" pitchFamily="18" charset="0"/>
                                      <a:ea typeface="Franklin Gothic Book" panose="020B0503020102020204" pitchFamily="34" charset="0"/>
                                      <a:cs typeface="Open Sans" panose="020B0606030504020204" pitchFamily="34" charset="0"/>
                                    </a:rPr>
                                    <m:t>3</m:t>
                                  </m:r>
                                </m:sup>
                              </m:sSup>
                            </m:den>
                          </m:f>
                        </m:e>
                      </m:d>
                    </m:oMath>
                  </m:oMathPara>
                </a14:m>
                <a:endParaRPr lang="en-GB" sz="1600"/>
              </a:p>
            </p:txBody>
          </p:sp>
        </mc:Choice>
        <mc:Fallback xmlns="">
          <p:sp>
            <p:nvSpPr>
              <p:cNvPr id="65" name="CuadroTexto 64">
                <a:extLst>
                  <a:ext uri="{FF2B5EF4-FFF2-40B4-BE49-F238E27FC236}">
                    <a16:creationId xmlns:a16="http://schemas.microsoft.com/office/drawing/2014/main" id="{9E36672C-CD50-972F-D1EC-530CA33144BF}"/>
                  </a:ext>
                </a:extLst>
              </p:cNvPr>
              <p:cNvSpPr txBox="1">
                <a:spLocks noRot="1" noChangeAspect="1" noMove="1" noResize="1" noEditPoints="1" noAdjustHandles="1" noChangeArrowheads="1" noChangeShapeType="1" noTextEdit="1"/>
              </p:cNvSpPr>
              <p:nvPr/>
            </p:nvSpPr>
            <p:spPr>
              <a:xfrm>
                <a:off x="6525065" y="9370344"/>
                <a:ext cx="9247238" cy="891206"/>
              </a:xfrm>
              <a:prstGeom prst="rect">
                <a:avLst/>
              </a:prstGeom>
              <a:blipFill>
                <a:blip r:embed="rId13"/>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7" name="CuadroTexto 66">
                <a:extLst>
                  <a:ext uri="{FF2B5EF4-FFF2-40B4-BE49-F238E27FC236}">
                    <a16:creationId xmlns:a16="http://schemas.microsoft.com/office/drawing/2014/main" id="{ECDB2F72-ACDE-43E7-E0EE-ABA3D624FAC7}"/>
                  </a:ext>
                </a:extLst>
              </p:cNvPr>
              <p:cNvSpPr txBox="1"/>
              <p:nvPr/>
            </p:nvSpPr>
            <p:spPr>
              <a:xfrm>
                <a:off x="8976457" y="8205105"/>
                <a:ext cx="5448300" cy="974177"/>
              </a:xfrm>
              <a:prstGeom prst="rect">
                <a:avLst/>
              </a:prstGeom>
              <a:noFill/>
            </p:spPr>
            <p:txBody>
              <a:bodyPr wrap="square">
                <a:spAutoFit/>
              </a:bodyPr>
              <a:lstStyle/>
              <a:p>
                <a:pPr>
                  <a:lnSpc>
                    <a:spcPct val="120000"/>
                  </a:lnSpc>
                  <a:spcBef>
                    <a:spcPts val="200"/>
                  </a:spcBef>
                  <a:spcAft>
                    <a:spcPts val="1000"/>
                  </a:spcAft>
                </a:pPr>
                <a14:m>
                  <m:oMathPara xmlns:m="http://schemas.openxmlformats.org/officeDocument/2006/math">
                    <m:oMathParaPr>
                      <m:jc m:val="centerGroup"/>
                    </m:oMathParaPr>
                    <m:oMath xmlns:m="http://schemas.openxmlformats.org/officeDocument/2006/math">
                      <m:r>
                        <a:rPr lang="en-US" i="1" kern="1000" smtClean="0">
                          <a:effectLst/>
                          <a:latin typeface="Cambria Math" panose="02040503050406030204" pitchFamily="18" charset="0"/>
                          <a:ea typeface="Franklin Gothic Book" panose="020B0503020102020204" pitchFamily="34" charset="0"/>
                          <a:cs typeface="Tahoma" panose="020B0604030504040204" pitchFamily="34" charset="0"/>
                        </a:rPr>
                        <m:t>𝛼</m:t>
                      </m:r>
                      <m:r>
                        <a:rPr lang="en-US" sz="1800" i="1" kern="100">
                          <a:effectLst/>
                          <a:latin typeface="Cambria Math" panose="02040503050406030204" pitchFamily="18" charset="0"/>
                          <a:ea typeface="Franklin Gothic Book" panose="020B0503020102020204" pitchFamily="34" charset="0"/>
                          <a:cs typeface="Open Sans" panose="020B0606030504020204" pitchFamily="34" charset="0"/>
                        </a:rPr>
                        <m:t>=</m:t>
                      </m:r>
                      <m:r>
                        <a:rPr lang="en-US" sz="1800" i="1" kern="100">
                          <a:effectLst/>
                          <a:latin typeface="Cambria Math" panose="02040503050406030204" pitchFamily="18" charset="0"/>
                          <a:ea typeface="Franklin Gothic Book" panose="020B0503020102020204" pitchFamily="34" charset="0"/>
                          <a:cs typeface="Open Sans" panose="020B0606030504020204" pitchFamily="34" charset="0"/>
                        </a:rPr>
                        <m:t>𝑇h𝑒𝑟𝑚𝑎𝑙</m:t>
                      </m:r>
                      <m:r>
                        <a:rPr lang="en-US" sz="1800" i="1" kern="100">
                          <a:effectLst/>
                          <a:latin typeface="Cambria Math" panose="02040503050406030204" pitchFamily="18" charset="0"/>
                          <a:ea typeface="Franklin Gothic Book" panose="020B0503020102020204" pitchFamily="34" charset="0"/>
                          <a:cs typeface="Open Sans" panose="020B0606030504020204" pitchFamily="34" charset="0"/>
                        </a:rPr>
                        <m:t> </m:t>
                      </m:r>
                      <m:r>
                        <a:rPr lang="en-US" sz="1800" i="1" kern="100">
                          <a:effectLst/>
                          <a:latin typeface="Cambria Math" panose="02040503050406030204" pitchFamily="18" charset="0"/>
                          <a:ea typeface="Franklin Gothic Book" panose="020B0503020102020204" pitchFamily="34" charset="0"/>
                          <a:cs typeface="Open Sans" panose="020B0606030504020204" pitchFamily="34" charset="0"/>
                        </a:rPr>
                        <m:t>𝑑𝑖𝑓𝑓𝑢𝑠𝑖𝑣𝑖𝑡𝑦</m:t>
                      </m:r>
                      <m:r>
                        <a:rPr lang="en-US" sz="1800" i="1" kern="100">
                          <a:effectLst/>
                          <a:latin typeface="Cambria Math" panose="02040503050406030204" pitchFamily="18" charset="0"/>
                          <a:ea typeface="Franklin Gothic Book" panose="020B0503020102020204" pitchFamily="34" charset="0"/>
                          <a:cs typeface="Open Sans" panose="020B0606030504020204" pitchFamily="34" charset="0"/>
                        </a:rPr>
                        <m:t> </m:t>
                      </m:r>
                      <m:d>
                        <m:dPr>
                          <m:ctrlPr>
                            <a:rPr lang="en-GB" sz="1800" i="1" kern="100">
                              <a:effectLst/>
                              <a:latin typeface="Cambria Math" panose="02040503050406030204" pitchFamily="18" charset="0"/>
                              <a:ea typeface="Franklin Gothic Book" panose="020B0503020102020204" pitchFamily="34" charset="0"/>
                              <a:cs typeface="Open Sans" panose="020B0606030504020204" pitchFamily="34" charset="0"/>
                            </a:rPr>
                          </m:ctrlPr>
                        </m:dPr>
                        <m:e>
                          <m:f>
                            <m:fPr>
                              <m:ctrlPr>
                                <a:rPr lang="en-GB" sz="1800" i="1" kern="100">
                                  <a:effectLst/>
                                  <a:latin typeface="Cambria Math" panose="02040503050406030204" pitchFamily="18" charset="0"/>
                                  <a:ea typeface="Franklin Gothic Book" panose="020B0503020102020204" pitchFamily="34" charset="0"/>
                                  <a:cs typeface="Open Sans" panose="020B0606030504020204" pitchFamily="34" charset="0"/>
                                </a:rPr>
                              </m:ctrlPr>
                            </m:fPr>
                            <m:num>
                              <m:sSup>
                                <m:sSupPr>
                                  <m:ctrlPr>
                                    <a:rPr lang="en-GB" sz="1800" i="1" kern="100">
                                      <a:effectLst/>
                                      <a:latin typeface="Cambria Math" panose="02040503050406030204" pitchFamily="18" charset="0"/>
                                      <a:ea typeface="Franklin Gothic Book" panose="020B0503020102020204" pitchFamily="34" charset="0"/>
                                      <a:cs typeface="Open Sans" panose="020B0606030504020204" pitchFamily="34" charset="0"/>
                                    </a:rPr>
                                  </m:ctrlPr>
                                </m:sSupPr>
                                <m:e>
                                  <m:r>
                                    <a:rPr lang="en-US" sz="1800" i="1" kern="100">
                                      <a:effectLst/>
                                      <a:latin typeface="Cambria Math" panose="02040503050406030204" pitchFamily="18" charset="0"/>
                                      <a:ea typeface="Franklin Gothic Book" panose="020B0503020102020204" pitchFamily="34" charset="0"/>
                                      <a:cs typeface="Open Sans" panose="020B0606030504020204" pitchFamily="34" charset="0"/>
                                    </a:rPr>
                                    <m:t>𝑚</m:t>
                                  </m:r>
                                </m:e>
                                <m:sup>
                                  <m:r>
                                    <a:rPr lang="en-US" sz="1800" i="1" kern="100">
                                      <a:effectLst/>
                                      <a:latin typeface="Cambria Math" panose="02040503050406030204" pitchFamily="18" charset="0"/>
                                      <a:ea typeface="Franklin Gothic Book" panose="020B0503020102020204" pitchFamily="34" charset="0"/>
                                      <a:cs typeface="Open Sans" panose="020B0606030504020204" pitchFamily="34" charset="0"/>
                                    </a:rPr>
                                    <m:t>2</m:t>
                                  </m:r>
                                </m:sup>
                              </m:sSup>
                            </m:num>
                            <m:den>
                              <m:r>
                                <a:rPr lang="en-US" sz="1800" i="1" kern="100">
                                  <a:effectLst/>
                                  <a:latin typeface="Cambria Math" panose="02040503050406030204" pitchFamily="18" charset="0"/>
                                  <a:ea typeface="Franklin Gothic Book" panose="020B0503020102020204" pitchFamily="34" charset="0"/>
                                  <a:cs typeface="Open Sans" panose="020B0606030504020204" pitchFamily="34" charset="0"/>
                                </a:rPr>
                                <m:t>𝑠</m:t>
                              </m:r>
                            </m:den>
                          </m:f>
                        </m:e>
                      </m:d>
                    </m:oMath>
                  </m:oMathPara>
                </a14:m>
                <a:endParaRPr lang="es-ES" sz="1800" i="1" kern="100">
                  <a:effectLst/>
                  <a:latin typeface="Cambria Math" panose="02040503050406030204" pitchFamily="18" charset="0"/>
                  <a:ea typeface="Franklin Gothic Book" panose="020B0503020102020204" pitchFamily="34" charset="0"/>
                  <a:cs typeface="Open Sans" panose="020B0606030504020204" pitchFamily="34" charset="0"/>
                </a:endParaRPr>
              </a:p>
            </p:txBody>
          </p:sp>
        </mc:Choice>
        <mc:Fallback xmlns="">
          <p:sp>
            <p:nvSpPr>
              <p:cNvPr id="67" name="CuadroTexto 66">
                <a:extLst>
                  <a:ext uri="{FF2B5EF4-FFF2-40B4-BE49-F238E27FC236}">
                    <a16:creationId xmlns:a16="http://schemas.microsoft.com/office/drawing/2014/main" id="{ECDB2F72-ACDE-43E7-E0EE-ABA3D624FAC7}"/>
                  </a:ext>
                </a:extLst>
              </p:cNvPr>
              <p:cNvSpPr txBox="1">
                <a:spLocks noRot="1" noChangeAspect="1" noMove="1" noResize="1" noEditPoints="1" noAdjustHandles="1" noChangeArrowheads="1" noChangeShapeType="1" noTextEdit="1"/>
              </p:cNvSpPr>
              <p:nvPr/>
            </p:nvSpPr>
            <p:spPr>
              <a:xfrm>
                <a:off x="8976457" y="8205105"/>
                <a:ext cx="5448300" cy="974177"/>
              </a:xfrm>
              <a:prstGeom prst="rect">
                <a:avLst/>
              </a:prstGeom>
              <a:blipFill>
                <a:blip r:embed="rId14"/>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9" name="CuadroTexto 68">
                <a:extLst>
                  <a:ext uri="{FF2B5EF4-FFF2-40B4-BE49-F238E27FC236}">
                    <a16:creationId xmlns:a16="http://schemas.microsoft.com/office/drawing/2014/main" id="{17D40E57-AE55-8B30-3010-88A46FF79B21}"/>
                  </a:ext>
                </a:extLst>
              </p:cNvPr>
              <p:cNvSpPr txBox="1"/>
              <p:nvPr/>
            </p:nvSpPr>
            <p:spPr>
              <a:xfrm>
                <a:off x="6800677" y="8862357"/>
                <a:ext cx="9247238" cy="64556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1600" i="1" kern="1000" smtClean="0">
                          <a:effectLst/>
                          <a:latin typeface="Cambria Math" panose="02040503050406030204" pitchFamily="18" charset="0"/>
                          <a:ea typeface="Franklin Gothic Book" panose="020B0503020102020204" pitchFamily="34" charset="0"/>
                          <a:cs typeface="Tahoma" panose="020B0604030504040204" pitchFamily="34" charset="0"/>
                        </a:rPr>
                        <m:t>𝐶𝑝</m:t>
                      </m:r>
                      <m:r>
                        <a:rPr lang="en-US" sz="1600" i="1" kern="100">
                          <a:effectLst/>
                          <a:latin typeface="Cambria Math" panose="02040503050406030204" pitchFamily="18" charset="0"/>
                          <a:ea typeface="Franklin Gothic Book" panose="020B0503020102020204" pitchFamily="34" charset="0"/>
                          <a:cs typeface="Open Sans" panose="020B0606030504020204" pitchFamily="34" charset="0"/>
                        </a:rPr>
                        <m:t>=</m:t>
                      </m:r>
                      <m:r>
                        <a:rPr lang="en-US" sz="1600" i="1" kern="100">
                          <a:effectLst/>
                          <a:latin typeface="Cambria Math" panose="02040503050406030204" pitchFamily="18" charset="0"/>
                          <a:ea typeface="Franklin Gothic Book" panose="020B0503020102020204" pitchFamily="34" charset="0"/>
                          <a:cs typeface="Open Sans" panose="020B0606030504020204" pitchFamily="34" charset="0"/>
                        </a:rPr>
                        <m:t>𝑆𝑝𝑒𝑐𝑖𝑓𝑖𝑐</m:t>
                      </m:r>
                      <m:r>
                        <a:rPr lang="en-US" sz="1600" i="1" kern="100">
                          <a:effectLst/>
                          <a:latin typeface="Cambria Math" panose="02040503050406030204" pitchFamily="18" charset="0"/>
                          <a:ea typeface="Franklin Gothic Book" panose="020B0503020102020204" pitchFamily="34" charset="0"/>
                          <a:cs typeface="Open Sans" panose="020B0606030504020204" pitchFamily="34" charset="0"/>
                        </a:rPr>
                        <m:t> </m:t>
                      </m:r>
                      <m:r>
                        <a:rPr lang="en-US" sz="1600" i="1" kern="100">
                          <a:effectLst/>
                          <a:latin typeface="Cambria Math" panose="02040503050406030204" pitchFamily="18" charset="0"/>
                          <a:ea typeface="Franklin Gothic Book" panose="020B0503020102020204" pitchFamily="34" charset="0"/>
                          <a:cs typeface="Open Sans" panose="020B0606030504020204" pitchFamily="34" charset="0"/>
                        </a:rPr>
                        <m:t>h𝑒𝑎𝑡</m:t>
                      </m:r>
                      <m:d>
                        <m:dPr>
                          <m:ctrlPr>
                            <a:rPr lang="en-GB" sz="1600" i="1" kern="100">
                              <a:effectLst/>
                              <a:latin typeface="Cambria Math" panose="02040503050406030204" pitchFamily="18" charset="0"/>
                              <a:ea typeface="Franklin Gothic Book" panose="020B0503020102020204" pitchFamily="34" charset="0"/>
                              <a:cs typeface="Open Sans" panose="020B0606030504020204" pitchFamily="34" charset="0"/>
                            </a:rPr>
                          </m:ctrlPr>
                        </m:dPr>
                        <m:e>
                          <m:f>
                            <m:fPr>
                              <m:ctrlPr>
                                <a:rPr lang="en-GB" sz="1600" i="1" kern="100">
                                  <a:effectLst/>
                                  <a:latin typeface="Cambria Math" panose="02040503050406030204" pitchFamily="18" charset="0"/>
                                  <a:ea typeface="Franklin Gothic Book" panose="020B0503020102020204" pitchFamily="34" charset="0"/>
                                  <a:cs typeface="Open Sans" panose="020B0606030504020204" pitchFamily="34" charset="0"/>
                                </a:rPr>
                              </m:ctrlPr>
                            </m:fPr>
                            <m:num>
                              <m:r>
                                <a:rPr lang="en-US" sz="1600" i="1" kern="100">
                                  <a:effectLst/>
                                  <a:latin typeface="Cambria Math" panose="02040503050406030204" pitchFamily="18" charset="0"/>
                                  <a:ea typeface="Franklin Gothic Book" panose="020B0503020102020204" pitchFamily="34" charset="0"/>
                                  <a:cs typeface="Open Sans" panose="020B0606030504020204" pitchFamily="34" charset="0"/>
                                </a:rPr>
                                <m:t>𝐽</m:t>
                              </m:r>
                            </m:num>
                            <m:den>
                              <m:r>
                                <a:rPr lang="en-US" sz="1600" i="1" kern="100">
                                  <a:effectLst/>
                                  <a:latin typeface="Cambria Math" panose="02040503050406030204" pitchFamily="18" charset="0"/>
                                  <a:ea typeface="Franklin Gothic Book" panose="020B0503020102020204" pitchFamily="34" charset="0"/>
                                  <a:cs typeface="Open Sans" panose="020B0606030504020204" pitchFamily="34" charset="0"/>
                                </a:rPr>
                                <m:t>𝐾</m:t>
                              </m:r>
                              <m:r>
                                <a:rPr lang="en-US" sz="1600" i="1" kern="100">
                                  <a:effectLst/>
                                  <a:latin typeface="Cambria Math" panose="02040503050406030204" pitchFamily="18" charset="0"/>
                                  <a:ea typeface="Franklin Gothic Book" panose="020B0503020102020204" pitchFamily="34" charset="0"/>
                                  <a:cs typeface="Open Sans" panose="020B0606030504020204" pitchFamily="34" charset="0"/>
                                </a:rPr>
                                <m:t>∗</m:t>
                              </m:r>
                              <m:r>
                                <a:rPr lang="en-US" sz="1600" i="1" kern="100">
                                  <a:effectLst/>
                                  <a:latin typeface="Cambria Math" panose="02040503050406030204" pitchFamily="18" charset="0"/>
                                  <a:ea typeface="Franklin Gothic Book" panose="020B0503020102020204" pitchFamily="34" charset="0"/>
                                  <a:cs typeface="Open Sans" panose="020B0606030504020204" pitchFamily="34" charset="0"/>
                                </a:rPr>
                                <m:t>𝐾𝑔</m:t>
                              </m:r>
                            </m:den>
                          </m:f>
                        </m:e>
                      </m:d>
                    </m:oMath>
                  </m:oMathPara>
                </a14:m>
                <a:endParaRPr lang="en-GB"/>
              </a:p>
            </p:txBody>
          </p:sp>
        </mc:Choice>
        <mc:Fallback xmlns="">
          <p:sp>
            <p:nvSpPr>
              <p:cNvPr id="69" name="CuadroTexto 68">
                <a:extLst>
                  <a:ext uri="{FF2B5EF4-FFF2-40B4-BE49-F238E27FC236}">
                    <a16:creationId xmlns:a16="http://schemas.microsoft.com/office/drawing/2014/main" id="{17D40E57-AE55-8B30-3010-88A46FF79B21}"/>
                  </a:ext>
                </a:extLst>
              </p:cNvPr>
              <p:cNvSpPr txBox="1">
                <a:spLocks noRot="1" noChangeAspect="1" noMove="1" noResize="1" noEditPoints="1" noAdjustHandles="1" noChangeArrowheads="1" noChangeShapeType="1" noTextEdit="1"/>
              </p:cNvSpPr>
              <p:nvPr/>
            </p:nvSpPr>
            <p:spPr>
              <a:xfrm>
                <a:off x="6800677" y="8862357"/>
                <a:ext cx="9247238" cy="645561"/>
              </a:xfrm>
              <a:prstGeom prst="rect">
                <a:avLst/>
              </a:prstGeom>
              <a:blipFill>
                <a:blip r:embed="rId15"/>
                <a:stretch>
                  <a:fillRect/>
                </a:stretch>
              </a:blipFill>
            </p:spPr>
            <p:txBody>
              <a:bodyPr/>
              <a:lstStyle/>
              <a:p>
                <a:r>
                  <a:rPr lang="en-GB">
                    <a:noFill/>
                  </a:rPr>
                  <a:t> </a:t>
                </a:r>
              </a:p>
            </p:txBody>
          </p:sp>
        </mc:Fallback>
      </mc:AlternateContent>
      <p:pic>
        <p:nvPicPr>
          <p:cNvPr id="72" name="Gráfico 71" descr="Insignia 3 contorno">
            <a:extLst>
              <a:ext uri="{FF2B5EF4-FFF2-40B4-BE49-F238E27FC236}">
                <a16:creationId xmlns:a16="http://schemas.microsoft.com/office/drawing/2014/main" id="{80130C8A-E4FD-AC6B-442D-4F08F05A156F}"/>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2208213" y="8692193"/>
            <a:ext cx="914400" cy="914400"/>
          </a:xfrm>
          <a:prstGeom prst="rect">
            <a:avLst/>
          </a:prstGeom>
        </p:spPr>
      </p:pic>
    </p:spTree>
    <p:extLst>
      <p:ext uri="{BB962C8B-B14F-4D97-AF65-F5344CB8AC3E}">
        <p14:creationId xmlns:p14="http://schemas.microsoft.com/office/powerpoint/2010/main" val="9851090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p:nvPr/>
        </p:nvSpPr>
        <p:spPr>
          <a:xfrm>
            <a:off x="0" y="0"/>
            <a:ext cx="1714500" cy="10287000"/>
          </a:xfrm>
          <a:prstGeom prst="rect">
            <a:avLst/>
          </a:prstGeom>
          <a:solidFill>
            <a:srgbClr val="242424"/>
          </a:solidFill>
        </p:spPr>
        <p:txBody>
          <a:bodyPr/>
          <a:lstStyle/>
          <a:p>
            <a:endParaRPr lang="es-ES"/>
          </a:p>
        </p:txBody>
      </p:sp>
      <p:sp>
        <p:nvSpPr>
          <p:cNvPr id="4" name="TextBox 4"/>
          <p:cNvSpPr txBox="1"/>
          <p:nvPr/>
        </p:nvSpPr>
        <p:spPr>
          <a:xfrm rot="5400000">
            <a:off x="-2703918" y="4220475"/>
            <a:ext cx="7002110" cy="590418"/>
          </a:xfrm>
          <a:prstGeom prst="rect">
            <a:avLst/>
          </a:prstGeom>
        </p:spPr>
        <p:txBody>
          <a:bodyPr lIns="0" tIns="0" rIns="0" bIns="0" rtlCol="0" anchor="t">
            <a:spAutoFit/>
          </a:bodyPr>
          <a:lstStyle/>
          <a:p>
            <a:pPr marL="0" lvl="1">
              <a:lnSpc>
                <a:spcPts val="1680"/>
              </a:lnSpc>
              <a:spcBef>
                <a:spcPts val="1260"/>
              </a:spcBef>
            </a:pPr>
            <a:r>
              <a:rPr lang="en-GB" sz="1400" spc="210">
                <a:solidFill>
                  <a:schemeClr val="bg1"/>
                </a:solidFill>
                <a:latin typeface="Inter"/>
              </a:rPr>
              <a:t>Learning Unit 2: Green roof energy savings in buildings </a:t>
            </a:r>
          </a:p>
          <a:p>
            <a:pPr marL="0" lvl="1">
              <a:lnSpc>
                <a:spcPts val="1680"/>
              </a:lnSpc>
              <a:spcBef>
                <a:spcPts val="1260"/>
              </a:spcBef>
            </a:pPr>
            <a:endParaRPr lang="en-US" sz="1400" spc="210">
              <a:solidFill>
                <a:schemeClr val="bg1"/>
              </a:solidFill>
              <a:latin typeface="Inter"/>
            </a:endParaRP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sp>
        <p:nvSpPr>
          <p:cNvPr id="12" name="Marcador de número de diapositiva 6">
            <a:extLst>
              <a:ext uri="{FF2B5EF4-FFF2-40B4-BE49-F238E27FC236}">
                <a16:creationId xmlns:a16="http://schemas.microsoft.com/office/drawing/2014/main" id="{53068EE3-B86A-B235-C2CD-9DF90B0BCCF6}"/>
              </a:ext>
            </a:extLst>
          </p:cNvPr>
          <p:cNvSpPr>
            <a:spLocks noGrp="1"/>
          </p:cNvSpPr>
          <p:nvPr>
            <p:ph type="sldNum" sz="quarter" idx="12"/>
          </p:nvPr>
        </p:nvSpPr>
        <p:spPr>
          <a:xfrm>
            <a:off x="16363950" y="674687"/>
            <a:ext cx="2133600" cy="365125"/>
          </a:xfrm>
        </p:spPr>
        <p:txBody>
          <a:bodyPr/>
          <a:lstStyle/>
          <a:p>
            <a:pPr algn="ctr">
              <a:lnSpc>
                <a:spcPts val="2399"/>
              </a:lnSpc>
              <a:spcBef>
                <a:spcPts val="1799"/>
              </a:spcBef>
            </a:pPr>
            <a:fld id="{B6F15528-21DE-4FAA-801E-634DDDAF4B2B}" type="slidenum">
              <a:rPr lang="en-US" sz="1999" spc="119" smtClean="0">
                <a:solidFill>
                  <a:srgbClr val="FFFFFF"/>
                </a:solidFill>
                <a:latin typeface="Inter Bold"/>
              </a:rPr>
              <a:pPr algn="ctr">
                <a:lnSpc>
                  <a:spcPts val="2399"/>
                </a:lnSpc>
                <a:spcBef>
                  <a:spcPts val="1799"/>
                </a:spcBef>
              </a:pPr>
              <a:t>17</a:t>
            </a:fld>
            <a:endParaRPr lang="en-US" sz="1999" spc="119">
              <a:solidFill>
                <a:srgbClr val="FFFFFF"/>
              </a:solidFill>
              <a:latin typeface="Inter Bold"/>
            </a:endParaRPr>
          </a:p>
        </p:txBody>
      </p:sp>
      <p:sp>
        <p:nvSpPr>
          <p:cNvPr id="7" name="TextBox 2">
            <a:extLst>
              <a:ext uri="{FF2B5EF4-FFF2-40B4-BE49-F238E27FC236}">
                <a16:creationId xmlns:a16="http://schemas.microsoft.com/office/drawing/2014/main" id="{CD0363A7-A0E0-EDC7-3760-7C7239A83611}"/>
              </a:ext>
            </a:extLst>
          </p:cNvPr>
          <p:cNvSpPr txBox="1"/>
          <p:nvPr/>
        </p:nvSpPr>
        <p:spPr>
          <a:xfrm>
            <a:off x="2696129" y="904994"/>
            <a:ext cx="13045667" cy="795089"/>
          </a:xfrm>
          <a:prstGeom prst="rect">
            <a:avLst/>
          </a:prstGeom>
        </p:spPr>
        <p:txBody>
          <a:bodyPr wrap="square" lIns="0" tIns="0" rIns="0" bIns="0" rtlCol="0" anchor="t">
            <a:spAutoFit/>
          </a:bodyPr>
          <a:lstStyle/>
          <a:p>
            <a:pPr>
              <a:lnSpc>
                <a:spcPts val="6159"/>
              </a:lnSpc>
              <a:spcBef>
                <a:spcPts val="4619"/>
              </a:spcBef>
            </a:pPr>
            <a:r>
              <a:rPr lang="en-GB" sz="5599" spc="-279">
                <a:solidFill>
                  <a:srgbClr val="008E97"/>
                </a:solidFill>
                <a:latin typeface="Inter"/>
              </a:rPr>
              <a:t>ENERGY SAVING ON GREEN ROOFS</a:t>
            </a:r>
            <a:endParaRPr lang="en-US" sz="5599" spc="-279">
              <a:solidFill>
                <a:srgbClr val="008E97"/>
              </a:solidFill>
              <a:latin typeface="Inter"/>
            </a:endParaRPr>
          </a:p>
        </p:txBody>
      </p:sp>
      <p:sp>
        <p:nvSpPr>
          <p:cNvPr id="8" name="CuadroTexto 7">
            <a:extLst>
              <a:ext uri="{FF2B5EF4-FFF2-40B4-BE49-F238E27FC236}">
                <a16:creationId xmlns:a16="http://schemas.microsoft.com/office/drawing/2014/main" id="{92E3B096-47F1-7B93-953A-8A5256AFD298}"/>
              </a:ext>
            </a:extLst>
          </p:cNvPr>
          <p:cNvSpPr txBox="1"/>
          <p:nvPr/>
        </p:nvSpPr>
        <p:spPr>
          <a:xfrm>
            <a:off x="3001114" y="2171700"/>
            <a:ext cx="13839086" cy="3020892"/>
          </a:xfrm>
          <a:prstGeom prst="rect">
            <a:avLst/>
          </a:prstGeom>
          <a:noFill/>
        </p:spPr>
        <p:txBody>
          <a:bodyPr wrap="square">
            <a:spAutoFit/>
          </a:bodyPr>
          <a:lstStyle/>
          <a:p>
            <a:pPr marL="342900" indent="-342900" algn="just">
              <a:lnSpc>
                <a:spcPct val="120000"/>
              </a:lnSpc>
              <a:spcBef>
                <a:spcPts val="200"/>
              </a:spcBef>
              <a:spcAft>
                <a:spcPts val="1000"/>
              </a:spcAft>
              <a:buFont typeface="Arial" panose="020B0604020202020204" pitchFamily="34" charset="0"/>
              <a:buChar char="•"/>
            </a:pPr>
            <a:r>
              <a:rPr lang="en-US" sz="2400" kern="100" dirty="0">
                <a:latin typeface="Inter" panose="020B0604020202020204" charset="0"/>
                <a:ea typeface="Inter" panose="020B0604020202020204" charset="0"/>
                <a:cs typeface="Tahoma" panose="020B0604030504040204" pitchFamily="34" charset="0"/>
              </a:rPr>
              <a:t>G</a:t>
            </a:r>
            <a:r>
              <a:rPr lang="en-US" sz="2400" kern="100" dirty="0">
                <a:effectLst/>
                <a:latin typeface="Inter" panose="020B0604020202020204" charset="0"/>
                <a:ea typeface="Inter" panose="020B0604020202020204" charset="0"/>
                <a:cs typeface="Tahoma" panose="020B0604030504040204" pitchFamily="34" charset="0"/>
              </a:rPr>
              <a:t>reen roofs can be considered as </a:t>
            </a:r>
            <a:r>
              <a:rPr lang="en-US" sz="2400" b="1" kern="100" dirty="0">
                <a:effectLst/>
                <a:latin typeface="Inter" panose="020B0604020202020204" charset="0"/>
                <a:ea typeface="Inter" panose="020B0604020202020204" charset="0"/>
                <a:cs typeface="Tahoma" panose="020B0604030504040204" pitchFamily="34" charset="0"/>
              </a:rPr>
              <a:t>passive elements</a:t>
            </a:r>
            <a:r>
              <a:rPr lang="en-US" sz="2400" kern="100" dirty="0">
                <a:effectLst/>
                <a:latin typeface="Inter" panose="020B0604020202020204" charset="0"/>
                <a:ea typeface="Inter" panose="020B0604020202020204" charset="0"/>
                <a:cs typeface="Tahoma" panose="020B0604030504040204" pitchFamily="34" charset="0"/>
              </a:rPr>
              <a:t>. </a:t>
            </a:r>
          </a:p>
          <a:p>
            <a:pPr marL="342900" indent="-342900" algn="just">
              <a:lnSpc>
                <a:spcPct val="120000"/>
              </a:lnSpc>
              <a:spcBef>
                <a:spcPts val="200"/>
              </a:spcBef>
              <a:spcAft>
                <a:spcPts val="1000"/>
              </a:spcAft>
              <a:buFont typeface="Arial" panose="020B0604020202020204" pitchFamily="34" charset="0"/>
              <a:buChar char="•"/>
            </a:pPr>
            <a:r>
              <a:rPr lang="en-GB" sz="2400" kern="100" dirty="0">
                <a:latin typeface="Inter" panose="020B0604020202020204" charset="0"/>
                <a:ea typeface="Inter" panose="020B0604020202020204" charset="0"/>
                <a:cs typeface="Tahoma" panose="020B0604030504040204" pitchFamily="34" charset="0"/>
              </a:rPr>
              <a:t>Passive measures are based on the model of sustainable architecture using environmentally friendly techniques and materials, incorporating as much as possible the conditions of the environment and minimising the negative impact of the building.</a:t>
            </a:r>
            <a:endParaRPr lang="en-US" sz="2400" kern="100" dirty="0">
              <a:latin typeface="Inter" panose="020B0604020202020204" charset="0"/>
              <a:ea typeface="Inter" panose="020B0604020202020204" charset="0"/>
              <a:cs typeface="Tahoma" panose="020B0604030504040204" pitchFamily="34" charset="0"/>
            </a:endParaRPr>
          </a:p>
          <a:p>
            <a:pPr marL="342900" indent="-342900" algn="just">
              <a:lnSpc>
                <a:spcPct val="120000"/>
              </a:lnSpc>
              <a:spcBef>
                <a:spcPts val="200"/>
              </a:spcBef>
              <a:spcAft>
                <a:spcPts val="1000"/>
              </a:spcAft>
              <a:buFont typeface="Arial" panose="020B0604020202020204" pitchFamily="34" charset="0"/>
              <a:buChar char="•"/>
            </a:pPr>
            <a:r>
              <a:rPr lang="en-US" sz="2400" b="1" kern="100" dirty="0">
                <a:latin typeface="Inter" panose="020B0604020202020204" charset="0"/>
                <a:ea typeface="Inter" panose="020B0604020202020204" charset="0"/>
                <a:cs typeface="Tahoma" panose="020B0604030504040204" pitchFamily="34" charset="0"/>
              </a:rPr>
              <a:t>Green roof helps regulate the temperature of the roof </a:t>
            </a:r>
            <a:r>
              <a:rPr lang="en-US" sz="2400" kern="100" dirty="0">
                <a:latin typeface="Inter" panose="020B0604020202020204" charset="0"/>
                <a:ea typeface="Inter" panose="020B0604020202020204" charset="0"/>
                <a:cs typeface="Tahoma" panose="020B0604030504040204" pitchFamily="34" charset="0"/>
              </a:rPr>
              <a:t>and the interior of the building, </a:t>
            </a:r>
            <a:r>
              <a:rPr lang="en-US" sz="2400" b="1" kern="100" dirty="0">
                <a:latin typeface="Inter" panose="020B0604020202020204" charset="0"/>
                <a:ea typeface="Inter" panose="020B0604020202020204" charset="0"/>
                <a:cs typeface="Tahoma" panose="020B0604030504040204" pitchFamily="34" charset="0"/>
              </a:rPr>
              <a:t>thereby reducing the amount of energy used</a:t>
            </a:r>
            <a:r>
              <a:rPr lang="en-US" sz="2400" kern="100" dirty="0">
                <a:latin typeface="Inter" panose="020B0604020202020204" charset="0"/>
                <a:ea typeface="Inter" panose="020B0604020202020204" charset="0"/>
                <a:cs typeface="Tahoma" panose="020B0604030504040204" pitchFamily="34" charset="0"/>
              </a:rPr>
              <a:t> for cooling and, therefore, </a:t>
            </a:r>
            <a:r>
              <a:rPr lang="en-US" sz="2400" b="1" kern="100" dirty="0">
                <a:latin typeface="Inter" panose="020B0604020202020204" charset="0"/>
                <a:ea typeface="Inter" panose="020B0604020202020204" charset="0"/>
                <a:cs typeface="Tahoma" panose="020B0604030504040204" pitchFamily="34" charset="0"/>
              </a:rPr>
              <a:t>the associated costs</a:t>
            </a:r>
            <a:r>
              <a:rPr lang="en-US" sz="2400" kern="100" dirty="0">
                <a:latin typeface="Inter" panose="020B0604020202020204" charset="0"/>
                <a:ea typeface="Inter" panose="020B0604020202020204" charset="0"/>
                <a:cs typeface="Tahoma" panose="020B0604030504040204" pitchFamily="34" charset="0"/>
              </a:rPr>
              <a:t>. </a:t>
            </a:r>
          </a:p>
        </p:txBody>
      </p:sp>
      <p:pic>
        <p:nvPicPr>
          <p:cNvPr id="10" name="Imagen 9">
            <a:extLst>
              <a:ext uri="{FF2B5EF4-FFF2-40B4-BE49-F238E27FC236}">
                <a16:creationId xmlns:a16="http://schemas.microsoft.com/office/drawing/2014/main" id="{8CA6C375-F07F-F0AC-C8D0-41C495FF2DC1}"/>
              </a:ext>
            </a:extLst>
          </p:cNvPr>
          <p:cNvPicPr>
            <a:picLocks noChangeAspect="1"/>
          </p:cNvPicPr>
          <p:nvPr/>
        </p:nvPicPr>
        <p:blipFill>
          <a:blip r:embed="rId2"/>
          <a:stretch>
            <a:fillRect/>
          </a:stretch>
        </p:blipFill>
        <p:spPr>
          <a:xfrm>
            <a:off x="12039600" y="6324480"/>
            <a:ext cx="5203954" cy="279070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14" name="CuadroTexto 13">
            <a:extLst>
              <a:ext uri="{FF2B5EF4-FFF2-40B4-BE49-F238E27FC236}">
                <a16:creationId xmlns:a16="http://schemas.microsoft.com/office/drawing/2014/main" id="{C2FC31AC-9CB6-03F0-1D0F-6B86A54B3AF4}"/>
              </a:ext>
            </a:extLst>
          </p:cNvPr>
          <p:cNvSpPr txBox="1"/>
          <p:nvPr/>
        </p:nvSpPr>
        <p:spPr>
          <a:xfrm>
            <a:off x="2985842" y="5664209"/>
            <a:ext cx="8086349" cy="3907288"/>
          </a:xfrm>
          <a:prstGeom prst="rect">
            <a:avLst/>
          </a:prstGeom>
          <a:noFill/>
        </p:spPr>
        <p:txBody>
          <a:bodyPr wrap="square">
            <a:spAutoFit/>
          </a:bodyPr>
          <a:lstStyle/>
          <a:p>
            <a:pPr marL="342900" indent="-342900" algn="just">
              <a:lnSpc>
                <a:spcPct val="120000"/>
              </a:lnSpc>
              <a:spcBef>
                <a:spcPts val="200"/>
              </a:spcBef>
              <a:spcAft>
                <a:spcPts val="1000"/>
              </a:spcAft>
              <a:buFont typeface="Arial" panose="020B0604020202020204" pitchFamily="34" charset="0"/>
              <a:buChar char="•"/>
            </a:pPr>
            <a:r>
              <a:rPr lang="en-US" sz="2400" b="1" kern="100" dirty="0">
                <a:latin typeface="Inter" panose="020B0604020202020204" charset="0"/>
                <a:ea typeface="Inter" panose="020B0604020202020204" charset="0"/>
                <a:cs typeface="Tahoma" panose="020B0604030504040204" pitchFamily="34" charset="0"/>
              </a:rPr>
              <a:t>Total energy savings vary</a:t>
            </a:r>
            <a:r>
              <a:rPr lang="en-US" sz="2400" kern="100" dirty="0">
                <a:latin typeface="Inter" panose="020B0604020202020204" charset="0"/>
                <a:ea typeface="Inter" panose="020B0604020202020204" charset="0"/>
                <a:cs typeface="Tahoma" panose="020B0604030504040204" pitchFamily="34" charset="0"/>
              </a:rPr>
              <a:t> greatly depending on </a:t>
            </a:r>
            <a:r>
              <a:rPr lang="en-US" sz="2400" b="1" kern="100" dirty="0">
                <a:latin typeface="Inter" panose="020B0604020202020204" charset="0"/>
                <a:ea typeface="Inter" panose="020B0604020202020204" charset="0"/>
                <a:cs typeface="Tahoma" panose="020B0604030504040204" pitchFamily="34" charset="0"/>
              </a:rPr>
              <a:t>roof design, climate and building height</a:t>
            </a:r>
            <a:r>
              <a:rPr lang="en-US" sz="2400" kern="100" dirty="0">
                <a:latin typeface="Inter" panose="020B0604020202020204" charset="0"/>
                <a:ea typeface="Inter" panose="020B0604020202020204" charset="0"/>
                <a:cs typeface="Tahoma" panose="020B0604030504040204" pitchFamily="34" charset="0"/>
              </a:rPr>
              <a:t>. </a:t>
            </a:r>
          </a:p>
          <a:p>
            <a:pPr marL="342900" indent="-342900" algn="just">
              <a:lnSpc>
                <a:spcPct val="120000"/>
              </a:lnSpc>
              <a:spcBef>
                <a:spcPts val="200"/>
              </a:spcBef>
              <a:spcAft>
                <a:spcPts val="1000"/>
              </a:spcAft>
              <a:buFont typeface="Arial" panose="020B0604020202020204" pitchFamily="34" charset="0"/>
              <a:buChar char="•"/>
            </a:pPr>
            <a:r>
              <a:rPr lang="en-US" sz="2400" kern="100" dirty="0">
                <a:latin typeface="Inter" panose="020B0604020202020204" charset="0"/>
                <a:ea typeface="Inter" panose="020B0604020202020204" charset="0"/>
                <a:cs typeface="Tahoma" panose="020B0604030504040204" pitchFamily="34" charset="0"/>
              </a:rPr>
              <a:t>The </a:t>
            </a:r>
            <a:r>
              <a:rPr lang="en-US" sz="2400" b="1" kern="100" dirty="0">
                <a:latin typeface="Inter" panose="020B0604020202020204" charset="0"/>
                <a:ea typeface="Inter" panose="020B0604020202020204" charset="0"/>
                <a:cs typeface="Tahoma" panose="020B0604030504040204" pitchFamily="34" charset="0"/>
              </a:rPr>
              <a:t>highest energy saving </a:t>
            </a:r>
            <a:r>
              <a:rPr lang="en-US" sz="2400" kern="100" dirty="0">
                <a:latin typeface="Inter" panose="020B0604020202020204" charset="0"/>
                <a:ea typeface="Inter" panose="020B0604020202020204" charset="0"/>
                <a:cs typeface="Tahoma" panose="020B0604030504040204" pitchFamily="34" charset="0"/>
              </a:rPr>
              <a:t>potential corresponds to those cases where the </a:t>
            </a:r>
            <a:r>
              <a:rPr lang="en-US" sz="2400" b="1" kern="100" dirty="0">
                <a:latin typeface="Inter" panose="020B0604020202020204" charset="0"/>
                <a:ea typeface="Inter" panose="020B0604020202020204" charset="0"/>
                <a:cs typeface="Tahoma" panose="020B0604030504040204" pitchFamily="34" charset="0"/>
              </a:rPr>
              <a:t>green roof is installed on poorly insulated buildings. </a:t>
            </a:r>
          </a:p>
          <a:p>
            <a:pPr marL="342900" indent="-342900" algn="just">
              <a:lnSpc>
                <a:spcPct val="120000"/>
              </a:lnSpc>
              <a:spcBef>
                <a:spcPts val="200"/>
              </a:spcBef>
              <a:spcAft>
                <a:spcPts val="1000"/>
              </a:spcAft>
              <a:buFont typeface="Arial" panose="020B0604020202020204" pitchFamily="34" charset="0"/>
              <a:buChar char="•"/>
            </a:pPr>
            <a:r>
              <a:rPr lang="en-US" sz="2400" kern="100" dirty="0">
                <a:latin typeface="Inter" panose="020B0604020202020204" charset="0"/>
                <a:ea typeface="Inter" panose="020B0604020202020204" charset="0"/>
                <a:cs typeface="Tahoma" panose="020B0604030504040204" pitchFamily="34" charset="0"/>
              </a:rPr>
              <a:t>These </a:t>
            </a:r>
            <a:r>
              <a:rPr lang="en-US" sz="2400" b="1" kern="100" dirty="0">
                <a:latin typeface="Inter" panose="020B0604020202020204" charset="0"/>
                <a:ea typeface="Inter" panose="020B0604020202020204" charset="0"/>
                <a:cs typeface="Tahoma" panose="020B0604030504040204" pitchFamily="34" charset="0"/>
              </a:rPr>
              <a:t>savings are around 1-15% of annual energy consumption </a:t>
            </a:r>
            <a:r>
              <a:rPr lang="en-US" sz="2400" kern="100" dirty="0">
                <a:latin typeface="Inter" panose="020B0604020202020204" charset="0"/>
                <a:ea typeface="Inter" panose="020B0604020202020204" charset="0"/>
                <a:cs typeface="Tahoma" panose="020B0604030504040204" pitchFamily="34" charset="0"/>
              </a:rPr>
              <a:t>due to reduced use of cooling and heating systems and milder indoor temperatures.  </a:t>
            </a:r>
            <a:endParaRPr lang="en-GB" sz="2400" kern="100" dirty="0">
              <a:latin typeface="Inter" panose="020B0604020202020204" charset="0"/>
              <a:ea typeface="Inter" panose="020B0604020202020204" charset="0"/>
              <a:cs typeface="Tahoma" panose="020B0604030504040204" pitchFamily="34" charset="0"/>
            </a:endParaRPr>
          </a:p>
        </p:txBody>
      </p:sp>
    </p:spTree>
    <p:extLst>
      <p:ext uri="{BB962C8B-B14F-4D97-AF65-F5344CB8AC3E}">
        <p14:creationId xmlns:p14="http://schemas.microsoft.com/office/powerpoint/2010/main" val="7694723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305300" y="517384"/>
            <a:ext cx="15240000" cy="803557"/>
          </a:xfrm>
          <a:prstGeom prst="rect">
            <a:avLst/>
          </a:prstGeom>
        </p:spPr>
        <p:txBody>
          <a:bodyPr lIns="0" tIns="0" rIns="0" bIns="0" rtlCol="0" anchor="t">
            <a:spAutoFit/>
          </a:bodyPr>
          <a:lstStyle/>
          <a:p>
            <a:pPr>
              <a:lnSpc>
                <a:spcPts val="6160"/>
              </a:lnSpc>
              <a:spcBef>
                <a:spcPts val="4620"/>
              </a:spcBef>
            </a:pPr>
            <a:r>
              <a:rPr lang="en-US" sz="5600" spc="-280">
                <a:solidFill>
                  <a:srgbClr val="153F71"/>
                </a:solidFill>
                <a:latin typeface="Inter"/>
              </a:rPr>
              <a:t>KEY POINTS</a:t>
            </a:r>
          </a:p>
        </p:txBody>
      </p:sp>
      <p:pic>
        <p:nvPicPr>
          <p:cNvPr id="4" name="Picture 4"/>
          <p:cNvPicPr>
            <a:picLocks noChangeAspect="1"/>
          </p:cNvPicPr>
          <p:nvPr/>
        </p:nvPicPr>
        <p:blipFill>
          <a:blip r:embed="rId2"/>
          <a:srcRect l="35925" r="27407"/>
          <a:stretch>
            <a:fillRect/>
          </a:stretch>
        </p:blipFill>
        <p:spPr>
          <a:xfrm>
            <a:off x="0" y="0"/>
            <a:ext cx="3771900" cy="10287000"/>
          </a:xfrm>
          <a:prstGeom prst="rect">
            <a:avLst/>
          </a:prstGeom>
        </p:spPr>
      </p:pic>
      <p:grpSp>
        <p:nvGrpSpPr>
          <p:cNvPr id="5" name="Group 5"/>
          <p:cNvGrpSpPr/>
          <p:nvPr/>
        </p:nvGrpSpPr>
        <p:grpSpPr>
          <a:xfrm>
            <a:off x="16573500" y="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sp>
        <p:nvSpPr>
          <p:cNvPr id="8" name="TextBox 8"/>
          <p:cNvSpPr txBox="1"/>
          <p:nvPr/>
        </p:nvSpPr>
        <p:spPr>
          <a:xfrm>
            <a:off x="4069159" y="2231884"/>
            <a:ext cx="13502481" cy="5759654"/>
          </a:xfrm>
          <a:prstGeom prst="rect">
            <a:avLst/>
          </a:prstGeom>
        </p:spPr>
        <p:txBody>
          <a:bodyPr lIns="0" tIns="0" rIns="0" bIns="0" rtlCol="0" anchor="t">
            <a:spAutoFit/>
          </a:bodyPr>
          <a:lstStyle/>
          <a:p>
            <a:pPr marL="612776" lvl="1" indent="-342900">
              <a:lnSpc>
                <a:spcPts val="4250"/>
              </a:lnSpc>
              <a:spcBef>
                <a:spcPts val="600"/>
              </a:spcBef>
              <a:buFont typeface="Arial" panose="020B0604020202020204" pitchFamily="34" charset="0"/>
              <a:buChar char="•"/>
            </a:pPr>
            <a:r>
              <a:rPr lang="en-GB" sz="2400" dirty="0">
                <a:solidFill>
                  <a:srgbClr val="000000"/>
                </a:solidFill>
                <a:latin typeface="Inter"/>
              </a:rPr>
              <a:t>Introduce and understand the different phenomena for energy savings that occur on a green roof. </a:t>
            </a:r>
          </a:p>
          <a:p>
            <a:pPr marL="612776" lvl="1" indent="-342900">
              <a:lnSpc>
                <a:spcPts val="4250"/>
              </a:lnSpc>
              <a:spcBef>
                <a:spcPts val="600"/>
              </a:spcBef>
              <a:buFont typeface="Arial" panose="020B0604020202020204" pitchFamily="34" charset="0"/>
              <a:buChar char="•"/>
            </a:pPr>
            <a:r>
              <a:rPr lang="en-GB" sz="2400" dirty="0">
                <a:solidFill>
                  <a:srgbClr val="000000"/>
                </a:solidFill>
                <a:latin typeface="Inter"/>
              </a:rPr>
              <a:t>Analyse the impact of the green roof on the energy savings of a building. </a:t>
            </a:r>
          </a:p>
          <a:p>
            <a:pPr marL="612776" lvl="1" indent="-342900">
              <a:lnSpc>
                <a:spcPts val="4250"/>
              </a:lnSpc>
              <a:spcBef>
                <a:spcPts val="600"/>
              </a:spcBef>
              <a:buFont typeface="Arial" panose="020B0604020202020204" pitchFamily="34" charset="0"/>
              <a:buChar char="•"/>
            </a:pPr>
            <a:r>
              <a:rPr lang="en-GB" sz="2400" dirty="0">
                <a:solidFill>
                  <a:srgbClr val="000000"/>
                </a:solidFill>
                <a:latin typeface="Inter"/>
              </a:rPr>
              <a:t>To know the parameters and formulas that characterize the energy insulation phenomena produced by a green roof. </a:t>
            </a:r>
          </a:p>
          <a:p>
            <a:pPr marL="612776" lvl="1" indent="-342900">
              <a:lnSpc>
                <a:spcPts val="4250"/>
              </a:lnSpc>
              <a:spcBef>
                <a:spcPts val="600"/>
              </a:spcBef>
              <a:buFont typeface="Arial" panose="020B0604020202020204" pitchFamily="34" charset="0"/>
              <a:buChar char="•"/>
            </a:pPr>
            <a:r>
              <a:rPr lang="en-GB" sz="2400" dirty="0">
                <a:solidFill>
                  <a:srgbClr val="000000"/>
                </a:solidFill>
                <a:latin typeface="Inter"/>
              </a:rPr>
              <a:t>Understand the heat transfer behaviour.</a:t>
            </a:r>
          </a:p>
          <a:p>
            <a:pPr marL="612776" lvl="1" indent="-342900">
              <a:lnSpc>
                <a:spcPts val="4250"/>
              </a:lnSpc>
              <a:spcBef>
                <a:spcPts val="600"/>
              </a:spcBef>
              <a:buFont typeface="Arial" panose="020B0604020202020204" pitchFamily="34" charset="0"/>
              <a:buChar char="•"/>
            </a:pPr>
            <a:r>
              <a:rPr lang="en-GB" sz="2400" dirty="0">
                <a:solidFill>
                  <a:srgbClr val="000000"/>
                </a:solidFill>
                <a:latin typeface="Inter"/>
              </a:rPr>
              <a:t>Ultimately, understand that when installed on the roof of a building, modify the energy transfer between the roof of the building and the exterior, increasing the albedo of the roof, increasing the thermal inertia of the roof and attenuating the temperature values supported by the roof of the building.</a:t>
            </a:r>
          </a:p>
        </p:txBody>
      </p:sp>
      <p:pic>
        <p:nvPicPr>
          <p:cNvPr id="9" name="Picture 8" descr="A person standing on a roof&#10;&#10;Description automatically generated with medium confidence">
            <a:extLst>
              <a:ext uri="{FF2B5EF4-FFF2-40B4-BE49-F238E27FC236}">
                <a16:creationId xmlns:a16="http://schemas.microsoft.com/office/drawing/2014/main" id="{8829DB31-6816-548C-D749-65D011C106BE}"/>
              </a:ext>
            </a:extLst>
          </p:cNvPr>
          <p:cNvPicPr>
            <a:picLocks noChangeAspect="1"/>
          </p:cNvPicPr>
          <p:nvPr/>
        </p:nvPicPr>
        <p:blipFill rotWithShape="1">
          <a:blip r:embed="rId3">
            <a:extLst>
              <a:ext uri="{28A0092B-C50C-407E-A947-70E740481C1C}">
                <a14:useLocalDpi xmlns:a14="http://schemas.microsoft.com/office/drawing/2010/main" val="0"/>
              </a:ext>
            </a:extLst>
          </a:blip>
          <a:srcRect r="32538"/>
          <a:stretch/>
        </p:blipFill>
        <p:spPr>
          <a:xfrm>
            <a:off x="-838199" y="0"/>
            <a:ext cx="4608342" cy="10287000"/>
          </a:xfrm>
          <a:prstGeom prst="rect">
            <a:avLst/>
          </a:prstGeom>
        </p:spPr>
      </p:pic>
      <p:sp>
        <p:nvSpPr>
          <p:cNvPr id="13" name="TextBox 4">
            <a:extLst>
              <a:ext uri="{FF2B5EF4-FFF2-40B4-BE49-F238E27FC236}">
                <a16:creationId xmlns:a16="http://schemas.microsoft.com/office/drawing/2014/main" id="{6DF15DEE-1D2B-97C8-5618-8A57C97B0A29}"/>
              </a:ext>
            </a:extLst>
          </p:cNvPr>
          <p:cNvSpPr txBox="1"/>
          <p:nvPr/>
        </p:nvSpPr>
        <p:spPr>
          <a:xfrm>
            <a:off x="10820400" y="9769616"/>
            <a:ext cx="7467600" cy="218008"/>
          </a:xfrm>
          <a:prstGeom prst="rect">
            <a:avLst/>
          </a:prstGeom>
        </p:spPr>
        <p:txBody>
          <a:bodyPr wrap="square" lIns="0" tIns="0" rIns="0" bIns="0" rtlCol="0" anchor="t">
            <a:spAutoFit/>
          </a:bodyPr>
          <a:lstStyle/>
          <a:p>
            <a:pPr marL="0" lvl="1">
              <a:lnSpc>
                <a:spcPts val="1680"/>
              </a:lnSpc>
              <a:spcBef>
                <a:spcPts val="1260"/>
              </a:spcBef>
            </a:pPr>
            <a:r>
              <a:rPr lang="en-GB" sz="1600" spc="210">
                <a:solidFill>
                  <a:srgbClr val="242424"/>
                </a:solidFill>
                <a:latin typeface="Inter"/>
              </a:rPr>
              <a:t>Learning Unit 2: Green roof energy savings in buildings </a:t>
            </a:r>
          </a:p>
        </p:txBody>
      </p:sp>
      <p:sp>
        <p:nvSpPr>
          <p:cNvPr id="3" name="Marcador de número de diapositiva 6">
            <a:extLst>
              <a:ext uri="{FF2B5EF4-FFF2-40B4-BE49-F238E27FC236}">
                <a16:creationId xmlns:a16="http://schemas.microsoft.com/office/drawing/2014/main" id="{9A4E3F67-7A8A-2001-D272-5DD242B0284E}"/>
              </a:ext>
            </a:extLst>
          </p:cNvPr>
          <p:cNvSpPr>
            <a:spLocks noGrp="1"/>
          </p:cNvSpPr>
          <p:nvPr>
            <p:ph type="sldNum" sz="quarter" idx="12"/>
          </p:nvPr>
        </p:nvSpPr>
        <p:spPr>
          <a:xfrm>
            <a:off x="16363950" y="674687"/>
            <a:ext cx="2133600" cy="365125"/>
          </a:xfrm>
        </p:spPr>
        <p:txBody>
          <a:bodyPr/>
          <a:lstStyle/>
          <a:p>
            <a:pPr algn="ctr">
              <a:lnSpc>
                <a:spcPts val="2399"/>
              </a:lnSpc>
              <a:spcBef>
                <a:spcPts val="1799"/>
              </a:spcBef>
            </a:pPr>
            <a:fld id="{B6F15528-21DE-4FAA-801E-634DDDAF4B2B}" type="slidenum">
              <a:rPr lang="en-US" sz="1999" spc="119" smtClean="0">
                <a:solidFill>
                  <a:srgbClr val="FFFFFF"/>
                </a:solidFill>
                <a:latin typeface="Inter Bold"/>
              </a:rPr>
              <a:pPr algn="ctr">
                <a:lnSpc>
                  <a:spcPts val="2399"/>
                </a:lnSpc>
                <a:spcBef>
                  <a:spcPts val="1799"/>
                </a:spcBef>
              </a:pPr>
              <a:t>18</a:t>
            </a:fld>
            <a:endParaRPr lang="en-US" sz="1999" spc="119">
              <a:solidFill>
                <a:srgbClr val="FFFFFF"/>
              </a:solidFill>
              <a:latin typeface="Inter Bold"/>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BAAF8199-7637-5CCD-2287-7126A3E1024D}"/>
              </a:ext>
            </a:extLst>
          </p:cNvPr>
          <p:cNvSpPr/>
          <p:nvPr/>
        </p:nvSpPr>
        <p:spPr>
          <a:xfrm>
            <a:off x="0" y="3771900"/>
            <a:ext cx="18288000" cy="3695700"/>
          </a:xfrm>
          <a:prstGeom prst="rect">
            <a:avLst/>
          </a:prstGeom>
          <a:solidFill>
            <a:srgbClr val="242424"/>
          </a:solidFill>
        </p:spPr>
        <p:txBody>
          <a:bodyPr/>
          <a:lstStyle/>
          <a:p>
            <a:endParaRPr lang="es-ES"/>
          </a:p>
        </p:txBody>
      </p:sp>
      <p:sp>
        <p:nvSpPr>
          <p:cNvPr id="3" name="TextBox 8">
            <a:extLst>
              <a:ext uri="{FF2B5EF4-FFF2-40B4-BE49-F238E27FC236}">
                <a16:creationId xmlns:a16="http://schemas.microsoft.com/office/drawing/2014/main" id="{D32870CD-7B7B-402C-A64F-11106C8C3624}"/>
              </a:ext>
            </a:extLst>
          </p:cNvPr>
          <p:cNvSpPr txBox="1"/>
          <p:nvPr/>
        </p:nvSpPr>
        <p:spPr>
          <a:xfrm>
            <a:off x="2514600" y="4838700"/>
            <a:ext cx="14249400" cy="1509003"/>
          </a:xfrm>
          <a:prstGeom prst="rect">
            <a:avLst/>
          </a:prstGeom>
        </p:spPr>
        <p:txBody>
          <a:bodyPr wrap="square" lIns="0" tIns="0" rIns="0" bIns="0" rtlCol="0" anchor="t">
            <a:spAutoFit/>
          </a:bodyPr>
          <a:lstStyle/>
          <a:p>
            <a:pPr marL="0" lvl="1">
              <a:lnSpc>
                <a:spcPts val="5980"/>
              </a:lnSpc>
              <a:spcBef>
                <a:spcPts val="4485"/>
              </a:spcBef>
            </a:pPr>
            <a:r>
              <a:rPr lang="en-US" sz="4600" spc="276">
                <a:solidFill>
                  <a:srgbClr val="FFFFFF"/>
                </a:solidFill>
                <a:latin typeface="Inter Bold"/>
              </a:rPr>
              <a:t>Learning Unit 3: </a:t>
            </a:r>
            <a:r>
              <a:rPr lang="en-GB" sz="4800">
                <a:solidFill>
                  <a:schemeClr val="bg1"/>
                </a:solidFill>
              </a:rPr>
              <a:t>Green roofs as a nature-based solution in urban areas</a:t>
            </a:r>
            <a:r>
              <a:rPr lang="en-US" sz="4600" spc="276">
                <a:solidFill>
                  <a:srgbClr val="FFFFFF"/>
                </a:solidFill>
                <a:latin typeface="Inter Bold"/>
              </a:rPr>
              <a:t> </a:t>
            </a:r>
            <a:endParaRPr lang="en-US" sz="4600" u="none" spc="276">
              <a:solidFill>
                <a:srgbClr val="FFFFFF"/>
              </a:solidFill>
              <a:latin typeface="Inter Bold"/>
            </a:endParaRPr>
          </a:p>
        </p:txBody>
      </p:sp>
      <p:grpSp>
        <p:nvGrpSpPr>
          <p:cNvPr id="4" name="Group 6">
            <a:extLst>
              <a:ext uri="{FF2B5EF4-FFF2-40B4-BE49-F238E27FC236}">
                <a16:creationId xmlns:a16="http://schemas.microsoft.com/office/drawing/2014/main" id="{575502EE-EE4F-CEE0-DA8B-EE69D8161D81}"/>
              </a:ext>
            </a:extLst>
          </p:cNvPr>
          <p:cNvGrpSpPr/>
          <p:nvPr/>
        </p:nvGrpSpPr>
        <p:grpSpPr>
          <a:xfrm>
            <a:off x="16573500" y="0"/>
            <a:ext cx="1714500" cy="1714500"/>
            <a:chOff x="0" y="0"/>
            <a:chExt cx="1913890" cy="1913890"/>
          </a:xfrm>
        </p:grpSpPr>
        <p:sp>
          <p:nvSpPr>
            <p:cNvPr id="5" name="Freeform 7">
              <a:extLst>
                <a:ext uri="{FF2B5EF4-FFF2-40B4-BE49-F238E27FC236}">
                  <a16:creationId xmlns:a16="http://schemas.microsoft.com/office/drawing/2014/main" id="{F2EF1731-DEB8-ABBD-0A99-58CB69D4B320}"/>
                </a:ext>
              </a:extLst>
            </p:cNvPr>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sp>
        <p:nvSpPr>
          <p:cNvPr id="7" name="Marcador de número de diapositiva 6">
            <a:extLst>
              <a:ext uri="{FF2B5EF4-FFF2-40B4-BE49-F238E27FC236}">
                <a16:creationId xmlns:a16="http://schemas.microsoft.com/office/drawing/2014/main" id="{39636E58-E2D8-CE1D-C5DB-9153ED1F4195}"/>
              </a:ext>
            </a:extLst>
          </p:cNvPr>
          <p:cNvSpPr>
            <a:spLocks noGrp="1"/>
          </p:cNvSpPr>
          <p:nvPr>
            <p:ph type="sldNum" sz="quarter" idx="12"/>
          </p:nvPr>
        </p:nvSpPr>
        <p:spPr>
          <a:xfrm>
            <a:off x="16363950" y="674687"/>
            <a:ext cx="2133600" cy="365125"/>
          </a:xfrm>
        </p:spPr>
        <p:txBody>
          <a:bodyPr/>
          <a:lstStyle/>
          <a:p>
            <a:pPr algn="ctr">
              <a:lnSpc>
                <a:spcPts val="2399"/>
              </a:lnSpc>
              <a:spcBef>
                <a:spcPts val="1799"/>
              </a:spcBef>
            </a:pPr>
            <a:fld id="{B6F15528-21DE-4FAA-801E-634DDDAF4B2B}" type="slidenum">
              <a:rPr lang="en-US" sz="1999" spc="119" smtClean="0">
                <a:solidFill>
                  <a:srgbClr val="FFFFFF"/>
                </a:solidFill>
                <a:latin typeface="Inter Bold"/>
              </a:rPr>
              <a:pPr algn="ctr">
                <a:lnSpc>
                  <a:spcPts val="2399"/>
                </a:lnSpc>
                <a:spcBef>
                  <a:spcPts val="1799"/>
                </a:spcBef>
              </a:pPr>
              <a:t>19</a:t>
            </a:fld>
            <a:endParaRPr lang="en-US" sz="1999" spc="119">
              <a:solidFill>
                <a:srgbClr val="FFFFFF"/>
              </a:solidFill>
              <a:latin typeface="Inter Bold"/>
            </a:endParaRPr>
          </a:p>
        </p:txBody>
      </p:sp>
    </p:spTree>
    <p:extLst>
      <p:ext uri="{BB962C8B-B14F-4D97-AF65-F5344CB8AC3E}">
        <p14:creationId xmlns:p14="http://schemas.microsoft.com/office/powerpoint/2010/main" val="39671676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16573500" y="8572500"/>
            <a:ext cx="1714500" cy="1714500"/>
            <a:chOff x="0" y="0"/>
            <a:chExt cx="1913890" cy="1913890"/>
          </a:xfrm>
        </p:grpSpPr>
        <p:sp>
          <p:nvSpPr>
            <p:cNvPr id="4" name="Freeform 4"/>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sp>
        <p:nvSpPr>
          <p:cNvPr id="5" name="AutoShape 5"/>
          <p:cNvSpPr/>
          <p:nvPr/>
        </p:nvSpPr>
        <p:spPr>
          <a:xfrm>
            <a:off x="0" y="0"/>
            <a:ext cx="9144000" cy="3429000"/>
          </a:xfrm>
          <a:prstGeom prst="rect">
            <a:avLst/>
          </a:prstGeom>
          <a:solidFill>
            <a:srgbClr val="242424"/>
          </a:solidFill>
        </p:spPr>
        <p:txBody>
          <a:bodyPr/>
          <a:lstStyle/>
          <a:p>
            <a:endParaRPr lang="es-ES"/>
          </a:p>
        </p:txBody>
      </p:sp>
      <p:sp>
        <p:nvSpPr>
          <p:cNvPr id="6" name="TextBox 6"/>
          <p:cNvSpPr txBox="1"/>
          <p:nvPr/>
        </p:nvSpPr>
        <p:spPr>
          <a:xfrm>
            <a:off x="819150" y="1076325"/>
            <a:ext cx="6838950" cy="876512"/>
          </a:xfrm>
          <a:prstGeom prst="rect">
            <a:avLst/>
          </a:prstGeom>
        </p:spPr>
        <p:txBody>
          <a:bodyPr lIns="0" tIns="0" rIns="0" bIns="0" rtlCol="0" anchor="t">
            <a:spAutoFit/>
          </a:bodyPr>
          <a:lstStyle/>
          <a:p>
            <a:pPr>
              <a:lnSpc>
                <a:spcPts val="6709"/>
              </a:lnSpc>
              <a:spcBef>
                <a:spcPts val="5032"/>
              </a:spcBef>
            </a:pPr>
            <a:r>
              <a:rPr lang="en-US" sz="6099" spc="-121">
                <a:solidFill>
                  <a:srgbClr val="FFFFFF"/>
                </a:solidFill>
                <a:latin typeface="Inter Bold"/>
              </a:rPr>
              <a:t>Presentation Flow</a:t>
            </a:r>
          </a:p>
        </p:txBody>
      </p:sp>
      <p:grpSp>
        <p:nvGrpSpPr>
          <p:cNvPr id="7" name="Group 7"/>
          <p:cNvGrpSpPr/>
          <p:nvPr/>
        </p:nvGrpSpPr>
        <p:grpSpPr>
          <a:xfrm>
            <a:off x="528559" y="4381500"/>
            <a:ext cx="7869277" cy="4397811"/>
            <a:chOff x="-290142" y="-85725"/>
            <a:chExt cx="10492369" cy="5863744"/>
          </a:xfrm>
        </p:grpSpPr>
        <p:sp>
          <p:nvSpPr>
            <p:cNvPr id="8" name="TextBox 8"/>
            <p:cNvSpPr txBox="1"/>
            <p:nvPr/>
          </p:nvSpPr>
          <p:spPr>
            <a:xfrm>
              <a:off x="0" y="-85725"/>
              <a:ext cx="10202227" cy="555021"/>
            </a:xfrm>
            <a:prstGeom prst="rect">
              <a:avLst/>
            </a:prstGeom>
          </p:spPr>
          <p:txBody>
            <a:bodyPr lIns="0" tIns="0" rIns="0" bIns="0" rtlCol="0" anchor="t">
              <a:spAutoFit/>
            </a:bodyPr>
            <a:lstStyle/>
            <a:p>
              <a:pPr marL="0" lvl="1" indent="0" algn="l">
                <a:lnSpc>
                  <a:spcPts val="3630"/>
                </a:lnSpc>
                <a:spcBef>
                  <a:spcPts val="2722"/>
                </a:spcBef>
              </a:pPr>
              <a:r>
                <a:rPr lang="en-US" sz="2342" spc="140">
                  <a:solidFill>
                    <a:srgbClr val="153F71"/>
                  </a:solidFill>
                  <a:latin typeface="Inter Bold"/>
                </a:rPr>
                <a:t>TOPICS DISCUSSED</a:t>
              </a:r>
            </a:p>
          </p:txBody>
        </p:sp>
        <p:sp>
          <p:nvSpPr>
            <p:cNvPr id="9" name="TextBox 9"/>
            <p:cNvSpPr txBox="1"/>
            <p:nvPr/>
          </p:nvSpPr>
          <p:spPr>
            <a:xfrm>
              <a:off x="-290142" y="983632"/>
              <a:ext cx="10492369" cy="4794387"/>
            </a:xfrm>
            <a:prstGeom prst="rect">
              <a:avLst/>
            </a:prstGeom>
          </p:spPr>
          <p:txBody>
            <a:bodyPr wrap="square" lIns="0" tIns="0" rIns="0" bIns="0" rtlCol="0" anchor="t">
              <a:spAutoFit/>
            </a:bodyPr>
            <a:lstStyle/>
            <a:p>
              <a:pPr marL="480367" lvl="1" indent="-240183">
                <a:lnSpc>
                  <a:spcPts val="3337"/>
                </a:lnSpc>
                <a:spcBef>
                  <a:spcPts val="1250"/>
                </a:spcBef>
                <a:buFont typeface="Arial"/>
                <a:buChar char="•"/>
              </a:pPr>
              <a:r>
                <a:rPr lang="en-GB" sz="2400" spc="22" dirty="0">
                  <a:solidFill>
                    <a:srgbClr val="242424"/>
                  </a:solidFill>
                  <a:latin typeface="Inter"/>
                </a:rPr>
                <a:t>Introduction to green roof systems and environmental benefits</a:t>
              </a:r>
            </a:p>
            <a:p>
              <a:pPr marL="480367" lvl="1" indent="-240183">
                <a:lnSpc>
                  <a:spcPts val="3337"/>
                </a:lnSpc>
                <a:spcBef>
                  <a:spcPts val="1250"/>
                </a:spcBef>
                <a:buFont typeface="Arial"/>
                <a:buChar char="•"/>
              </a:pPr>
              <a:r>
                <a:rPr lang="en-GB" sz="2400" spc="22" dirty="0">
                  <a:solidFill>
                    <a:srgbClr val="242424"/>
                  </a:solidFill>
                  <a:latin typeface="Inter"/>
                </a:rPr>
                <a:t>Green roof energy savings in buildings </a:t>
              </a:r>
            </a:p>
            <a:p>
              <a:pPr marL="480367" lvl="1" indent="-240183">
                <a:lnSpc>
                  <a:spcPts val="3337"/>
                </a:lnSpc>
                <a:spcBef>
                  <a:spcPts val="1250"/>
                </a:spcBef>
                <a:buFont typeface="Arial"/>
                <a:buChar char="•"/>
              </a:pPr>
              <a:r>
                <a:rPr lang="en-GB" sz="2400" spc="22" dirty="0">
                  <a:solidFill>
                    <a:srgbClr val="242424"/>
                  </a:solidFill>
                  <a:latin typeface="Inter"/>
                </a:rPr>
                <a:t>Green roofs as a nature-based solution in urban areas</a:t>
              </a:r>
            </a:p>
            <a:p>
              <a:pPr marL="480367" lvl="1" indent="-240183">
                <a:lnSpc>
                  <a:spcPts val="3337"/>
                </a:lnSpc>
                <a:spcBef>
                  <a:spcPts val="1250"/>
                </a:spcBef>
                <a:buFont typeface="Arial"/>
                <a:buChar char="•"/>
              </a:pPr>
              <a:r>
                <a:rPr lang="en-GB" sz="2400" spc="22" dirty="0">
                  <a:solidFill>
                    <a:srgbClr val="242424"/>
                  </a:solidFill>
                  <a:latin typeface="Inter"/>
                </a:rPr>
                <a:t>Green roof waterproofing, drainage &amp; recovery</a:t>
              </a:r>
            </a:p>
            <a:p>
              <a:pPr marL="480367" lvl="1" indent="-240183">
                <a:lnSpc>
                  <a:spcPts val="3337"/>
                </a:lnSpc>
                <a:spcBef>
                  <a:spcPts val="1250"/>
                </a:spcBef>
                <a:buFont typeface="Arial"/>
                <a:buChar char="•"/>
              </a:pPr>
              <a:r>
                <a:rPr lang="en-GB" sz="2400" spc="22" dirty="0">
                  <a:solidFill>
                    <a:srgbClr val="242424"/>
                  </a:solidFill>
                  <a:latin typeface="Inter"/>
                </a:rPr>
                <a:t>Integration of renewable systems in green roofs</a:t>
              </a:r>
            </a:p>
          </p:txBody>
        </p:sp>
      </p:grpSp>
      <p:sp>
        <p:nvSpPr>
          <p:cNvPr id="11" name="TextBox 11"/>
          <p:cNvSpPr txBox="1"/>
          <p:nvPr/>
        </p:nvSpPr>
        <p:spPr>
          <a:xfrm>
            <a:off x="16922553" y="9278011"/>
            <a:ext cx="958543" cy="304800"/>
          </a:xfrm>
          <a:prstGeom prst="rect">
            <a:avLst/>
          </a:prstGeom>
        </p:spPr>
        <p:txBody>
          <a:bodyPr lIns="0" tIns="0" rIns="0" bIns="0" rtlCol="0" anchor="t">
            <a:spAutoFit/>
          </a:bodyPr>
          <a:lstStyle/>
          <a:p>
            <a:pPr algn="ctr">
              <a:lnSpc>
                <a:spcPts val="2399"/>
              </a:lnSpc>
              <a:spcBef>
                <a:spcPts val="1799"/>
              </a:spcBef>
            </a:pPr>
            <a:r>
              <a:rPr lang="en-US" sz="1999" spc="119">
                <a:solidFill>
                  <a:srgbClr val="FFFFFF"/>
                </a:solidFill>
                <a:latin typeface="Inter Bold"/>
              </a:rPr>
              <a:t>02</a:t>
            </a:r>
          </a:p>
        </p:txBody>
      </p:sp>
      <p:pic>
        <p:nvPicPr>
          <p:cNvPr id="13" name="Picture 12" descr="A green roof with trees in the background&#10;&#10;Description automatically generated with low confidence">
            <a:extLst>
              <a:ext uri="{FF2B5EF4-FFF2-40B4-BE49-F238E27FC236}">
                <a16:creationId xmlns:a16="http://schemas.microsoft.com/office/drawing/2014/main" id="{6DEF4455-BB3E-C758-DAE7-88796C9EF5CA}"/>
              </a:ext>
            </a:extLst>
          </p:cNvPr>
          <p:cNvPicPr>
            <a:picLocks noChangeAspect="1"/>
          </p:cNvPicPr>
          <p:nvPr/>
        </p:nvPicPr>
        <p:blipFill rotWithShape="1">
          <a:blip r:embed="rId2">
            <a:extLst>
              <a:ext uri="{28A0092B-C50C-407E-A947-70E740481C1C}">
                <a14:useLocalDpi xmlns:a14="http://schemas.microsoft.com/office/drawing/2010/main" val="0"/>
              </a:ext>
            </a:extLst>
          </a:blip>
          <a:srcRect l="17568" r="36989"/>
          <a:stretch/>
        </p:blipFill>
        <p:spPr>
          <a:xfrm>
            <a:off x="9144001" y="-134846"/>
            <a:ext cx="7467600" cy="10461342"/>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96129" y="904994"/>
            <a:ext cx="13877371" cy="1590179"/>
          </a:xfrm>
          <a:prstGeom prst="rect">
            <a:avLst/>
          </a:prstGeom>
        </p:spPr>
        <p:txBody>
          <a:bodyPr wrap="square" lIns="0" tIns="0" rIns="0" bIns="0" rtlCol="0" anchor="t">
            <a:spAutoFit/>
          </a:bodyPr>
          <a:lstStyle/>
          <a:p>
            <a:pPr>
              <a:lnSpc>
                <a:spcPts val="6159"/>
              </a:lnSpc>
              <a:spcBef>
                <a:spcPts val="4619"/>
              </a:spcBef>
            </a:pPr>
            <a:r>
              <a:rPr lang="en-US" sz="5599" spc="-279">
                <a:solidFill>
                  <a:srgbClr val="008E97"/>
                </a:solidFill>
                <a:latin typeface="Inter" panose="020B0604020202020204" charset="0"/>
                <a:ea typeface="Inter" panose="020B0604020202020204" charset="0"/>
              </a:rPr>
              <a:t>GREEN ROOFS AS A NATURE-BASED SOLUTION IN URBAN AREAS</a:t>
            </a:r>
          </a:p>
        </p:txBody>
      </p:sp>
      <p:sp>
        <p:nvSpPr>
          <p:cNvPr id="3" name="AutoShape 3"/>
          <p:cNvSpPr/>
          <p:nvPr/>
        </p:nvSpPr>
        <p:spPr>
          <a:xfrm>
            <a:off x="0" y="0"/>
            <a:ext cx="1714500" cy="10287000"/>
          </a:xfrm>
          <a:prstGeom prst="rect">
            <a:avLst/>
          </a:prstGeom>
          <a:solidFill>
            <a:srgbClr val="242424"/>
          </a:solidFill>
        </p:spPr>
        <p:txBody>
          <a:bodyPr/>
          <a:lstStyle/>
          <a:p>
            <a:endParaRPr lang="es-ES"/>
          </a:p>
        </p:txBody>
      </p:sp>
      <p:sp>
        <p:nvSpPr>
          <p:cNvPr id="4" name="TextBox 4"/>
          <p:cNvSpPr txBox="1"/>
          <p:nvPr/>
        </p:nvSpPr>
        <p:spPr>
          <a:xfrm rot="5400000">
            <a:off x="-2703918" y="3944759"/>
            <a:ext cx="7002110" cy="1141851"/>
          </a:xfrm>
          <a:prstGeom prst="rect">
            <a:avLst/>
          </a:prstGeom>
        </p:spPr>
        <p:txBody>
          <a:bodyPr lIns="0" tIns="0" rIns="0" bIns="0" rtlCol="0" anchor="t">
            <a:spAutoFit/>
          </a:bodyPr>
          <a:lstStyle/>
          <a:p>
            <a:pPr marL="0" lvl="1">
              <a:lnSpc>
                <a:spcPts val="5980"/>
              </a:lnSpc>
              <a:spcBef>
                <a:spcPts val="4485"/>
              </a:spcBef>
            </a:pPr>
            <a:r>
              <a:rPr lang="en-US" sz="1400" spc="276">
                <a:solidFill>
                  <a:srgbClr val="FFFFFF"/>
                </a:solidFill>
                <a:latin typeface="Inter Bold"/>
              </a:rPr>
              <a:t>Learning Unit 3: </a:t>
            </a:r>
            <a:r>
              <a:rPr lang="en-US" sz="1400">
                <a:solidFill>
                  <a:schemeClr val="bg1"/>
                </a:solidFill>
              </a:rPr>
              <a:t>Green roofs as a nature-based solution in urban areas</a:t>
            </a:r>
            <a:endParaRPr lang="en-GB" sz="1400">
              <a:solidFill>
                <a:schemeClr val="bg1"/>
              </a:solidFill>
            </a:endParaRPr>
          </a:p>
          <a:p>
            <a:pPr marL="0" lvl="1">
              <a:lnSpc>
                <a:spcPts val="1680"/>
              </a:lnSpc>
              <a:spcBef>
                <a:spcPts val="1260"/>
              </a:spcBef>
            </a:pPr>
            <a:endParaRPr lang="en-US" sz="1400" spc="210">
              <a:solidFill>
                <a:schemeClr val="bg1"/>
              </a:solidFill>
              <a:latin typeface="Inter"/>
            </a:endParaRP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sp>
        <p:nvSpPr>
          <p:cNvPr id="11" name="Marcador de número de diapositiva 6">
            <a:extLst>
              <a:ext uri="{FF2B5EF4-FFF2-40B4-BE49-F238E27FC236}">
                <a16:creationId xmlns:a16="http://schemas.microsoft.com/office/drawing/2014/main" id="{FC0E74BE-CB1D-F22A-A504-3751B4F15B48}"/>
              </a:ext>
            </a:extLst>
          </p:cNvPr>
          <p:cNvSpPr>
            <a:spLocks noGrp="1"/>
          </p:cNvSpPr>
          <p:nvPr>
            <p:ph type="sldNum" sz="quarter" idx="12"/>
          </p:nvPr>
        </p:nvSpPr>
        <p:spPr>
          <a:xfrm>
            <a:off x="16363950" y="674687"/>
            <a:ext cx="2133600" cy="365125"/>
          </a:xfrm>
        </p:spPr>
        <p:txBody>
          <a:bodyPr/>
          <a:lstStyle/>
          <a:p>
            <a:pPr algn="ctr">
              <a:lnSpc>
                <a:spcPts val="2399"/>
              </a:lnSpc>
              <a:spcBef>
                <a:spcPts val="1799"/>
              </a:spcBef>
            </a:pPr>
            <a:r>
              <a:rPr lang="en-US" sz="1999" spc="119">
                <a:solidFill>
                  <a:srgbClr val="FFFFFF"/>
                </a:solidFill>
                <a:latin typeface="Inter Bold"/>
              </a:rPr>
              <a:t>0</a:t>
            </a:r>
            <a:fld id="{B6F15528-21DE-4FAA-801E-634DDDAF4B2B}" type="slidenum">
              <a:rPr lang="en-US" sz="1999" spc="119" smtClean="0">
                <a:solidFill>
                  <a:srgbClr val="FFFFFF"/>
                </a:solidFill>
                <a:latin typeface="Inter Bold"/>
              </a:rPr>
              <a:pPr algn="ctr">
                <a:lnSpc>
                  <a:spcPts val="2399"/>
                </a:lnSpc>
                <a:spcBef>
                  <a:spcPts val="1799"/>
                </a:spcBef>
              </a:pPr>
              <a:t>20</a:t>
            </a:fld>
            <a:endParaRPr lang="en-US" sz="1999" spc="119">
              <a:solidFill>
                <a:srgbClr val="FFFFFF"/>
              </a:solidFill>
              <a:latin typeface="Inter Bold"/>
            </a:endParaRPr>
          </a:p>
        </p:txBody>
      </p:sp>
      <p:grpSp>
        <p:nvGrpSpPr>
          <p:cNvPr id="18" name="Grupo 17">
            <a:extLst>
              <a:ext uri="{FF2B5EF4-FFF2-40B4-BE49-F238E27FC236}">
                <a16:creationId xmlns:a16="http://schemas.microsoft.com/office/drawing/2014/main" id="{A8140EEC-3963-C3D7-1271-AC325007D2E7}"/>
              </a:ext>
            </a:extLst>
          </p:cNvPr>
          <p:cNvGrpSpPr/>
          <p:nvPr/>
        </p:nvGrpSpPr>
        <p:grpSpPr>
          <a:xfrm>
            <a:off x="1820803" y="2725480"/>
            <a:ext cx="10124832" cy="888250"/>
            <a:chOff x="1820803" y="2725480"/>
            <a:chExt cx="10124832" cy="888250"/>
          </a:xfrm>
        </p:grpSpPr>
        <p:sp>
          <p:nvSpPr>
            <p:cNvPr id="7" name="Recortar rectángulo de una esquina 6">
              <a:extLst>
                <a:ext uri="{FF2B5EF4-FFF2-40B4-BE49-F238E27FC236}">
                  <a16:creationId xmlns:a16="http://schemas.microsoft.com/office/drawing/2014/main" id="{71BF7CB8-8EBE-1549-00BF-F55AA436B3CD}"/>
                </a:ext>
              </a:extLst>
            </p:cNvPr>
            <p:cNvSpPr/>
            <p:nvPr/>
          </p:nvSpPr>
          <p:spPr>
            <a:xfrm>
              <a:off x="1820803" y="2782787"/>
              <a:ext cx="7429500" cy="830943"/>
            </a:xfrm>
            <a:prstGeom prst="snip1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8" name="CuadroTexto 7">
              <a:extLst>
                <a:ext uri="{FF2B5EF4-FFF2-40B4-BE49-F238E27FC236}">
                  <a16:creationId xmlns:a16="http://schemas.microsoft.com/office/drawing/2014/main" id="{A9DCD7DA-5F1B-23FC-F8A7-A45630BDFED0}"/>
                </a:ext>
              </a:extLst>
            </p:cNvPr>
            <p:cNvSpPr txBox="1"/>
            <p:nvPr/>
          </p:nvSpPr>
          <p:spPr>
            <a:xfrm>
              <a:off x="2696129" y="2725480"/>
              <a:ext cx="9249506" cy="773097"/>
            </a:xfrm>
            <a:prstGeom prst="rect">
              <a:avLst/>
            </a:prstGeom>
            <a:noFill/>
          </p:spPr>
          <p:txBody>
            <a:bodyPr wrap="square">
              <a:spAutoFit/>
            </a:bodyPr>
            <a:lstStyle/>
            <a:p>
              <a:pPr>
                <a:lnSpc>
                  <a:spcPts val="6159"/>
                </a:lnSpc>
                <a:spcBef>
                  <a:spcPts val="4619"/>
                </a:spcBef>
              </a:pPr>
              <a:r>
                <a:rPr lang="en-GB" sz="2800" spc="-279" dirty="0">
                  <a:solidFill>
                    <a:srgbClr val="008E97"/>
                  </a:solidFill>
                  <a:latin typeface="Inter" panose="020B0604020202020204" charset="0"/>
                  <a:ea typeface="Inter" panose="020B0604020202020204" charset="0"/>
                </a:rPr>
                <a:t>What is a nature-based solution?</a:t>
              </a:r>
              <a:endParaRPr lang="en-US" sz="2800" spc="-279" dirty="0">
                <a:solidFill>
                  <a:srgbClr val="008E97"/>
                </a:solidFill>
                <a:latin typeface="Inter" panose="020B0604020202020204" charset="0"/>
                <a:ea typeface="Inter" panose="020B0604020202020204" charset="0"/>
              </a:endParaRPr>
            </a:p>
          </p:txBody>
        </p:sp>
      </p:grpSp>
      <p:sp>
        <p:nvSpPr>
          <p:cNvPr id="9" name="CuadroTexto 8">
            <a:extLst>
              <a:ext uri="{FF2B5EF4-FFF2-40B4-BE49-F238E27FC236}">
                <a16:creationId xmlns:a16="http://schemas.microsoft.com/office/drawing/2014/main" id="{65E356E2-A224-86FA-E135-952C041694D3}"/>
              </a:ext>
            </a:extLst>
          </p:cNvPr>
          <p:cNvSpPr txBox="1"/>
          <p:nvPr/>
        </p:nvSpPr>
        <p:spPr>
          <a:xfrm>
            <a:off x="2426677" y="3628301"/>
            <a:ext cx="9964794" cy="2308324"/>
          </a:xfrm>
          <a:prstGeom prst="rect">
            <a:avLst/>
          </a:prstGeom>
          <a:noFill/>
        </p:spPr>
        <p:txBody>
          <a:bodyPr wrap="square" rtlCol="0">
            <a:spAutoFit/>
          </a:bodyPr>
          <a:lstStyle/>
          <a:p>
            <a:pPr algn="just"/>
            <a:r>
              <a:rPr lang="en-US" sz="2400" kern="100" dirty="0">
                <a:effectLst/>
                <a:latin typeface="Inter" panose="020B0604020202020204" charset="0"/>
                <a:ea typeface="Inter" panose="020B0604020202020204" charset="0"/>
              </a:rPr>
              <a:t>The International Union for Conservation of Nature (IUCN) defines nature-based solutions (also referred to as NBS) as “actions to protect, sustainably manage and restore natural and modified ecosystems in ways that address societal challenges effectively and adaptively, to provide both human well-being and biodiversity benefits. </a:t>
            </a:r>
            <a:endParaRPr lang="es-ES" sz="2400" dirty="0">
              <a:latin typeface="Inter" panose="020B0604020202020204" charset="0"/>
              <a:ea typeface="Inter" panose="020B0604020202020204" charset="0"/>
            </a:endParaRPr>
          </a:p>
        </p:txBody>
      </p:sp>
      <p:grpSp>
        <p:nvGrpSpPr>
          <p:cNvPr id="16" name="Grupo 15">
            <a:extLst>
              <a:ext uri="{FF2B5EF4-FFF2-40B4-BE49-F238E27FC236}">
                <a16:creationId xmlns:a16="http://schemas.microsoft.com/office/drawing/2014/main" id="{957D0439-88EE-D155-D4E7-D70ED7E1654B}"/>
              </a:ext>
            </a:extLst>
          </p:cNvPr>
          <p:cNvGrpSpPr/>
          <p:nvPr/>
        </p:nvGrpSpPr>
        <p:grpSpPr>
          <a:xfrm>
            <a:off x="1714500" y="6066349"/>
            <a:ext cx="10736874" cy="1003404"/>
            <a:chOff x="1714500" y="6066349"/>
            <a:chExt cx="10736874" cy="1003404"/>
          </a:xfrm>
        </p:grpSpPr>
        <p:sp>
          <p:nvSpPr>
            <p:cNvPr id="15" name="Recortar rectángulo de una esquina 14">
              <a:extLst>
                <a:ext uri="{FF2B5EF4-FFF2-40B4-BE49-F238E27FC236}">
                  <a16:creationId xmlns:a16="http://schemas.microsoft.com/office/drawing/2014/main" id="{10BAEF9B-3901-1AF6-F89C-20A23537F247}"/>
                </a:ext>
              </a:extLst>
            </p:cNvPr>
            <p:cNvSpPr/>
            <p:nvPr/>
          </p:nvSpPr>
          <p:spPr>
            <a:xfrm>
              <a:off x="1714500" y="6238810"/>
              <a:ext cx="7429500" cy="830943"/>
            </a:xfrm>
            <a:prstGeom prst="snip1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2" name="CuadroTexto 11">
              <a:extLst>
                <a:ext uri="{FF2B5EF4-FFF2-40B4-BE49-F238E27FC236}">
                  <a16:creationId xmlns:a16="http://schemas.microsoft.com/office/drawing/2014/main" id="{645FD5A6-AB1D-03E7-F50A-6684AA3F0438}"/>
                </a:ext>
              </a:extLst>
            </p:cNvPr>
            <p:cNvSpPr txBox="1"/>
            <p:nvPr/>
          </p:nvSpPr>
          <p:spPr>
            <a:xfrm>
              <a:off x="2486580" y="6066349"/>
              <a:ext cx="9964794" cy="773097"/>
            </a:xfrm>
            <a:prstGeom prst="rect">
              <a:avLst/>
            </a:prstGeom>
            <a:noFill/>
          </p:spPr>
          <p:txBody>
            <a:bodyPr wrap="square">
              <a:spAutoFit/>
            </a:bodyPr>
            <a:lstStyle/>
            <a:p>
              <a:pPr>
                <a:lnSpc>
                  <a:spcPts val="6159"/>
                </a:lnSpc>
                <a:spcBef>
                  <a:spcPts val="4619"/>
                </a:spcBef>
              </a:pPr>
              <a:r>
                <a:rPr lang="en-GB" sz="2800" spc="-279" dirty="0">
                  <a:solidFill>
                    <a:srgbClr val="008E97"/>
                  </a:solidFill>
                  <a:latin typeface="Inter" panose="020B0604020202020204" charset="0"/>
                  <a:ea typeface="Inter" panose="020B0604020202020204" charset="0"/>
                </a:rPr>
                <a:t>Why green roofs are a nature-based solution?</a:t>
              </a:r>
              <a:endParaRPr lang="en-US" sz="2800" spc="-279" dirty="0">
                <a:solidFill>
                  <a:srgbClr val="008E97"/>
                </a:solidFill>
                <a:latin typeface="Inter" panose="020B0604020202020204" charset="0"/>
                <a:ea typeface="Inter" panose="020B0604020202020204" charset="0"/>
              </a:endParaRPr>
            </a:p>
          </p:txBody>
        </p:sp>
      </p:grpSp>
      <p:sp>
        <p:nvSpPr>
          <p:cNvPr id="17" name="CuadroTexto 16">
            <a:extLst>
              <a:ext uri="{FF2B5EF4-FFF2-40B4-BE49-F238E27FC236}">
                <a16:creationId xmlns:a16="http://schemas.microsoft.com/office/drawing/2014/main" id="{886CB430-3730-43C8-ED7C-C3E771D9F43E}"/>
              </a:ext>
            </a:extLst>
          </p:cNvPr>
          <p:cNvSpPr txBox="1"/>
          <p:nvPr/>
        </p:nvSpPr>
        <p:spPr>
          <a:xfrm>
            <a:off x="2486580" y="7069753"/>
            <a:ext cx="13877370" cy="1723549"/>
          </a:xfrm>
          <a:prstGeom prst="rect">
            <a:avLst/>
          </a:prstGeom>
          <a:noFill/>
        </p:spPr>
        <p:txBody>
          <a:bodyPr wrap="square" rtlCol="0">
            <a:spAutoFit/>
          </a:bodyPr>
          <a:lstStyle/>
          <a:p>
            <a:pPr algn="just">
              <a:spcBef>
                <a:spcPts val="1200"/>
              </a:spcBef>
            </a:pPr>
            <a:r>
              <a:rPr lang="es-ES" sz="2400" dirty="0">
                <a:latin typeface="Inter" panose="020B0604020202020204" charset="0"/>
                <a:ea typeface="Inter" panose="020B0604020202020204" charset="0"/>
                <a:cs typeface="Open Sans" panose="020B0606030504020204" pitchFamily="34" charset="0"/>
              </a:rPr>
              <a:t>Green </a:t>
            </a:r>
            <a:r>
              <a:rPr lang="es-ES" sz="2400" dirty="0" err="1">
                <a:latin typeface="Inter" panose="020B0604020202020204" charset="0"/>
                <a:ea typeface="Inter" panose="020B0604020202020204" charset="0"/>
                <a:cs typeface="Open Sans" panose="020B0606030504020204" pitchFamily="34" charset="0"/>
              </a:rPr>
              <a:t>roofs</a:t>
            </a:r>
            <a:r>
              <a:rPr lang="es-ES" sz="2400" dirty="0">
                <a:latin typeface="Inter" panose="020B0604020202020204" charset="0"/>
                <a:ea typeface="Inter" panose="020B0604020202020204" charset="0"/>
                <a:cs typeface="Open Sans" panose="020B0606030504020204" pitchFamily="34" charset="0"/>
              </a:rPr>
              <a:t> are a </a:t>
            </a:r>
            <a:r>
              <a:rPr lang="es-ES" sz="2400" b="1" dirty="0" err="1">
                <a:latin typeface="Inter" panose="020B0604020202020204" charset="0"/>
                <a:ea typeface="Inter" panose="020B0604020202020204" charset="0"/>
                <a:cs typeface="Open Sans" panose="020B0606030504020204" pitchFamily="34" charset="0"/>
              </a:rPr>
              <a:t>technology</a:t>
            </a:r>
            <a:r>
              <a:rPr lang="es-ES" sz="2400" dirty="0">
                <a:latin typeface="Inter" panose="020B0604020202020204" charset="0"/>
                <a:ea typeface="Inter" panose="020B0604020202020204" charset="0"/>
                <a:cs typeface="Open Sans" panose="020B0606030504020204" pitchFamily="34" charset="0"/>
              </a:rPr>
              <a:t> </a:t>
            </a:r>
            <a:r>
              <a:rPr lang="en-US" sz="2400" kern="100" dirty="0">
                <a:effectLst/>
                <a:latin typeface="Inter" panose="020B0604020202020204" charset="0"/>
                <a:ea typeface="Inter" panose="020B0604020202020204" charset="0"/>
                <a:cs typeface="Open Sans" panose="020B0606030504020204" pitchFamily="34" charset="0"/>
              </a:rPr>
              <a:t>that can help mitigate some of the </a:t>
            </a:r>
            <a:r>
              <a:rPr lang="en-US" sz="2400" b="1" kern="100" dirty="0">
                <a:effectLst/>
                <a:latin typeface="Inter" panose="020B0604020202020204" charset="0"/>
                <a:ea typeface="Inter" panose="020B0604020202020204" charset="0"/>
                <a:cs typeface="Open Sans" panose="020B0606030504020204" pitchFamily="34" charset="0"/>
              </a:rPr>
              <a:t>negative effects </a:t>
            </a:r>
            <a:r>
              <a:rPr lang="en-US" sz="2400" kern="100" dirty="0">
                <a:effectLst/>
                <a:latin typeface="Inter" panose="020B0604020202020204" charset="0"/>
                <a:ea typeface="Inter" panose="020B0604020202020204" charset="0"/>
                <a:cs typeface="Open Sans" panose="020B0606030504020204" pitchFamily="34" charset="0"/>
              </a:rPr>
              <a:t>of hard urban landscaping by reintroducing a </a:t>
            </a:r>
            <a:r>
              <a:rPr lang="en-US" sz="2400" b="1" kern="100" dirty="0">
                <a:effectLst/>
                <a:latin typeface="Inter" panose="020B0604020202020204" charset="0"/>
                <a:ea typeface="Inter" panose="020B0604020202020204" charset="0"/>
                <a:cs typeface="Open Sans" panose="020B0606030504020204" pitchFamily="34" charset="0"/>
              </a:rPr>
              <a:t>natural landscape </a:t>
            </a:r>
            <a:r>
              <a:rPr lang="en-US" sz="2400" kern="100" dirty="0">
                <a:effectLst/>
                <a:latin typeface="Inter" panose="020B0604020202020204" charset="0"/>
                <a:ea typeface="Inter" panose="020B0604020202020204" charset="0"/>
                <a:cs typeface="Open Sans" panose="020B0606030504020204" pitchFamily="34" charset="0"/>
              </a:rPr>
              <a:t>into </a:t>
            </a:r>
            <a:r>
              <a:rPr lang="en-US" sz="2400" b="1" kern="100" dirty="0">
                <a:effectLst/>
                <a:latin typeface="Inter" panose="020B0604020202020204" charset="0"/>
                <a:ea typeface="Inter" panose="020B0604020202020204" charset="0"/>
                <a:cs typeface="Open Sans" panose="020B0606030504020204" pitchFamily="34" charset="0"/>
              </a:rPr>
              <a:t>urban city environments</a:t>
            </a:r>
            <a:r>
              <a:rPr lang="en-US" sz="2400" kern="100" dirty="0">
                <a:effectLst/>
                <a:latin typeface="Inter" panose="020B0604020202020204" charset="0"/>
                <a:ea typeface="Inter" panose="020B0604020202020204" charset="0"/>
                <a:cs typeface="Open Sans" panose="020B0606030504020204" pitchFamily="34" charset="0"/>
              </a:rPr>
              <a:t>. </a:t>
            </a:r>
          </a:p>
          <a:p>
            <a:pPr algn="just">
              <a:spcBef>
                <a:spcPts val="1200"/>
              </a:spcBef>
            </a:pPr>
            <a:r>
              <a:rPr lang="en-US" sz="2400" kern="100" dirty="0">
                <a:effectLst/>
                <a:latin typeface="Inter" panose="020B0604020202020204" charset="0"/>
                <a:ea typeface="Inter" panose="020B0604020202020204" charset="0"/>
              </a:rPr>
              <a:t>In addition, they can bring numerous </a:t>
            </a:r>
            <a:r>
              <a:rPr lang="en-US" sz="2400" b="1" kern="100" dirty="0">
                <a:effectLst/>
                <a:latin typeface="Inter" panose="020B0604020202020204" charset="0"/>
                <a:ea typeface="Inter" panose="020B0604020202020204" charset="0"/>
              </a:rPr>
              <a:t>social</a:t>
            </a:r>
            <a:r>
              <a:rPr lang="en-US" sz="2400" kern="100" dirty="0">
                <a:effectLst/>
                <a:latin typeface="Inter" panose="020B0604020202020204" charset="0"/>
                <a:ea typeface="Inter" panose="020B0604020202020204" charset="0"/>
              </a:rPr>
              <a:t>, </a:t>
            </a:r>
            <a:r>
              <a:rPr lang="en-US" sz="2400" b="1" kern="100" dirty="0">
                <a:effectLst/>
                <a:latin typeface="Inter" panose="020B0604020202020204" charset="0"/>
                <a:ea typeface="Inter" panose="020B0604020202020204" charset="0"/>
              </a:rPr>
              <a:t>environmental</a:t>
            </a:r>
            <a:r>
              <a:rPr lang="en-US" sz="2400" kern="100" dirty="0">
                <a:effectLst/>
                <a:latin typeface="Inter" panose="020B0604020202020204" charset="0"/>
                <a:ea typeface="Inter" panose="020B0604020202020204" charset="0"/>
              </a:rPr>
              <a:t> and </a:t>
            </a:r>
            <a:r>
              <a:rPr lang="en-US" sz="2400" b="1" kern="100" dirty="0">
                <a:effectLst/>
                <a:latin typeface="Inter" panose="020B0604020202020204" charset="0"/>
                <a:ea typeface="Inter" panose="020B0604020202020204" charset="0"/>
              </a:rPr>
              <a:t>economic</a:t>
            </a:r>
            <a:r>
              <a:rPr lang="en-US" sz="2400" kern="100" dirty="0">
                <a:effectLst/>
                <a:latin typeface="Inter" panose="020B0604020202020204" charset="0"/>
                <a:ea typeface="Inter" panose="020B0604020202020204" charset="0"/>
              </a:rPr>
              <a:t> benefits to an urban area.</a:t>
            </a:r>
            <a:endParaRPr lang="es-ES" sz="2400" dirty="0">
              <a:latin typeface="Inter" panose="020B0604020202020204" charset="0"/>
              <a:ea typeface="Inter" panose="020B0604020202020204" charset="0"/>
              <a:cs typeface="Open Sans" panose="020B0606030504020204" pitchFamily="34" charset="0"/>
            </a:endParaRPr>
          </a:p>
        </p:txBody>
      </p:sp>
      <p:grpSp>
        <p:nvGrpSpPr>
          <p:cNvPr id="14" name="Grupo 13">
            <a:extLst>
              <a:ext uri="{FF2B5EF4-FFF2-40B4-BE49-F238E27FC236}">
                <a16:creationId xmlns:a16="http://schemas.microsoft.com/office/drawing/2014/main" id="{286CDC1B-5E6A-0773-C4C4-76220C2E63E6}"/>
              </a:ext>
            </a:extLst>
          </p:cNvPr>
          <p:cNvGrpSpPr/>
          <p:nvPr/>
        </p:nvGrpSpPr>
        <p:grpSpPr>
          <a:xfrm>
            <a:off x="13223454" y="2816453"/>
            <a:ext cx="3689707" cy="3398461"/>
            <a:chOff x="10063543" y="2495172"/>
            <a:chExt cx="4724512" cy="4441655"/>
          </a:xfrm>
        </p:grpSpPr>
        <p:sp>
          <p:nvSpPr>
            <p:cNvPr id="13" name="Elipse 12">
              <a:extLst>
                <a:ext uri="{FF2B5EF4-FFF2-40B4-BE49-F238E27FC236}">
                  <a16:creationId xmlns:a16="http://schemas.microsoft.com/office/drawing/2014/main" id="{6E283256-8046-B68A-5A74-2884AD00CEDD}"/>
                </a:ext>
              </a:extLst>
            </p:cNvPr>
            <p:cNvSpPr/>
            <p:nvPr/>
          </p:nvSpPr>
          <p:spPr>
            <a:xfrm>
              <a:off x="10063543" y="2495172"/>
              <a:ext cx="4724512" cy="4441655"/>
            </a:xfrm>
            <a:prstGeom prst="ellipse">
              <a:avLst/>
            </a:prstGeom>
            <a:solidFill>
              <a:schemeClr val="bg1"/>
            </a:solidFill>
            <a:ln w="3238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s-ES"/>
            </a:p>
          </p:txBody>
        </p:sp>
        <p:pic>
          <p:nvPicPr>
            <p:cNvPr id="10" name="Imagen 9" descr="Imagen que contiene lego, juguete, tabla&#10;&#10;Descripción generada automáticamente">
              <a:extLst>
                <a:ext uri="{FF2B5EF4-FFF2-40B4-BE49-F238E27FC236}">
                  <a16:creationId xmlns:a16="http://schemas.microsoft.com/office/drawing/2014/main" id="{34C04645-6BDF-8AD5-304C-82DE91FA50F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7464" b="21069"/>
            <a:stretch/>
          </p:blipFill>
          <p:spPr>
            <a:xfrm>
              <a:off x="10199660" y="3073574"/>
              <a:ext cx="4436594" cy="2679114"/>
            </a:xfrm>
            <a:prstGeom prst="rect">
              <a:avLst/>
            </a:prstGeom>
          </p:spPr>
        </p:pic>
      </p:grpSp>
    </p:spTree>
    <p:extLst>
      <p:ext uri="{BB962C8B-B14F-4D97-AF65-F5344CB8AC3E}">
        <p14:creationId xmlns:p14="http://schemas.microsoft.com/office/powerpoint/2010/main" val="24364446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p:nvPr/>
        </p:nvSpPr>
        <p:spPr>
          <a:xfrm>
            <a:off x="0" y="0"/>
            <a:ext cx="1714500" cy="10287000"/>
          </a:xfrm>
          <a:prstGeom prst="rect">
            <a:avLst/>
          </a:prstGeom>
          <a:solidFill>
            <a:srgbClr val="242424"/>
          </a:solidFill>
        </p:spPr>
        <p:txBody>
          <a:bodyPr/>
          <a:lstStyle/>
          <a:p>
            <a:endParaRPr lang="es-ES"/>
          </a:p>
        </p:txBody>
      </p:sp>
      <p:sp>
        <p:nvSpPr>
          <p:cNvPr id="4" name="TextBox 4"/>
          <p:cNvSpPr txBox="1"/>
          <p:nvPr/>
        </p:nvSpPr>
        <p:spPr>
          <a:xfrm rot="5400000">
            <a:off x="-2703918" y="3944759"/>
            <a:ext cx="7002110" cy="1141851"/>
          </a:xfrm>
          <a:prstGeom prst="rect">
            <a:avLst/>
          </a:prstGeom>
        </p:spPr>
        <p:txBody>
          <a:bodyPr lIns="0" tIns="0" rIns="0" bIns="0" rtlCol="0" anchor="t">
            <a:spAutoFit/>
          </a:bodyPr>
          <a:lstStyle/>
          <a:p>
            <a:pPr marL="0" lvl="1">
              <a:lnSpc>
                <a:spcPts val="5980"/>
              </a:lnSpc>
              <a:spcBef>
                <a:spcPts val="4485"/>
              </a:spcBef>
            </a:pPr>
            <a:r>
              <a:rPr lang="en-US" sz="1400" spc="276">
                <a:solidFill>
                  <a:srgbClr val="FFFFFF"/>
                </a:solidFill>
                <a:latin typeface="Inter Bold"/>
              </a:rPr>
              <a:t>Learning Unit 3: </a:t>
            </a:r>
            <a:r>
              <a:rPr lang="en-US" sz="1400">
                <a:solidFill>
                  <a:schemeClr val="bg1"/>
                </a:solidFill>
              </a:rPr>
              <a:t>Green roofs as a nature-based solution in urban areas</a:t>
            </a:r>
            <a:endParaRPr lang="en-GB" sz="1400">
              <a:solidFill>
                <a:schemeClr val="bg1"/>
              </a:solidFill>
            </a:endParaRPr>
          </a:p>
          <a:p>
            <a:pPr marL="0" lvl="1">
              <a:lnSpc>
                <a:spcPts val="1680"/>
              </a:lnSpc>
              <a:spcBef>
                <a:spcPts val="1260"/>
              </a:spcBef>
            </a:pPr>
            <a:endParaRPr lang="en-US" sz="1400" spc="210">
              <a:solidFill>
                <a:schemeClr val="bg1"/>
              </a:solidFill>
              <a:latin typeface="Inter"/>
            </a:endParaRP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sp>
        <p:nvSpPr>
          <p:cNvPr id="11" name="Marcador de número de diapositiva 6">
            <a:extLst>
              <a:ext uri="{FF2B5EF4-FFF2-40B4-BE49-F238E27FC236}">
                <a16:creationId xmlns:a16="http://schemas.microsoft.com/office/drawing/2014/main" id="{FC0E74BE-CB1D-F22A-A504-3751B4F15B48}"/>
              </a:ext>
            </a:extLst>
          </p:cNvPr>
          <p:cNvSpPr>
            <a:spLocks noGrp="1"/>
          </p:cNvSpPr>
          <p:nvPr>
            <p:ph type="sldNum" sz="quarter" idx="12"/>
          </p:nvPr>
        </p:nvSpPr>
        <p:spPr>
          <a:xfrm>
            <a:off x="16363950" y="674687"/>
            <a:ext cx="2133600" cy="365125"/>
          </a:xfrm>
        </p:spPr>
        <p:txBody>
          <a:bodyPr/>
          <a:lstStyle/>
          <a:p>
            <a:pPr algn="ctr">
              <a:lnSpc>
                <a:spcPts val="2399"/>
              </a:lnSpc>
              <a:spcBef>
                <a:spcPts val="1799"/>
              </a:spcBef>
            </a:pPr>
            <a:r>
              <a:rPr lang="en-US" sz="1999" spc="119">
                <a:solidFill>
                  <a:srgbClr val="FFFFFF"/>
                </a:solidFill>
                <a:latin typeface="Inter Bold"/>
              </a:rPr>
              <a:t>0</a:t>
            </a:r>
            <a:fld id="{B6F15528-21DE-4FAA-801E-634DDDAF4B2B}" type="slidenum">
              <a:rPr lang="en-US" sz="1999" spc="119" smtClean="0">
                <a:solidFill>
                  <a:srgbClr val="FFFFFF"/>
                </a:solidFill>
                <a:latin typeface="Inter Bold"/>
              </a:rPr>
              <a:pPr algn="ctr">
                <a:lnSpc>
                  <a:spcPts val="2399"/>
                </a:lnSpc>
                <a:spcBef>
                  <a:spcPts val="1799"/>
                </a:spcBef>
              </a:pPr>
              <a:t>21</a:t>
            </a:fld>
            <a:endParaRPr lang="en-US" sz="1999" spc="119">
              <a:solidFill>
                <a:srgbClr val="FFFFFF"/>
              </a:solidFill>
              <a:latin typeface="Inter Bold"/>
            </a:endParaRPr>
          </a:p>
        </p:txBody>
      </p:sp>
      <p:sp>
        <p:nvSpPr>
          <p:cNvPr id="10" name="CuadroTexto 9">
            <a:extLst>
              <a:ext uri="{FF2B5EF4-FFF2-40B4-BE49-F238E27FC236}">
                <a16:creationId xmlns:a16="http://schemas.microsoft.com/office/drawing/2014/main" id="{60FA87DF-9A6A-7693-3E60-A93DC4073A33}"/>
              </a:ext>
            </a:extLst>
          </p:cNvPr>
          <p:cNvSpPr txBox="1"/>
          <p:nvPr/>
        </p:nvSpPr>
        <p:spPr>
          <a:xfrm>
            <a:off x="2602185" y="836345"/>
            <a:ext cx="9244360" cy="887422"/>
          </a:xfrm>
          <a:prstGeom prst="rect">
            <a:avLst/>
          </a:prstGeom>
          <a:noFill/>
        </p:spPr>
        <p:txBody>
          <a:bodyPr wrap="square">
            <a:spAutoFit/>
          </a:bodyPr>
          <a:lstStyle/>
          <a:p>
            <a:pPr>
              <a:lnSpc>
                <a:spcPts val="6159"/>
              </a:lnSpc>
              <a:spcBef>
                <a:spcPts val="4619"/>
              </a:spcBef>
            </a:pPr>
            <a:r>
              <a:rPr lang="en-GB" sz="5599" spc="-279">
                <a:solidFill>
                  <a:srgbClr val="008E97"/>
                </a:solidFill>
                <a:latin typeface="Inter" panose="020B0604020202020204" charset="0"/>
                <a:ea typeface="Inter" panose="020B0604020202020204" charset="0"/>
              </a:rPr>
              <a:t>BENEFITS OF  GREEN ROOFS</a:t>
            </a:r>
            <a:endParaRPr lang="en-US" sz="5599" spc="-279">
              <a:solidFill>
                <a:srgbClr val="008E97"/>
              </a:solidFill>
              <a:latin typeface="Inter" panose="020B0604020202020204" charset="0"/>
              <a:ea typeface="Inter" panose="020B0604020202020204" charset="0"/>
            </a:endParaRPr>
          </a:p>
        </p:txBody>
      </p:sp>
      <p:sp>
        <p:nvSpPr>
          <p:cNvPr id="13" name="CuadroTexto 12">
            <a:extLst>
              <a:ext uri="{FF2B5EF4-FFF2-40B4-BE49-F238E27FC236}">
                <a16:creationId xmlns:a16="http://schemas.microsoft.com/office/drawing/2014/main" id="{189610F4-B51F-2D60-0E30-B5DE17B9CBE8}"/>
              </a:ext>
            </a:extLst>
          </p:cNvPr>
          <p:cNvSpPr txBox="1"/>
          <p:nvPr/>
        </p:nvSpPr>
        <p:spPr>
          <a:xfrm>
            <a:off x="2474237" y="5670901"/>
            <a:ext cx="7097483" cy="3785652"/>
          </a:xfrm>
          <a:prstGeom prst="rect">
            <a:avLst/>
          </a:prstGeom>
          <a:noFill/>
        </p:spPr>
        <p:txBody>
          <a:bodyPr wrap="square" rtlCol="0">
            <a:spAutoFit/>
          </a:bodyPr>
          <a:lstStyle/>
          <a:p>
            <a:pPr marL="457200" indent="-457200" algn="ctr">
              <a:buFont typeface="+mj-lt"/>
              <a:buAutoNum type="arabicPeriod"/>
            </a:pPr>
            <a:r>
              <a:rPr lang="en-US" sz="2400" b="1" dirty="0">
                <a:latin typeface="Inter" panose="020B0604020202020204" charset="0"/>
                <a:ea typeface="Inter" panose="020B0604020202020204" charset="0"/>
              </a:rPr>
              <a:t>Biodiversity and habitat improvement</a:t>
            </a:r>
          </a:p>
          <a:p>
            <a:endParaRPr lang="en-US" sz="2400" dirty="0">
              <a:latin typeface="Inter" panose="020B0604020202020204" charset="0"/>
              <a:ea typeface="Inter" panose="020B0604020202020204" charset="0"/>
            </a:endParaRPr>
          </a:p>
          <a:p>
            <a:pPr algn="just"/>
            <a:r>
              <a:rPr lang="en-US" sz="2400" kern="1000" dirty="0">
                <a:effectLst/>
                <a:latin typeface="Inter" panose="020B0604020202020204" charset="0"/>
                <a:ea typeface="Inter" panose="020B0604020202020204" charset="0"/>
              </a:rPr>
              <a:t>Green roofs can provide new habitats for plants and animals in urban areas, increasing local biodiversity.</a:t>
            </a:r>
          </a:p>
          <a:p>
            <a:pPr algn="just"/>
            <a:r>
              <a:rPr lang="en-US" sz="2400" kern="1000" dirty="0">
                <a:latin typeface="Inter" panose="020B0604020202020204" charset="0"/>
                <a:ea typeface="Inter" panose="020B0604020202020204" charset="0"/>
              </a:rPr>
              <a:t>Its contributes to the </a:t>
            </a:r>
            <a:r>
              <a:rPr lang="en-US" sz="2400" kern="1000" dirty="0" err="1">
                <a:latin typeface="Inter" panose="020B0604020202020204" charset="0"/>
                <a:ea typeface="Inter" panose="020B0604020202020204" charset="0"/>
              </a:rPr>
              <a:t>ecologycal</a:t>
            </a:r>
            <a:r>
              <a:rPr lang="en-US" sz="2400" kern="1000" dirty="0">
                <a:latin typeface="Inter" panose="020B0604020202020204" charset="0"/>
                <a:ea typeface="Inter" panose="020B0604020202020204" charset="0"/>
              </a:rPr>
              <a:t> balance of the city, preventing pets and protecting and feeding other animal species like birds or </a:t>
            </a:r>
            <a:r>
              <a:rPr lang="en-US" sz="2400" kern="1000" dirty="0" err="1">
                <a:latin typeface="Inter" panose="020B0604020202020204" charset="0"/>
                <a:ea typeface="Inter" panose="020B0604020202020204" charset="0"/>
              </a:rPr>
              <a:t>differents</a:t>
            </a:r>
            <a:r>
              <a:rPr lang="en-US" sz="2400" kern="1000" dirty="0">
                <a:latin typeface="Inter" panose="020B0604020202020204" charset="0"/>
                <a:ea typeface="Inter" panose="020B0604020202020204" charset="0"/>
              </a:rPr>
              <a:t> types of pollinators. </a:t>
            </a:r>
            <a:endParaRPr lang="en-US" sz="2400" kern="1000" dirty="0">
              <a:effectLst/>
              <a:latin typeface="Inter" panose="020B0604020202020204" charset="0"/>
              <a:ea typeface="Inter" panose="020B0604020202020204" charset="0"/>
            </a:endParaRPr>
          </a:p>
          <a:p>
            <a:endParaRPr lang="en-US" sz="2400" dirty="0">
              <a:latin typeface="Inter" panose="020B0604020202020204" charset="0"/>
              <a:ea typeface="Inter" panose="020B0604020202020204" charset="0"/>
            </a:endParaRPr>
          </a:p>
        </p:txBody>
      </p:sp>
      <p:sp>
        <p:nvSpPr>
          <p:cNvPr id="28" name="CuadroTexto 27">
            <a:extLst>
              <a:ext uri="{FF2B5EF4-FFF2-40B4-BE49-F238E27FC236}">
                <a16:creationId xmlns:a16="http://schemas.microsoft.com/office/drawing/2014/main" id="{999C96AD-06EC-82A8-6FE4-54627920C0CE}"/>
              </a:ext>
            </a:extLst>
          </p:cNvPr>
          <p:cNvSpPr txBox="1"/>
          <p:nvPr/>
        </p:nvSpPr>
        <p:spPr>
          <a:xfrm>
            <a:off x="9676605" y="5474585"/>
            <a:ext cx="7754145" cy="4154984"/>
          </a:xfrm>
          <a:prstGeom prst="rect">
            <a:avLst/>
          </a:prstGeom>
          <a:noFill/>
        </p:spPr>
        <p:txBody>
          <a:bodyPr wrap="square" rtlCol="0">
            <a:spAutoFit/>
          </a:bodyPr>
          <a:lstStyle/>
          <a:p>
            <a:pPr marL="457200" indent="-457200" algn="ctr">
              <a:buFont typeface="+mj-lt"/>
              <a:buAutoNum type="arabicPeriod" startAt="2"/>
            </a:pPr>
            <a:r>
              <a:rPr lang="en-US" sz="2400" b="1" dirty="0">
                <a:latin typeface="Inter" panose="020B0604020202020204" charset="0"/>
                <a:ea typeface="Inter" panose="020B0604020202020204" charset="0"/>
              </a:rPr>
              <a:t>Stormwater management</a:t>
            </a:r>
          </a:p>
          <a:p>
            <a:pPr algn="just"/>
            <a:endParaRPr lang="en-US" sz="2400" dirty="0">
              <a:latin typeface="Inter" panose="020B0604020202020204" charset="0"/>
              <a:ea typeface="Inter" panose="020B0604020202020204" charset="0"/>
            </a:endParaRPr>
          </a:p>
          <a:p>
            <a:pPr algn="just"/>
            <a:r>
              <a:rPr lang="en-US" sz="2400" kern="1000" dirty="0">
                <a:latin typeface="Inter" panose="020B0604020202020204" charset="0"/>
                <a:ea typeface="Inter" panose="020B0604020202020204" charset="0"/>
              </a:rPr>
              <a:t>G</a:t>
            </a:r>
            <a:r>
              <a:rPr lang="en-US" sz="2400" kern="1000" dirty="0">
                <a:effectLst/>
                <a:latin typeface="Inter" panose="020B0604020202020204" charset="0"/>
                <a:ea typeface="Inter" panose="020B0604020202020204" charset="0"/>
              </a:rPr>
              <a:t>reen roofs are one of the best solutions to the storm water in cities, they are able to address wet weather flows,</a:t>
            </a:r>
            <a:r>
              <a:rPr lang="en-US" sz="2400" kern="1000" dirty="0">
                <a:latin typeface="Inter" panose="020B0604020202020204" charset="0"/>
                <a:ea typeface="Inter" panose="020B0604020202020204" charset="0"/>
              </a:rPr>
              <a:t> </a:t>
            </a:r>
            <a:r>
              <a:rPr lang="en-US" sz="2400" kern="1000" dirty="0">
                <a:effectLst/>
                <a:latin typeface="Inter" panose="020B0604020202020204" charset="0"/>
                <a:ea typeface="Inter" panose="020B0604020202020204" charset="0"/>
              </a:rPr>
              <a:t>reduce the rate of runoff by 65%, extend the amount of time it takes for water to leave a site by up to 3 hours and they also can protect cities from acid rain.</a:t>
            </a:r>
            <a:endParaRPr lang="en-US" sz="2400" dirty="0">
              <a:latin typeface="Inter" panose="020B0604020202020204" charset="0"/>
              <a:ea typeface="Inter" panose="020B0604020202020204" charset="0"/>
            </a:endParaRPr>
          </a:p>
          <a:p>
            <a:pPr algn="just"/>
            <a:r>
              <a:rPr lang="en-US" sz="2400" kern="1000" dirty="0">
                <a:effectLst/>
                <a:latin typeface="Inter" panose="020B0604020202020204" charset="0"/>
                <a:ea typeface="Inter" panose="020B0604020202020204" charset="0"/>
              </a:rPr>
              <a:t>Rainwater can be as well captured and used for irrigation, flushing toilets, and for other non-potable purposes.</a:t>
            </a:r>
            <a:endParaRPr lang="en-US" sz="2400" dirty="0">
              <a:latin typeface="Inter" panose="020B0604020202020204" charset="0"/>
              <a:ea typeface="Inter" panose="020B0604020202020204" charset="0"/>
            </a:endParaRPr>
          </a:p>
        </p:txBody>
      </p:sp>
      <p:grpSp>
        <p:nvGrpSpPr>
          <p:cNvPr id="38" name="Grupo 37">
            <a:extLst>
              <a:ext uri="{FF2B5EF4-FFF2-40B4-BE49-F238E27FC236}">
                <a16:creationId xmlns:a16="http://schemas.microsoft.com/office/drawing/2014/main" id="{E9EC3FC9-1173-C2F3-1017-BDC7B5B716B1}"/>
              </a:ext>
            </a:extLst>
          </p:cNvPr>
          <p:cNvGrpSpPr/>
          <p:nvPr/>
        </p:nvGrpSpPr>
        <p:grpSpPr>
          <a:xfrm>
            <a:off x="4203434" y="2213811"/>
            <a:ext cx="3352398" cy="3060955"/>
            <a:chOff x="4353369" y="2422685"/>
            <a:chExt cx="2822891" cy="2657690"/>
          </a:xfrm>
        </p:grpSpPr>
        <p:sp>
          <p:nvSpPr>
            <p:cNvPr id="7" name="Elipse 6">
              <a:extLst>
                <a:ext uri="{FF2B5EF4-FFF2-40B4-BE49-F238E27FC236}">
                  <a16:creationId xmlns:a16="http://schemas.microsoft.com/office/drawing/2014/main" id="{75AD58E4-BCB5-0D73-7E3B-B2B06FEB59A7}"/>
                </a:ext>
              </a:extLst>
            </p:cNvPr>
            <p:cNvSpPr/>
            <p:nvPr/>
          </p:nvSpPr>
          <p:spPr>
            <a:xfrm>
              <a:off x="4353369" y="2458532"/>
              <a:ext cx="2822891" cy="2621843"/>
            </a:xfrm>
            <a:prstGeom prst="ellipse">
              <a:avLst/>
            </a:prstGeom>
            <a:solidFill>
              <a:schemeClr val="bg1"/>
            </a:solidFill>
            <a:ln w="1587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s-ES"/>
            </a:p>
          </p:txBody>
        </p:sp>
        <p:pic>
          <p:nvPicPr>
            <p:cNvPr id="12" name="Imagen 11">
              <a:extLst>
                <a:ext uri="{FF2B5EF4-FFF2-40B4-BE49-F238E27FC236}">
                  <a16:creationId xmlns:a16="http://schemas.microsoft.com/office/drawing/2014/main" id="{D73F51D8-EB39-5381-3CA6-EE304111551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60069" y="2422685"/>
              <a:ext cx="2522740" cy="2579737"/>
            </a:xfrm>
            <a:prstGeom prst="rect">
              <a:avLst/>
            </a:prstGeom>
            <a:ln w="114300">
              <a:noFill/>
            </a:ln>
          </p:spPr>
        </p:pic>
      </p:grpSp>
      <p:grpSp>
        <p:nvGrpSpPr>
          <p:cNvPr id="42" name="Grupo 41">
            <a:extLst>
              <a:ext uri="{FF2B5EF4-FFF2-40B4-BE49-F238E27FC236}">
                <a16:creationId xmlns:a16="http://schemas.microsoft.com/office/drawing/2014/main" id="{0056AD6A-4981-CC24-35BF-DF83DA6F6D92}"/>
              </a:ext>
            </a:extLst>
          </p:cNvPr>
          <p:cNvGrpSpPr/>
          <p:nvPr/>
        </p:nvGrpSpPr>
        <p:grpSpPr>
          <a:xfrm>
            <a:off x="11475169" y="1302625"/>
            <a:ext cx="4157015" cy="3840875"/>
            <a:chOff x="4353369" y="2458532"/>
            <a:chExt cx="2822891" cy="2621843"/>
          </a:xfrm>
        </p:grpSpPr>
        <p:sp>
          <p:nvSpPr>
            <p:cNvPr id="43" name="Elipse 42">
              <a:extLst>
                <a:ext uri="{FF2B5EF4-FFF2-40B4-BE49-F238E27FC236}">
                  <a16:creationId xmlns:a16="http://schemas.microsoft.com/office/drawing/2014/main" id="{52CE2121-E819-1B6A-F9D0-4B6A719E2256}"/>
                </a:ext>
              </a:extLst>
            </p:cNvPr>
            <p:cNvSpPr/>
            <p:nvPr/>
          </p:nvSpPr>
          <p:spPr>
            <a:xfrm>
              <a:off x="4353369" y="2458532"/>
              <a:ext cx="2822891" cy="2621843"/>
            </a:xfrm>
            <a:prstGeom prst="ellipse">
              <a:avLst/>
            </a:prstGeom>
            <a:solidFill>
              <a:schemeClr val="bg1"/>
            </a:solidFill>
            <a:ln w="1587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s-ES"/>
            </a:p>
          </p:txBody>
        </p:sp>
        <p:pic>
          <p:nvPicPr>
            <p:cNvPr id="44" name="Imagen 43">
              <a:extLst>
                <a:ext uri="{FF2B5EF4-FFF2-40B4-BE49-F238E27FC236}">
                  <a16:creationId xmlns:a16="http://schemas.microsoft.com/office/drawing/2014/main" id="{9F1A8C2D-28AC-72CD-16D4-BE44EA54C25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503444" y="2521788"/>
              <a:ext cx="2522740" cy="2522740"/>
            </a:xfrm>
            <a:prstGeom prst="ellipse">
              <a:avLst/>
            </a:prstGeom>
            <a:ln>
              <a:noFill/>
            </a:ln>
            <a:effectLst>
              <a:softEdge rad="112500"/>
            </a:effectLst>
          </p:spPr>
        </p:pic>
      </p:grpSp>
    </p:spTree>
    <p:extLst>
      <p:ext uri="{BB962C8B-B14F-4D97-AF65-F5344CB8AC3E}">
        <p14:creationId xmlns:p14="http://schemas.microsoft.com/office/powerpoint/2010/main" val="39589549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p:nvPr/>
        </p:nvSpPr>
        <p:spPr>
          <a:xfrm>
            <a:off x="0" y="0"/>
            <a:ext cx="1714500" cy="10287000"/>
          </a:xfrm>
          <a:prstGeom prst="rect">
            <a:avLst/>
          </a:prstGeom>
          <a:solidFill>
            <a:srgbClr val="242424"/>
          </a:solidFill>
        </p:spPr>
        <p:txBody>
          <a:bodyPr/>
          <a:lstStyle/>
          <a:p>
            <a:endParaRPr lang="es-ES"/>
          </a:p>
        </p:txBody>
      </p:sp>
      <p:sp>
        <p:nvSpPr>
          <p:cNvPr id="4" name="TextBox 4"/>
          <p:cNvSpPr txBox="1"/>
          <p:nvPr/>
        </p:nvSpPr>
        <p:spPr>
          <a:xfrm rot="5400000">
            <a:off x="-2703918" y="3944759"/>
            <a:ext cx="7002110" cy="1141851"/>
          </a:xfrm>
          <a:prstGeom prst="rect">
            <a:avLst/>
          </a:prstGeom>
        </p:spPr>
        <p:txBody>
          <a:bodyPr lIns="0" tIns="0" rIns="0" bIns="0" rtlCol="0" anchor="t">
            <a:spAutoFit/>
          </a:bodyPr>
          <a:lstStyle/>
          <a:p>
            <a:pPr marL="0" lvl="1">
              <a:lnSpc>
                <a:spcPts val="5980"/>
              </a:lnSpc>
              <a:spcBef>
                <a:spcPts val="4485"/>
              </a:spcBef>
            </a:pPr>
            <a:r>
              <a:rPr lang="en-US" sz="1400" spc="276">
                <a:solidFill>
                  <a:srgbClr val="FFFFFF"/>
                </a:solidFill>
                <a:latin typeface="Inter Bold"/>
              </a:rPr>
              <a:t>Learning Unit 3: </a:t>
            </a:r>
            <a:r>
              <a:rPr lang="en-US" sz="1400">
                <a:solidFill>
                  <a:schemeClr val="bg1"/>
                </a:solidFill>
              </a:rPr>
              <a:t>Green roofs as a nature-based solution in urban areas</a:t>
            </a:r>
            <a:endParaRPr lang="en-GB" sz="1400">
              <a:solidFill>
                <a:schemeClr val="bg1"/>
              </a:solidFill>
            </a:endParaRPr>
          </a:p>
          <a:p>
            <a:pPr marL="0" lvl="1">
              <a:lnSpc>
                <a:spcPts val="1680"/>
              </a:lnSpc>
              <a:spcBef>
                <a:spcPts val="1260"/>
              </a:spcBef>
            </a:pPr>
            <a:endParaRPr lang="en-US" sz="1400" spc="210">
              <a:solidFill>
                <a:schemeClr val="bg1"/>
              </a:solidFill>
              <a:latin typeface="Inter"/>
            </a:endParaRPr>
          </a:p>
        </p:txBody>
      </p:sp>
      <p:grpSp>
        <p:nvGrpSpPr>
          <p:cNvPr id="5" name="Group 5"/>
          <p:cNvGrpSpPr/>
          <p:nvPr/>
        </p:nvGrpSpPr>
        <p:grpSpPr>
          <a:xfrm>
            <a:off x="0" y="8174165"/>
            <a:ext cx="951660" cy="2112835"/>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sp>
        <p:nvSpPr>
          <p:cNvPr id="11" name="Marcador de número de diapositiva 6">
            <a:extLst>
              <a:ext uri="{FF2B5EF4-FFF2-40B4-BE49-F238E27FC236}">
                <a16:creationId xmlns:a16="http://schemas.microsoft.com/office/drawing/2014/main" id="{FC0E74BE-CB1D-F22A-A504-3751B4F15B48}"/>
              </a:ext>
            </a:extLst>
          </p:cNvPr>
          <p:cNvSpPr>
            <a:spLocks noGrp="1"/>
          </p:cNvSpPr>
          <p:nvPr>
            <p:ph type="sldNum" sz="quarter" idx="12"/>
          </p:nvPr>
        </p:nvSpPr>
        <p:spPr>
          <a:xfrm>
            <a:off x="16363950" y="674687"/>
            <a:ext cx="2133600" cy="365125"/>
          </a:xfrm>
        </p:spPr>
        <p:txBody>
          <a:bodyPr/>
          <a:lstStyle/>
          <a:p>
            <a:pPr algn="ctr">
              <a:lnSpc>
                <a:spcPts val="2399"/>
              </a:lnSpc>
              <a:spcBef>
                <a:spcPts val="1799"/>
              </a:spcBef>
            </a:pPr>
            <a:fld id="{B6F15528-21DE-4FAA-801E-634DDDAF4B2B}" type="slidenum">
              <a:rPr lang="en-US" sz="1999" spc="119" smtClean="0">
                <a:solidFill>
                  <a:srgbClr val="FFFFFF"/>
                </a:solidFill>
                <a:latin typeface="Inter Bold"/>
              </a:rPr>
              <a:pPr algn="ctr">
                <a:lnSpc>
                  <a:spcPts val="2399"/>
                </a:lnSpc>
                <a:spcBef>
                  <a:spcPts val="1799"/>
                </a:spcBef>
              </a:pPr>
              <a:t>22</a:t>
            </a:fld>
            <a:endParaRPr lang="en-US" sz="1999" spc="119">
              <a:solidFill>
                <a:srgbClr val="FFFFFF"/>
              </a:solidFill>
              <a:latin typeface="Inter Bold"/>
            </a:endParaRPr>
          </a:p>
        </p:txBody>
      </p:sp>
      <p:sp>
        <p:nvSpPr>
          <p:cNvPr id="25" name="CuadroTexto 24">
            <a:extLst>
              <a:ext uri="{FF2B5EF4-FFF2-40B4-BE49-F238E27FC236}">
                <a16:creationId xmlns:a16="http://schemas.microsoft.com/office/drawing/2014/main" id="{60C3BF82-89C6-DCD1-1AE1-6AB0361BA224}"/>
              </a:ext>
            </a:extLst>
          </p:cNvPr>
          <p:cNvSpPr txBox="1"/>
          <p:nvPr/>
        </p:nvSpPr>
        <p:spPr>
          <a:xfrm>
            <a:off x="2023096" y="6066478"/>
            <a:ext cx="5382121" cy="4120295"/>
          </a:xfrm>
          <a:prstGeom prst="rect">
            <a:avLst/>
          </a:prstGeom>
          <a:noFill/>
        </p:spPr>
        <p:txBody>
          <a:bodyPr wrap="square" rtlCol="0">
            <a:spAutoFit/>
          </a:bodyPr>
          <a:lstStyle/>
          <a:p>
            <a:pPr marL="457200" lvl="0" indent="-457200" algn="ctr">
              <a:lnSpc>
                <a:spcPct val="107000"/>
              </a:lnSpc>
              <a:spcAft>
                <a:spcPts val="800"/>
              </a:spcAft>
              <a:buFont typeface="+mj-lt"/>
              <a:buAutoNum type="arabicPeriod" startAt="3"/>
            </a:pPr>
            <a:r>
              <a:rPr lang="en-US" sz="2400" b="1" kern="100">
                <a:effectLst/>
                <a:latin typeface="Inter" panose="020B0604020202020204" charset="0"/>
                <a:ea typeface="Inter" panose="020B0604020202020204" charset="0"/>
                <a:cs typeface="Tahoma" panose="020B0604030504040204" pitchFamily="34" charset="0"/>
              </a:rPr>
              <a:t>Urban Heat Island (UHI) effect</a:t>
            </a:r>
          </a:p>
          <a:p>
            <a:pPr lvl="0" algn="just">
              <a:lnSpc>
                <a:spcPct val="107000"/>
              </a:lnSpc>
              <a:spcAft>
                <a:spcPts val="800"/>
              </a:spcAft>
            </a:pPr>
            <a:r>
              <a:rPr lang="en-US" sz="2400" kern="100">
                <a:effectLst/>
                <a:latin typeface="Inter" panose="020B0604020202020204" charset="0"/>
                <a:ea typeface="Inter" panose="020B0604020202020204" charset="0"/>
                <a:cs typeface="Tahoma" panose="020B0604030504040204" pitchFamily="34" charset="0"/>
              </a:rPr>
              <a:t>This effect is common in cities where natural landscapes have been replaced with non-reflective surfaces that absorb most of the solar radiation and re-radiate back into the environment as heat. Heat islands increase energy consumption and can cause heat-related illness.</a:t>
            </a:r>
            <a:endParaRPr lang="es-ES" sz="2400">
              <a:latin typeface="Inter" panose="020B0604020202020204" charset="0"/>
              <a:ea typeface="Inter" panose="020B0604020202020204" charset="0"/>
            </a:endParaRPr>
          </a:p>
        </p:txBody>
      </p:sp>
      <p:sp>
        <p:nvSpPr>
          <p:cNvPr id="30" name="CuadroTexto 29">
            <a:extLst>
              <a:ext uri="{FF2B5EF4-FFF2-40B4-BE49-F238E27FC236}">
                <a16:creationId xmlns:a16="http://schemas.microsoft.com/office/drawing/2014/main" id="{1A2F160A-7504-1F51-6F43-BFAD5BF80A57}"/>
              </a:ext>
            </a:extLst>
          </p:cNvPr>
          <p:cNvSpPr txBox="1"/>
          <p:nvPr/>
        </p:nvSpPr>
        <p:spPr>
          <a:xfrm>
            <a:off x="7916738" y="6066478"/>
            <a:ext cx="4841464" cy="2934778"/>
          </a:xfrm>
          <a:prstGeom prst="rect">
            <a:avLst/>
          </a:prstGeom>
          <a:noFill/>
        </p:spPr>
        <p:txBody>
          <a:bodyPr wrap="square" rtlCol="0">
            <a:spAutoFit/>
          </a:bodyPr>
          <a:lstStyle/>
          <a:p>
            <a:pPr marL="457200" lvl="0" indent="-457200" algn="ctr">
              <a:lnSpc>
                <a:spcPct val="107000"/>
              </a:lnSpc>
              <a:spcAft>
                <a:spcPts val="800"/>
              </a:spcAft>
              <a:buFont typeface="+mj-lt"/>
              <a:buAutoNum type="arabicPeriod" startAt="4"/>
            </a:pPr>
            <a:r>
              <a:rPr lang="en-US" sz="2400" b="1" kern="100">
                <a:effectLst/>
                <a:latin typeface="Inter" panose="020B0604020202020204" charset="0"/>
                <a:ea typeface="Inter" panose="020B0604020202020204" charset="0"/>
                <a:cs typeface="Tahoma" panose="020B0604030504040204" pitchFamily="34" charset="0"/>
              </a:rPr>
              <a:t>Energy consumption of buildings</a:t>
            </a:r>
          </a:p>
          <a:p>
            <a:pPr lvl="0" algn="just">
              <a:lnSpc>
                <a:spcPct val="107000"/>
              </a:lnSpc>
              <a:spcAft>
                <a:spcPts val="800"/>
              </a:spcAft>
            </a:pPr>
            <a:r>
              <a:rPr lang="en-US" sz="2400" kern="100">
                <a:effectLst/>
                <a:latin typeface="Inter" panose="020B0604020202020204" charset="0"/>
                <a:ea typeface="Inter" panose="020B0604020202020204" charset="0"/>
                <a:cs typeface="Tahoma" panose="020B0604030504040204" pitchFamily="34" charset="0"/>
              </a:rPr>
              <a:t>Green roofs can reduce the amount of heating from solar radiation a building experiences in the summer, and can insulate buildings</a:t>
            </a:r>
            <a:endParaRPr lang="es-ES" sz="2400">
              <a:latin typeface="Inter" panose="020B0604020202020204" charset="0"/>
              <a:ea typeface="Inter" panose="020B0604020202020204" charset="0"/>
            </a:endParaRPr>
          </a:p>
        </p:txBody>
      </p:sp>
      <p:sp>
        <p:nvSpPr>
          <p:cNvPr id="32" name="CuadroTexto 31">
            <a:extLst>
              <a:ext uri="{FF2B5EF4-FFF2-40B4-BE49-F238E27FC236}">
                <a16:creationId xmlns:a16="http://schemas.microsoft.com/office/drawing/2014/main" id="{6F6F299A-5244-3729-F953-F62B7AB141D7}"/>
              </a:ext>
            </a:extLst>
          </p:cNvPr>
          <p:cNvSpPr txBox="1"/>
          <p:nvPr/>
        </p:nvSpPr>
        <p:spPr>
          <a:xfrm>
            <a:off x="13269723" y="6066478"/>
            <a:ext cx="4392930" cy="2539606"/>
          </a:xfrm>
          <a:prstGeom prst="rect">
            <a:avLst/>
          </a:prstGeom>
          <a:noFill/>
        </p:spPr>
        <p:txBody>
          <a:bodyPr wrap="square" rtlCol="0">
            <a:spAutoFit/>
          </a:bodyPr>
          <a:lstStyle/>
          <a:p>
            <a:pPr marL="457200" lvl="0" indent="-457200" algn="just">
              <a:lnSpc>
                <a:spcPct val="107000"/>
              </a:lnSpc>
              <a:spcAft>
                <a:spcPts val="800"/>
              </a:spcAft>
              <a:buFont typeface="+mj-lt"/>
              <a:buAutoNum type="arabicPeriod" startAt="5"/>
            </a:pPr>
            <a:r>
              <a:rPr lang="en-US" sz="2400" b="1" kern="100">
                <a:effectLst/>
                <a:latin typeface="Inter" panose="020B0604020202020204" charset="0"/>
                <a:ea typeface="Inter" panose="020B0604020202020204" charset="0"/>
                <a:cs typeface="Tahoma" panose="020B0604030504040204" pitchFamily="34" charset="0"/>
              </a:rPr>
              <a:t>Air quality and fire barrier</a:t>
            </a:r>
          </a:p>
          <a:p>
            <a:pPr lvl="0" algn="just">
              <a:lnSpc>
                <a:spcPct val="107000"/>
              </a:lnSpc>
              <a:spcAft>
                <a:spcPts val="800"/>
              </a:spcAft>
            </a:pPr>
            <a:r>
              <a:rPr lang="en-US" sz="2400" kern="100">
                <a:latin typeface="Inter" panose="020B0604020202020204" charset="0"/>
                <a:ea typeface="Inter" panose="020B0604020202020204" charset="0"/>
                <a:cs typeface="Tahoma" panose="020B0604030504040204" pitchFamily="34" charset="0"/>
              </a:rPr>
              <a:t>G</a:t>
            </a:r>
            <a:r>
              <a:rPr lang="en-US" sz="2400" kern="100">
                <a:effectLst/>
                <a:latin typeface="Inter" panose="020B0604020202020204" charset="0"/>
                <a:ea typeface="Inter" panose="020B0604020202020204" charset="0"/>
                <a:cs typeface="Tahoma" panose="020B0604030504040204" pitchFamily="34" charset="0"/>
              </a:rPr>
              <a:t>reen roof can be a net carbon sink and can also absorb air pollutants and particulate and can also act as a fire barrier.</a:t>
            </a:r>
            <a:endParaRPr lang="es-ES" sz="2400">
              <a:latin typeface="Inter" panose="020B0604020202020204" charset="0"/>
              <a:ea typeface="Inter" panose="020B0604020202020204" charset="0"/>
            </a:endParaRPr>
          </a:p>
        </p:txBody>
      </p:sp>
      <p:sp>
        <p:nvSpPr>
          <p:cNvPr id="2" name="CuadroTexto 1">
            <a:extLst>
              <a:ext uri="{FF2B5EF4-FFF2-40B4-BE49-F238E27FC236}">
                <a16:creationId xmlns:a16="http://schemas.microsoft.com/office/drawing/2014/main" id="{59F7811E-79E3-AEE7-B3AB-EBFD2C6F3810}"/>
              </a:ext>
            </a:extLst>
          </p:cNvPr>
          <p:cNvSpPr txBox="1"/>
          <p:nvPr/>
        </p:nvSpPr>
        <p:spPr>
          <a:xfrm>
            <a:off x="2602185" y="785436"/>
            <a:ext cx="9244360" cy="887422"/>
          </a:xfrm>
          <a:prstGeom prst="rect">
            <a:avLst/>
          </a:prstGeom>
          <a:noFill/>
        </p:spPr>
        <p:txBody>
          <a:bodyPr wrap="square">
            <a:spAutoFit/>
          </a:bodyPr>
          <a:lstStyle/>
          <a:p>
            <a:pPr>
              <a:lnSpc>
                <a:spcPts val="6159"/>
              </a:lnSpc>
              <a:spcBef>
                <a:spcPts val="4619"/>
              </a:spcBef>
            </a:pPr>
            <a:r>
              <a:rPr lang="en-GB" sz="5599" spc="-279">
                <a:solidFill>
                  <a:srgbClr val="008E97"/>
                </a:solidFill>
                <a:latin typeface="Inter" panose="020B0604020202020204" charset="0"/>
                <a:ea typeface="Inter" panose="020B0604020202020204" charset="0"/>
              </a:rPr>
              <a:t>BENEFITS OF  GREEN ROOFS</a:t>
            </a:r>
            <a:endParaRPr lang="en-US" sz="5599" spc="-279">
              <a:solidFill>
                <a:srgbClr val="008E97"/>
              </a:solidFill>
              <a:latin typeface="Inter" panose="020B0604020202020204" charset="0"/>
              <a:ea typeface="Inter" panose="020B0604020202020204" charset="0"/>
            </a:endParaRPr>
          </a:p>
        </p:txBody>
      </p:sp>
      <p:grpSp>
        <p:nvGrpSpPr>
          <p:cNvPr id="7" name="Grupo 6">
            <a:extLst>
              <a:ext uri="{FF2B5EF4-FFF2-40B4-BE49-F238E27FC236}">
                <a16:creationId xmlns:a16="http://schemas.microsoft.com/office/drawing/2014/main" id="{B56183C7-A08D-0C06-FD78-1CFC1E04F204}"/>
              </a:ext>
            </a:extLst>
          </p:cNvPr>
          <p:cNvGrpSpPr/>
          <p:nvPr/>
        </p:nvGrpSpPr>
        <p:grpSpPr>
          <a:xfrm>
            <a:off x="2794813" y="1968241"/>
            <a:ext cx="3960397" cy="3954908"/>
            <a:chOff x="4353369" y="2422685"/>
            <a:chExt cx="2822891" cy="2657690"/>
          </a:xfrm>
        </p:grpSpPr>
        <p:sp>
          <p:nvSpPr>
            <p:cNvPr id="8" name="Elipse 7">
              <a:extLst>
                <a:ext uri="{FF2B5EF4-FFF2-40B4-BE49-F238E27FC236}">
                  <a16:creationId xmlns:a16="http://schemas.microsoft.com/office/drawing/2014/main" id="{169CBAD2-BCEA-8529-5A31-F645F0A6E3FF}"/>
                </a:ext>
              </a:extLst>
            </p:cNvPr>
            <p:cNvSpPr/>
            <p:nvPr/>
          </p:nvSpPr>
          <p:spPr>
            <a:xfrm>
              <a:off x="4353369" y="2458532"/>
              <a:ext cx="2822891" cy="2621843"/>
            </a:xfrm>
            <a:prstGeom prst="ellipse">
              <a:avLst/>
            </a:prstGeom>
            <a:solidFill>
              <a:schemeClr val="bg1"/>
            </a:solidFill>
            <a:ln w="1587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s-ES"/>
            </a:p>
          </p:txBody>
        </p:sp>
        <p:pic>
          <p:nvPicPr>
            <p:cNvPr id="9" name="Imagen 8">
              <a:extLst>
                <a:ext uri="{FF2B5EF4-FFF2-40B4-BE49-F238E27FC236}">
                  <a16:creationId xmlns:a16="http://schemas.microsoft.com/office/drawing/2014/main" id="{6ED897E5-B348-E005-69D1-13490AAAAC89}"/>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470498" y="2422685"/>
              <a:ext cx="2501881" cy="2519663"/>
            </a:xfrm>
            <a:prstGeom prst="rect">
              <a:avLst/>
            </a:prstGeom>
            <a:ln w="114300">
              <a:noFill/>
            </a:ln>
          </p:spPr>
        </p:pic>
      </p:grpSp>
      <p:grpSp>
        <p:nvGrpSpPr>
          <p:cNvPr id="18" name="Grupo 17">
            <a:extLst>
              <a:ext uri="{FF2B5EF4-FFF2-40B4-BE49-F238E27FC236}">
                <a16:creationId xmlns:a16="http://schemas.microsoft.com/office/drawing/2014/main" id="{78CA5B3A-E600-C9C3-6865-DA821A48523D}"/>
              </a:ext>
            </a:extLst>
          </p:cNvPr>
          <p:cNvGrpSpPr/>
          <p:nvPr/>
        </p:nvGrpSpPr>
        <p:grpSpPr>
          <a:xfrm>
            <a:off x="8357271" y="1945558"/>
            <a:ext cx="3960397" cy="3901564"/>
            <a:chOff x="4353369" y="2458532"/>
            <a:chExt cx="2822891" cy="2621843"/>
          </a:xfrm>
        </p:grpSpPr>
        <p:sp>
          <p:nvSpPr>
            <p:cNvPr id="19" name="Elipse 18">
              <a:extLst>
                <a:ext uri="{FF2B5EF4-FFF2-40B4-BE49-F238E27FC236}">
                  <a16:creationId xmlns:a16="http://schemas.microsoft.com/office/drawing/2014/main" id="{E01FB145-86E9-9B0B-5A4D-C50494743453}"/>
                </a:ext>
              </a:extLst>
            </p:cNvPr>
            <p:cNvSpPr/>
            <p:nvPr/>
          </p:nvSpPr>
          <p:spPr>
            <a:xfrm>
              <a:off x="4353369" y="2458532"/>
              <a:ext cx="2822891" cy="2621843"/>
            </a:xfrm>
            <a:prstGeom prst="ellipse">
              <a:avLst/>
            </a:prstGeom>
            <a:solidFill>
              <a:schemeClr val="bg1"/>
            </a:solidFill>
            <a:ln w="1587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s-ES"/>
            </a:p>
          </p:txBody>
        </p:sp>
        <p:pic>
          <p:nvPicPr>
            <p:cNvPr id="22" name="Imagen 21">
              <a:extLst>
                <a:ext uri="{FF2B5EF4-FFF2-40B4-BE49-F238E27FC236}">
                  <a16:creationId xmlns:a16="http://schemas.microsoft.com/office/drawing/2014/main" id="{7416C2C8-A673-4D04-567F-87CEF6F96D4F}"/>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470498" y="2503149"/>
              <a:ext cx="2501881" cy="2358736"/>
            </a:xfrm>
            <a:prstGeom prst="rect">
              <a:avLst/>
            </a:prstGeom>
            <a:ln w="114300">
              <a:noFill/>
            </a:ln>
          </p:spPr>
        </p:pic>
      </p:grpSp>
      <p:grpSp>
        <p:nvGrpSpPr>
          <p:cNvPr id="23" name="Grupo 22">
            <a:extLst>
              <a:ext uri="{FF2B5EF4-FFF2-40B4-BE49-F238E27FC236}">
                <a16:creationId xmlns:a16="http://schemas.microsoft.com/office/drawing/2014/main" id="{2820983C-288A-1BB6-7F84-D3308CB30C16}"/>
              </a:ext>
            </a:extLst>
          </p:cNvPr>
          <p:cNvGrpSpPr/>
          <p:nvPr/>
        </p:nvGrpSpPr>
        <p:grpSpPr>
          <a:xfrm>
            <a:off x="13397981" y="1819400"/>
            <a:ext cx="3960397" cy="3901564"/>
            <a:chOff x="4353369" y="2458532"/>
            <a:chExt cx="2822891" cy="2621843"/>
          </a:xfrm>
        </p:grpSpPr>
        <p:sp>
          <p:nvSpPr>
            <p:cNvPr id="24" name="Elipse 23">
              <a:extLst>
                <a:ext uri="{FF2B5EF4-FFF2-40B4-BE49-F238E27FC236}">
                  <a16:creationId xmlns:a16="http://schemas.microsoft.com/office/drawing/2014/main" id="{E3DB4F56-AC7E-88C3-A536-E3F814058AB0}"/>
                </a:ext>
              </a:extLst>
            </p:cNvPr>
            <p:cNvSpPr/>
            <p:nvPr/>
          </p:nvSpPr>
          <p:spPr>
            <a:xfrm>
              <a:off x="4353369" y="2458532"/>
              <a:ext cx="2822891" cy="2621843"/>
            </a:xfrm>
            <a:prstGeom prst="ellipse">
              <a:avLst/>
            </a:prstGeom>
            <a:solidFill>
              <a:schemeClr val="bg1"/>
            </a:solidFill>
            <a:ln w="1587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s-ES"/>
            </a:p>
          </p:txBody>
        </p:sp>
        <p:pic>
          <p:nvPicPr>
            <p:cNvPr id="26" name="Imagen 25">
              <a:extLst>
                <a:ext uri="{FF2B5EF4-FFF2-40B4-BE49-F238E27FC236}">
                  <a16:creationId xmlns:a16="http://schemas.microsoft.com/office/drawing/2014/main" id="{9114FDF7-6744-0416-61D6-FFBA35BD0374}"/>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4470498" y="2503149"/>
              <a:ext cx="2501881" cy="2358736"/>
            </a:xfrm>
            <a:prstGeom prst="rect">
              <a:avLst/>
            </a:prstGeom>
            <a:ln w="114300">
              <a:noFill/>
            </a:ln>
          </p:spPr>
        </p:pic>
      </p:grpSp>
    </p:spTree>
    <p:extLst>
      <p:ext uri="{BB962C8B-B14F-4D97-AF65-F5344CB8AC3E}">
        <p14:creationId xmlns:p14="http://schemas.microsoft.com/office/powerpoint/2010/main" val="12510619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p:nvPr/>
        </p:nvSpPr>
        <p:spPr>
          <a:xfrm>
            <a:off x="0" y="0"/>
            <a:ext cx="1714500" cy="10287000"/>
          </a:xfrm>
          <a:prstGeom prst="rect">
            <a:avLst/>
          </a:prstGeom>
          <a:solidFill>
            <a:srgbClr val="242424"/>
          </a:solidFill>
        </p:spPr>
        <p:txBody>
          <a:bodyPr/>
          <a:lstStyle/>
          <a:p>
            <a:endParaRPr lang="es-ES"/>
          </a:p>
        </p:txBody>
      </p:sp>
      <p:sp>
        <p:nvSpPr>
          <p:cNvPr id="4" name="TextBox 4"/>
          <p:cNvSpPr txBox="1"/>
          <p:nvPr/>
        </p:nvSpPr>
        <p:spPr>
          <a:xfrm rot="5400000">
            <a:off x="-2703918" y="3944759"/>
            <a:ext cx="7002110" cy="1141851"/>
          </a:xfrm>
          <a:prstGeom prst="rect">
            <a:avLst/>
          </a:prstGeom>
        </p:spPr>
        <p:txBody>
          <a:bodyPr lIns="0" tIns="0" rIns="0" bIns="0" rtlCol="0" anchor="t">
            <a:spAutoFit/>
          </a:bodyPr>
          <a:lstStyle/>
          <a:p>
            <a:pPr marL="0" lvl="1">
              <a:lnSpc>
                <a:spcPts val="5980"/>
              </a:lnSpc>
              <a:spcBef>
                <a:spcPts val="4485"/>
              </a:spcBef>
            </a:pPr>
            <a:r>
              <a:rPr lang="en-US" sz="1400" spc="276">
                <a:solidFill>
                  <a:srgbClr val="FFFFFF"/>
                </a:solidFill>
                <a:latin typeface="Inter Bold"/>
              </a:rPr>
              <a:t>Learning Unit 3: </a:t>
            </a:r>
            <a:r>
              <a:rPr lang="en-US" sz="1400">
                <a:solidFill>
                  <a:schemeClr val="bg1"/>
                </a:solidFill>
              </a:rPr>
              <a:t>Green roofs as a nature-based solution in urban areas</a:t>
            </a:r>
            <a:endParaRPr lang="en-GB" sz="1400">
              <a:solidFill>
                <a:schemeClr val="bg1"/>
              </a:solidFill>
            </a:endParaRPr>
          </a:p>
          <a:p>
            <a:pPr marL="0" lvl="1">
              <a:lnSpc>
                <a:spcPts val="1680"/>
              </a:lnSpc>
              <a:spcBef>
                <a:spcPts val="1260"/>
              </a:spcBef>
            </a:pPr>
            <a:endParaRPr lang="en-US" sz="1400" spc="210">
              <a:solidFill>
                <a:schemeClr val="bg1"/>
              </a:solidFill>
              <a:latin typeface="Inter"/>
            </a:endParaRPr>
          </a:p>
        </p:txBody>
      </p:sp>
      <p:grpSp>
        <p:nvGrpSpPr>
          <p:cNvPr id="5" name="Group 5"/>
          <p:cNvGrpSpPr/>
          <p:nvPr/>
        </p:nvGrpSpPr>
        <p:grpSpPr>
          <a:xfrm>
            <a:off x="0" y="8174165"/>
            <a:ext cx="951660" cy="2112835"/>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sp>
        <p:nvSpPr>
          <p:cNvPr id="11" name="Marcador de número de diapositiva 6">
            <a:extLst>
              <a:ext uri="{FF2B5EF4-FFF2-40B4-BE49-F238E27FC236}">
                <a16:creationId xmlns:a16="http://schemas.microsoft.com/office/drawing/2014/main" id="{FC0E74BE-CB1D-F22A-A504-3751B4F15B48}"/>
              </a:ext>
            </a:extLst>
          </p:cNvPr>
          <p:cNvSpPr>
            <a:spLocks noGrp="1"/>
          </p:cNvSpPr>
          <p:nvPr>
            <p:ph type="sldNum" sz="quarter" idx="12"/>
          </p:nvPr>
        </p:nvSpPr>
        <p:spPr>
          <a:xfrm>
            <a:off x="16363950" y="674687"/>
            <a:ext cx="2133600" cy="365125"/>
          </a:xfrm>
        </p:spPr>
        <p:txBody>
          <a:bodyPr/>
          <a:lstStyle/>
          <a:p>
            <a:pPr algn="ctr">
              <a:lnSpc>
                <a:spcPts val="2399"/>
              </a:lnSpc>
              <a:spcBef>
                <a:spcPts val="1799"/>
              </a:spcBef>
            </a:pPr>
            <a:fld id="{B6F15528-21DE-4FAA-801E-634DDDAF4B2B}" type="slidenum">
              <a:rPr lang="en-US" sz="1999" spc="119" smtClean="0">
                <a:solidFill>
                  <a:srgbClr val="FFFFFF"/>
                </a:solidFill>
                <a:latin typeface="Inter Bold"/>
              </a:rPr>
              <a:pPr algn="ctr">
                <a:lnSpc>
                  <a:spcPts val="2399"/>
                </a:lnSpc>
                <a:spcBef>
                  <a:spcPts val="1799"/>
                </a:spcBef>
              </a:pPr>
              <a:t>23</a:t>
            </a:fld>
            <a:endParaRPr lang="en-US" sz="1999" spc="119">
              <a:solidFill>
                <a:srgbClr val="FFFFFF"/>
              </a:solidFill>
              <a:latin typeface="Inter Bold"/>
            </a:endParaRPr>
          </a:p>
        </p:txBody>
      </p:sp>
      <p:sp>
        <p:nvSpPr>
          <p:cNvPr id="25" name="CuadroTexto 24">
            <a:extLst>
              <a:ext uri="{FF2B5EF4-FFF2-40B4-BE49-F238E27FC236}">
                <a16:creationId xmlns:a16="http://schemas.microsoft.com/office/drawing/2014/main" id="{60C3BF82-89C6-DCD1-1AE1-6AB0361BA224}"/>
              </a:ext>
            </a:extLst>
          </p:cNvPr>
          <p:cNvSpPr txBox="1"/>
          <p:nvPr/>
        </p:nvSpPr>
        <p:spPr>
          <a:xfrm>
            <a:off x="2151232" y="2307456"/>
            <a:ext cx="5290369" cy="2539606"/>
          </a:xfrm>
          <a:prstGeom prst="rect">
            <a:avLst/>
          </a:prstGeom>
          <a:noFill/>
        </p:spPr>
        <p:txBody>
          <a:bodyPr wrap="square" rtlCol="0">
            <a:spAutoFit/>
          </a:bodyPr>
          <a:lstStyle/>
          <a:p>
            <a:pPr marL="457200" lvl="0" indent="-457200" algn="ctr">
              <a:lnSpc>
                <a:spcPct val="107000"/>
              </a:lnSpc>
              <a:spcAft>
                <a:spcPts val="800"/>
              </a:spcAft>
              <a:buFont typeface="+mj-lt"/>
              <a:buAutoNum type="arabicPeriod" startAt="6"/>
            </a:pPr>
            <a:r>
              <a:rPr lang="en-US" sz="2400" b="1" kern="100">
                <a:effectLst/>
                <a:latin typeface="Inter" panose="020B0604020202020204" charset="0"/>
                <a:ea typeface="Inter" panose="020B0604020202020204" charset="0"/>
                <a:cs typeface="Tahoma" panose="020B0604030504040204" pitchFamily="34" charset="0"/>
              </a:rPr>
              <a:t>Urban Agriculture.</a:t>
            </a:r>
          </a:p>
          <a:p>
            <a:pPr lvl="0" algn="just">
              <a:lnSpc>
                <a:spcPct val="107000"/>
              </a:lnSpc>
              <a:spcAft>
                <a:spcPts val="800"/>
              </a:spcAft>
            </a:pPr>
            <a:r>
              <a:rPr lang="en-US" sz="2400" kern="100">
                <a:latin typeface="Inter" panose="020B0604020202020204" charset="0"/>
                <a:ea typeface="Inter" panose="020B0604020202020204" charset="0"/>
                <a:cs typeface="Tahoma" panose="020B0604030504040204" pitchFamily="34" charset="0"/>
              </a:rPr>
              <a:t>G</a:t>
            </a:r>
            <a:r>
              <a:rPr lang="en-US" sz="2400" kern="100">
                <a:effectLst/>
                <a:latin typeface="Inter" panose="020B0604020202020204" charset="0"/>
                <a:ea typeface="Inter" panose="020B0604020202020204" charset="0"/>
                <a:cs typeface="Tahoma" panose="020B0604030504040204" pitchFamily="34" charset="0"/>
              </a:rPr>
              <a:t>reen roofs could offer an outlet to educate urban residents about food and may boost local gardening efforts and generate jobs.</a:t>
            </a:r>
            <a:endParaRPr lang="es-ES" sz="2400">
              <a:latin typeface="Inter" panose="020B0604020202020204" charset="0"/>
              <a:ea typeface="Inter" panose="020B0604020202020204" charset="0"/>
            </a:endParaRPr>
          </a:p>
        </p:txBody>
      </p:sp>
      <p:sp>
        <p:nvSpPr>
          <p:cNvPr id="30" name="CuadroTexto 29">
            <a:extLst>
              <a:ext uri="{FF2B5EF4-FFF2-40B4-BE49-F238E27FC236}">
                <a16:creationId xmlns:a16="http://schemas.microsoft.com/office/drawing/2014/main" id="{1A2F160A-7504-1F51-6F43-BFAD5BF80A57}"/>
              </a:ext>
            </a:extLst>
          </p:cNvPr>
          <p:cNvSpPr txBox="1"/>
          <p:nvPr/>
        </p:nvSpPr>
        <p:spPr>
          <a:xfrm>
            <a:off x="7878331" y="2307456"/>
            <a:ext cx="4795510" cy="2934778"/>
          </a:xfrm>
          <a:prstGeom prst="rect">
            <a:avLst/>
          </a:prstGeom>
          <a:noFill/>
        </p:spPr>
        <p:txBody>
          <a:bodyPr wrap="square" rtlCol="0">
            <a:spAutoFit/>
          </a:bodyPr>
          <a:lstStyle/>
          <a:p>
            <a:pPr marL="457200" lvl="0" indent="-457200" algn="ctr">
              <a:lnSpc>
                <a:spcPct val="107000"/>
              </a:lnSpc>
              <a:spcAft>
                <a:spcPts val="800"/>
              </a:spcAft>
              <a:buFont typeface="+mj-lt"/>
              <a:buAutoNum type="arabicPeriod" startAt="7"/>
            </a:pPr>
            <a:r>
              <a:rPr lang="en-US" sz="2400" b="1" kern="100">
                <a:effectLst/>
                <a:latin typeface="Inter" panose="020B0604020202020204" charset="0"/>
                <a:ea typeface="Inter" panose="020B0604020202020204" charset="0"/>
                <a:cs typeface="Tahoma" panose="020B0604030504040204" pitchFamily="34" charset="0"/>
              </a:rPr>
              <a:t>Acoustic Isolation. </a:t>
            </a:r>
          </a:p>
          <a:p>
            <a:pPr lvl="0" algn="just">
              <a:lnSpc>
                <a:spcPct val="107000"/>
              </a:lnSpc>
              <a:spcAft>
                <a:spcPts val="800"/>
              </a:spcAft>
            </a:pPr>
            <a:r>
              <a:rPr lang="en-US" sz="2400" kern="100">
                <a:effectLst/>
                <a:latin typeface="Inter" panose="020B0604020202020204" charset="0"/>
                <a:ea typeface="Inter" panose="020B0604020202020204" charset="0"/>
                <a:cs typeface="Tahoma" panose="020B0604030504040204" pitchFamily="34" charset="0"/>
              </a:rPr>
              <a:t>Green roofs reduce noise better than traditional and concrete roofs. The effect is especially pronounced in densely populated areas where outside noise is greater.</a:t>
            </a:r>
            <a:endParaRPr lang="es-ES" sz="2400">
              <a:latin typeface="Inter" panose="020B0604020202020204" charset="0"/>
              <a:ea typeface="Inter" panose="020B0604020202020204" charset="0"/>
            </a:endParaRPr>
          </a:p>
        </p:txBody>
      </p:sp>
      <p:sp>
        <p:nvSpPr>
          <p:cNvPr id="32" name="CuadroTexto 31">
            <a:extLst>
              <a:ext uri="{FF2B5EF4-FFF2-40B4-BE49-F238E27FC236}">
                <a16:creationId xmlns:a16="http://schemas.microsoft.com/office/drawing/2014/main" id="{6F6F299A-5244-3729-F953-F62B7AB141D7}"/>
              </a:ext>
            </a:extLst>
          </p:cNvPr>
          <p:cNvSpPr txBox="1"/>
          <p:nvPr/>
        </p:nvSpPr>
        <p:spPr>
          <a:xfrm>
            <a:off x="13121640" y="2307456"/>
            <a:ext cx="4795510" cy="2539606"/>
          </a:xfrm>
          <a:prstGeom prst="rect">
            <a:avLst/>
          </a:prstGeom>
          <a:noFill/>
        </p:spPr>
        <p:txBody>
          <a:bodyPr wrap="square" rtlCol="0">
            <a:spAutoFit/>
          </a:bodyPr>
          <a:lstStyle/>
          <a:p>
            <a:pPr marL="457200" lvl="0" indent="-457200" algn="ctr">
              <a:lnSpc>
                <a:spcPct val="107000"/>
              </a:lnSpc>
              <a:spcAft>
                <a:spcPts val="800"/>
              </a:spcAft>
              <a:buFont typeface="+mj-lt"/>
              <a:buAutoNum type="arabicPeriod" startAt="8"/>
            </a:pPr>
            <a:r>
              <a:rPr lang="en-US" sz="2400" b="1" kern="100">
                <a:effectLst/>
                <a:latin typeface="Inter" panose="020B0604020202020204" charset="0"/>
                <a:ea typeface="Inter" panose="020B0604020202020204" charset="0"/>
                <a:cs typeface="Tahoma" panose="020B0604030504040204" pitchFamily="34" charset="0"/>
              </a:rPr>
              <a:t>Aesthetics and quality of life. </a:t>
            </a:r>
          </a:p>
          <a:p>
            <a:pPr lvl="0" algn="just">
              <a:lnSpc>
                <a:spcPct val="107000"/>
              </a:lnSpc>
              <a:spcAft>
                <a:spcPts val="800"/>
              </a:spcAft>
            </a:pPr>
            <a:r>
              <a:rPr lang="en-US" sz="2400" kern="100">
                <a:effectLst/>
                <a:latin typeface="Inter" panose="020B0604020202020204" charset="0"/>
                <a:ea typeface="Inter" panose="020B0604020202020204" charset="0"/>
                <a:cs typeface="Tahoma" panose="020B0604030504040204" pitchFamily="34" charset="0"/>
              </a:rPr>
              <a:t>Green roofs create an attractive space, reducing stress and improving worker productivity</a:t>
            </a:r>
            <a:endParaRPr lang="es-ES" sz="2400">
              <a:latin typeface="Inter" panose="020B0604020202020204" charset="0"/>
              <a:ea typeface="Inter" panose="020B0604020202020204" charset="0"/>
            </a:endParaRPr>
          </a:p>
        </p:txBody>
      </p:sp>
      <p:sp>
        <p:nvSpPr>
          <p:cNvPr id="2" name="CuadroTexto 1">
            <a:extLst>
              <a:ext uri="{FF2B5EF4-FFF2-40B4-BE49-F238E27FC236}">
                <a16:creationId xmlns:a16="http://schemas.microsoft.com/office/drawing/2014/main" id="{B83C43CE-8A39-99E9-26B0-89FA865AA7C7}"/>
              </a:ext>
            </a:extLst>
          </p:cNvPr>
          <p:cNvSpPr txBox="1"/>
          <p:nvPr/>
        </p:nvSpPr>
        <p:spPr>
          <a:xfrm>
            <a:off x="2602185" y="971540"/>
            <a:ext cx="9244360" cy="887422"/>
          </a:xfrm>
          <a:prstGeom prst="rect">
            <a:avLst/>
          </a:prstGeom>
          <a:noFill/>
        </p:spPr>
        <p:txBody>
          <a:bodyPr wrap="square">
            <a:spAutoFit/>
          </a:bodyPr>
          <a:lstStyle/>
          <a:p>
            <a:pPr>
              <a:lnSpc>
                <a:spcPts val="6159"/>
              </a:lnSpc>
              <a:spcBef>
                <a:spcPts val="4619"/>
              </a:spcBef>
            </a:pPr>
            <a:r>
              <a:rPr lang="en-GB" sz="5599" spc="-279">
                <a:solidFill>
                  <a:srgbClr val="008E97"/>
                </a:solidFill>
                <a:latin typeface="Inter" panose="020B0604020202020204" charset="0"/>
                <a:ea typeface="Inter" panose="020B0604020202020204" charset="0"/>
              </a:rPr>
              <a:t>BENEFITS OF  GREEN ROOFS</a:t>
            </a:r>
            <a:endParaRPr lang="en-US" sz="5599" spc="-279">
              <a:solidFill>
                <a:srgbClr val="008E97"/>
              </a:solidFill>
              <a:latin typeface="Inter" panose="020B0604020202020204" charset="0"/>
              <a:ea typeface="Inter" panose="020B0604020202020204" charset="0"/>
            </a:endParaRPr>
          </a:p>
        </p:txBody>
      </p:sp>
      <p:grpSp>
        <p:nvGrpSpPr>
          <p:cNvPr id="19" name="Grupo 18">
            <a:extLst>
              <a:ext uri="{FF2B5EF4-FFF2-40B4-BE49-F238E27FC236}">
                <a16:creationId xmlns:a16="http://schemas.microsoft.com/office/drawing/2014/main" id="{AD6520DB-5C6F-FFCC-5FEF-366EA8D9C5F8}"/>
              </a:ext>
            </a:extLst>
          </p:cNvPr>
          <p:cNvGrpSpPr/>
          <p:nvPr/>
        </p:nvGrpSpPr>
        <p:grpSpPr>
          <a:xfrm>
            <a:off x="7944650" y="4847062"/>
            <a:ext cx="4227591" cy="4494440"/>
            <a:chOff x="4254790" y="2060120"/>
            <a:chExt cx="3013341" cy="3020255"/>
          </a:xfrm>
        </p:grpSpPr>
        <p:sp>
          <p:nvSpPr>
            <p:cNvPr id="22" name="Elipse 21">
              <a:extLst>
                <a:ext uri="{FF2B5EF4-FFF2-40B4-BE49-F238E27FC236}">
                  <a16:creationId xmlns:a16="http://schemas.microsoft.com/office/drawing/2014/main" id="{43A5FACF-A55D-8CCC-D7AB-A9A3AEB30D4D}"/>
                </a:ext>
              </a:extLst>
            </p:cNvPr>
            <p:cNvSpPr/>
            <p:nvPr/>
          </p:nvSpPr>
          <p:spPr>
            <a:xfrm>
              <a:off x="4353369" y="2458532"/>
              <a:ext cx="2822891" cy="2621843"/>
            </a:xfrm>
            <a:prstGeom prst="ellipse">
              <a:avLst/>
            </a:prstGeom>
            <a:solidFill>
              <a:schemeClr val="bg1"/>
            </a:solidFill>
            <a:ln w="1587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s-ES"/>
            </a:p>
          </p:txBody>
        </p:sp>
        <p:pic>
          <p:nvPicPr>
            <p:cNvPr id="23" name="Imagen 22">
              <a:extLst>
                <a:ext uri="{FF2B5EF4-FFF2-40B4-BE49-F238E27FC236}">
                  <a16:creationId xmlns:a16="http://schemas.microsoft.com/office/drawing/2014/main" id="{50F434CF-8F89-4769-FE03-113612B0173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254790" y="2060120"/>
              <a:ext cx="3013341" cy="2840933"/>
            </a:xfrm>
            <a:prstGeom prst="rect">
              <a:avLst/>
            </a:prstGeom>
            <a:ln w="114300">
              <a:noFill/>
            </a:ln>
          </p:spPr>
        </p:pic>
      </p:grpSp>
      <p:grpSp>
        <p:nvGrpSpPr>
          <p:cNvPr id="29" name="Grupo 28">
            <a:extLst>
              <a:ext uri="{FF2B5EF4-FFF2-40B4-BE49-F238E27FC236}">
                <a16:creationId xmlns:a16="http://schemas.microsoft.com/office/drawing/2014/main" id="{D91AB5C3-B442-1B75-2A15-370350B9FE6D}"/>
              </a:ext>
            </a:extLst>
          </p:cNvPr>
          <p:cNvGrpSpPr/>
          <p:nvPr/>
        </p:nvGrpSpPr>
        <p:grpSpPr>
          <a:xfrm>
            <a:off x="2602185" y="5439939"/>
            <a:ext cx="3960397" cy="3901564"/>
            <a:chOff x="4353369" y="2458532"/>
            <a:chExt cx="2822891" cy="2621843"/>
          </a:xfrm>
        </p:grpSpPr>
        <p:sp>
          <p:nvSpPr>
            <p:cNvPr id="31" name="Elipse 30">
              <a:extLst>
                <a:ext uri="{FF2B5EF4-FFF2-40B4-BE49-F238E27FC236}">
                  <a16:creationId xmlns:a16="http://schemas.microsoft.com/office/drawing/2014/main" id="{FB62ACA5-CAF1-566B-8B58-FD16EA45DE66}"/>
                </a:ext>
              </a:extLst>
            </p:cNvPr>
            <p:cNvSpPr/>
            <p:nvPr/>
          </p:nvSpPr>
          <p:spPr>
            <a:xfrm>
              <a:off x="4353369" y="2458532"/>
              <a:ext cx="2822891" cy="2621843"/>
            </a:xfrm>
            <a:prstGeom prst="ellipse">
              <a:avLst/>
            </a:prstGeom>
            <a:solidFill>
              <a:schemeClr val="bg1"/>
            </a:solidFill>
            <a:ln w="1587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s-ES"/>
            </a:p>
          </p:txBody>
        </p:sp>
        <p:pic>
          <p:nvPicPr>
            <p:cNvPr id="33" name="Imagen 32">
              <a:extLst>
                <a:ext uri="{FF2B5EF4-FFF2-40B4-BE49-F238E27FC236}">
                  <a16:creationId xmlns:a16="http://schemas.microsoft.com/office/drawing/2014/main" id="{535F5F0C-EFA1-517B-100B-0800202E863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590680" y="2529640"/>
              <a:ext cx="2348267" cy="2213911"/>
            </a:xfrm>
            <a:prstGeom prst="rect">
              <a:avLst/>
            </a:prstGeom>
            <a:ln w="114300">
              <a:noFill/>
            </a:ln>
          </p:spPr>
        </p:pic>
      </p:grpSp>
      <p:grpSp>
        <p:nvGrpSpPr>
          <p:cNvPr id="34" name="Grupo 33">
            <a:extLst>
              <a:ext uri="{FF2B5EF4-FFF2-40B4-BE49-F238E27FC236}">
                <a16:creationId xmlns:a16="http://schemas.microsoft.com/office/drawing/2014/main" id="{B2AE25AF-DC41-6854-779B-BA9F4C015516}"/>
              </a:ext>
            </a:extLst>
          </p:cNvPr>
          <p:cNvGrpSpPr/>
          <p:nvPr/>
        </p:nvGrpSpPr>
        <p:grpSpPr>
          <a:xfrm>
            <a:off x="13470353" y="5400313"/>
            <a:ext cx="3960397" cy="3901564"/>
            <a:chOff x="4353369" y="2458532"/>
            <a:chExt cx="2822891" cy="2621843"/>
          </a:xfrm>
        </p:grpSpPr>
        <p:sp>
          <p:nvSpPr>
            <p:cNvPr id="35" name="Elipse 34">
              <a:extLst>
                <a:ext uri="{FF2B5EF4-FFF2-40B4-BE49-F238E27FC236}">
                  <a16:creationId xmlns:a16="http://schemas.microsoft.com/office/drawing/2014/main" id="{FB412A15-0CEE-9874-1F64-DFD8F4D5E7A8}"/>
                </a:ext>
              </a:extLst>
            </p:cNvPr>
            <p:cNvSpPr/>
            <p:nvPr/>
          </p:nvSpPr>
          <p:spPr>
            <a:xfrm>
              <a:off x="4353369" y="2458532"/>
              <a:ext cx="2822891" cy="2621843"/>
            </a:xfrm>
            <a:prstGeom prst="ellipse">
              <a:avLst/>
            </a:prstGeom>
            <a:solidFill>
              <a:schemeClr val="bg1"/>
            </a:solidFill>
            <a:ln w="1587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s-ES"/>
            </a:p>
          </p:txBody>
        </p:sp>
        <p:pic>
          <p:nvPicPr>
            <p:cNvPr id="36" name="Imagen 35">
              <a:extLst>
                <a:ext uri="{FF2B5EF4-FFF2-40B4-BE49-F238E27FC236}">
                  <a16:creationId xmlns:a16="http://schemas.microsoft.com/office/drawing/2014/main" id="{ED208186-6A8C-4D3E-FBA2-44B746188CA0}"/>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4590680" y="2529640"/>
              <a:ext cx="2348267" cy="2213911"/>
            </a:xfrm>
            <a:prstGeom prst="rect">
              <a:avLst/>
            </a:prstGeom>
            <a:ln w="114300">
              <a:noFill/>
            </a:ln>
          </p:spPr>
        </p:pic>
      </p:grpSp>
    </p:spTree>
    <p:extLst>
      <p:ext uri="{BB962C8B-B14F-4D97-AF65-F5344CB8AC3E}">
        <p14:creationId xmlns:p14="http://schemas.microsoft.com/office/powerpoint/2010/main" val="37019751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p:nvPr/>
        </p:nvSpPr>
        <p:spPr>
          <a:xfrm>
            <a:off x="0" y="0"/>
            <a:ext cx="1714500" cy="10287000"/>
          </a:xfrm>
          <a:prstGeom prst="rect">
            <a:avLst/>
          </a:prstGeom>
          <a:solidFill>
            <a:srgbClr val="242424"/>
          </a:solidFill>
        </p:spPr>
        <p:txBody>
          <a:bodyPr/>
          <a:lstStyle/>
          <a:p>
            <a:endParaRPr lang="es-ES"/>
          </a:p>
        </p:txBody>
      </p:sp>
      <p:sp>
        <p:nvSpPr>
          <p:cNvPr id="4" name="TextBox 4"/>
          <p:cNvSpPr txBox="1"/>
          <p:nvPr/>
        </p:nvSpPr>
        <p:spPr>
          <a:xfrm rot="5400000">
            <a:off x="-2703918" y="3944759"/>
            <a:ext cx="7002110" cy="1141851"/>
          </a:xfrm>
          <a:prstGeom prst="rect">
            <a:avLst/>
          </a:prstGeom>
        </p:spPr>
        <p:txBody>
          <a:bodyPr lIns="0" tIns="0" rIns="0" bIns="0" rtlCol="0" anchor="t">
            <a:spAutoFit/>
          </a:bodyPr>
          <a:lstStyle/>
          <a:p>
            <a:pPr marL="0" lvl="1">
              <a:lnSpc>
                <a:spcPts val="5980"/>
              </a:lnSpc>
              <a:spcBef>
                <a:spcPts val="4485"/>
              </a:spcBef>
            </a:pPr>
            <a:r>
              <a:rPr lang="en-US" sz="1400" spc="276">
                <a:solidFill>
                  <a:srgbClr val="FFFFFF"/>
                </a:solidFill>
                <a:latin typeface="Inter Bold"/>
              </a:rPr>
              <a:t>Learning Unit 3: </a:t>
            </a:r>
            <a:r>
              <a:rPr lang="en-US" sz="1400">
                <a:solidFill>
                  <a:schemeClr val="bg1"/>
                </a:solidFill>
              </a:rPr>
              <a:t>Green roofs as a nature-based solution in urban areas</a:t>
            </a:r>
            <a:endParaRPr lang="en-GB" sz="1400">
              <a:solidFill>
                <a:schemeClr val="bg1"/>
              </a:solidFill>
            </a:endParaRPr>
          </a:p>
          <a:p>
            <a:pPr marL="0" lvl="1">
              <a:lnSpc>
                <a:spcPts val="1680"/>
              </a:lnSpc>
              <a:spcBef>
                <a:spcPts val="1260"/>
              </a:spcBef>
            </a:pPr>
            <a:endParaRPr lang="en-US" sz="1400" spc="210">
              <a:solidFill>
                <a:schemeClr val="bg1"/>
              </a:solidFill>
              <a:latin typeface="Inter"/>
            </a:endParaRPr>
          </a:p>
        </p:txBody>
      </p:sp>
      <p:grpSp>
        <p:nvGrpSpPr>
          <p:cNvPr id="5" name="Group 5"/>
          <p:cNvGrpSpPr/>
          <p:nvPr/>
        </p:nvGrpSpPr>
        <p:grpSpPr>
          <a:xfrm>
            <a:off x="0" y="8174165"/>
            <a:ext cx="951660" cy="2112835"/>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sp>
        <p:nvSpPr>
          <p:cNvPr id="25" name="CuadroTexto 24">
            <a:extLst>
              <a:ext uri="{FF2B5EF4-FFF2-40B4-BE49-F238E27FC236}">
                <a16:creationId xmlns:a16="http://schemas.microsoft.com/office/drawing/2014/main" id="{60C3BF82-89C6-DCD1-1AE1-6AB0361BA224}"/>
              </a:ext>
            </a:extLst>
          </p:cNvPr>
          <p:cNvSpPr txBox="1"/>
          <p:nvPr/>
        </p:nvSpPr>
        <p:spPr>
          <a:xfrm>
            <a:off x="2602185" y="3678800"/>
            <a:ext cx="7596062" cy="3827715"/>
          </a:xfrm>
          <a:prstGeom prst="rect">
            <a:avLst/>
          </a:prstGeom>
          <a:noFill/>
        </p:spPr>
        <p:txBody>
          <a:bodyPr wrap="square" rtlCol="0">
            <a:spAutoFit/>
          </a:bodyPr>
          <a:lstStyle/>
          <a:p>
            <a:pPr marL="457200" lvl="0" indent="-457200" algn="ctr">
              <a:lnSpc>
                <a:spcPct val="107000"/>
              </a:lnSpc>
              <a:spcAft>
                <a:spcPts val="800"/>
              </a:spcAft>
              <a:buFont typeface="+mj-lt"/>
              <a:buAutoNum type="arabicPeriod" startAt="9"/>
            </a:pPr>
            <a:r>
              <a:rPr lang="en-US" sz="2400" b="1" kern="100">
                <a:effectLst/>
                <a:latin typeface="Inter" panose="020B0604020202020204" charset="0"/>
                <a:ea typeface="Inter" panose="020B0604020202020204" charset="0"/>
                <a:cs typeface="Tahoma" panose="020B0604030504040204" pitchFamily="34" charset="0"/>
              </a:rPr>
              <a:t>Economics benefits</a:t>
            </a:r>
          </a:p>
          <a:p>
            <a:pPr lvl="0" algn="ctr">
              <a:lnSpc>
                <a:spcPct val="107000"/>
              </a:lnSpc>
              <a:spcAft>
                <a:spcPts val="800"/>
              </a:spcAft>
            </a:pPr>
            <a:endParaRPr lang="en-US" sz="2400" b="1" kern="100">
              <a:effectLst/>
              <a:latin typeface="Inter" panose="020B0604020202020204" charset="0"/>
              <a:ea typeface="Inter" panose="020B0604020202020204" charset="0"/>
              <a:cs typeface="Tahoma" panose="020B0604030504040204" pitchFamily="34" charset="0"/>
            </a:endParaRPr>
          </a:p>
          <a:p>
            <a:pPr lvl="0" algn="just">
              <a:lnSpc>
                <a:spcPct val="107000"/>
              </a:lnSpc>
              <a:spcAft>
                <a:spcPts val="800"/>
              </a:spcAft>
            </a:pPr>
            <a:r>
              <a:rPr lang="en-US" sz="2400" kern="100">
                <a:latin typeface="Inter" panose="020B0604020202020204" charset="0"/>
                <a:ea typeface="Inter" panose="020B0604020202020204" charset="0"/>
                <a:cs typeface="Tahoma" panose="020B0604030504040204" pitchFamily="34" charset="0"/>
              </a:rPr>
              <a:t>Green roofs can provide green job generation through the production, installation and maintenance of green roofs and it also can provide investment benefits for building developers and owners and provide marketing opportunities to the building. In addition, green roofs increase the life span of buildings.</a:t>
            </a:r>
          </a:p>
        </p:txBody>
      </p:sp>
      <p:sp>
        <p:nvSpPr>
          <p:cNvPr id="2" name="CuadroTexto 1">
            <a:extLst>
              <a:ext uri="{FF2B5EF4-FFF2-40B4-BE49-F238E27FC236}">
                <a16:creationId xmlns:a16="http://schemas.microsoft.com/office/drawing/2014/main" id="{4451699C-560B-AC11-F802-070D95382860}"/>
              </a:ext>
            </a:extLst>
          </p:cNvPr>
          <p:cNvSpPr txBox="1"/>
          <p:nvPr/>
        </p:nvSpPr>
        <p:spPr>
          <a:xfrm>
            <a:off x="2602185" y="971540"/>
            <a:ext cx="9244360" cy="887422"/>
          </a:xfrm>
          <a:prstGeom prst="rect">
            <a:avLst/>
          </a:prstGeom>
          <a:noFill/>
        </p:spPr>
        <p:txBody>
          <a:bodyPr wrap="square">
            <a:spAutoFit/>
          </a:bodyPr>
          <a:lstStyle/>
          <a:p>
            <a:pPr>
              <a:lnSpc>
                <a:spcPts val="6159"/>
              </a:lnSpc>
              <a:spcBef>
                <a:spcPts val="4619"/>
              </a:spcBef>
            </a:pPr>
            <a:r>
              <a:rPr lang="en-GB" sz="5599" spc="-279">
                <a:solidFill>
                  <a:srgbClr val="008E97"/>
                </a:solidFill>
                <a:latin typeface="Inter" panose="020B0604020202020204" charset="0"/>
                <a:ea typeface="Inter" panose="020B0604020202020204" charset="0"/>
              </a:rPr>
              <a:t>BENEFITS OF  GREEN ROOFS</a:t>
            </a:r>
            <a:endParaRPr lang="en-US" sz="5599" spc="-279">
              <a:solidFill>
                <a:srgbClr val="008E97"/>
              </a:solidFill>
              <a:latin typeface="Inter" panose="020B0604020202020204" charset="0"/>
              <a:ea typeface="Inter" panose="020B0604020202020204" charset="0"/>
            </a:endParaRPr>
          </a:p>
        </p:txBody>
      </p:sp>
      <p:sp>
        <p:nvSpPr>
          <p:cNvPr id="7" name="Marcador de número de diapositiva 6">
            <a:extLst>
              <a:ext uri="{FF2B5EF4-FFF2-40B4-BE49-F238E27FC236}">
                <a16:creationId xmlns:a16="http://schemas.microsoft.com/office/drawing/2014/main" id="{0FC2D644-1CB0-4C0E-74E7-9AF3F95D10AE}"/>
              </a:ext>
            </a:extLst>
          </p:cNvPr>
          <p:cNvSpPr>
            <a:spLocks noGrp="1"/>
          </p:cNvSpPr>
          <p:nvPr>
            <p:ph type="sldNum" sz="quarter" idx="12"/>
          </p:nvPr>
        </p:nvSpPr>
        <p:spPr>
          <a:xfrm>
            <a:off x="16363950" y="674687"/>
            <a:ext cx="2133600" cy="365125"/>
          </a:xfrm>
        </p:spPr>
        <p:txBody>
          <a:bodyPr/>
          <a:lstStyle/>
          <a:p>
            <a:pPr algn="ctr">
              <a:lnSpc>
                <a:spcPts val="2399"/>
              </a:lnSpc>
              <a:spcBef>
                <a:spcPts val="1799"/>
              </a:spcBef>
            </a:pPr>
            <a:fld id="{B6F15528-21DE-4FAA-801E-634DDDAF4B2B}" type="slidenum">
              <a:rPr lang="en-US" sz="1999" spc="119" smtClean="0">
                <a:solidFill>
                  <a:srgbClr val="FFFFFF"/>
                </a:solidFill>
                <a:latin typeface="Inter Bold"/>
              </a:rPr>
              <a:pPr algn="ctr">
                <a:lnSpc>
                  <a:spcPts val="2399"/>
                </a:lnSpc>
                <a:spcBef>
                  <a:spcPts val="1799"/>
                </a:spcBef>
              </a:pPr>
              <a:t>24</a:t>
            </a:fld>
            <a:endParaRPr lang="en-US" sz="1999" spc="119">
              <a:solidFill>
                <a:srgbClr val="FFFFFF"/>
              </a:solidFill>
              <a:latin typeface="Inter Bold"/>
            </a:endParaRPr>
          </a:p>
        </p:txBody>
      </p:sp>
      <p:grpSp>
        <p:nvGrpSpPr>
          <p:cNvPr id="12" name="Grupo 11">
            <a:extLst>
              <a:ext uri="{FF2B5EF4-FFF2-40B4-BE49-F238E27FC236}">
                <a16:creationId xmlns:a16="http://schemas.microsoft.com/office/drawing/2014/main" id="{D07E56AA-D41F-6D23-752F-C864CD3B81DC}"/>
              </a:ext>
            </a:extLst>
          </p:cNvPr>
          <p:cNvGrpSpPr/>
          <p:nvPr/>
        </p:nvGrpSpPr>
        <p:grpSpPr>
          <a:xfrm>
            <a:off x="11085932" y="3204359"/>
            <a:ext cx="4974081" cy="4776596"/>
            <a:chOff x="11197104" y="3148702"/>
            <a:chExt cx="5734694" cy="5581014"/>
          </a:xfrm>
        </p:grpSpPr>
        <p:sp>
          <p:nvSpPr>
            <p:cNvPr id="10" name="Elipse 9">
              <a:extLst>
                <a:ext uri="{FF2B5EF4-FFF2-40B4-BE49-F238E27FC236}">
                  <a16:creationId xmlns:a16="http://schemas.microsoft.com/office/drawing/2014/main" id="{5B99D3D6-F919-7025-9409-59DE97FB9CE5}"/>
                </a:ext>
              </a:extLst>
            </p:cNvPr>
            <p:cNvSpPr/>
            <p:nvPr/>
          </p:nvSpPr>
          <p:spPr>
            <a:xfrm>
              <a:off x="11197104" y="3148702"/>
              <a:ext cx="5734694" cy="5436552"/>
            </a:xfrm>
            <a:prstGeom prst="ellipse">
              <a:avLst/>
            </a:prstGeom>
            <a:solidFill>
              <a:schemeClr val="bg1"/>
            </a:solidFill>
            <a:ln w="1587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es-ES"/>
            </a:p>
          </p:txBody>
        </p:sp>
        <p:pic>
          <p:nvPicPr>
            <p:cNvPr id="11" name="Imagen 10">
              <a:extLst>
                <a:ext uri="{FF2B5EF4-FFF2-40B4-BE49-F238E27FC236}">
                  <a16:creationId xmlns:a16="http://schemas.microsoft.com/office/drawing/2014/main" id="{6C54FAD0-2CB8-943E-E2C2-30777B2F7FC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1197104" y="3293164"/>
              <a:ext cx="5436553" cy="5436552"/>
            </a:xfrm>
            <a:prstGeom prst="rect">
              <a:avLst/>
            </a:prstGeom>
            <a:ln w="114300">
              <a:noFill/>
            </a:ln>
          </p:spPr>
        </p:pic>
      </p:grpSp>
    </p:spTree>
    <p:extLst>
      <p:ext uri="{BB962C8B-B14F-4D97-AF65-F5344CB8AC3E}">
        <p14:creationId xmlns:p14="http://schemas.microsoft.com/office/powerpoint/2010/main" val="37882064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p:nvPr/>
        </p:nvSpPr>
        <p:spPr>
          <a:xfrm>
            <a:off x="0" y="0"/>
            <a:ext cx="1714500" cy="10287000"/>
          </a:xfrm>
          <a:prstGeom prst="rect">
            <a:avLst/>
          </a:prstGeom>
          <a:solidFill>
            <a:srgbClr val="242424"/>
          </a:solidFill>
        </p:spPr>
        <p:txBody>
          <a:bodyPr/>
          <a:lstStyle/>
          <a:p>
            <a:endParaRPr lang="es-ES"/>
          </a:p>
        </p:txBody>
      </p:sp>
      <p:sp>
        <p:nvSpPr>
          <p:cNvPr id="4" name="TextBox 4"/>
          <p:cNvSpPr txBox="1"/>
          <p:nvPr/>
        </p:nvSpPr>
        <p:spPr>
          <a:xfrm rot="5400000">
            <a:off x="-2703918" y="3944759"/>
            <a:ext cx="7002110" cy="1141851"/>
          </a:xfrm>
          <a:prstGeom prst="rect">
            <a:avLst/>
          </a:prstGeom>
        </p:spPr>
        <p:txBody>
          <a:bodyPr lIns="0" tIns="0" rIns="0" bIns="0" rtlCol="0" anchor="t">
            <a:spAutoFit/>
          </a:bodyPr>
          <a:lstStyle/>
          <a:p>
            <a:pPr marL="0" lvl="1">
              <a:lnSpc>
                <a:spcPts val="5980"/>
              </a:lnSpc>
              <a:spcBef>
                <a:spcPts val="4485"/>
              </a:spcBef>
            </a:pPr>
            <a:r>
              <a:rPr lang="en-US" sz="1400" spc="276">
                <a:solidFill>
                  <a:srgbClr val="FFFFFF"/>
                </a:solidFill>
                <a:latin typeface="Inter Bold"/>
              </a:rPr>
              <a:t>Learning Unit 3: </a:t>
            </a:r>
            <a:r>
              <a:rPr lang="en-US" sz="1400">
                <a:solidFill>
                  <a:schemeClr val="bg1"/>
                </a:solidFill>
              </a:rPr>
              <a:t>Green roofs as a nature-based solution in urban areas</a:t>
            </a:r>
            <a:endParaRPr lang="en-GB" sz="1400">
              <a:solidFill>
                <a:schemeClr val="bg1"/>
              </a:solidFill>
            </a:endParaRPr>
          </a:p>
          <a:p>
            <a:pPr marL="0" lvl="1">
              <a:lnSpc>
                <a:spcPts val="1680"/>
              </a:lnSpc>
              <a:spcBef>
                <a:spcPts val="1260"/>
              </a:spcBef>
            </a:pPr>
            <a:endParaRPr lang="en-US" sz="1400" spc="210">
              <a:solidFill>
                <a:schemeClr val="bg1"/>
              </a:solidFill>
              <a:latin typeface="Inter"/>
            </a:endParaRPr>
          </a:p>
        </p:txBody>
      </p:sp>
      <p:grpSp>
        <p:nvGrpSpPr>
          <p:cNvPr id="5" name="Group 5"/>
          <p:cNvGrpSpPr/>
          <p:nvPr/>
        </p:nvGrpSpPr>
        <p:grpSpPr>
          <a:xfrm>
            <a:off x="0" y="8174165"/>
            <a:ext cx="951660" cy="2112835"/>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sp>
        <p:nvSpPr>
          <p:cNvPr id="22" name="CuadroTexto 21">
            <a:extLst>
              <a:ext uri="{FF2B5EF4-FFF2-40B4-BE49-F238E27FC236}">
                <a16:creationId xmlns:a16="http://schemas.microsoft.com/office/drawing/2014/main" id="{EF572CFD-C9B9-0C9D-4198-CD5DB84952F9}"/>
              </a:ext>
            </a:extLst>
          </p:cNvPr>
          <p:cNvSpPr txBox="1"/>
          <p:nvPr/>
        </p:nvSpPr>
        <p:spPr>
          <a:xfrm>
            <a:off x="1940711" y="4154614"/>
            <a:ext cx="15361484" cy="947247"/>
          </a:xfrm>
          <a:prstGeom prst="rect">
            <a:avLst/>
          </a:prstGeom>
          <a:noFill/>
        </p:spPr>
        <p:txBody>
          <a:bodyPr wrap="square" rtlCol="0">
            <a:spAutoFit/>
          </a:bodyPr>
          <a:lstStyle/>
          <a:p>
            <a:pPr indent="228600" algn="just">
              <a:lnSpc>
                <a:spcPct val="120000"/>
              </a:lnSpc>
              <a:spcBef>
                <a:spcPts val="200"/>
              </a:spcBef>
              <a:spcAft>
                <a:spcPts val="1000"/>
              </a:spcAft>
            </a:pPr>
            <a:r>
              <a:rPr lang="en-US" sz="2400" kern="100" dirty="0">
                <a:effectLst/>
                <a:latin typeface="Inter" panose="020B0604020202020204" charset="0"/>
                <a:ea typeface="Inter" panose="020B0604020202020204" charset="0"/>
                <a:cs typeface="Tahoma" panose="020B0604030504040204" pitchFamily="34" charset="0"/>
              </a:rPr>
              <a:t>Various tools are available to model and simulate the effects of green roofs </a:t>
            </a:r>
            <a:r>
              <a:rPr lang="en-US" sz="2400" kern="100" dirty="0">
                <a:latin typeface="Inter" panose="020B0604020202020204" charset="0"/>
                <a:ea typeface="Inter" panose="020B0604020202020204" charset="0"/>
                <a:cs typeface="Tahoma" panose="020B0604030504040204" pitchFamily="34" charset="0"/>
              </a:rPr>
              <a:t>a</a:t>
            </a:r>
            <a:r>
              <a:rPr lang="en-US" sz="2400" kern="100" dirty="0">
                <a:effectLst/>
                <a:latin typeface="Inter" panose="020B0604020202020204" charset="0"/>
                <a:ea typeface="Inter" panose="020B0604020202020204" charset="0"/>
                <a:cs typeface="Tahoma" panose="020B0604030504040204" pitchFamily="34" charset="0"/>
              </a:rPr>
              <a:t>mong them are Canopy models coupled to building energy models (CM-BEM), Software </a:t>
            </a:r>
            <a:r>
              <a:rPr lang="en-US" sz="2400" b="1" kern="100" dirty="0">
                <a:effectLst/>
                <a:latin typeface="Inter" panose="020B0604020202020204" charset="0"/>
                <a:ea typeface="Inter" panose="020B0604020202020204" charset="0"/>
                <a:cs typeface="Tahoma" panose="020B0604030504040204" pitchFamily="34" charset="0"/>
              </a:rPr>
              <a:t>ENVI-met</a:t>
            </a:r>
            <a:r>
              <a:rPr lang="en-US" sz="2400" kern="100" dirty="0">
                <a:effectLst/>
                <a:latin typeface="Inter" panose="020B0604020202020204" charset="0"/>
                <a:ea typeface="Inter" panose="020B0604020202020204" charset="0"/>
                <a:cs typeface="Tahoma" panose="020B0604030504040204" pitchFamily="34" charset="0"/>
              </a:rPr>
              <a:t> and </a:t>
            </a:r>
            <a:r>
              <a:rPr lang="en-US" sz="2400" b="1" kern="100" dirty="0" err="1">
                <a:effectLst/>
                <a:latin typeface="Inter" panose="020B0604020202020204" charset="0"/>
                <a:ea typeface="Inter" panose="020B0604020202020204" charset="0"/>
                <a:cs typeface="Tahoma" panose="020B0604030504040204" pitchFamily="34" charset="0"/>
              </a:rPr>
              <a:t>Trnsys</a:t>
            </a:r>
            <a:r>
              <a:rPr lang="en-US" sz="2400" b="1" kern="100" dirty="0">
                <a:latin typeface="Inter" panose="020B0604020202020204" charset="0"/>
                <a:ea typeface="Inter" panose="020B0604020202020204" charset="0"/>
                <a:cs typeface="Tahoma" panose="020B0604030504040204" pitchFamily="34" charset="0"/>
              </a:rPr>
              <a:t>.</a:t>
            </a:r>
            <a:endParaRPr lang="es-ES" b="1" dirty="0"/>
          </a:p>
        </p:txBody>
      </p:sp>
      <p:pic>
        <p:nvPicPr>
          <p:cNvPr id="3080" name="Picture 8" descr="Trnsys 18 – Simulación energética – Aiguasol">
            <a:extLst>
              <a:ext uri="{FF2B5EF4-FFF2-40B4-BE49-F238E27FC236}">
                <a16:creationId xmlns:a16="http://schemas.microsoft.com/office/drawing/2014/main" id="{97EF4DA0-60DD-0CE5-39FD-D5040D9198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3326" y="6149502"/>
            <a:ext cx="2873841" cy="2873841"/>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Inicio - ENVI-met">
            <a:extLst>
              <a:ext uri="{FF2B5EF4-FFF2-40B4-BE49-F238E27FC236}">
                <a16:creationId xmlns:a16="http://schemas.microsoft.com/office/drawing/2014/main" id="{349110B0-5BC0-8D99-F985-1837DA49983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21453" y="6664621"/>
            <a:ext cx="3878200" cy="2071775"/>
          </a:xfrm>
          <a:prstGeom prst="rect">
            <a:avLst/>
          </a:prstGeom>
          <a:noFill/>
          <a:extLst>
            <a:ext uri="{909E8E84-426E-40DD-AFC4-6F175D3DCCD1}">
              <a14:hiddenFill xmlns:a14="http://schemas.microsoft.com/office/drawing/2010/main">
                <a:solidFill>
                  <a:srgbClr val="FFFFFF"/>
                </a:solidFill>
              </a14:hiddenFill>
            </a:ext>
          </a:extLst>
        </p:spPr>
      </p:pic>
      <p:sp>
        <p:nvSpPr>
          <p:cNvPr id="7" name="Marcador de número de diapositiva 6">
            <a:extLst>
              <a:ext uri="{FF2B5EF4-FFF2-40B4-BE49-F238E27FC236}">
                <a16:creationId xmlns:a16="http://schemas.microsoft.com/office/drawing/2014/main" id="{0FC2D644-1CB0-4C0E-74E7-9AF3F95D10AE}"/>
              </a:ext>
            </a:extLst>
          </p:cNvPr>
          <p:cNvSpPr>
            <a:spLocks noGrp="1"/>
          </p:cNvSpPr>
          <p:nvPr>
            <p:ph type="sldNum" sz="quarter" idx="12"/>
          </p:nvPr>
        </p:nvSpPr>
        <p:spPr>
          <a:xfrm>
            <a:off x="16363950" y="674687"/>
            <a:ext cx="2133600" cy="365125"/>
          </a:xfrm>
        </p:spPr>
        <p:txBody>
          <a:bodyPr/>
          <a:lstStyle/>
          <a:p>
            <a:pPr algn="ctr">
              <a:lnSpc>
                <a:spcPts val="2399"/>
              </a:lnSpc>
              <a:spcBef>
                <a:spcPts val="1799"/>
              </a:spcBef>
            </a:pPr>
            <a:fld id="{B6F15528-21DE-4FAA-801E-634DDDAF4B2B}" type="slidenum">
              <a:rPr lang="en-US" sz="1999" spc="119" smtClean="0">
                <a:solidFill>
                  <a:srgbClr val="FFFFFF"/>
                </a:solidFill>
                <a:latin typeface="Inter Bold"/>
              </a:rPr>
              <a:pPr algn="ctr">
                <a:lnSpc>
                  <a:spcPts val="2399"/>
                </a:lnSpc>
                <a:spcBef>
                  <a:spcPts val="1799"/>
                </a:spcBef>
              </a:pPr>
              <a:t>25</a:t>
            </a:fld>
            <a:endParaRPr lang="en-US" sz="1999" spc="119">
              <a:solidFill>
                <a:srgbClr val="FFFFFF"/>
              </a:solidFill>
              <a:latin typeface="Inter Bold"/>
            </a:endParaRPr>
          </a:p>
        </p:txBody>
      </p:sp>
      <p:grpSp>
        <p:nvGrpSpPr>
          <p:cNvPr id="10" name="Grupo 9">
            <a:extLst>
              <a:ext uri="{FF2B5EF4-FFF2-40B4-BE49-F238E27FC236}">
                <a16:creationId xmlns:a16="http://schemas.microsoft.com/office/drawing/2014/main" id="{73CB1B2B-CE9C-8039-C645-FED469467CA0}"/>
              </a:ext>
            </a:extLst>
          </p:cNvPr>
          <p:cNvGrpSpPr/>
          <p:nvPr/>
        </p:nvGrpSpPr>
        <p:grpSpPr>
          <a:xfrm>
            <a:off x="1714500" y="1263657"/>
            <a:ext cx="10311494" cy="2286162"/>
            <a:chOff x="1714500" y="2531546"/>
            <a:chExt cx="10311494" cy="2286162"/>
          </a:xfrm>
        </p:grpSpPr>
        <p:sp>
          <p:nvSpPr>
            <p:cNvPr id="8" name="Recortar rectángulo de una esquina 7">
              <a:extLst>
                <a:ext uri="{FF2B5EF4-FFF2-40B4-BE49-F238E27FC236}">
                  <a16:creationId xmlns:a16="http://schemas.microsoft.com/office/drawing/2014/main" id="{585C44BF-5B87-FCFD-212A-9852E41CF138}"/>
                </a:ext>
              </a:extLst>
            </p:cNvPr>
            <p:cNvSpPr/>
            <p:nvPr/>
          </p:nvSpPr>
          <p:spPr>
            <a:xfrm>
              <a:off x="1714500" y="2856369"/>
              <a:ext cx="10311494" cy="1961339"/>
            </a:xfrm>
            <a:prstGeom prst="snip1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 name="CuadroTexto 8">
              <a:extLst>
                <a:ext uri="{FF2B5EF4-FFF2-40B4-BE49-F238E27FC236}">
                  <a16:creationId xmlns:a16="http://schemas.microsoft.com/office/drawing/2014/main" id="{9DCE9734-6F7F-351D-BBAE-70E71F27BD9C}"/>
                </a:ext>
              </a:extLst>
            </p:cNvPr>
            <p:cNvSpPr txBox="1"/>
            <p:nvPr/>
          </p:nvSpPr>
          <p:spPr>
            <a:xfrm>
              <a:off x="2145206" y="2531546"/>
              <a:ext cx="7384772" cy="1872307"/>
            </a:xfrm>
            <a:prstGeom prst="rect">
              <a:avLst/>
            </a:prstGeom>
            <a:noFill/>
          </p:spPr>
          <p:txBody>
            <a:bodyPr wrap="square">
              <a:spAutoFit/>
            </a:bodyPr>
            <a:lstStyle/>
            <a:p>
              <a:pPr>
                <a:lnSpc>
                  <a:spcPts val="6159"/>
                </a:lnSpc>
                <a:spcBef>
                  <a:spcPts val="4619"/>
                </a:spcBef>
              </a:pPr>
              <a:endParaRPr lang="en-US" sz="2800" spc="-279" dirty="0">
                <a:solidFill>
                  <a:srgbClr val="008E97"/>
                </a:solidFill>
                <a:latin typeface="Inter" panose="020B0604020202020204" charset="0"/>
                <a:ea typeface="Inter" panose="020B0604020202020204" charset="0"/>
              </a:endParaRPr>
            </a:p>
            <a:p>
              <a:r>
                <a:rPr lang="en-US" sz="3600" spc="-279" dirty="0">
                  <a:solidFill>
                    <a:srgbClr val="008E97"/>
                  </a:solidFill>
                  <a:latin typeface="Inter" panose="020B0604020202020204" charset="0"/>
                  <a:ea typeface="Inter" panose="020B0604020202020204" charset="0"/>
                </a:rPr>
                <a:t>TOOLS</a:t>
              </a:r>
            </a:p>
            <a:p>
              <a:r>
                <a:rPr lang="en-US" sz="2800" spc="-279" dirty="0">
                  <a:solidFill>
                    <a:srgbClr val="008E97"/>
                  </a:solidFill>
                  <a:latin typeface="Inter" panose="020B0604020202020204" charset="0"/>
                  <a:ea typeface="Inter" panose="020B0604020202020204" charset="0"/>
                </a:rPr>
                <a:t>For modeling the effect of green roofs in urban areas</a:t>
              </a:r>
            </a:p>
          </p:txBody>
        </p:sp>
      </p:grpSp>
      <p:pic>
        <p:nvPicPr>
          <p:cNvPr id="13" name="Imagen 12" descr="Icono&#10;&#10;Descripción generada automáticamente">
            <a:extLst>
              <a:ext uri="{FF2B5EF4-FFF2-40B4-BE49-F238E27FC236}">
                <a16:creationId xmlns:a16="http://schemas.microsoft.com/office/drawing/2014/main" id="{45BD9DD1-1769-4B5E-9C26-06F26B1B608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63933" y="948175"/>
            <a:ext cx="2425235" cy="2425235"/>
          </a:xfrm>
          <a:prstGeom prst="rect">
            <a:avLst/>
          </a:prstGeom>
        </p:spPr>
      </p:pic>
    </p:spTree>
    <p:extLst>
      <p:ext uri="{BB962C8B-B14F-4D97-AF65-F5344CB8AC3E}">
        <p14:creationId xmlns:p14="http://schemas.microsoft.com/office/powerpoint/2010/main" val="17960771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305300" y="517384"/>
            <a:ext cx="15240000" cy="803557"/>
          </a:xfrm>
          <a:prstGeom prst="rect">
            <a:avLst/>
          </a:prstGeom>
        </p:spPr>
        <p:txBody>
          <a:bodyPr lIns="0" tIns="0" rIns="0" bIns="0" rtlCol="0" anchor="t">
            <a:spAutoFit/>
          </a:bodyPr>
          <a:lstStyle/>
          <a:p>
            <a:pPr>
              <a:lnSpc>
                <a:spcPts val="6160"/>
              </a:lnSpc>
              <a:spcBef>
                <a:spcPts val="4620"/>
              </a:spcBef>
            </a:pPr>
            <a:r>
              <a:rPr lang="en-US" sz="5600" spc="-280">
                <a:solidFill>
                  <a:srgbClr val="153F71"/>
                </a:solidFill>
                <a:latin typeface="Inter"/>
              </a:rPr>
              <a:t>KEY POINTS</a:t>
            </a:r>
          </a:p>
        </p:txBody>
      </p:sp>
      <p:pic>
        <p:nvPicPr>
          <p:cNvPr id="4" name="Picture 4"/>
          <p:cNvPicPr>
            <a:picLocks noChangeAspect="1"/>
          </p:cNvPicPr>
          <p:nvPr/>
        </p:nvPicPr>
        <p:blipFill>
          <a:blip r:embed="rId2"/>
          <a:srcRect l="35925" r="27407"/>
          <a:stretch>
            <a:fillRect/>
          </a:stretch>
        </p:blipFill>
        <p:spPr>
          <a:xfrm>
            <a:off x="0" y="0"/>
            <a:ext cx="3771900" cy="10287000"/>
          </a:xfrm>
          <a:prstGeom prst="rect">
            <a:avLst/>
          </a:prstGeom>
        </p:spPr>
      </p:pic>
      <p:grpSp>
        <p:nvGrpSpPr>
          <p:cNvPr id="5" name="Group 5"/>
          <p:cNvGrpSpPr/>
          <p:nvPr/>
        </p:nvGrpSpPr>
        <p:grpSpPr>
          <a:xfrm>
            <a:off x="16573500" y="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sp>
        <p:nvSpPr>
          <p:cNvPr id="8" name="TextBox 8"/>
          <p:cNvSpPr txBox="1"/>
          <p:nvPr/>
        </p:nvSpPr>
        <p:spPr>
          <a:xfrm>
            <a:off x="4183459" y="1809538"/>
            <a:ext cx="13502481" cy="4900380"/>
          </a:xfrm>
          <a:prstGeom prst="rect">
            <a:avLst/>
          </a:prstGeom>
        </p:spPr>
        <p:txBody>
          <a:bodyPr lIns="0" tIns="0" rIns="0" bIns="0" rtlCol="0" anchor="t">
            <a:spAutoFit/>
          </a:bodyPr>
          <a:lstStyle/>
          <a:p>
            <a:pPr marL="539751" lvl="1" indent="-269875">
              <a:lnSpc>
                <a:spcPts val="4250"/>
              </a:lnSpc>
              <a:buFont typeface="Arial"/>
              <a:buChar char="•"/>
            </a:pPr>
            <a:r>
              <a:rPr lang="en-US" sz="2400" dirty="0">
                <a:solidFill>
                  <a:srgbClr val="000000"/>
                </a:solidFill>
                <a:latin typeface="Inter"/>
              </a:rPr>
              <a:t>What is a nature-based solution?</a:t>
            </a:r>
          </a:p>
          <a:p>
            <a:pPr marL="539751" lvl="1" indent="-269875">
              <a:lnSpc>
                <a:spcPts val="4250"/>
              </a:lnSpc>
              <a:buFont typeface="Arial"/>
              <a:buChar char="•"/>
            </a:pPr>
            <a:r>
              <a:rPr lang="en-US" sz="2400" dirty="0">
                <a:solidFill>
                  <a:srgbClr val="000000"/>
                </a:solidFill>
                <a:latin typeface="Inter"/>
              </a:rPr>
              <a:t>Understand how green roofs affects wildlife in cities.</a:t>
            </a:r>
          </a:p>
          <a:p>
            <a:pPr marL="539751" lvl="1" indent="-269875">
              <a:lnSpc>
                <a:spcPts val="4250"/>
              </a:lnSpc>
              <a:buFont typeface="Arial"/>
              <a:buChar char="•"/>
            </a:pPr>
            <a:r>
              <a:rPr lang="en-US" sz="2400" dirty="0">
                <a:solidFill>
                  <a:srgbClr val="000000"/>
                </a:solidFill>
                <a:latin typeface="Inter"/>
              </a:rPr>
              <a:t>Know how this technology is able to manage </a:t>
            </a:r>
            <a:r>
              <a:rPr lang="en-US" sz="2400" dirty="0" err="1">
                <a:solidFill>
                  <a:srgbClr val="000000"/>
                </a:solidFill>
                <a:latin typeface="Inter"/>
              </a:rPr>
              <a:t>waterstorm</a:t>
            </a:r>
            <a:r>
              <a:rPr lang="en-US" sz="2400" dirty="0">
                <a:solidFill>
                  <a:srgbClr val="000000"/>
                </a:solidFill>
                <a:latin typeface="Inter"/>
              </a:rPr>
              <a:t>.</a:t>
            </a:r>
          </a:p>
          <a:p>
            <a:pPr marL="539751" lvl="1" indent="-269875">
              <a:lnSpc>
                <a:spcPts val="4250"/>
              </a:lnSpc>
              <a:buFont typeface="Arial"/>
              <a:buChar char="•"/>
            </a:pPr>
            <a:r>
              <a:rPr lang="en-US" sz="2400" dirty="0">
                <a:solidFill>
                  <a:srgbClr val="000000"/>
                </a:solidFill>
                <a:latin typeface="Inter"/>
              </a:rPr>
              <a:t>Energy savings of this technique.</a:t>
            </a:r>
          </a:p>
          <a:p>
            <a:pPr marL="539751" lvl="1" indent="-269875">
              <a:lnSpc>
                <a:spcPts val="4250"/>
              </a:lnSpc>
              <a:buFont typeface="Arial"/>
              <a:buChar char="•"/>
            </a:pPr>
            <a:r>
              <a:rPr lang="en-US" sz="2400" dirty="0">
                <a:solidFill>
                  <a:srgbClr val="000000"/>
                </a:solidFill>
                <a:latin typeface="Inter"/>
              </a:rPr>
              <a:t>The effects of green roofs in the micro-weather and micro-economy.</a:t>
            </a:r>
          </a:p>
          <a:p>
            <a:pPr marL="539751" lvl="1" indent="-269875">
              <a:lnSpc>
                <a:spcPts val="4250"/>
              </a:lnSpc>
              <a:buFont typeface="Arial"/>
              <a:buChar char="•"/>
            </a:pPr>
            <a:r>
              <a:rPr lang="en-US" sz="2400" dirty="0">
                <a:solidFill>
                  <a:srgbClr val="000000"/>
                </a:solidFill>
                <a:latin typeface="Inter"/>
              </a:rPr>
              <a:t>Green roof as an acoustic and fire barrier.</a:t>
            </a:r>
          </a:p>
          <a:p>
            <a:pPr marL="539751" lvl="1" indent="-269875">
              <a:lnSpc>
                <a:spcPts val="4250"/>
              </a:lnSpc>
              <a:buFont typeface="Arial"/>
              <a:buChar char="•"/>
            </a:pPr>
            <a:r>
              <a:rPr lang="en-US" sz="2400" dirty="0">
                <a:solidFill>
                  <a:srgbClr val="000000"/>
                </a:solidFill>
                <a:latin typeface="Inter"/>
              </a:rPr>
              <a:t>Economic benefits.</a:t>
            </a:r>
          </a:p>
          <a:p>
            <a:pPr marL="539751" lvl="1" indent="-269875">
              <a:lnSpc>
                <a:spcPts val="4250"/>
              </a:lnSpc>
              <a:buFont typeface="Arial"/>
              <a:buChar char="•"/>
            </a:pPr>
            <a:r>
              <a:rPr lang="en-US" sz="2400" dirty="0">
                <a:solidFill>
                  <a:srgbClr val="000000"/>
                </a:solidFill>
                <a:latin typeface="Inter"/>
              </a:rPr>
              <a:t>Tools to study green roofs.</a:t>
            </a:r>
          </a:p>
          <a:p>
            <a:pPr marL="539751" lvl="1" indent="-269875">
              <a:lnSpc>
                <a:spcPts val="4250"/>
              </a:lnSpc>
              <a:buFont typeface="Arial"/>
              <a:buChar char="•"/>
            </a:pPr>
            <a:endParaRPr lang="en-US" sz="2499" dirty="0">
              <a:solidFill>
                <a:srgbClr val="000000"/>
              </a:solidFill>
              <a:latin typeface="Inter"/>
            </a:endParaRPr>
          </a:p>
        </p:txBody>
      </p:sp>
      <p:pic>
        <p:nvPicPr>
          <p:cNvPr id="9" name="Picture 8" descr="A person standing on a roof&#10;&#10;Description automatically generated with medium confidence">
            <a:extLst>
              <a:ext uri="{FF2B5EF4-FFF2-40B4-BE49-F238E27FC236}">
                <a16:creationId xmlns:a16="http://schemas.microsoft.com/office/drawing/2014/main" id="{8829DB31-6816-548C-D749-65D011C106BE}"/>
              </a:ext>
            </a:extLst>
          </p:cNvPr>
          <p:cNvPicPr>
            <a:picLocks noChangeAspect="1"/>
          </p:cNvPicPr>
          <p:nvPr/>
        </p:nvPicPr>
        <p:blipFill rotWithShape="1">
          <a:blip r:embed="rId3">
            <a:extLst>
              <a:ext uri="{28A0092B-C50C-407E-A947-70E740481C1C}">
                <a14:useLocalDpi xmlns:a14="http://schemas.microsoft.com/office/drawing/2010/main" val="0"/>
              </a:ext>
            </a:extLst>
          </a:blip>
          <a:srcRect r="32538"/>
          <a:stretch/>
        </p:blipFill>
        <p:spPr>
          <a:xfrm>
            <a:off x="-838199" y="0"/>
            <a:ext cx="4608342" cy="10287000"/>
          </a:xfrm>
          <a:prstGeom prst="rect">
            <a:avLst/>
          </a:prstGeom>
        </p:spPr>
      </p:pic>
      <p:sp>
        <p:nvSpPr>
          <p:cNvPr id="13" name="TextBox 4">
            <a:extLst>
              <a:ext uri="{FF2B5EF4-FFF2-40B4-BE49-F238E27FC236}">
                <a16:creationId xmlns:a16="http://schemas.microsoft.com/office/drawing/2014/main" id="{6DF15DEE-1D2B-97C8-5618-8A57C97B0A29}"/>
              </a:ext>
            </a:extLst>
          </p:cNvPr>
          <p:cNvSpPr txBox="1"/>
          <p:nvPr/>
        </p:nvSpPr>
        <p:spPr>
          <a:xfrm>
            <a:off x="9466621" y="9769616"/>
            <a:ext cx="9030929" cy="218008"/>
          </a:xfrm>
          <a:prstGeom prst="rect">
            <a:avLst/>
          </a:prstGeom>
        </p:spPr>
        <p:txBody>
          <a:bodyPr wrap="square" lIns="0" tIns="0" rIns="0" bIns="0" rtlCol="0" anchor="t">
            <a:spAutoFit/>
          </a:bodyPr>
          <a:lstStyle/>
          <a:p>
            <a:pPr marL="0" lvl="1">
              <a:lnSpc>
                <a:spcPts val="1680"/>
              </a:lnSpc>
              <a:spcBef>
                <a:spcPts val="1260"/>
              </a:spcBef>
            </a:pPr>
            <a:r>
              <a:rPr lang="en-GB" sz="1600" spc="210">
                <a:solidFill>
                  <a:srgbClr val="242424"/>
                </a:solidFill>
                <a:latin typeface="Inter"/>
              </a:rPr>
              <a:t>Learning Unit 3: Green roofs as a nature-based solution in urban areas</a:t>
            </a:r>
          </a:p>
        </p:txBody>
      </p:sp>
      <p:sp>
        <p:nvSpPr>
          <p:cNvPr id="3" name="Marcador de número de diapositiva 6">
            <a:extLst>
              <a:ext uri="{FF2B5EF4-FFF2-40B4-BE49-F238E27FC236}">
                <a16:creationId xmlns:a16="http://schemas.microsoft.com/office/drawing/2014/main" id="{B1D58862-113D-51BE-9EF4-F85216BDE30A}"/>
              </a:ext>
            </a:extLst>
          </p:cNvPr>
          <p:cNvSpPr>
            <a:spLocks noGrp="1"/>
          </p:cNvSpPr>
          <p:nvPr>
            <p:ph type="sldNum" sz="quarter" idx="12"/>
          </p:nvPr>
        </p:nvSpPr>
        <p:spPr>
          <a:xfrm>
            <a:off x="16363950" y="674687"/>
            <a:ext cx="2133600" cy="365125"/>
          </a:xfrm>
        </p:spPr>
        <p:txBody>
          <a:bodyPr/>
          <a:lstStyle/>
          <a:p>
            <a:pPr algn="ctr">
              <a:lnSpc>
                <a:spcPts val="2399"/>
              </a:lnSpc>
              <a:spcBef>
                <a:spcPts val="1799"/>
              </a:spcBef>
            </a:pPr>
            <a:fld id="{B6F15528-21DE-4FAA-801E-634DDDAF4B2B}" type="slidenum">
              <a:rPr lang="en-US" sz="1999" spc="119" smtClean="0">
                <a:solidFill>
                  <a:srgbClr val="FFFFFF"/>
                </a:solidFill>
                <a:latin typeface="Inter Bold"/>
              </a:rPr>
              <a:pPr algn="ctr">
                <a:lnSpc>
                  <a:spcPts val="2399"/>
                </a:lnSpc>
                <a:spcBef>
                  <a:spcPts val="1799"/>
                </a:spcBef>
              </a:pPr>
              <a:t>26</a:t>
            </a:fld>
            <a:endParaRPr lang="en-US" sz="1999" spc="119">
              <a:solidFill>
                <a:srgbClr val="FFFFFF"/>
              </a:solidFill>
              <a:latin typeface="Inter Bold"/>
            </a:endParaRPr>
          </a:p>
        </p:txBody>
      </p:sp>
    </p:spTree>
    <p:extLst>
      <p:ext uri="{BB962C8B-B14F-4D97-AF65-F5344CB8AC3E}">
        <p14:creationId xmlns:p14="http://schemas.microsoft.com/office/powerpoint/2010/main" val="3418330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BAAF8199-7637-5CCD-2287-7126A3E1024D}"/>
              </a:ext>
            </a:extLst>
          </p:cNvPr>
          <p:cNvSpPr/>
          <p:nvPr/>
        </p:nvSpPr>
        <p:spPr>
          <a:xfrm>
            <a:off x="0" y="3771900"/>
            <a:ext cx="18288000" cy="3695700"/>
          </a:xfrm>
          <a:prstGeom prst="rect">
            <a:avLst/>
          </a:prstGeom>
          <a:solidFill>
            <a:srgbClr val="242424"/>
          </a:solidFill>
        </p:spPr>
        <p:txBody>
          <a:bodyPr/>
          <a:lstStyle/>
          <a:p>
            <a:endParaRPr lang="es-ES"/>
          </a:p>
        </p:txBody>
      </p:sp>
      <p:sp>
        <p:nvSpPr>
          <p:cNvPr id="3" name="TextBox 8">
            <a:extLst>
              <a:ext uri="{FF2B5EF4-FFF2-40B4-BE49-F238E27FC236}">
                <a16:creationId xmlns:a16="http://schemas.microsoft.com/office/drawing/2014/main" id="{D32870CD-7B7B-402C-A64F-11106C8C3624}"/>
              </a:ext>
            </a:extLst>
          </p:cNvPr>
          <p:cNvSpPr txBox="1"/>
          <p:nvPr/>
        </p:nvSpPr>
        <p:spPr>
          <a:xfrm>
            <a:off x="2514600" y="4838700"/>
            <a:ext cx="14249400" cy="2831737"/>
          </a:xfrm>
          <a:prstGeom prst="rect">
            <a:avLst/>
          </a:prstGeom>
        </p:spPr>
        <p:txBody>
          <a:bodyPr wrap="square" lIns="0" tIns="0" rIns="0" bIns="0" rtlCol="0" anchor="t">
            <a:spAutoFit/>
          </a:bodyPr>
          <a:lstStyle/>
          <a:p>
            <a:pPr marL="0" lvl="1">
              <a:lnSpc>
                <a:spcPts val="5980"/>
              </a:lnSpc>
              <a:spcBef>
                <a:spcPts val="4485"/>
              </a:spcBef>
            </a:pPr>
            <a:r>
              <a:rPr lang="en-US" sz="4600" spc="276">
                <a:solidFill>
                  <a:srgbClr val="FFFFFF"/>
                </a:solidFill>
                <a:latin typeface="Inter Bold"/>
              </a:rPr>
              <a:t>Learning Unit 4: </a:t>
            </a:r>
            <a:r>
              <a:rPr lang="en-GB" sz="4800">
                <a:solidFill>
                  <a:schemeClr val="bg1"/>
                </a:solidFill>
              </a:rPr>
              <a:t>Green roof waterproofing, drainage &amp; recovery</a:t>
            </a:r>
          </a:p>
          <a:p>
            <a:pPr marL="0" lvl="1">
              <a:lnSpc>
                <a:spcPts val="5980"/>
              </a:lnSpc>
              <a:spcBef>
                <a:spcPts val="4485"/>
              </a:spcBef>
            </a:pPr>
            <a:endParaRPr lang="en-US" sz="4600" u="none" spc="276">
              <a:solidFill>
                <a:srgbClr val="FFFFFF"/>
              </a:solidFill>
              <a:latin typeface="Inter Bold"/>
            </a:endParaRPr>
          </a:p>
        </p:txBody>
      </p:sp>
      <p:grpSp>
        <p:nvGrpSpPr>
          <p:cNvPr id="4" name="Group 6">
            <a:extLst>
              <a:ext uri="{FF2B5EF4-FFF2-40B4-BE49-F238E27FC236}">
                <a16:creationId xmlns:a16="http://schemas.microsoft.com/office/drawing/2014/main" id="{575502EE-EE4F-CEE0-DA8B-EE69D8161D81}"/>
              </a:ext>
            </a:extLst>
          </p:cNvPr>
          <p:cNvGrpSpPr/>
          <p:nvPr/>
        </p:nvGrpSpPr>
        <p:grpSpPr>
          <a:xfrm>
            <a:off x="16573500" y="0"/>
            <a:ext cx="1714500" cy="1714500"/>
            <a:chOff x="0" y="0"/>
            <a:chExt cx="1913890" cy="1913890"/>
          </a:xfrm>
        </p:grpSpPr>
        <p:sp>
          <p:nvSpPr>
            <p:cNvPr id="5" name="Freeform 7">
              <a:extLst>
                <a:ext uri="{FF2B5EF4-FFF2-40B4-BE49-F238E27FC236}">
                  <a16:creationId xmlns:a16="http://schemas.microsoft.com/office/drawing/2014/main" id="{F2EF1731-DEB8-ABBD-0A99-58CB69D4B320}"/>
                </a:ext>
              </a:extLst>
            </p:cNvPr>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sp>
        <p:nvSpPr>
          <p:cNvPr id="7" name="Marcador de número de diapositiva 6">
            <a:extLst>
              <a:ext uri="{FF2B5EF4-FFF2-40B4-BE49-F238E27FC236}">
                <a16:creationId xmlns:a16="http://schemas.microsoft.com/office/drawing/2014/main" id="{268191C0-82FD-A0F7-6837-F6803783B3E4}"/>
              </a:ext>
            </a:extLst>
          </p:cNvPr>
          <p:cNvSpPr>
            <a:spLocks noGrp="1"/>
          </p:cNvSpPr>
          <p:nvPr>
            <p:ph type="sldNum" sz="quarter" idx="12"/>
          </p:nvPr>
        </p:nvSpPr>
        <p:spPr>
          <a:xfrm>
            <a:off x="16363950" y="674687"/>
            <a:ext cx="2133600" cy="365125"/>
          </a:xfrm>
        </p:spPr>
        <p:txBody>
          <a:bodyPr/>
          <a:lstStyle/>
          <a:p>
            <a:pPr algn="ctr">
              <a:lnSpc>
                <a:spcPts val="2399"/>
              </a:lnSpc>
              <a:spcBef>
                <a:spcPts val="1799"/>
              </a:spcBef>
            </a:pPr>
            <a:fld id="{B6F15528-21DE-4FAA-801E-634DDDAF4B2B}" type="slidenum">
              <a:rPr lang="en-US" sz="1999" spc="119" smtClean="0">
                <a:solidFill>
                  <a:srgbClr val="FFFFFF"/>
                </a:solidFill>
                <a:latin typeface="Inter Bold"/>
              </a:rPr>
              <a:pPr algn="ctr">
                <a:lnSpc>
                  <a:spcPts val="2399"/>
                </a:lnSpc>
                <a:spcBef>
                  <a:spcPts val="1799"/>
                </a:spcBef>
              </a:pPr>
              <a:t>27</a:t>
            </a:fld>
            <a:endParaRPr lang="en-US" sz="1999" spc="119">
              <a:solidFill>
                <a:srgbClr val="FFFFFF"/>
              </a:solidFill>
              <a:latin typeface="Inter Bold"/>
            </a:endParaRPr>
          </a:p>
        </p:txBody>
      </p:sp>
    </p:spTree>
    <p:extLst>
      <p:ext uri="{BB962C8B-B14F-4D97-AF65-F5344CB8AC3E}">
        <p14:creationId xmlns:p14="http://schemas.microsoft.com/office/powerpoint/2010/main" val="24464403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557424" y="857249"/>
            <a:ext cx="14077949" cy="795089"/>
          </a:xfrm>
          <a:prstGeom prst="rect">
            <a:avLst/>
          </a:prstGeom>
        </p:spPr>
        <p:txBody>
          <a:bodyPr wrap="square" lIns="0" tIns="0" rIns="0" bIns="0" rtlCol="0" anchor="t">
            <a:spAutoFit/>
          </a:bodyPr>
          <a:lstStyle/>
          <a:p>
            <a:pPr>
              <a:lnSpc>
                <a:spcPts val="6159"/>
              </a:lnSpc>
              <a:spcBef>
                <a:spcPts val="4619"/>
              </a:spcBef>
            </a:pPr>
            <a:r>
              <a:rPr lang="es-ES" sz="5599" spc="-279">
                <a:solidFill>
                  <a:srgbClr val="008E97"/>
                </a:solidFill>
                <a:latin typeface="Inter"/>
              </a:rPr>
              <a:t>CURRENT PROBLEMS AND BACKGROUND</a:t>
            </a:r>
            <a:endParaRPr lang="en-US" sz="5599" spc="-279">
              <a:solidFill>
                <a:srgbClr val="008E97"/>
              </a:solidFill>
              <a:latin typeface="Inter"/>
            </a:endParaRPr>
          </a:p>
        </p:txBody>
      </p:sp>
      <p:sp>
        <p:nvSpPr>
          <p:cNvPr id="3" name="AutoShape 3"/>
          <p:cNvSpPr/>
          <p:nvPr/>
        </p:nvSpPr>
        <p:spPr>
          <a:xfrm>
            <a:off x="0" y="0"/>
            <a:ext cx="1714500" cy="10287000"/>
          </a:xfrm>
          <a:prstGeom prst="rect">
            <a:avLst/>
          </a:prstGeom>
          <a:solidFill>
            <a:srgbClr val="242424"/>
          </a:solidFill>
        </p:spPr>
        <p:txBody>
          <a:bodyPr/>
          <a:lstStyle/>
          <a:p>
            <a:endParaRPr lang="es-ES"/>
          </a:p>
        </p:txBody>
      </p:sp>
      <p:sp>
        <p:nvSpPr>
          <p:cNvPr id="4" name="TextBox 4"/>
          <p:cNvSpPr txBox="1"/>
          <p:nvPr/>
        </p:nvSpPr>
        <p:spPr>
          <a:xfrm rot="5400000">
            <a:off x="-2703918" y="4220475"/>
            <a:ext cx="7002110" cy="590418"/>
          </a:xfrm>
          <a:prstGeom prst="rect">
            <a:avLst/>
          </a:prstGeom>
        </p:spPr>
        <p:txBody>
          <a:bodyPr lIns="0" tIns="0" rIns="0" bIns="0" rtlCol="0" anchor="t">
            <a:spAutoFit/>
          </a:bodyPr>
          <a:lstStyle/>
          <a:p>
            <a:pPr marL="0" lvl="1">
              <a:lnSpc>
                <a:spcPts val="1680"/>
              </a:lnSpc>
              <a:spcBef>
                <a:spcPts val="1260"/>
              </a:spcBef>
            </a:pPr>
            <a:r>
              <a:rPr lang="en-US" sz="1400" spc="210">
                <a:solidFill>
                  <a:schemeClr val="bg1"/>
                </a:solidFill>
                <a:latin typeface="Inter"/>
              </a:rPr>
              <a:t>Learning Unit 4: </a:t>
            </a:r>
            <a:r>
              <a:rPr lang="en-GB" sz="1400" spc="210">
                <a:solidFill>
                  <a:schemeClr val="bg1"/>
                </a:solidFill>
                <a:latin typeface="Inter"/>
              </a:rPr>
              <a:t>Green roof waterproofing, drainage &amp; recovery</a:t>
            </a:r>
          </a:p>
          <a:p>
            <a:pPr marL="0" lvl="1">
              <a:lnSpc>
                <a:spcPts val="1680"/>
              </a:lnSpc>
              <a:spcBef>
                <a:spcPts val="1260"/>
              </a:spcBef>
            </a:pPr>
            <a:endParaRPr lang="en-US" sz="1400" spc="210">
              <a:solidFill>
                <a:schemeClr val="bg1"/>
              </a:solidFill>
              <a:latin typeface="Inter"/>
            </a:endParaRP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sp>
        <p:nvSpPr>
          <p:cNvPr id="11" name="Marcador de número de diapositiva 6">
            <a:extLst>
              <a:ext uri="{FF2B5EF4-FFF2-40B4-BE49-F238E27FC236}">
                <a16:creationId xmlns:a16="http://schemas.microsoft.com/office/drawing/2014/main" id="{FC0E74BE-CB1D-F22A-A504-3751B4F15B48}"/>
              </a:ext>
            </a:extLst>
          </p:cNvPr>
          <p:cNvSpPr>
            <a:spLocks noGrp="1"/>
          </p:cNvSpPr>
          <p:nvPr>
            <p:ph type="sldNum" sz="quarter" idx="12"/>
          </p:nvPr>
        </p:nvSpPr>
        <p:spPr>
          <a:xfrm>
            <a:off x="16363950" y="674687"/>
            <a:ext cx="2133600" cy="365125"/>
          </a:xfrm>
        </p:spPr>
        <p:txBody>
          <a:bodyPr/>
          <a:lstStyle/>
          <a:p>
            <a:pPr algn="ctr">
              <a:lnSpc>
                <a:spcPts val="2399"/>
              </a:lnSpc>
              <a:spcBef>
                <a:spcPts val="1799"/>
              </a:spcBef>
            </a:pPr>
            <a:fld id="{B6F15528-21DE-4FAA-801E-634DDDAF4B2B}" type="slidenum">
              <a:rPr lang="en-US" sz="1999" spc="119" smtClean="0">
                <a:solidFill>
                  <a:srgbClr val="FFFFFF"/>
                </a:solidFill>
                <a:latin typeface="Inter Bold"/>
              </a:rPr>
              <a:pPr algn="ctr">
                <a:lnSpc>
                  <a:spcPts val="2399"/>
                </a:lnSpc>
                <a:spcBef>
                  <a:spcPts val="1799"/>
                </a:spcBef>
              </a:pPr>
              <a:t>28</a:t>
            </a:fld>
            <a:endParaRPr lang="en-US" sz="1999" spc="119">
              <a:solidFill>
                <a:srgbClr val="FFFFFF"/>
              </a:solidFill>
              <a:latin typeface="Inter Bold"/>
            </a:endParaRPr>
          </a:p>
        </p:txBody>
      </p:sp>
      <p:sp>
        <p:nvSpPr>
          <p:cNvPr id="8" name="CuadroTexto 7">
            <a:extLst>
              <a:ext uri="{FF2B5EF4-FFF2-40B4-BE49-F238E27FC236}">
                <a16:creationId xmlns:a16="http://schemas.microsoft.com/office/drawing/2014/main" id="{C118EEB9-5E84-22FD-7C6F-C07CD38F35F1}"/>
              </a:ext>
            </a:extLst>
          </p:cNvPr>
          <p:cNvSpPr txBox="1"/>
          <p:nvPr/>
        </p:nvSpPr>
        <p:spPr>
          <a:xfrm>
            <a:off x="3060536" y="2258052"/>
            <a:ext cx="13734121" cy="1383520"/>
          </a:xfrm>
          <a:prstGeom prst="rect">
            <a:avLst/>
          </a:prstGeom>
          <a:noFill/>
        </p:spPr>
        <p:txBody>
          <a:bodyPr wrap="square">
            <a:spAutoFit/>
          </a:bodyPr>
          <a:lstStyle/>
          <a:p>
            <a:pPr indent="457200" algn="just">
              <a:lnSpc>
                <a:spcPct val="120000"/>
              </a:lnSpc>
              <a:spcBef>
                <a:spcPts val="200"/>
              </a:spcBef>
              <a:spcAft>
                <a:spcPts val="1000"/>
              </a:spcAft>
            </a:pPr>
            <a:r>
              <a:rPr lang="en-GB" sz="2400" spc="17" dirty="0">
                <a:latin typeface="Inter"/>
              </a:rPr>
              <a:t>The </a:t>
            </a:r>
            <a:r>
              <a:rPr lang="en-GB" sz="2400" b="1" spc="17" dirty="0">
                <a:latin typeface="Inter"/>
              </a:rPr>
              <a:t>development of cities</a:t>
            </a:r>
            <a:r>
              <a:rPr lang="en-GB" sz="2400" spc="17" dirty="0">
                <a:latin typeface="Inter"/>
              </a:rPr>
              <a:t> has meant that </a:t>
            </a:r>
            <a:r>
              <a:rPr lang="en-GB" sz="2400" b="1" spc="17" dirty="0">
                <a:latin typeface="Inter"/>
              </a:rPr>
              <a:t>natural ground cover</a:t>
            </a:r>
            <a:r>
              <a:rPr lang="en-GB" sz="2400" spc="17" dirty="0">
                <a:latin typeface="Inter"/>
              </a:rPr>
              <a:t> has been </a:t>
            </a:r>
            <a:r>
              <a:rPr lang="en-GB" sz="2400" b="1" spc="17" dirty="0">
                <a:latin typeface="Inter"/>
              </a:rPr>
              <a:t>replaced by artificial surfaces </a:t>
            </a:r>
            <a:r>
              <a:rPr lang="en-GB" sz="2400" spc="17" dirty="0">
                <a:latin typeface="Inter"/>
              </a:rPr>
              <a:t>such as </a:t>
            </a:r>
            <a:r>
              <a:rPr lang="en-GB" sz="2400" b="1" spc="17" dirty="0">
                <a:latin typeface="Inter"/>
              </a:rPr>
              <a:t>asphalt and concrete</a:t>
            </a:r>
            <a:r>
              <a:rPr lang="en-GB" sz="2400" spc="17" dirty="0">
                <a:latin typeface="Inter"/>
              </a:rPr>
              <a:t>, which </a:t>
            </a:r>
            <a:r>
              <a:rPr lang="en-GB" sz="2400" b="1" spc="17" dirty="0">
                <a:latin typeface="Inter"/>
              </a:rPr>
              <a:t>prevent rainwater </a:t>
            </a:r>
            <a:r>
              <a:rPr lang="en-GB" sz="2400" spc="17" dirty="0">
                <a:latin typeface="Inter"/>
              </a:rPr>
              <a:t>from being </a:t>
            </a:r>
            <a:r>
              <a:rPr lang="en-GB" sz="2400" b="1" spc="17" dirty="0">
                <a:latin typeface="Inter"/>
              </a:rPr>
              <a:t>absorbed by the ground</a:t>
            </a:r>
            <a:r>
              <a:rPr lang="en-GB" sz="2400" spc="17" dirty="0">
                <a:latin typeface="Inter"/>
              </a:rPr>
              <a:t>. </a:t>
            </a:r>
          </a:p>
        </p:txBody>
      </p:sp>
      <p:sp>
        <p:nvSpPr>
          <p:cNvPr id="13" name="CuadroTexto 12">
            <a:extLst>
              <a:ext uri="{FF2B5EF4-FFF2-40B4-BE49-F238E27FC236}">
                <a16:creationId xmlns:a16="http://schemas.microsoft.com/office/drawing/2014/main" id="{3F9D63B8-BEDF-6318-CC39-2A9FD84A82EC}"/>
              </a:ext>
            </a:extLst>
          </p:cNvPr>
          <p:cNvSpPr txBox="1"/>
          <p:nvPr/>
        </p:nvSpPr>
        <p:spPr>
          <a:xfrm>
            <a:off x="3544529" y="3939242"/>
            <a:ext cx="11887200" cy="830997"/>
          </a:xfrm>
          <a:prstGeom prst="rect">
            <a:avLst/>
          </a:prstGeom>
          <a:noFill/>
        </p:spPr>
        <p:txBody>
          <a:bodyPr wrap="square">
            <a:spAutoFit/>
          </a:bodyPr>
          <a:lstStyle/>
          <a:p>
            <a:pPr marR="457200" lvl="0" algn="just">
              <a:spcBef>
                <a:spcPts val="200"/>
              </a:spcBef>
            </a:pPr>
            <a:r>
              <a:rPr lang="en-GB" sz="2400" spc="17" dirty="0">
                <a:latin typeface="Inter"/>
              </a:rPr>
              <a:t>This excess rainfall runoff can cause numerous environmental problems such as: </a:t>
            </a:r>
          </a:p>
        </p:txBody>
      </p:sp>
      <p:sp>
        <p:nvSpPr>
          <p:cNvPr id="15" name="CuadroTexto 14">
            <a:extLst>
              <a:ext uri="{FF2B5EF4-FFF2-40B4-BE49-F238E27FC236}">
                <a16:creationId xmlns:a16="http://schemas.microsoft.com/office/drawing/2014/main" id="{FB4F5BB3-FACC-0AEA-EDB3-969DC7812457}"/>
              </a:ext>
            </a:extLst>
          </p:cNvPr>
          <p:cNvSpPr txBox="1"/>
          <p:nvPr/>
        </p:nvSpPr>
        <p:spPr>
          <a:xfrm>
            <a:off x="3489223" y="4943831"/>
            <a:ext cx="7967270" cy="2134495"/>
          </a:xfrm>
          <a:prstGeom prst="rect">
            <a:avLst/>
          </a:prstGeom>
          <a:solidFill>
            <a:schemeClr val="accent5">
              <a:lumMod val="75000"/>
            </a:schemeClr>
          </a:solidFill>
          <a:ln w="63500">
            <a:solidFill>
              <a:schemeClr val="bg1">
                <a:lumMod val="95000"/>
              </a:schemeClr>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just">
              <a:lnSpc>
                <a:spcPct val="120000"/>
              </a:lnSpc>
              <a:spcBef>
                <a:spcPts val="200"/>
              </a:spcBef>
              <a:spcAft>
                <a:spcPts val="1000"/>
              </a:spcAft>
            </a:pPr>
            <a:r>
              <a:rPr lang="en-GB" sz="2400" spc="17" dirty="0">
                <a:solidFill>
                  <a:schemeClr val="bg1"/>
                </a:solidFill>
                <a:latin typeface="Inter"/>
              </a:rPr>
              <a:t>- </a:t>
            </a:r>
            <a:r>
              <a:rPr lang="en-GB" sz="2400" b="1" spc="17" dirty="0">
                <a:solidFill>
                  <a:schemeClr val="bg1"/>
                </a:solidFill>
                <a:latin typeface="Inter"/>
              </a:rPr>
              <a:t>Damaging water quality </a:t>
            </a:r>
            <a:r>
              <a:rPr lang="en-GB" sz="2400" spc="17" dirty="0">
                <a:solidFill>
                  <a:schemeClr val="bg1"/>
                </a:solidFill>
                <a:latin typeface="Inter"/>
              </a:rPr>
              <a:t>by carrying urban pollutants into water bodies</a:t>
            </a:r>
          </a:p>
          <a:p>
            <a:pPr algn="just">
              <a:lnSpc>
                <a:spcPct val="120000"/>
              </a:lnSpc>
              <a:spcBef>
                <a:spcPts val="200"/>
              </a:spcBef>
              <a:spcAft>
                <a:spcPts val="1000"/>
              </a:spcAft>
            </a:pPr>
            <a:r>
              <a:rPr lang="en-GB" sz="2400" spc="17" dirty="0">
                <a:solidFill>
                  <a:schemeClr val="bg1"/>
                </a:solidFill>
                <a:latin typeface="Inter"/>
              </a:rPr>
              <a:t>- </a:t>
            </a:r>
            <a:r>
              <a:rPr lang="en-GB" sz="2400" b="1" spc="17" dirty="0">
                <a:solidFill>
                  <a:schemeClr val="bg1"/>
                </a:solidFill>
                <a:latin typeface="Inter"/>
              </a:rPr>
              <a:t>Eroding riverba</a:t>
            </a:r>
            <a:r>
              <a:rPr lang="en-GB" sz="2400" spc="17" dirty="0">
                <a:solidFill>
                  <a:schemeClr val="bg1"/>
                </a:solidFill>
                <a:latin typeface="Inter"/>
              </a:rPr>
              <a:t>nks</a:t>
            </a:r>
          </a:p>
          <a:p>
            <a:pPr algn="just">
              <a:lnSpc>
                <a:spcPct val="120000"/>
              </a:lnSpc>
              <a:spcBef>
                <a:spcPts val="200"/>
              </a:spcBef>
              <a:spcAft>
                <a:spcPts val="1000"/>
              </a:spcAft>
            </a:pPr>
            <a:r>
              <a:rPr lang="en-GB" sz="2400" spc="17" dirty="0">
                <a:solidFill>
                  <a:schemeClr val="bg1"/>
                </a:solidFill>
                <a:latin typeface="Inter"/>
              </a:rPr>
              <a:t>- </a:t>
            </a:r>
            <a:r>
              <a:rPr lang="en-GB" sz="2400" b="1" spc="17" dirty="0">
                <a:solidFill>
                  <a:schemeClr val="bg1"/>
                </a:solidFill>
                <a:latin typeface="Inter"/>
              </a:rPr>
              <a:t>Flooding</a:t>
            </a:r>
          </a:p>
        </p:txBody>
      </p:sp>
      <p:pic>
        <p:nvPicPr>
          <p:cNvPr id="4100" name="Picture 4" descr="grayscale photo of raindrops on concrete floor, puddle, dark, HD wallpaper">
            <a:extLst>
              <a:ext uri="{FF2B5EF4-FFF2-40B4-BE49-F238E27FC236}">
                <a16:creationId xmlns:a16="http://schemas.microsoft.com/office/drawing/2014/main" id="{9787649B-FFEA-5EA4-221E-78D5E3452D5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63000" y="5561623"/>
            <a:ext cx="4229100" cy="2817464"/>
          </a:xfrm>
          <a:prstGeom prst="rect">
            <a:avLst/>
          </a:prstGeom>
          <a:noFill/>
          <a:ln w="88900">
            <a:solidFill>
              <a:schemeClr val="bg1">
                <a:lumMod val="85000"/>
              </a:schemeClr>
            </a:solidFill>
          </a:ln>
          <a:extLst>
            <a:ext uri="{909E8E84-426E-40DD-AFC4-6F175D3DCCD1}">
              <a14:hiddenFill xmlns:a14="http://schemas.microsoft.com/office/drawing/2010/main">
                <a:solidFill>
                  <a:srgbClr val="FFFFFF"/>
                </a:solidFill>
              </a14:hiddenFill>
            </a:ext>
          </a:extLst>
        </p:spPr>
      </p:pic>
      <p:pic>
        <p:nvPicPr>
          <p:cNvPr id="4102" name="Picture 6" descr="water, building, architecture, castle, outdoors, york, fort, HD wallpaper">
            <a:extLst>
              <a:ext uri="{FF2B5EF4-FFF2-40B4-BE49-F238E27FC236}">
                <a16:creationId xmlns:a16="http://schemas.microsoft.com/office/drawing/2014/main" id="{A17D3E47-A204-0F3C-B1B4-6EEB2399AE5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231216" y="5563103"/>
            <a:ext cx="4221657" cy="2815984"/>
          </a:xfrm>
          <a:prstGeom prst="rect">
            <a:avLst/>
          </a:prstGeom>
          <a:noFill/>
          <a:ln w="88900">
            <a:solidFill>
              <a:schemeClr val="bg1">
                <a:lumMod val="95000"/>
              </a:schemeClr>
            </a:solidFill>
          </a:ln>
          <a:extLst>
            <a:ext uri="{909E8E84-426E-40DD-AFC4-6F175D3DCCD1}">
              <a14:hiddenFill xmlns:a14="http://schemas.microsoft.com/office/drawing/2010/main">
                <a:solidFill>
                  <a:srgbClr val="FFFFFF"/>
                </a:solidFill>
              </a14:hiddenFill>
            </a:ext>
          </a:extLst>
        </p:spPr>
      </p:pic>
      <p:sp>
        <p:nvSpPr>
          <p:cNvPr id="14" name="CuadroTexto 13">
            <a:extLst>
              <a:ext uri="{FF2B5EF4-FFF2-40B4-BE49-F238E27FC236}">
                <a16:creationId xmlns:a16="http://schemas.microsoft.com/office/drawing/2014/main" id="{0DFF95D0-F267-8EAD-D42C-35ABE582A574}"/>
              </a:ext>
            </a:extLst>
          </p:cNvPr>
          <p:cNvSpPr txBox="1"/>
          <p:nvPr/>
        </p:nvSpPr>
        <p:spPr>
          <a:xfrm>
            <a:off x="3544529" y="8817177"/>
            <a:ext cx="13574837" cy="940322"/>
          </a:xfrm>
          <a:prstGeom prst="rect">
            <a:avLst/>
          </a:prstGeom>
          <a:solidFill>
            <a:schemeClr val="bg1"/>
          </a:solidFill>
          <a:ln w="63500">
            <a:solidFill>
              <a:schemeClr val="bg1">
                <a:lumMod val="95000"/>
              </a:schemeClr>
            </a:solidFill>
          </a:ln>
        </p:spPr>
        <p:txBody>
          <a:bodyPr wrap="square">
            <a:spAutoFit/>
          </a:bodyPr>
          <a:lstStyle/>
          <a:p>
            <a:pPr marR="457200" indent="457200" algn="just">
              <a:lnSpc>
                <a:spcPct val="120000"/>
              </a:lnSpc>
              <a:spcBef>
                <a:spcPts val="200"/>
              </a:spcBef>
              <a:spcAft>
                <a:spcPts val="1000"/>
              </a:spcAft>
            </a:pPr>
            <a:r>
              <a:rPr lang="en-US" sz="2400" spc="17" dirty="0">
                <a:latin typeface="Inter"/>
              </a:rPr>
              <a:t>Especially in </a:t>
            </a:r>
            <a:r>
              <a:rPr lang="en-US" sz="2400" b="1" spc="17" dirty="0">
                <a:latin typeface="Inter"/>
              </a:rPr>
              <a:t>high-density urban areas</a:t>
            </a:r>
            <a:r>
              <a:rPr lang="en-US" sz="2400" spc="17" dirty="0">
                <a:latin typeface="Inter"/>
              </a:rPr>
              <a:t>, green roofs can be the </a:t>
            </a:r>
            <a:r>
              <a:rPr lang="en-US" sz="2400" b="1" spc="17" dirty="0">
                <a:latin typeface="Inter"/>
              </a:rPr>
              <a:t>most practical way to deal with sewer overflows.</a:t>
            </a:r>
            <a:endParaRPr lang="en-GB" sz="2400" b="1" spc="17" dirty="0">
              <a:latin typeface="Inter"/>
            </a:endParaRPr>
          </a:p>
        </p:txBody>
      </p:sp>
      <p:pic>
        <p:nvPicPr>
          <p:cNvPr id="9" name="Imagen 8" descr="Una caricatura de una persona&#10;&#10;Descripción generada automáticamente con confianza media">
            <a:extLst>
              <a:ext uri="{FF2B5EF4-FFF2-40B4-BE49-F238E27FC236}">
                <a16:creationId xmlns:a16="http://schemas.microsoft.com/office/drawing/2014/main" id="{B7577FE2-F4C5-7758-5C11-DFEEB62A07F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53616" y="8364618"/>
            <a:ext cx="1714500" cy="1714500"/>
          </a:xfrm>
          <a:prstGeom prst="rect">
            <a:avLst/>
          </a:prstGeom>
        </p:spPr>
      </p:pic>
    </p:spTree>
    <p:extLst>
      <p:ext uri="{BB962C8B-B14F-4D97-AF65-F5344CB8AC3E}">
        <p14:creationId xmlns:p14="http://schemas.microsoft.com/office/powerpoint/2010/main" val="33277704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esquinas redondeadas 6">
            <a:extLst>
              <a:ext uri="{FF2B5EF4-FFF2-40B4-BE49-F238E27FC236}">
                <a16:creationId xmlns:a16="http://schemas.microsoft.com/office/drawing/2014/main" id="{C05629A7-74F0-E341-41B0-88CF0729784D}"/>
              </a:ext>
            </a:extLst>
          </p:cNvPr>
          <p:cNvSpPr/>
          <p:nvPr/>
        </p:nvSpPr>
        <p:spPr>
          <a:xfrm>
            <a:off x="1905000" y="4070988"/>
            <a:ext cx="12539816" cy="960842"/>
          </a:xfrm>
          <a:prstGeom prst="roundRect">
            <a:avLst/>
          </a:prstGeom>
          <a:solidFill>
            <a:schemeClr val="accent5">
              <a:lumMod val="75000"/>
            </a:schemeClr>
          </a:solidFill>
          <a:ln>
            <a:solidFill>
              <a:schemeClr val="accent5">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ángulo: esquinas redondeadas 34">
            <a:extLst>
              <a:ext uri="{FF2B5EF4-FFF2-40B4-BE49-F238E27FC236}">
                <a16:creationId xmlns:a16="http://schemas.microsoft.com/office/drawing/2014/main" id="{55B92031-DAA5-A3F9-0469-E435E7818958}"/>
              </a:ext>
            </a:extLst>
          </p:cNvPr>
          <p:cNvSpPr/>
          <p:nvPr/>
        </p:nvSpPr>
        <p:spPr>
          <a:xfrm>
            <a:off x="5715000" y="9224372"/>
            <a:ext cx="11277600" cy="830997"/>
          </a:xfrm>
          <a:prstGeom prst="roundRect">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tángulo: esquinas redondeadas 33">
            <a:extLst>
              <a:ext uri="{FF2B5EF4-FFF2-40B4-BE49-F238E27FC236}">
                <a16:creationId xmlns:a16="http://schemas.microsoft.com/office/drawing/2014/main" id="{6F541162-FAD1-DC62-26E7-0F7DEE426689}"/>
              </a:ext>
            </a:extLst>
          </p:cNvPr>
          <p:cNvSpPr/>
          <p:nvPr/>
        </p:nvSpPr>
        <p:spPr>
          <a:xfrm>
            <a:off x="5715000" y="6432588"/>
            <a:ext cx="11277600" cy="2490993"/>
          </a:xfrm>
          <a:prstGeom prst="roundRect">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Box 2"/>
          <p:cNvSpPr txBox="1"/>
          <p:nvPr/>
        </p:nvSpPr>
        <p:spPr>
          <a:xfrm>
            <a:off x="2696129" y="904994"/>
            <a:ext cx="13667821" cy="1590179"/>
          </a:xfrm>
          <a:prstGeom prst="rect">
            <a:avLst/>
          </a:prstGeom>
        </p:spPr>
        <p:txBody>
          <a:bodyPr wrap="square" lIns="0" tIns="0" rIns="0" bIns="0" rtlCol="0" anchor="t">
            <a:spAutoFit/>
          </a:bodyPr>
          <a:lstStyle/>
          <a:p>
            <a:pPr>
              <a:lnSpc>
                <a:spcPts val="6159"/>
              </a:lnSpc>
              <a:spcBef>
                <a:spcPts val="4619"/>
              </a:spcBef>
            </a:pPr>
            <a:r>
              <a:rPr lang="en-US" sz="5599" spc="-279">
                <a:solidFill>
                  <a:srgbClr val="008E97"/>
                </a:solidFill>
                <a:latin typeface="Inter"/>
              </a:rPr>
              <a:t>STORMWATER MANAGEMENT ON GREEN ROOFS </a:t>
            </a:r>
          </a:p>
        </p:txBody>
      </p:sp>
      <p:sp>
        <p:nvSpPr>
          <p:cNvPr id="3" name="AutoShape 3"/>
          <p:cNvSpPr/>
          <p:nvPr/>
        </p:nvSpPr>
        <p:spPr>
          <a:xfrm>
            <a:off x="0" y="0"/>
            <a:ext cx="1714500" cy="10287000"/>
          </a:xfrm>
          <a:prstGeom prst="rect">
            <a:avLst/>
          </a:prstGeom>
          <a:solidFill>
            <a:srgbClr val="242424"/>
          </a:solidFill>
        </p:spPr>
        <p:txBody>
          <a:bodyPr/>
          <a:lstStyle/>
          <a:p>
            <a:endParaRPr lang="es-ES"/>
          </a:p>
        </p:txBody>
      </p:sp>
      <p:sp>
        <p:nvSpPr>
          <p:cNvPr id="4" name="TextBox 4"/>
          <p:cNvSpPr txBox="1"/>
          <p:nvPr/>
        </p:nvSpPr>
        <p:spPr>
          <a:xfrm rot="5400000">
            <a:off x="-2703918" y="4220475"/>
            <a:ext cx="7002110" cy="590418"/>
          </a:xfrm>
          <a:prstGeom prst="rect">
            <a:avLst/>
          </a:prstGeom>
        </p:spPr>
        <p:txBody>
          <a:bodyPr lIns="0" tIns="0" rIns="0" bIns="0" rtlCol="0" anchor="t">
            <a:spAutoFit/>
          </a:bodyPr>
          <a:lstStyle/>
          <a:p>
            <a:pPr marL="0" lvl="1">
              <a:lnSpc>
                <a:spcPts val="1680"/>
              </a:lnSpc>
              <a:spcBef>
                <a:spcPts val="1260"/>
              </a:spcBef>
            </a:pPr>
            <a:r>
              <a:rPr lang="en-GB" sz="1400" spc="210">
                <a:solidFill>
                  <a:schemeClr val="bg1"/>
                </a:solidFill>
                <a:latin typeface="Inter"/>
              </a:rPr>
              <a:t>Learning Unit 4: Green roof waterproofing, drainage &amp; recovery</a:t>
            </a:r>
          </a:p>
          <a:p>
            <a:pPr marL="0" lvl="1">
              <a:lnSpc>
                <a:spcPts val="1680"/>
              </a:lnSpc>
              <a:spcBef>
                <a:spcPts val="1260"/>
              </a:spcBef>
            </a:pPr>
            <a:endParaRPr lang="en-US" sz="1400" spc="210">
              <a:solidFill>
                <a:schemeClr val="bg1"/>
              </a:solidFill>
              <a:latin typeface="Inter"/>
            </a:endParaRP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grpSp>
        <p:nvGrpSpPr>
          <p:cNvPr id="14" name="Group 14"/>
          <p:cNvGrpSpPr/>
          <p:nvPr/>
        </p:nvGrpSpPr>
        <p:grpSpPr>
          <a:xfrm>
            <a:off x="5966410" y="6564084"/>
            <a:ext cx="5259498" cy="2184671"/>
            <a:chOff x="-10272" y="19051"/>
            <a:chExt cx="5494618" cy="2912895"/>
          </a:xfrm>
        </p:grpSpPr>
        <p:sp>
          <p:nvSpPr>
            <p:cNvPr id="15" name="TextBox 15"/>
            <p:cNvSpPr txBox="1"/>
            <p:nvPr/>
          </p:nvSpPr>
          <p:spPr>
            <a:xfrm>
              <a:off x="-10272" y="666710"/>
              <a:ext cx="5484346" cy="2265236"/>
            </a:xfrm>
            <a:prstGeom prst="rect">
              <a:avLst/>
            </a:prstGeom>
          </p:spPr>
          <p:txBody>
            <a:bodyPr lIns="0" tIns="0" rIns="0" bIns="0" rtlCol="0" anchor="t">
              <a:spAutoFit/>
            </a:bodyPr>
            <a:lstStyle/>
            <a:p>
              <a:pPr algn="just">
                <a:lnSpc>
                  <a:spcPts val="2699"/>
                </a:lnSpc>
                <a:spcBef>
                  <a:spcPts val="2024"/>
                </a:spcBef>
              </a:pPr>
              <a:r>
                <a:rPr lang="en-GB" sz="1799" spc="17" dirty="0">
                  <a:solidFill>
                    <a:srgbClr val="242424"/>
                  </a:solidFill>
                  <a:latin typeface="Inter"/>
                </a:rPr>
                <a:t>In these systems, the growing medium covers a separate drainage layer that is usually sand or gravel or covered with a filter fabric, or a layer of synthetic </a:t>
              </a:r>
              <a:r>
                <a:rPr lang="en-GB" sz="1799" spc="17" dirty="0" err="1">
                  <a:solidFill>
                    <a:srgbClr val="242424"/>
                  </a:solidFill>
                  <a:latin typeface="Inter"/>
                </a:rPr>
                <a:t>geocomposite</a:t>
              </a:r>
              <a:r>
                <a:rPr lang="en-GB" sz="1799" spc="17" dirty="0">
                  <a:solidFill>
                    <a:srgbClr val="242424"/>
                  </a:solidFill>
                  <a:latin typeface="Inter"/>
                </a:rPr>
                <a:t> of plastic, rigid filaments, or the like. </a:t>
              </a:r>
              <a:endParaRPr lang="en-US" sz="1799" spc="17" dirty="0">
                <a:solidFill>
                  <a:srgbClr val="242424"/>
                </a:solidFill>
                <a:latin typeface="Inter"/>
              </a:endParaRPr>
            </a:p>
          </p:txBody>
        </p:sp>
        <p:sp>
          <p:nvSpPr>
            <p:cNvPr id="16" name="TextBox 16"/>
            <p:cNvSpPr txBox="1"/>
            <p:nvPr/>
          </p:nvSpPr>
          <p:spPr>
            <a:xfrm>
              <a:off x="0" y="19051"/>
              <a:ext cx="5484346" cy="561436"/>
            </a:xfrm>
            <a:prstGeom prst="rect">
              <a:avLst/>
            </a:prstGeom>
          </p:spPr>
          <p:txBody>
            <a:bodyPr lIns="0" tIns="0" rIns="0" bIns="0" rtlCol="0" anchor="t">
              <a:spAutoFit/>
            </a:bodyPr>
            <a:lstStyle/>
            <a:p>
              <a:pPr algn="ctr">
                <a:lnSpc>
                  <a:spcPts val="3520"/>
                </a:lnSpc>
                <a:spcBef>
                  <a:spcPts val="2640"/>
                </a:spcBef>
              </a:pPr>
              <a:r>
                <a:rPr lang="en-US" sz="2800" spc="-160" dirty="0">
                  <a:solidFill>
                    <a:srgbClr val="242424"/>
                  </a:solidFill>
                  <a:latin typeface="Inter Bold"/>
                </a:rPr>
                <a:t>Multi-layer systems  </a:t>
              </a:r>
            </a:p>
          </p:txBody>
        </p:sp>
      </p:grpSp>
      <p:grpSp>
        <p:nvGrpSpPr>
          <p:cNvPr id="17" name="Group 17"/>
          <p:cNvGrpSpPr/>
          <p:nvPr/>
        </p:nvGrpSpPr>
        <p:grpSpPr>
          <a:xfrm>
            <a:off x="11660018" y="6589457"/>
            <a:ext cx="5028822" cy="1239236"/>
            <a:chOff x="-494746" y="30968"/>
            <a:chExt cx="5484346" cy="1264256"/>
          </a:xfrm>
        </p:grpSpPr>
        <p:sp>
          <p:nvSpPr>
            <p:cNvPr id="18" name="TextBox 18"/>
            <p:cNvSpPr txBox="1"/>
            <p:nvPr/>
          </p:nvSpPr>
          <p:spPr>
            <a:xfrm>
              <a:off x="-494746" y="621714"/>
              <a:ext cx="5484346" cy="673510"/>
            </a:xfrm>
            <a:prstGeom prst="rect">
              <a:avLst/>
            </a:prstGeom>
          </p:spPr>
          <p:txBody>
            <a:bodyPr lIns="0" tIns="0" rIns="0" bIns="0" rtlCol="0" anchor="t">
              <a:spAutoFit/>
            </a:bodyPr>
            <a:lstStyle/>
            <a:p>
              <a:pPr algn="just">
                <a:lnSpc>
                  <a:spcPts val="2699"/>
                </a:lnSpc>
                <a:spcBef>
                  <a:spcPts val="2024"/>
                </a:spcBef>
              </a:pPr>
              <a:r>
                <a:rPr lang="en-US" sz="1799" spc="17">
                  <a:solidFill>
                    <a:srgbClr val="242424"/>
                  </a:solidFill>
                  <a:latin typeface="Inter"/>
                </a:rPr>
                <a:t>Such as sand and gravel, tend to increase retention time and delay peak runoff. </a:t>
              </a:r>
            </a:p>
          </p:txBody>
        </p:sp>
        <p:sp>
          <p:nvSpPr>
            <p:cNvPr id="19" name="TextBox 19"/>
            <p:cNvSpPr txBox="1"/>
            <p:nvPr/>
          </p:nvSpPr>
          <p:spPr>
            <a:xfrm>
              <a:off x="-494746" y="30968"/>
              <a:ext cx="5484346" cy="429578"/>
            </a:xfrm>
            <a:prstGeom prst="rect">
              <a:avLst/>
            </a:prstGeom>
          </p:spPr>
          <p:txBody>
            <a:bodyPr lIns="0" tIns="0" rIns="0" bIns="0" rtlCol="0" anchor="t">
              <a:spAutoFit/>
            </a:bodyPr>
            <a:lstStyle/>
            <a:p>
              <a:pPr algn="ctr">
                <a:lnSpc>
                  <a:spcPts val="3520"/>
                </a:lnSpc>
                <a:spcBef>
                  <a:spcPts val="2640"/>
                </a:spcBef>
              </a:pPr>
              <a:r>
                <a:rPr lang="en-US" sz="2800" spc="-160" dirty="0">
                  <a:solidFill>
                    <a:srgbClr val="242424"/>
                  </a:solidFill>
                  <a:latin typeface="Inter Bold"/>
                </a:rPr>
                <a:t>Granular drainage layers </a:t>
              </a:r>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sp>
        <p:nvSpPr>
          <p:cNvPr id="12" name="Marcador de número de diapositiva 6">
            <a:extLst>
              <a:ext uri="{FF2B5EF4-FFF2-40B4-BE49-F238E27FC236}">
                <a16:creationId xmlns:a16="http://schemas.microsoft.com/office/drawing/2014/main" id="{E8BAEE0A-E263-6751-0B5B-F4D9AE4DAD01}"/>
              </a:ext>
            </a:extLst>
          </p:cNvPr>
          <p:cNvSpPr>
            <a:spLocks noGrp="1"/>
          </p:cNvSpPr>
          <p:nvPr>
            <p:ph type="sldNum" sz="quarter" idx="12"/>
          </p:nvPr>
        </p:nvSpPr>
        <p:spPr>
          <a:xfrm>
            <a:off x="16363950" y="674687"/>
            <a:ext cx="2133600" cy="365125"/>
          </a:xfrm>
        </p:spPr>
        <p:txBody>
          <a:bodyPr/>
          <a:lstStyle/>
          <a:p>
            <a:pPr algn="ctr">
              <a:lnSpc>
                <a:spcPts val="2399"/>
              </a:lnSpc>
              <a:spcBef>
                <a:spcPts val="1799"/>
              </a:spcBef>
            </a:pPr>
            <a:fld id="{B6F15528-21DE-4FAA-801E-634DDDAF4B2B}" type="slidenum">
              <a:rPr lang="en-US" sz="1999" spc="119" smtClean="0">
                <a:solidFill>
                  <a:srgbClr val="FFFFFF"/>
                </a:solidFill>
                <a:latin typeface="Inter Bold"/>
              </a:rPr>
              <a:pPr algn="ctr">
                <a:lnSpc>
                  <a:spcPts val="2399"/>
                </a:lnSpc>
                <a:spcBef>
                  <a:spcPts val="1799"/>
                </a:spcBef>
              </a:pPr>
              <a:t>29</a:t>
            </a:fld>
            <a:endParaRPr lang="en-US" sz="1999" spc="119">
              <a:solidFill>
                <a:srgbClr val="FFFFFF"/>
              </a:solidFill>
              <a:latin typeface="Inter Bold"/>
            </a:endParaRPr>
          </a:p>
        </p:txBody>
      </p:sp>
      <p:sp>
        <p:nvSpPr>
          <p:cNvPr id="13" name="CuadroTexto 12">
            <a:extLst>
              <a:ext uri="{FF2B5EF4-FFF2-40B4-BE49-F238E27FC236}">
                <a16:creationId xmlns:a16="http://schemas.microsoft.com/office/drawing/2014/main" id="{E54ACA03-D39C-A20B-D8DC-690978C74D06}"/>
              </a:ext>
            </a:extLst>
          </p:cNvPr>
          <p:cNvSpPr txBox="1"/>
          <p:nvPr/>
        </p:nvSpPr>
        <p:spPr>
          <a:xfrm>
            <a:off x="2550582" y="3595066"/>
            <a:ext cx="9252284" cy="466410"/>
          </a:xfrm>
          <a:prstGeom prst="rect">
            <a:avLst/>
          </a:prstGeom>
          <a:noFill/>
        </p:spPr>
        <p:txBody>
          <a:bodyPr wrap="square">
            <a:spAutoFit/>
          </a:bodyPr>
          <a:lstStyle/>
          <a:p>
            <a:pPr marL="742950" lvl="1" indent="-285750">
              <a:lnSpc>
                <a:spcPct val="107000"/>
              </a:lnSpc>
              <a:spcAft>
                <a:spcPts val="800"/>
              </a:spcAft>
              <a:buFont typeface="+mj-lt"/>
              <a:buAutoNum type="alphaLcPeriod"/>
            </a:pPr>
            <a:r>
              <a:rPr lang="en-US" sz="2400" b="1" kern="100">
                <a:solidFill>
                  <a:srgbClr val="009DD9"/>
                </a:solidFill>
                <a:effectLst/>
                <a:latin typeface="Open Sans" panose="020B0606030504020204" pitchFamily="34" charset="0"/>
                <a:ea typeface="HGSoeiKakugothicUB" panose="020B0A09000000000000" pitchFamily="49" charset="-128"/>
                <a:cs typeface="Tahoma" panose="020B0604030504040204" pitchFamily="34" charset="0"/>
              </a:rPr>
              <a:t> Reducing runoff</a:t>
            </a:r>
            <a:endParaRPr lang="en-GB" sz="2400" kern="100">
              <a:effectLst/>
              <a:latin typeface="Franklin Gothic Book" panose="020B0503020102020204" pitchFamily="34" charset="0"/>
              <a:ea typeface="Franklin Gothic Book" panose="020B0503020102020204" pitchFamily="34" charset="0"/>
              <a:cs typeface="Tahoma" panose="020B0604030504040204" pitchFamily="34" charset="0"/>
            </a:endParaRPr>
          </a:p>
        </p:txBody>
      </p:sp>
      <p:sp>
        <p:nvSpPr>
          <p:cNvPr id="23" name="CuadroTexto 22">
            <a:extLst>
              <a:ext uri="{FF2B5EF4-FFF2-40B4-BE49-F238E27FC236}">
                <a16:creationId xmlns:a16="http://schemas.microsoft.com/office/drawing/2014/main" id="{2A0EF7F0-B04A-D346-A1E9-3CE183746CAD}"/>
              </a:ext>
            </a:extLst>
          </p:cNvPr>
          <p:cNvSpPr txBox="1"/>
          <p:nvPr/>
        </p:nvSpPr>
        <p:spPr>
          <a:xfrm>
            <a:off x="2703503" y="2718825"/>
            <a:ext cx="14727246" cy="830997"/>
          </a:xfrm>
          <a:prstGeom prst="rect">
            <a:avLst/>
          </a:prstGeom>
          <a:noFill/>
        </p:spPr>
        <p:txBody>
          <a:bodyPr wrap="square">
            <a:spAutoFit/>
          </a:bodyPr>
          <a:lstStyle/>
          <a:p>
            <a:r>
              <a:rPr lang="en-US" sz="2400" spc="17" dirty="0">
                <a:latin typeface="Inter"/>
              </a:rPr>
              <a:t>Green roofs </a:t>
            </a:r>
            <a:r>
              <a:rPr lang="en-US" sz="2400" b="1" spc="17" dirty="0">
                <a:latin typeface="Inter"/>
              </a:rPr>
              <a:t>help regulate stormwater</a:t>
            </a:r>
            <a:r>
              <a:rPr lang="en-US" sz="2400" spc="17" dirty="0">
                <a:latin typeface="Inter"/>
              </a:rPr>
              <a:t> and </a:t>
            </a:r>
            <a:r>
              <a:rPr lang="en-US" sz="2400" b="1" spc="17" dirty="0">
                <a:latin typeface="Inter"/>
              </a:rPr>
              <a:t>mitigate the effects of pollutant rainfall </a:t>
            </a:r>
            <a:r>
              <a:rPr lang="en-US" sz="2400" spc="17" dirty="0">
                <a:latin typeface="Inter"/>
              </a:rPr>
              <a:t>such as acid rain, mainly with </a:t>
            </a:r>
            <a:r>
              <a:rPr lang="en-US" sz="2400" b="1" spc="17" dirty="0">
                <a:latin typeface="Inter"/>
              </a:rPr>
              <a:t>two actions</a:t>
            </a:r>
            <a:r>
              <a:rPr lang="en-US" sz="2400" spc="17" dirty="0">
                <a:latin typeface="Inter"/>
              </a:rPr>
              <a:t>: </a:t>
            </a:r>
            <a:endParaRPr lang="en-GB" sz="2400" spc="17" dirty="0">
              <a:latin typeface="Inter"/>
            </a:endParaRPr>
          </a:p>
        </p:txBody>
      </p:sp>
      <p:sp>
        <p:nvSpPr>
          <p:cNvPr id="25" name="CuadroTexto 24">
            <a:extLst>
              <a:ext uri="{FF2B5EF4-FFF2-40B4-BE49-F238E27FC236}">
                <a16:creationId xmlns:a16="http://schemas.microsoft.com/office/drawing/2014/main" id="{8119AD0A-F24B-7793-5BE7-20D8A8648543}"/>
              </a:ext>
            </a:extLst>
          </p:cNvPr>
          <p:cNvSpPr txBox="1"/>
          <p:nvPr/>
        </p:nvSpPr>
        <p:spPr>
          <a:xfrm>
            <a:off x="3312826" y="4096399"/>
            <a:ext cx="12434426" cy="933269"/>
          </a:xfrm>
          <a:prstGeom prst="rect">
            <a:avLst/>
          </a:prstGeom>
          <a:noFill/>
        </p:spPr>
        <p:txBody>
          <a:bodyPr wrap="square">
            <a:spAutoFit/>
          </a:bodyPr>
          <a:lstStyle/>
          <a:p>
            <a:pPr marL="342900" lvl="0" indent="-342900">
              <a:lnSpc>
                <a:spcPct val="107000"/>
              </a:lnSpc>
              <a:buFont typeface="+mj-lt"/>
              <a:buAutoNum type="arabicPeriod"/>
            </a:pPr>
            <a:r>
              <a:rPr lang="en-US" sz="2400" spc="17" dirty="0">
                <a:solidFill>
                  <a:schemeClr val="bg1"/>
                </a:solidFill>
                <a:latin typeface="Inter"/>
              </a:rPr>
              <a:t>Increasing the amount of water that remains in the cover after a storm.</a:t>
            </a:r>
            <a:endParaRPr lang="en-GB" sz="2400" spc="17" dirty="0">
              <a:solidFill>
                <a:schemeClr val="bg1"/>
              </a:solidFill>
              <a:latin typeface="Inter"/>
            </a:endParaRPr>
          </a:p>
          <a:p>
            <a:pPr marL="342900" lvl="0" indent="-342900">
              <a:lnSpc>
                <a:spcPct val="107000"/>
              </a:lnSpc>
              <a:spcBef>
                <a:spcPts val="600"/>
              </a:spcBef>
              <a:spcAft>
                <a:spcPts val="800"/>
              </a:spcAft>
              <a:buFont typeface="+mj-lt"/>
              <a:buAutoNum type="arabicPeriod"/>
            </a:pPr>
            <a:r>
              <a:rPr lang="en-US" sz="2400" spc="17" dirty="0">
                <a:solidFill>
                  <a:schemeClr val="bg1"/>
                </a:solidFill>
                <a:latin typeface="Inter"/>
              </a:rPr>
              <a:t>Reducing the rate at which water flows from the roof to the storm drain</a:t>
            </a:r>
            <a:r>
              <a:rPr lang="en-US" sz="1800" kern="100" dirty="0">
                <a:effectLst/>
                <a:latin typeface="Open Sans" panose="020B0606030504020204" pitchFamily="34" charset="0"/>
                <a:ea typeface="HGSoeiKakugothicUB" panose="020B0A09000000000000" pitchFamily="49" charset="-128"/>
                <a:cs typeface="Tahoma" panose="020B0604030504040204" pitchFamily="34" charset="0"/>
              </a:rPr>
              <a:t>.</a:t>
            </a:r>
            <a:endParaRPr lang="en-GB" sz="1800" kern="100" dirty="0">
              <a:effectLst/>
              <a:latin typeface="Franklin Gothic Book" panose="020B0503020102020204" pitchFamily="34" charset="0"/>
              <a:ea typeface="Franklin Gothic Book" panose="020B0503020102020204" pitchFamily="34" charset="0"/>
              <a:cs typeface="Tahoma" panose="020B0604030504040204" pitchFamily="34" charset="0"/>
            </a:endParaRPr>
          </a:p>
        </p:txBody>
      </p:sp>
      <p:sp>
        <p:nvSpPr>
          <p:cNvPr id="27" name="CuadroTexto 26">
            <a:extLst>
              <a:ext uri="{FF2B5EF4-FFF2-40B4-BE49-F238E27FC236}">
                <a16:creationId xmlns:a16="http://schemas.microsoft.com/office/drawing/2014/main" id="{72CFCFCB-C32A-4A89-8D24-BC55E673D7FD}"/>
              </a:ext>
            </a:extLst>
          </p:cNvPr>
          <p:cNvSpPr txBox="1"/>
          <p:nvPr/>
        </p:nvSpPr>
        <p:spPr>
          <a:xfrm>
            <a:off x="2703502" y="5109611"/>
            <a:ext cx="14727247" cy="1251496"/>
          </a:xfrm>
          <a:prstGeom prst="rect">
            <a:avLst/>
          </a:prstGeom>
          <a:noFill/>
        </p:spPr>
        <p:txBody>
          <a:bodyPr wrap="square">
            <a:spAutoFit/>
          </a:bodyPr>
          <a:lstStyle/>
          <a:p>
            <a:pPr lvl="0" algn="just">
              <a:lnSpc>
                <a:spcPct val="107000"/>
              </a:lnSpc>
              <a:spcBef>
                <a:spcPts val="600"/>
              </a:spcBef>
              <a:spcAft>
                <a:spcPts val="800"/>
              </a:spcAft>
            </a:pPr>
            <a:r>
              <a:rPr lang="en-US" sz="2400" spc="17" dirty="0">
                <a:latin typeface="Inter"/>
              </a:rPr>
              <a:t>The ability of a green roof to absorb and retain rainwater depends on several factors, including the drainage layer, the growing medium, the plants (or vegetation), the slope of the roof, the season and climate and the roof size. </a:t>
            </a:r>
            <a:endParaRPr lang="en-GB" sz="2400" spc="17" dirty="0">
              <a:latin typeface="Inter"/>
            </a:endParaRPr>
          </a:p>
        </p:txBody>
      </p:sp>
      <p:sp>
        <p:nvSpPr>
          <p:cNvPr id="29" name="CuadroTexto 28">
            <a:extLst>
              <a:ext uri="{FF2B5EF4-FFF2-40B4-BE49-F238E27FC236}">
                <a16:creationId xmlns:a16="http://schemas.microsoft.com/office/drawing/2014/main" id="{2B08701F-1F96-C5D5-E20C-C02F4814D787}"/>
              </a:ext>
            </a:extLst>
          </p:cNvPr>
          <p:cNvSpPr txBox="1"/>
          <p:nvPr/>
        </p:nvSpPr>
        <p:spPr>
          <a:xfrm>
            <a:off x="5966410" y="9262658"/>
            <a:ext cx="11277600" cy="707886"/>
          </a:xfrm>
          <a:prstGeom prst="rect">
            <a:avLst/>
          </a:prstGeom>
          <a:noFill/>
        </p:spPr>
        <p:txBody>
          <a:bodyPr wrap="square">
            <a:spAutoFit/>
          </a:bodyPr>
          <a:lstStyle/>
          <a:p>
            <a:r>
              <a:rPr lang="en-US" sz="2000" spc="17">
                <a:latin typeface="Inter"/>
              </a:rPr>
              <a:t>Choosing plants with higher evapotranspiration rates increases the rainwater absorption of a vegetative cover. </a:t>
            </a:r>
            <a:endParaRPr lang="en-GB" sz="2000" spc="17">
              <a:latin typeface="Inter"/>
            </a:endParaRPr>
          </a:p>
        </p:txBody>
      </p:sp>
      <p:sp>
        <p:nvSpPr>
          <p:cNvPr id="31" name="CuadroTexto 30">
            <a:extLst>
              <a:ext uri="{FF2B5EF4-FFF2-40B4-BE49-F238E27FC236}">
                <a16:creationId xmlns:a16="http://schemas.microsoft.com/office/drawing/2014/main" id="{4FE45DFF-B95C-F1EC-2010-2E657AD38716}"/>
              </a:ext>
            </a:extLst>
          </p:cNvPr>
          <p:cNvSpPr txBox="1"/>
          <p:nvPr/>
        </p:nvSpPr>
        <p:spPr>
          <a:xfrm>
            <a:off x="2601985" y="7327492"/>
            <a:ext cx="3364425" cy="990015"/>
          </a:xfrm>
          <a:prstGeom prst="rect">
            <a:avLst/>
          </a:prstGeom>
          <a:noFill/>
        </p:spPr>
        <p:txBody>
          <a:bodyPr wrap="square">
            <a:spAutoFit/>
          </a:bodyPr>
          <a:lstStyle/>
          <a:p>
            <a:pPr marL="457200" indent="-457200">
              <a:lnSpc>
                <a:spcPts val="3520"/>
              </a:lnSpc>
              <a:spcBef>
                <a:spcPts val="2640"/>
              </a:spcBef>
              <a:buFont typeface="Arial" panose="020B0604020202020204" pitchFamily="34" charset="0"/>
              <a:buChar char="•"/>
            </a:pPr>
            <a:r>
              <a:rPr lang="en-US" sz="3200" spc="-160" dirty="0">
                <a:solidFill>
                  <a:srgbClr val="242424"/>
                </a:solidFill>
                <a:latin typeface="Inter Bold"/>
              </a:rPr>
              <a:t>Drainage systems</a:t>
            </a:r>
            <a:endParaRPr lang="en-GB" sz="3200" spc="-160" dirty="0">
              <a:solidFill>
                <a:srgbClr val="242424"/>
              </a:solidFill>
              <a:latin typeface="Inter Bold"/>
            </a:endParaRPr>
          </a:p>
        </p:txBody>
      </p:sp>
      <p:sp>
        <p:nvSpPr>
          <p:cNvPr id="33" name="CuadroTexto 32">
            <a:extLst>
              <a:ext uri="{FF2B5EF4-FFF2-40B4-BE49-F238E27FC236}">
                <a16:creationId xmlns:a16="http://schemas.microsoft.com/office/drawing/2014/main" id="{B08E41FF-E106-5363-08F2-A3A915020C34}"/>
              </a:ext>
            </a:extLst>
          </p:cNvPr>
          <p:cNvSpPr txBox="1"/>
          <p:nvPr/>
        </p:nvSpPr>
        <p:spPr>
          <a:xfrm>
            <a:off x="2601985" y="9123843"/>
            <a:ext cx="3640374" cy="990015"/>
          </a:xfrm>
          <a:prstGeom prst="rect">
            <a:avLst/>
          </a:prstGeom>
          <a:noFill/>
        </p:spPr>
        <p:txBody>
          <a:bodyPr wrap="square">
            <a:spAutoFit/>
          </a:bodyPr>
          <a:lstStyle/>
          <a:p>
            <a:pPr marL="457200" indent="-457200">
              <a:lnSpc>
                <a:spcPts val="3520"/>
              </a:lnSpc>
              <a:spcBef>
                <a:spcPts val="2640"/>
              </a:spcBef>
              <a:buFont typeface="Arial" panose="020B0604020202020204" pitchFamily="34" charset="0"/>
              <a:buChar char="•"/>
            </a:pPr>
            <a:r>
              <a:rPr lang="en-US" sz="3200" spc="-160">
                <a:solidFill>
                  <a:srgbClr val="242424"/>
                </a:solidFill>
                <a:latin typeface="Inter Bold"/>
              </a:rPr>
              <a:t>Depth of the substrate </a:t>
            </a:r>
            <a:endParaRPr lang="en-GB" sz="3200" spc="-160">
              <a:solidFill>
                <a:srgbClr val="242424"/>
              </a:solidFill>
              <a:latin typeface="Inter Bold"/>
            </a:endParaRPr>
          </a:p>
        </p:txBody>
      </p:sp>
      <p:cxnSp>
        <p:nvCxnSpPr>
          <p:cNvPr id="37" name="Conector recto 36">
            <a:extLst>
              <a:ext uri="{FF2B5EF4-FFF2-40B4-BE49-F238E27FC236}">
                <a16:creationId xmlns:a16="http://schemas.microsoft.com/office/drawing/2014/main" id="{06951074-B1C6-BDFD-BEAE-853E427CDABB}"/>
              </a:ext>
            </a:extLst>
          </p:cNvPr>
          <p:cNvCxnSpPr/>
          <p:nvPr/>
        </p:nvCxnSpPr>
        <p:spPr>
          <a:xfrm>
            <a:off x="11430000" y="6445400"/>
            <a:ext cx="0" cy="2303355"/>
          </a:xfrm>
          <a:prstGeom prst="line">
            <a:avLst/>
          </a:prstGeom>
        </p:spPr>
        <p:style>
          <a:lnRef idx="1">
            <a:schemeClr val="dk1"/>
          </a:lnRef>
          <a:fillRef idx="0">
            <a:schemeClr val="dk1"/>
          </a:fillRef>
          <a:effectRef idx="0">
            <a:schemeClr val="dk1"/>
          </a:effectRef>
          <a:fontRef idx="minor">
            <a:schemeClr val="tx1"/>
          </a:fontRef>
        </p:style>
      </p:cxnSp>
      <p:pic>
        <p:nvPicPr>
          <p:cNvPr id="9" name="Gráfico 8" descr="Diana contorno">
            <a:extLst>
              <a:ext uri="{FF2B5EF4-FFF2-40B4-BE49-F238E27FC236}">
                <a16:creationId xmlns:a16="http://schemas.microsoft.com/office/drawing/2014/main" id="{300759AB-8832-CAB8-35FF-9EAA6409115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144785" y="4083979"/>
            <a:ext cx="914400" cy="914400"/>
          </a:xfrm>
          <a:prstGeom prst="rect">
            <a:avLst/>
          </a:prstGeom>
        </p:spPr>
      </p:pic>
    </p:spTree>
    <p:extLst>
      <p:ext uri="{BB962C8B-B14F-4D97-AF65-F5344CB8AC3E}">
        <p14:creationId xmlns:p14="http://schemas.microsoft.com/office/powerpoint/2010/main" val="10788395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6573500" y="8572500"/>
            <a:ext cx="1714500" cy="1714500"/>
            <a:chOff x="0" y="0"/>
            <a:chExt cx="1913890" cy="1913890"/>
          </a:xfrm>
        </p:grpSpPr>
        <p:sp>
          <p:nvSpPr>
            <p:cNvPr id="3" name="Freeform 3"/>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sp>
        <p:nvSpPr>
          <p:cNvPr id="5" name="TextBox 5"/>
          <p:cNvSpPr txBox="1"/>
          <p:nvPr/>
        </p:nvSpPr>
        <p:spPr>
          <a:xfrm>
            <a:off x="16922553" y="9278011"/>
            <a:ext cx="958543" cy="304800"/>
          </a:xfrm>
          <a:prstGeom prst="rect">
            <a:avLst/>
          </a:prstGeom>
        </p:spPr>
        <p:txBody>
          <a:bodyPr lIns="0" tIns="0" rIns="0" bIns="0" rtlCol="0" anchor="t">
            <a:spAutoFit/>
          </a:bodyPr>
          <a:lstStyle/>
          <a:p>
            <a:pPr algn="ctr">
              <a:lnSpc>
                <a:spcPts val="2399"/>
              </a:lnSpc>
              <a:spcBef>
                <a:spcPts val="1799"/>
              </a:spcBef>
            </a:pPr>
            <a:r>
              <a:rPr lang="en-US" sz="1999" spc="119">
                <a:solidFill>
                  <a:srgbClr val="FFFFFF"/>
                </a:solidFill>
                <a:latin typeface="Inter Bold"/>
              </a:rPr>
              <a:t>03</a:t>
            </a:r>
          </a:p>
        </p:txBody>
      </p:sp>
      <p:sp>
        <p:nvSpPr>
          <p:cNvPr id="7" name="AutoShape 7"/>
          <p:cNvSpPr/>
          <p:nvPr/>
        </p:nvSpPr>
        <p:spPr>
          <a:xfrm>
            <a:off x="0" y="0"/>
            <a:ext cx="9144000" cy="3695700"/>
          </a:xfrm>
          <a:prstGeom prst="rect">
            <a:avLst/>
          </a:prstGeom>
          <a:solidFill>
            <a:srgbClr val="242424"/>
          </a:solidFill>
        </p:spPr>
        <p:txBody>
          <a:bodyPr/>
          <a:lstStyle/>
          <a:p>
            <a:endParaRPr lang="es-ES"/>
          </a:p>
        </p:txBody>
      </p:sp>
      <p:sp>
        <p:nvSpPr>
          <p:cNvPr id="8" name="TextBox 8"/>
          <p:cNvSpPr txBox="1"/>
          <p:nvPr/>
        </p:nvSpPr>
        <p:spPr>
          <a:xfrm>
            <a:off x="1371600" y="1257300"/>
            <a:ext cx="6955197" cy="715773"/>
          </a:xfrm>
          <a:prstGeom prst="rect">
            <a:avLst/>
          </a:prstGeom>
        </p:spPr>
        <p:txBody>
          <a:bodyPr lIns="0" tIns="0" rIns="0" bIns="0" rtlCol="0" anchor="t">
            <a:spAutoFit/>
          </a:bodyPr>
          <a:lstStyle/>
          <a:p>
            <a:pPr marL="0" lvl="1" indent="0" algn="l">
              <a:lnSpc>
                <a:spcPts val="5980"/>
              </a:lnSpc>
              <a:spcBef>
                <a:spcPts val="4485"/>
              </a:spcBef>
            </a:pPr>
            <a:r>
              <a:rPr lang="en-US" sz="4600" u="none" spc="276">
                <a:solidFill>
                  <a:srgbClr val="FFFFFF"/>
                </a:solidFill>
                <a:latin typeface="Inter Bold"/>
              </a:rPr>
              <a:t>Introduction </a:t>
            </a:r>
          </a:p>
        </p:txBody>
      </p:sp>
      <p:sp>
        <p:nvSpPr>
          <p:cNvPr id="12" name="TextBox 12"/>
          <p:cNvSpPr txBox="1"/>
          <p:nvPr/>
        </p:nvSpPr>
        <p:spPr>
          <a:xfrm>
            <a:off x="1066800" y="5478115"/>
            <a:ext cx="7010400" cy="3026470"/>
          </a:xfrm>
          <a:prstGeom prst="rect">
            <a:avLst/>
          </a:prstGeom>
        </p:spPr>
        <p:txBody>
          <a:bodyPr wrap="square" lIns="0" tIns="0" rIns="0" bIns="0" rtlCol="0" anchor="t">
            <a:spAutoFit/>
          </a:bodyPr>
          <a:lstStyle/>
          <a:p>
            <a:pPr algn="just">
              <a:lnSpc>
                <a:spcPts val="2700"/>
              </a:lnSpc>
              <a:spcBef>
                <a:spcPts val="2025"/>
              </a:spcBef>
            </a:pPr>
            <a:r>
              <a:rPr lang="en-GB" sz="2400" spc="18" dirty="0">
                <a:solidFill>
                  <a:srgbClr val="242424"/>
                </a:solidFill>
                <a:latin typeface="Inter"/>
              </a:rPr>
              <a:t>This module covers the </a:t>
            </a:r>
            <a:r>
              <a:rPr lang="en-GB" sz="2400" b="1" spc="18" dirty="0">
                <a:solidFill>
                  <a:srgbClr val="242424"/>
                </a:solidFill>
                <a:latin typeface="Inter"/>
              </a:rPr>
              <a:t>benefits </a:t>
            </a:r>
            <a:r>
              <a:rPr lang="en-GB" sz="2400" spc="18" dirty="0">
                <a:solidFill>
                  <a:srgbClr val="242424"/>
                </a:solidFill>
                <a:latin typeface="Inter"/>
              </a:rPr>
              <a:t>of green roofs in </a:t>
            </a:r>
            <a:r>
              <a:rPr lang="en-GB" sz="2400" b="1" spc="18" dirty="0">
                <a:solidFill>
                  <a:srgbClr val="242424"/>
                </a:solidFill>
                <a:latin typeface="Inter"/>
              </a:rPr>
              <a:t>economic</a:t>
            </a:r>
            <a:r>
              <a:rPr lang="en-GB" sz="2400" spc="18" dirty="0">
                <a:solidFill>
                  <a:srgbClr val="242424"/>
                </a:solidFill>
                <a:latin typeface="Inter"/>
              </a:rPr>
              <a:t>, </a:t>
            </a:r>
            <a:r>
              <a:rPr lang="en-GB" sz="2400" b="1" spc="18" dirty="0">
                <a:solidFill>
                  <a:srgbClr val="242424"/>
                </a:solidFill>
                <a:latin typeface="Inter"/>
              </a:rPr>
              <a:t>energy</a:t>
            </a:r>
            <a:r>
              <a:rPr lang="en-GB" sz="2400" spc="18" dirty="0">
                <a:solidFill>
                  <a:srgbClr val="242424"/>
                </a:solidFill>
                <a:latin typeface="Inter"/>
              </a:rPr>
              <a:t> and </a:t>
            </a:r>
            <a:r>
              <a:rPr lang="en-GB" sz="2400" b="1" spc="18" dirty="0">
                <a:solidFill>
                  <a:srgbClr val="242424"/>
                </a:solidFill>
                <a:latin typeface="Inter"/>
              </a:rPr>
              <a:t>environmental terms</a:t>
            </a:r>
            <a:r>
              <a:rPr lang="en-GB" sz="2400" spc="18" dirty="0">
                <a:solidFill>
                  <a:srgbClr val="242424"/>
                </a:solidFill>
                <a:latin typeface="Inter"/>
              </a:rPr>
              <a:t>. It also introduces topics such as efficient water management or the introduction of renewable technologies on green roofs.</a:t>
            </a:r>
          </a:p>
          <a:p>
            <a:pPr algn="just">
              <a:lnSpc>
                <a:spcPts val="2700"/>
              </a:lnSpc>
              <a:spcBef>
                <a:spcPts val="2025"/>
              </a:spcBef>
            </a:pPr>
            <a:r>
              <a:rPr lang="en-GB" sz="2400" spc="18" dirty="0">
                <a:solidFill>
                  <a:srgbClr val="242424"/>
                </a:solidFill>
                <a:latin typeface="Inter"/>
              </a:rPr>
              <a:t>Understanding the impact of green roofing on building energy savings is one of the main objectives of this module. </a:t>
            </a:r>
          </a:p>
        </p:txBody>
      </p:sp>
      <p:pic>
        <p:nvPicPr>
          <p:cNvPr id="14" name="Picture 13" descr="A person in a hard hat working on a solar panel&#10;&#10;Description automatically generated with low confidence">
            <a:extLst>
              <a:ext uri="{FF2B5EF4-FFF2-40B4-BE49-F238E27FC236}">
                <a16:creationId xmlns:a16="http://schemas.microsoft.com/office/drawing/2014/main" id="{8DEDC327-817D-B105-7C2C-A72B075B4269}"/>
              </a:ext>
            </a:extLst>
          </p:cNvPr>
          <p:cNvPicPr>
            <a:picLocks noChangeAspect="1"/>
          </p:cNvPicPr>
          <p:nvPr/>
        </p:nvPicPr>
        <p:blipFill rotWithShape="1">
          <a:blip r:embed="rId2">
            <a:extLst>
              <a:ext uri="{28A0092B-C50C-407E-A947-70E740481C1C}">
                <a14:useLocalDpi xmlns:a14="http://schemas.microsoft.com/office/drawing/2010/main" val="0"/>
              </a:ext>
            </a:extLst>
          </a:blip>
          <a:srcRect l="10860" t="-40" r="37690" b="40"/>
          <a:stretch/>
        </p:blipFill>
        <p:spPr>
          <a:xfrm>
            <a:off x="9143999" y="0"/>
            <a:ext cx="7453745" cy="10287000"/>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96129" y="904994"/>
            <a:ext cx="13667821" cy="1590179"/>
          </a:xfrm>
          <a:prstGeom prst="rect">
            <a:avLst/>
          </a:prstGeom>
        </p:spPr>
        <p:txBody>
          <a:bodyPr wrap="square" lIns="0" tIns="0" rIns="0" bIns="0" rtlCol="0" anchor="t">
            <a:spAutoFit/>
          </a:bodyPr>
          <a:lstStyle/>
          <a:p>
            <a:pPr>
              <a:lnSpc>
                <a:spcPts val="6159"/>
              </a:lnSpc>
              <a:spcBef>
                <a:spcPts val="4619"/>
              </a:spcBef>
            </a:pPr>
            <a:r>
              <a:rPr lang="en-US" sz="5599" spc="-279">
                <a:solidFill>
                  <a:srgbClr val="008E97"/>
                </a:solidFill>
                <a:latin typeface="Inter"/>
              </a:rPr>
              <a:t>STORMWATER MANAGEMENT ON GREEN ROOFS </a:t>
            </a:r>
          </a:p>
        </p:txBody>
      </p:sp>
      <p:sp>
        <p:nvSpPr>
          <p:cNvPr id="3" name="AutoShape 3"/>
          <p:cNvSpPr/>
          <p:nvPr/>
        </p:nvSpPr>
        <p:spPr>
          <a:xfrm>
            <a:off x="0" y="0"/>
            <a:ext cx="1714500" cy="10287000"/>
          </a:xfrm>
          <a:prstGeom prst="rect">
            <a:avLst/>
          </a:prstGeom>
          <a:solidFill>
            <a:srgbClr val="242424"/>
          </a:solidFill>
        </p:spPr>
        <p:txBody>
          <a:bodyPr/>
          <a:lstStyle/>
          <a:p>
            <a:endParaRPr lang="es-ES"/>
          </a:p>
        </p:txBody>
      </p:sp>
      <p:sp>
        <p:nvSpPr>
          <p:cNvPr id="4" name="TextBox 4"/>
          <p:cNvSpPr txBox="1"/>
          <p:nvPr/>
        </p:nvSpPr>
        <p:spPr>
          <a:xfrm rot="5400000">
            <a:off x="-2703918" y="4220475"/>
            <a:ext cx="7002110" cy="590418"/>
          </a:xfrm>
          <a:prstGeom prst="rect">
            <a:avLst/>
          </a:prstGeom>
        </p:spPr>
        <p:txBody>
          <a:bodyPr lIns="0" tIns="0" rIns="0" bIns="0" rtlCol="0" anchor="t">
            <a:spAutoFit/>
          </a:bodyPr>
          <a:lstStyle/>
          <a:p>
            <a:pPr marL="0" lvl="1">
              <a:lnSpc>
                <a:spcPts val="1680"/>
              </a:lnSpc>
              <a:spcBef>
                <a:spcPts val="1260"/>
              </a:spcBef>
            </a:pPr>
            <a:r>
              <a:rPr lang="en-GB" sz="1400" spc="210">
                <a:solidFill>
                  <a:schemeClr val="bg1"/>
                </a:solidFill>
                <a:latin typeface="Inter"/>
              </a:rPr>
              <a:t>Learning Unit 4: Green roof waterproofing, drainage &amp; recovery</a:t>
            </a:r>
          </a:p>
          <a:p>
            <a:pPr marL="0" lvl="1">
              <a:lnSpc>
                <a:spcPts val="1680"/>
              </a:lnSpc>
              <a:spcBef>
                <a:spcPts val="1260"/>
              </a:spcBef>
            </a:pPr>
            <a:endParaRPr lang="en-US" sz="1400" spc="210">
              <a:solidFill>
                <a:schemeClr val="bg1"/>
              </a:solidFill>
              <a:latin typeface="Inter"/>
            </a:endParaRP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sp>
        <p:nvSpPr>
          <p:cNvPr id="12" name="Marcador de número de diapositiva 6">
            <a:extLst>
              <a:ext uri="{FF2B5EF4-FFF2-40B4-BE49-F238E27FC236}">
                <a16:creationId xmlns:a16="http://schemas.microsoft.com/office/drawing/2014/main" id="{6A2E63E1-DA9C-ED8D-485B-D53CB0C571CC}"/>
              </a:ext>
            </a:extLst>
          </p:cNvPr>
          <p:cNvSpPr>
            <a:spLocks noGrp="1"/>
          </p:cNvSpPr>
          <p:nvPr>
            <p:ph type="sldNum" sz="quarter" idx="12"/>
          </p:nvPr>
        </p:nvSpPr>
        <p:spPr>
          <a:xfrm>
            <a:off x="16363950" y="674687"/>
            <a:ext cx="2133600" cy="365125"/>
          </a:xfrm>
        </p:spPr>
        <p:txBody>
          <a:bodyPr/>
          <a:lstStyle/>
          <a:p>
            <a:pPr algn="ctr">
              <a:lnSpc>
                <a:spcPts val="2399"/>
              </a:lnSpc>
              <a:spcBef>
                <a:spcPts val="1799"/>
              </a:spcBef>
            </a:pPr>
            <a:fld id="{B6F15528-21DE-4FAA-801E-634DDDAF4B2B}" type="slidenum">
              <a:rPr lang="en-US" sz="1999" spc="119" smtClean="0">
                <a:solidFill>
                  <a:srgbClr val="FFFFFF"/>
                </a:solidFill>
                <a:latin typeface="Inter Bold"/>
              </a:rPr>
              <a:pPr algn="ctr">
                <a:lnSpc>
                  <a:spcPts val="2399"/>
                </a:lnSpc>
                <a:spcBef>
                  <a:spcPts val="1799"/>
                </a:spcBef>
              </a:pPr>
              <a:t>30</a:t>
            </a:fld>
            <a:endParaRPr lang="en-US" sz="1999" spc="119">
              <a:solidFill>
                <a:srgbClr val="FFFFFF"/>
              </a:solidFill>
              <a:latin typeface="Inter Bold"/>
            </a:endParaRPr>
          </a:p>
        </p:txBody>
      </p:sp>
      <p:sp>
        <p:nvSpPr>
          <p:cNvPr id="13" name="CuadroTexto 12">
            <a:extLst>
              <a:ext uri="{FF2B5EF4-FFF2-40B4-BE49-F238E27FC236}">
                <a16:creationId xmlns:a16="http://schemas.microsoft.com/office/drawing/2014/main" id="{CC0A6EF2-8AAF-6682-BB3E-EC878E3080FA}"/>
              </a:ext>
            </a:extLst>
          </p:cNvPr>
          <p:cNvSpPr txBox="1"/>
          <p:nvPr/>
        </p:nvSpPr>
        <p:spPr>
          <a:xfrm>
            <a:off x="2216428" y="4425289"/>
            <a:ext cx="9252284" cy="468205"/>
          </a:xfrm>
          <a:prstGeom prst="rect">
            <a:avLst/>
          </a:prstGeom>
          <a:noFill/>
        </p:spPr>
        <p:txBody>
          <a:bodyPr wrap="square">
            <a:spAutoFit/>
          </a:bodyPr>
          <a:lstStyle/>
          <a:p>
            <a:pPr lvl="1">
              <a:lnSpc>
                <a:spcPct val="107000"/>
              </a:lnSpc>
              <a:spcAft>
                <a:spcPts val="800"/>
              </a:spcAft>
            </a:pPr>
            <a:r>
              <a:rPr lang="en-US" sz="2400" b="1" kern="100">
                <a:solidFill>
                  <a:srgbClr val="009DD9"/>
                </a:solidFill>
                <a:latin typeface="Open Sans" panose="020B0606030504020204" pitchFamily="34" charset="0"/>
                <a:ea typeface="HGSoeiKakugothicUB" panose="020B0A09000000000000" pitchFamily="49" charset="-128"/>
                <a:cs typeface="Tahoma" panose="020B0604030504040204" pitchFamily="34" charset="0"/>
              </a:rPr>
              <a:t>b. Reducing pollution</a:t>
            </a:r>
            <a:endParaRPr lang="en-GB" sz="2400" b="1" kern="100">
              <a:solidFill>
                <a:srgbClr val="009DD9"/>
              </a:solidFill>
              <a:latin typeface="Open Sans" panose="020B0606030504020204" pitchFamily="34" charset="0"/>
              <a:ea typeface="HGSoeiKakugothicUB" panose="020B0A09000000000000" pitchFamily="49" charset="-128"/>
              <a:cs typeface="Tahoma" panose="020B0604030504040204" pitchFamily="34" charset="0"/>
            </a:endParaRPr>
          </a:p>
        </p:txBody>
      </p:sp>
      <p:grpSp>
        <p:nvGrpSpPr>
          <p:cNvPr id="7" name="Grupo 6">
            <a:extLst>
              <a:ext uri="{FF2B5EF4-FFF2-40B4-BE49-F238E27FC236}">
                <a16:creationId xmlns:a16="http://schemas.microsoft.com/office/drawing/2014/main" id="{AC03B44B-22E1-6E10-C1B4-239F2AD9C67D}"/>
              </a:ext>
            </a:extLst>
          </p:cNvPr>
          <p:cNvGrpSpPr/>
          <p:nvPr/>
        </p:nvGrpSpPr>
        <p:grpSpPr>
          <a:xfrm>
            <a:off x="2216428" y="5365226"/>
            <a:ext cx="12539816" cy="960842"/>
            <a:chOff x="2216428" y="5523589"/>
            <a:chExt cx="12539816" cy="960842"/>
          </a:xfrm>
        </p:grpSpPr>
        <p:sp>
          <p:nvSpPr>
            <p:cNvPr id="9" name="Rectángulo: esquinas redondeadas 8">
              <a:extLst>
                <a:ext uri="{FF2B5EF4-FFF2-40B4-BE49-F238E27FC236}">
                  <a16:creationId xmlns:a16="http://schemas.microsoft.com/office/drawing/2014/main" id="{48A159EF-D6FB-C3A1-E343-C8084C48C6F7}"/>
                </a:ext>
              </a:extLst>
            </p:cNvPr>
            <p:cNvSpPr/>
            <p:nvPr/>
          </p:nvSpPr>
          <p:spPr>
            <a:xfrm>
              <a:off x="2216428" y="5523589"/>
              <a:ext cx="12539816" cy="960842"/>
            </a:xfrm>
            <a:prstGeom prst="roundRect">
              <a:avLst/>
            </a:prstGeom>
            <a:solidFill>
              <a:schemeClr val="accent5">
                <a:lumMod val="75000"/>
              </a:schemeClr>
            </a:solidFill>
            <a:ln>
              <a:solidFill>
                <a:schemeClr val="accent5">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CuadroTexto 22">
              <a:extLst>
                <a:ext uri="{FF2B5EF4-FFF2-40B4-BE49-F238E27FC236}">
                  <a16:creationId xmlns:a16="http://schemas.microsoft.com/office/drawing/2014/main" id="{FCBAE734-D4EA-D346-B850-3575D1CFEC18}"/>
                </a:ext>
              </a:extLst>
            </p:cNvPr>
            <p:cNvSpPr txBox="1"/>
            <p:nvPr/>
          </p:nvSpPr>
          <p:spPr>
            <a:xfrm>
              <a:off x="3531756" y="5527145"/>
              <a:ext cx="9247238" cy="933269"/>
            </a:xfrm>
            <a:prstGeom prst="rect">
              <a:avLst/>
            </a:prstGeom>
            <a:noFill/>
          </p:spPr>
          <p:txBody>
            <a:bodyPr wrap="square">
              <a:spAutoFit/>
            </a:bodyPr>
            <a:lstStyle/>
            <a:p>
              <a:pPr marL="342900" indent="-342900">
                <a:lnSpc>
                  <a:spcPct val="107000"/>
                </a:lnSpc>
                <a:spcBef>
                  <a:spcPts val="600"/>
                </a:spcBef>
                <a:buFont typeface="+mj-lt"/>
                <a:buAutoNum type="arabicPeriod"/>
              </a:pPr>
              <a:r>
                <a:rPr lang="en-US" sz="2400" spc="17" dirty="0">
                  <a:solidFill>
                    <a:schemeClr val="bg1"/>
                  </a:solidFill>
                  <a:latin typeface="Inter"/>
                </a:rPr>
                <a:t>The buffering of the effects of acid rain </a:t>
              </a:r>
              <a:endParaRPr lang="en-GB" sz="2400" spc="17" dirty="0">
                <a:solidFill>
                  <a:schemeClr val="bg1"/>
                </a:solidFill>
                <a:latin typeface="Inter"/>
              </a:endParaRPr>
            </a:p>
            <a:p>
              <a:pPr marL="342900" indent="-342900">
                <a:lnSpc>
                  <a:spcPct val="107000"/>
                </a:lnSpc>
                <a:spcBef>
                  <a:spcPts val="600"/>
                </a:spcBef>
                <a:spcAft>
                  <a:spcPts val="800"/>
                </a:spcAft>
                <a:buFont typeface="+mj-lt"/>
                <a:buAutoNum type="arabicPeriod"/>
              </a:pPr>
              <a:r>
                <a:rPr lang="en-US" sz="2400" spc="17" dirty="0">
                  <a:solidFill>
                    <a:schemeClr val="bg1"/>
                  </a:solidFill>
                  <a:latin typeface="Inter"/>
                </a:rPr>
                <a:t>The filtration of various pollutants contained in the rain</a:t>
              </a:r>
              <a:r>
                <a:rPr lang="en-US" sz="1800" kern="100" dirty="0">
                  <a:effectLst/>
                  <a:latin typeface="Open Sans" panose="020B0606030504020204" pitchFamily="34" charset="0"/>
                  <a:ea typeface="HGSoeiKakugothicUB" panose="020B0A09000000000000" pitchFamily="49" charset="-128"/>
                  <a:cs typeface="Tahoma" panose="020B0604030504040204" pitchFamily="34" charset="0"/>
                </a:rPr>
                <a:t>.</a:t>
              </a:r>
              <a:endParaRPr lang="en-GB" sz="1800" kern="100" dirty="0">
                <a:effectLst/>
                <a:latin typeface="Franklin Gothic Book" panose="020B0503020102020204" pitchFamily="34" charset="0"/>
                <a:ea typeface="Franklin Gothic Book" panose="020B0503020102020204" pitchFamily="34" charset="0"/>
                <a:cs typeface="Tahoma" panose="020B0604030504040204" pitchFamily="34" charset="0"/>
              </a:endParaRPr>
            </a:p>
          </p:txBody>
        </p:sp>
        <p:pic>
          <p:nvPicPr>
            <p:cNvPr id="10" name="Gráfico 9" descr="Diana contorno">
              <a:extLst>
                <a:ext uri="{FF2B5EF4-FFF2-40B4-BE49-F238E27FC236}">
                  <a16:creationId xmlns:a16="http://schemas.microsoft.com/office/drawing/2014/main" id="{3668E867-3120-8645-CC59-6403672F3C5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456213" y="5536580"/>
              <a:ext cx="914400" cy="914400"/>
            </a:xfrm>
            <a:prstGeom prst="rect">
              <a:avLst/>
            </a:prstGeom>
          </p:spPr>
        </p:pic>
      </p:grpSp>
      <p:sp>
        <p:nvSpPr>
          <p:cNvPr id="14" name="CuadroTexto 13">
            <a:extLst>
              <a:ext uri="{FF2B5EF4-FFF2-40B4-BE49-F238E27FC236}">
                <a16:creationId xmlns:a16="http://schemas.microsoft.com/office/drawing/2014/main" id="{56CD8C5A-8C92-ED06-2821-88EDCA15C5D6}"/>
              </a:ext>
            </a:extLst>
          </p:cNvPr>
          <p:cNvSpPr txBox="1"/>
          <p:nvPr/>
        </p:nvSpPr>
        <p:spPr>
          <a:xfrm>
            <a:off x="2696129" y="2593300"/>
            <a:ext cx="14884949" cy="1383520"/>
          </a:xfrm>
          <a:prstGeom prst="rect">
            <a:avLst/>
          </a:prstGeom>
          <a:noFill/>
        </p:spPr>
        <p:txBody>
          <a:bodyPr wrap="square">
            <a:spAutoFit/>
          </a:bodyPr>
          <a:lstStyle/>
          <a:p>
            <a:pPr marL="342900" indent="-342900" algn="just">
              <a:lnSpc>
                <a:spcPct val="120000"/>
              </a:lnSpc>
              <a:spcBef>
                <a:spcPts val="200"/>
              </a:spcBef>
              <a:spcAft>
                <a:spcPts val="1000"/>
              </a:spcAft>
              <a:buFont typeface="Arial" panose="020B0604020202020204" pitchFamily="34" charset="0"/>
              <a:buChar char="•"/>
            </a:pPr>
            <a:r>
              <a:rPr lang="en-US" sz="2400" kern="100">
                <a:effectLst/>
                <a:latin typeface="Inter" panose="020B0604020202020204" charset="0"/>
                <a:ea typeface="Inter" panose="020B0604020202020204" charset="0"/>
                <a:cs typeface="Tahoma" panose="020B0604030504040204" pitchFamily="34" charset="0"/>
              </a:rPr>
              <a:t>Green roofs can be a key element of a </a:t>
            </a:r>
            <a:r>
              <a:rPr lang="en-US" sz="2400" b="1" kern="100">
                <a:effectLst/>
                <a:latin typeface="Inter" panose="020B0604020202020204" charset="0"/>
                <a:ea typeface="Inter" panose="020B0604020202020204" charset="0"/>
                <a:cs typeface="Tahoma" panose="020B0604030504040204" pitchFamily="34" charset="0"/>
              </a:rPr>
              <a:t>stormwater management plan</a:t>
            </a:r>
            <a:r>
              <a:rPr lang="en-US" sz="2400" kern="100">
                <a:effectLst/>
                <a:latin typeface="Inter" panose="020B0604020202020204" charset="0"/>
                <a:ea typeface="Inter" panose="020B0604020202020204" charset="0"/>
                <a:cs typeface="Tahoma" panose="020B0604030504040204" pitchFamily="34" charset="0"/>
              </a:rPr>
              <a:t>, reducing peak flows by up to 65% and increasing the time it takes for water to flow from one location to the sewer by up to three hours. </a:t>
            </a:r>
          </a:p>
        </p:txBody>
      </p:sp>
      <p:sp>
        <p:nvSpPr>
          <p:cNvPr id="16" name="CuadroTexto 15">
            <a:extLst>
              <a:ext uri="{FF2B5EF4-FFF2-40B4-BE49-F238E27FC236}">
                <a16:creationId xmlns:a16="http://schemas.microsoft.com/office/drawing/2014/main" id="{F629CBC5-60E9-47C9-0B31-738AE180231C}"/>
              </a:ext>
            </a:extLst>
          </p:cNvPr>
          <p:cNvSpPr txBox="1"/>
          <p:nvPr/>
        </p:nvSpPr>
        <p:spPr>
          <a:xfrm>
            <a:off x="3124200" y="6823610"/>
            <a:ext cx="13660087" cy="940322"/>
          </a:xfrm>
          <a:prstGeom prst="rect">
            <a:avLst/>
          </a:prstGeom>
          <a:noFill/>
        </p:spPr>
        <p:txBody>
          <a:bodyPr wrap="square">
            <a:spAutoFit/>
          </a:bodyPr>
          <a:lstStyle/>
          <a:p>
            <a:pPr marL="342900" indent="-342900" algn="just">
              <a:lnSpc>
                <a:spcPct val="120000"/>
              </a:lnSpc>
              <a:spcBef>
                <a:spcPts val="200"/>
              </a:spcBef>
              <a:spcAft>
                <a:spcPts val="1000"/>
              </a:spcAft>
              <a:buFont typeface="Arial" panose="020B0604020202020204" pitchFamily="34" charset="0"/>
              <a:buChar char="•"/>
            </a:pPr>
            <a:r>
              <a:rPr lang="en-US" sz="2400" kern="100" dirty="0">
                <a:latin typeface="Inter" panose="020B0604020202020204" charset="0"/>
                <a:ea typeface="Inter" panose="020B0604020202020204" charset="0"/>
                <a:cs typeface="Tahoma" panose="020B0604030504040204" pitchFamily="34" charset="0"/>
              </a:rPr>
              <a:t>Plants are able to absorb and incorporate into their tissues various polluting substances as well as acting as a protective layer against the buildings where they are located. </a:t>
            </a:r>
            <a:endParaRPr lang="en-GB" sz="2400" kern="100" dirty="0">
              <a:latin typeface="Inter" panose="020B0604020202020204" charset="0"/>
              <a:ea typeface="Inter" panose="020B0604020202020204" charset="0"/>
              <a:cs typeface="Tahoma" panose="020B0604030504040204" pitchFamily="34" charset="0"/>
            </a:endParaRPr>
          </a:p>
        </p:txBody>
      </p:sp>
      <p:sp>
        <p:nvSpPr>
          <p:cNvPr id="22" name="CuadroTexto 21">
            <a:extLst>
              <a:ext uri="{FF2B5EF4-FFF2-40B4-BE49-F238E27FC236}">
                <a16:creationId xmlns:a16="http://schemas.microsoft.com/office/drawing/2014/main" id="{663A5D4E-3C9A-B86D-2636-10FE6E29FC98}"/>
              </a:ext>
            </a:extLst>
          </p:cNvPr>
          <p:cNvSpPr txBox="1"/>
          <p:nvPr/>
        </p:nvSpPr>
        <p:spPr>
          <a:xfrm>
            <a:off x="3124201" y="7998486"/>
            <a:ext cx="13660086" cy="1383520"/>
          </a:xfrm>
          <a:prstGeom prst="rect">
            <a:avLst/>
          </a:prstGeom>
          <a:noFill/>
        </p:spPr>
        <p:txBody>
          <a:bodyPr wrap="square">
            <a:spAutoFit/>
          </a:bodyPr>
          <a:lstStyle/>
          <a:p>
            <a:pPr marL="342900" indent="-342900" algn="just">
              <a:lnSpc>
                <a:spcPct val="120000"/>
              </a:lnSpc>
              <a:spcBef>
                <a:spcPts val="200"/>
              </a:spcBef>
              <a:spcAft>
                <a:spcPts val="1000"/>
              </a:spcAft>
              <a:buFont typeface="Arial" panose="020B0604020202020204" pitchFamily="34" charset="0"/>
              <a:buChar char="•"/>
            </a:pPr>
            <a:r>
              <a:rPr lang="en-GB" sz="2400" kern="100" dirty="0">
                <a:latin typeface="Inter" panose="020B0604020202020204" charset="0"/>
                <a:ea typeface="Inter" panose="020B0604020202020204" charset="0"/>
                <a:cs typeface="Tahoma" panose="020B0604030504040204" pitchFamily="34" charset="0"/>
              </a:rPr>
              <a:t>Particular attention should be paid to the nutrients supplied to the plants (phosphorus and nitrates), as the fertilizers used can be washed away by rainfall and contaminate nearby water bodies.</a:t>
            </a:r>
          </a:p>
        </p:txBody>
      </p:sp>
      <p:pic>
        <p:nvPicPr>
          <p:cNvPr id="11" name="Imagen 10" descr="Un juguete de un pastel&#10;&#10;Descripción generada automáticamente con confianza media">
            <a:extLst>
              <a:ext uri="{FF2B5EF4-FFF2-40B4-BE49-F238E27FC236}">
                <a16:creationId xmlns:a16="http://schemas.microsoft.com/office/drawing/2014/main" id="{F71CE7FF-5201-DF87-27A4-EEAB737989F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9101" t="8476" r="8815" b="9709"/>
          <a:stretch/>
        </p:blipFill>
        <p:spPr>
          <a:xfrm>
            <a:off x="13529005" y="3650394"/>
            <a:ext cx="2934048" cy="2924445"/>
          </a:xfrm>
          <a:prstGeom prst="rect">
            <a:avLst/>
          </a:prstGeom>
        </p:spPr>
      </p:pic>
    </p:spTree>
    <p:extLst>
      <p:ext uri="{BB962C8B-B14F-4D97-AF65-F5344CB8AC3E}">
        <p14:creationId xmlns:p14="http://schemas.microsoft.com/office/powerpoint/2010/main" val="39798751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ángulo 14">
            <a:extLst>
              <a:ext uri="{FF2B5EF4-FFF2-40B4-BE49-F238E27FC236}">
                <a16:creationId xmlns:a16="http://schemas.microsoft.com/office/drawing/2014/main" id="{50CF780B-3739-2515-F7FE-0B61BA6E9D63}"/>
              </a:ext>
            </a:extLst>
          </p:cNvPr>
          <p:cNvSpPr/>
          <p:nvPr/>
        </p:nvSpPr>
        <p:spPr>
          <a:xfrm>
            <a:off x="9370866" y="5165008"/>
            <a:ext cx="8917133" cy="5121992"/>
          </a:xfrm>
          <a:prstGeom prst="rect">
            <a:avLst/>
          </a:prstGeom>
          <a:solidFill>
            <a:schemeClr val="bg1"/>
          </a:solidFill>
          <a:ln w="1270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 name="TextBox 2"/>
          <p:cNvSpPr txBox="1"/>
          <p:nvPr/>
        </p:nvSpPr>
        <p:spPr>
          <a:xfrm>
            <a:off x="2696129" y="904994"/>
            <a:ext cx="10449911" cy="795089"/>
          </a:xfrm>
          <a:prstGeom prst="rect">
            <a:avLst/>
          </a:prstGeom>
        </p:spPr>
        <p:txBody>
          <a:bodyPr lIns="0" tIns="0" rIns="0" bIns="0" rtlCol="0" anchor="t">
            <a:spAutoFit/>
          </a:bodyPr>
          <a:lstStyle/>
          <a:p>
            <a:pPr>
              <a:lnSpc>
                <a:spcPts val="6159"/>
              </a:lnSpc>
              <a:spcBef>
                <a:spcPts val="4619"/>
              </a:spcBef>
            </a:pPr>
            <a:r>
              <a:rPr lang="en-US" sz="5599" spc="-279">
                <a:solidFill>
                  <a:srgbClr val="008E97"/>
                </a:solidFill>
                <a:latin typeface="Inter"/>
              </a:rPr>
              <a:t>RAINWATER RECOVERY SYSTEM</a:t>
            </a:r>
          </a:p>
        </p:txBody>
      </p:sp>
      <p:sp>
        <p:nvSpPr>
          <p:cNvPr id="3" name="AutoShape 3"/>
          <p:cNvSpPr/>
          <p:nvPr/>
        </p:nvSpPr>
        <p:spPr>
          <a:xfrm>
            <a:off x="0" y="0"/>
            <a:ext cx="1714500" cy="10287000"/>
          </a:xfrm>
          <a:prstGeom prst="rect">
            <a:avLst/>
          </a:prstGeom>
          <a:solidFill>
            <a:srgbClr val="242424"/>
          </a:solidFill>
        </p:spPr>
        <p:txBody>
          <a:bodyPr/>
          <a:lstStyle/>
          <a:p>
            <a:endParaRPr lang="es-ES"/>
          </a:p>
        </p:txBody>
      </p:sp>
      <p:sp>
        <p:nvSpPr>
          <p:cNvPr id="4" name="TextBox 4"/>
          <p:cNvSpPr txBox="1"/>
          <p:nvPr/>
        </p:nvSpPr>
        <p:spPr>
          <a:xfrm rot="5400000">
            <a:off x="-2703918" y="4220475"/>
            <a:ext cx="7002110" cy="590418"/>
          </a:xfrm>
          <a:prstGeom prst="rect">
            <a:avLst/>
          </a:prstGeom>
        </p:spPr>
        <p:txBody>
          <a:bodyPr lIns="0" tIns="0" rIns="0" bIns="0" rtlCol="0" anchor="t">
            <a:spAutoFit/>
          </a:bodyPr>
          <a:lstStyle/>
          <a:p>
            <a:pPr marL="0" lvl="1">
              <a:lnSpc>
                <a:spcPts val="1680"/>
              </a:lnSpc>
              <a:spcBef>
                <a:spcPts val="1260"/>
              </a:spcBef>
            </a:pPr>
            <a:r>
              <a:rPr lang="en-GB" sz="1400" spc="210">
                <a:solidFill>
                  <a:schemeClr val="bg1"/>
                </a:solidFill>
                <a:latin typeface="Inter"/>
              </a:rPr>
              <a:t>Learning Unit 4: Green roof waterproofing, drainage &amp; recovery</a:t>
            </a:r>
          </a:p>
          <a:p>
            <a:pPr marL="0" lvl="1">
              <a:lnSpc>
                <a:spcPts val="1680"/>
              </a:lnSpc>
              <a:spcBef>
                <a:spcPts val="1260"/>
              </a:spcBef>
            </a:pPr>
            <a:endParaRPr lang="en-US" sz="1400" spc="210">
              <a:solidFill>
                <a:schemeClr val="bg1"/>
              </a:solidFill>
              <a:latin typeface="Inter"/>
            </a:endParaRP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sp>
        <p:nvSpPr>
          <p:cNvPr id="12" name="Marcador de número de diapositiva 6">
            <a:extLst>
              <a:ext uri="{FF2B5EF4-FFF2-40B4-BE49-F238E27FC236}">
                <a16:creationId xmlns:a16="http://schemas.microsoft.com/office/drawing/2014/main" id="{E09F5606-5711-6B7E-8F2B-C2DB57F453D5}"/>
              </a:ext>
            </a:extLst>
          </p:cNvPr>
          <p:cNvSpPr>
            <a:spLocks noGrp="1"/>
          </p:cNvSpPr>
          <p:nvPr>
            <p:ph type="sldNum" sz="quarter" idx="12"/>
          </p:nvPr>
        </p:nvSpPr>
        <p:spPr>
          <a:xfrm>
            <a:off x="16363950" y="674687"/>
            <a:ext cx="2133600" cy="365125"/>
          </a:xfrm>
        </p:spPr>
        <p:txBody>
          <a:bodyPr/>
          <a:lstStyle/>
          <a:p>
            <a:pPr algn="ctr">
              <a:lnSpc>
                <a:spcPts val="2399"/>
              </a:lnSpc>
              <a:spcBef>
                <a:spcPts val="1799"/>
              </a:spcBef>
            </a:pPr>
            <a:fld id="{B6F15528-21DE-4FAA-801E-634DDDAF4B2B}" type="slidenum">
              <a:rPr lang="en-US" sz="1999" spc="119" smtClean="0">
                <a:solidFill>
                  <a:srgbClr val="FFFFFF"/>
                </a:solidFill>
                <a:latin typeface="Inter Bold"/>
              </a:rPr>
              <a:pPr algn="ctr">
                <a:lnSpc>
                  <a:spcPts val="2399"/>
                </a:lnSpc>
                <a:spcBef>
                  <a:spcPts val="1799"/>
                </a:spcBef>
              </a:pPr>
              <a:t>31</a:t>
            </a:fld>
            <a:endParaRPr lang="en-US" sz="1999" spc="119">
              <a:solidFill>
                <a:srgbClr val="FFFFFF"/>
              </a:solidFill>
              <a:latin typeface="Inter Bold"/>
            </a:endParaRPr>
          </a:p>
        </p:txBody>
      </p:sp>
      <p:sp>
        <p:nvSpPr>
          <p:cNvPr id="22" name="CuadroTexto 21">
            <a:extLst>
              <a:ext uri="{FF2B5EF4-FFF2-40B4-BE49-F238E27FC236}">
                <a16:creationId xmlns:a16="http://schemas.microsoft.com/office/drawing/2014/main" id="{C99406DA-CF48-4BC5-32C5-3D88D16F1391}"/>
              </a:ext>
            </a:extLst>
          </p:cNvPr>
          <p:cNvSpPr txBox="1"/>
          <p:nvPr/>
        </p:nvSpPr>
        <p:spPr>
          <a:xfrm>
            <a:off x="2286000" y="2254990"/>
            <a:ext cx="13716000" cy="2867003"/>
          </a:xfrm>
          <a:prstGeom prst="rect">
            <a:avLst/>
          </a:prstGeom>
          <a:noFill/>
        </p:spPr>
        <p:txBody>
          <a:bodyPr wrap="square">
            <a:spAutoFit/>
          </a:bodyPr>
          <a:lstStyle/>
          <a:p>
            <a:pPr algn="just">
              <a:lnSpc>
                <a:spcPct val="120000"/>
              </a:lnSpc>
              <a:spcBef>
                <a:spcPts val="200"/>
              </a:spcBef>
              <a:spcAft>
                <a:spcPts val="1000"/>
              </a:spcAft>
            </a:pPr>
            <a:r>
              <a:rPr lang="en-US" sz="2400" kern="100">
                <a:latin typeface="Inter" panose="020B0604020202020204" charset="0"/>
                <a:ea typeface="Inter" panose="020B0604020202020204" charset="0"/>
                <a:cs typeface="Tahoma" panose="020B0604030504040204" pitchFamily="34" charset="0"/>
              </a:rPr>
              <a:t>There are </a:t>
            </a:r>
            <a:r>
              <a:rPr lang="en-US" sz="2400" b="1" kern="100">
                <a:latin typeface="Inter" panose="020B0604020202020204" charset="0"/>
                <a:ea typeface="Inter" panose="020B0604020202020204" charset="0"/>
                <a:cs typeface="Tahoma" panose="020B0604030504040204" pitchFamily="34" charset="0"/>
              </a:rPr>
              <a:t>rainwater harvesting systems </a:t>
            </a:r>
            <a:r>
              <a:rPr lang="en-US" sz="2400" kern="100">
                <a:latin typeface="Inter" panose="020B0604020202020204" charset="0"/>
                <a:ea typeface="Inter" panose="020B0604020202020204" charset="0"/>
                <a:cs typeface="Tahoma" panose="020B0604030504040204" pitchFamily="34" charset="0"/>
              </a:rPr>
              <a:t>on green roofs, which </a:t>
            </a:r>
            <a:r>
              <a:rPr lang="en-US" sz="2400" b="1" kern="100">
                <a:latin typeface="Inter" panose="020B0604020202020204" charset="0"/>
                <a:ea typeface="Inter" panose="020B0604020202020204" charset="0"/>
                <a:cs typeface="Tahoma" panose="020B0604030504040204" pitchFamily="34" charset="0"/>
              </a:rPr>
              <a:t>collect all the water </a:t>
            </a:r>
            <a:r>
              <a:rPr lang="en-US" sz="2400" kern="100">
                <a:latin typeface="Inter" panose="020B0604020202020204" charset="0"/>
                <a:ea typeface="Inter" panose="020B0604020202020204" charset="0"/>
                <a:cs typeface="Tahoma" panose="020B0604030504040204" pitchFamily="34" charset="0"/>
              </a:rPr>
              <a:t>that is </a:t>
            </a:r>
            <a:r>
              <a:rPr lang="en-US" sz="2400" b="1" kern="100">
                <a:latin typeface="Inter" panose="020B0604020202020204" charset="0"/>
                <a:ea typeface="Inter" panose="020B0604020202020204" charset="0"/>
                <a:cs typeface="Tahoma" panose="020B0604030504040204" pitchFamily="34" charset="0"/>
              </a:rPr>
              <a:t>not consumed </a:t>
            </a:r>
            <a:r>
              <a:rPr lang="en-US" sz="2400" kern="100">
                <a:latin typeface="Inter" panose="020B0604020202020204" charset="0"/>
                <a:ea typeface="Inter" panose="020B0604020202020204" charset="0"/>
                <a:cs typeface="Tahoma" panose="020B0604030504040204" pitchFamily="34" charset="0"/>
              </a:rPr>
              <a:t>by the plants and guide it to a </a:t>
            </a:r>
            <a:r>
              <a:rPr lang="en-US" sz="2400" b="1" kern="100">
                <a:latin typeface="Inter" panose="020B0604020202020204" charset="0"/>
                <a:ea typeface="Inter" panose="020B0604020202020204" charset="0"/>
                <a:cs typeface="Tahoma" panose="020B0604030504040204" pitchFamily="34" charset="0"/>
              </a:rPr>
              <a:t>tank or cistern</a:t>
            </a:r>
            <a:r>
              <a:rPr lang="en-US" sz="2400" kern="100">
                <a:latin typeface="Inter" panose="020B0604020202020204" charset="0"/>
                <a:ea typeface="Inter" panose="020B0604020202020204" charset="0"/>
                <a:cs typeface="Tahoma" panose="020B0604030504040204" pitchFamily="34" charset="0"/>
              </a:rPr>
              <a:t>. </a:t>
            </a:r>
            <a:r>
              <a:rPr lang="en-GB" sz="2400" kern="100">
                <a:latin typeface="Inter" panose="020B0604020202020204" charset="0"/>
                <a:ea typeface="Inter" panose="020B0604020202020204" charset="0"/>
                <a:cs typeface="Tahoma" panose="020B0604030504040204" pitchFamily="34" charset="0"/>
              </a:rPr>
              <a:t>This rainwater harvesting system is </a:t>
            </a:r>
            <a:r>
              <a:rPr lang="en-GB" sz="2400" b="1" kern="100">
                <a:latin typeface="Inter" panose="020B0604020202020204" charset="0"/>
                <a:ea typeface="Inter" panose="020B0604020202020204" charset="0"/>
                <a:cs typeface="Tahoma" panose="020B0604030504040204" pitchFamily="34" charset="0"/>
              </a:rPr>
              <a:t>capable of recovering and filtering up to 60% </a:t>
            </a:r>
            <a:r>
              <a:rPr lang="en-GB" sz="2400" kern="100">
                <a:latin typeface="Inter" panose="020B0604020202020204" charset="0"/>
                <a:ea typeface="Inter" panose="020B0604020202020204" charset="0"/>
                <a:cs typeface="Tahoma" panose="020B0604030504040204" pitchFamily="34" charset="0"/>
              </a:rPr>
              <a:t>of the rainwater.</a:t>
            </a:r>
          </a:p>
          <a:p>
            <a:pPr algn="just">
              <a:lnSpc>
                <a:spcPct val="120000"/>
              </a:lnSpc>
              <a:spcBef>
                <a:spcPts val="200"/>
              </a:spcBef>
              <a:spcAft>
                <a:spcPts val="1000"/>
              </a:spcAft>
            </a:pPr>
            <a:r>
              <a:rPr lang="en-GB" sz="2400" kern="100">
                <a:latin typeface="Inter" panose="020B0604020202020204" charset="0"/>
                <a:ea typeface="Inter" panose="020B0604020202020204" charset="0"/>
                <a:cs typeface="Tahoma" panose="020B0604030504040204" pitchFamily="34" charset="0"/>
              </a:rPr>
              <a:t>The rainwater harvesting system can be installed in </a:t>
            </a:r>
            <a:r>
              <a:rPr lang="en-GB" sz="2400" b="1" kern="100">
                <a:latin typeface="Inter" panose="020B0604020202020204" charset="0"/>
                <a:ea typeface="Inter" panose="020B0604020202020204" charset="0"/>
                <a:cs typeface="Tahoma" panose="020B0604030504040204" pitchFamily="34" charset="0"/>
              </a:rPr>
              <a:t>all types of buildings </a:t>
            </a:r>
            <a:r>
              <a:rPr lang="en-GB" sz="2400" kern="100">
                <a:latin typeface="Inter" panose="020B0604020202020204" charset="0"/>
                <a:ea typeface="Inter" panose="020B0604020202020204" charset="0"/>
                <a:cs typeface="Tahoma" panose="020B0604030504040204" pitchFamily="34" charset="0"/>
              </a:rPr>
              <a:t>(houses, factories or companies) to achieve a </a:t>
            </a:r>
            <a:r>
              <a:rPr lang="en-GB" sz="2400" b="1" kern="100">
                <a:latin typeface="Inter" panose="020B0604020202020204" charset="0"/>
                <a:ea typeface="Inter" panose="020B0604020202020204" charset="0"/>
                <a:cs typeface="Tahoma" panose="020B0604030504040204" pitchFamily="34" charset="0"/>
              </a:rPr>
              <a:t>sustainable benefit </a:t>
            </a:r>
            <a:r>
              <a:rPr lang="en-GB" sz="2400" kern="100">
                <a:latin typeface="Inter" panose="020B0604020202020204" charset="0"/>
                <a:ea typeface="Inter" panose="020B0604020202020204" charset="0"/>
                <a:cs typeface="Tahoma" panose="020B0604030504040204" pitchFamily="34" charset="0"/>
              </a:rPr>
              <a:t>(</a:t>
            </a:r>
            <a:r>
              <a:rPr lang="en-GB" sz="2400" b="1" kern="100">
                <a:latin typeface="Inter" panose="020B0604020202020204" charset="0"/>
                <a:ea typeface="Inter" panose="020B0604020202020204" charset="0"/>
                <a:cs typeface="Tahoma" panose="020B0604030504040204" pitchFamily="34" charset="0"/>
              </a:rPr>
              <a:t>economic, social and environmental</a:t>
            </a:r>
            <a:r>
              <a:rPr lang="en-GB" sz="2400" kern="100">
                <a:latin typeface="Inter" panose="020B0604020202020204" charset="0"/>
                <a:ea typeface="Inter" panose="020B0604020202020204" charset="0"/>
                <a:cs typeface="Tahoma" panose="020B0604030504040204" pitchFamily="34" charset="0"/>
              </a:rPr>
              <a:t>) and have a positive and cyclical impact on the culture of environmental care. </a:t>
            </a:r>
          </a:p>
        </p:txBody>
      </p:sp>
      <p:sp>
        <p:nvSpPr>
          <p:cNvPr id="24" name="CuadroTexto 23">
            <a:extLst>
              <a:ext uri="{FF2B5EF4-FFF2-40B4-BE49-F238E27FC236}">
                <a16:creationId xmlns:a16="http://schemas.microsoft.com/office/drawing/2014/main" id="{C9B88FC8-FEC0-4F27-BE29-05CA0BD0EB59}"/>
              </a:ext>
            </a:extLst>
          </p:cNvPr>
          <p:cNvSpPr txBox="1"/>
          <p:nvPr/>
        </p:nvSpPr>
        <p:spPr>
          <a:xfrm>
            <a:off x="2286000" y="5448300"/>
            <a:ext cx="6282813" cy="1938992"/>
          </a:xfrm>
          <a:prstGeom prst="rect">
            <a:avLst/>
          </a:prstGeom>
          <a:noFill/>
        </p:spPr>
        <p:txBody>
          <a:bodyPr wrap="square">
            <a:spAutoFit/>
          </a:bodyPr>
          <a:lstStyle/>
          <a:p>
            <a:pPr algn="just"/>
            <a:r>
              <a:rPr lang="en-GB" sz="2400" kern="100" dirty="0">
                <a:latin typeface="Inter" panose="020B0604020202020204" charset="0"/>
                <a:ea typeface="Inter" panose="020B0604020202020204" charset="0"/>
                <a:cs typeface="Tahoma" panose="020B0604030504040204" pitchFamily="34" charset="0"/>
              </a:rPr>
              <a:t>Some systems, such as the one shown below, have a pump to direct the water to the roof.  The water is recirculated back to the roof to be used for irrigation of vegetation. </a:t>
            </a:r>
          </a:p>
        </p:txBody>
      </p:sp>
      <p:sp>
        <p:nvSpPr>
          <p:cNvPr id="7" name="Text Box 14">
            <a:extLst>
              <a:ext uri="{FF2B5EF4-FFF2-40B4-BE49-F238E27FC236}">
                <a16:creationId xmlns:a16="http://schemas.microsoft.com/office/drawing/2014/main" id="{92195D08-8071-AE8B-0D6A-8AC9655250BB}"/>
              </a:ext>
            </a:extLst>
          </p:cNvPr>
          <p:cNvSpPr txBox="1"/>
          <p:nvPr/>
        </p:nvSpPr>
        <p:spPr>
          <a:xfrm>
            <a:off x="9518919" y="5573661"/>
            <a:ext cx="2427276" cy="414184"/>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457200" marR="457200">
              <a:lnSpc>
                <a:spcPct val="120000"/>
              </a:lnSpc>
              <a:spcBef>
                <a:spcPts val="200"/>
              </a:spcBef>
              <a:spcAft>
                <a:spcPts val="1000"/>
              </a:spcAft>
            </a:pPr>
            <a:r>
              <a:rPr lang="en-US" sz="2000" kern="1000">
                <a:effectLst/>
                <a:latin typeface="Open Sans" panose="020B0606030504020204" pitchFamily="34" charset="0"/>
                <a:ea typeface="Franklin Gothic Book" panose="020B0503020102020204" pitchFamily="34" charset="0"/>
                <a:cs typeface="Tahoma" panose="020B0604030504040204" pitchFamily="34" charset="0"/>
              </a:rPr>
              <a:t>Green roof</a:t>
            </a:r>
            <a:endParaRPr lang="en-GB" sz="4400" kern="1000">
              <a:effectLst/>
              <a:latin typeface="Franklin Gothic Book" panose="020B0503020102020204" pitchFamily="34" charset="0"/>
              <a:ea typeface="Franklin Gothic Book" panose="020B0503020102020204" pitchFamily="34" charset="0"/>
              <a:cs typeface="Tahoma" panose="020B0604030504040204" pitchFamily="34" charset="0"/>
            </a:endParaRPr>
          </a:p>
        </p:txBody>
      </p:sp>
      <p:sp>
        <p:nvSpPr>
          <p:cNvPr id="8" name="Text Box 16">
            <a:extLst>
              <a:ext uri="{FF2B5EF4-FFF2-40B4-BE49-F238E27FC236}">
                <a16:creationId xmlns:a16="http://schemas.microsoft.com/office/drawing/2014/main" id="{074DDB9D-8AC4-4F2D-CC08-3C96AF53BE1F}"/>
              </a:ext>
            </a:extLst>
          </p:cNvPr>
          <p:cNvSpPr txBox="1"/>
          <p:nvPr/>
        </p:nvSpPr>
        <p:spPr>
          <a:xfrm>
            <a:off x="12747554" y="5448300"/>
            <a:ext cx="3007350" cy="584148"/>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457200" marR="457200">
              <a:lnSpc>
                <a:spcPct val="120000"/>
              </a:lnSpc>
              <a:spcBef>
                <a:spcPts val="200"/>
              </a:spcBef>
              <a:spcAft>
                <a:spcPts val="1000"/>
              </a:spcAft>
            </a:pPr>
            <a:r>
              <a:rPr lang="en-US" sz="1200" kern="1000">
                <a:effectLst/>
                <a:latin typeface="Open Sans" panose="020B0606030504020204" pitchFamily="34" charset="0"/>
                <a:ea typeface="Franklin Gothic Book" panose="020B0503020102020204" pitchFamily="34" charset="0"/>
                <a:cs typeface="Tahoma" panose="020B0604030504040204" pitchFamily="34" charset="0"/>
              </a:rPr>
              <a:t>Runoff/Percolation</a:t>
            </a:r>
            <a:endParaRPr lang="en-GB" sz="2800" kern="1000">
              <a:effectLst/>
              <a:latin typeface="Franklin Gothic Book" panose="020B0503020102020204" pitchFamily="34" charset="0"/>
              <a:ea typeface="Franklin Gothic Book" panose="020B0503020102020204" pitchFamily="34" charset="0"/>
              <a:cs typeface="Tahoma" panose="020B0604030504040204" pitchFamily="34" charset="0"/>
            </a:endParaRPr>
          </a:p>
        </p:txBody>
      </p:sp>
      <p:sp>
        <p:nvSpPr>
          <p:cNvPr id="10" name="Text Box 17">
            <a:extLst>
              <a:ext uri="{FF2B5EF4-FFF2-40B4-BE49-F238E27FC236}">
                <a16:creationId xmlns:a16="http://schemas.microsoft.com/office/drawing/2014/main" id="{68A6AE07-35E2-E91C-7001-009F01B5584F}"/>
              </a:ext>
            </a:extLst>
          </p:cNvPr>
          <p:cNvSpPr txBox="1"/>
          <p:nvPr/>
        </p:nvSpPr>
        <p:spPr>
          <a:xfrm>
            <a:off x="14034380" y="6954915"/>
            <a:ext cx="1864380" cy="414184"/>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457200" marR="457200">
              <a:lnSpc>
                <a:spcPct val="120000"/>
              </a:lnSpc>
              <a:spcBef>
                <a:spcPts val="200"/>
              </a:spcBef>
              <a:spcAft>
                <a:spcPts val="1000"/>
              </a:spcAft>
            </a:pPr>
            <a:r>
              <a:rPr lang="en-US" sz="1400" kern="1000">
                <a:effectLst/>
                <a:latin typeface="Open Sans" panose="020B0606030504020204" pitchFamily="34" charset="0"/>
                <a:ea typeface="Franklin Gothic Book" panose="020B0503020102020204" pitchFamily="34" charset="0"/>
                <a:cs typeface="Tahoma" panose="020B0604030504040204" pitchFamily="34" charset="0"/>
              </a:rPr>
              <a:t>Watering</a:t>
            </a:r>
            <a:endParaRPr lang="en-GB" sz="3200" kern="1000">
              <a:effectLst/>
              <a:latin typeface="Franklin Gothic Book" panose="020B0503020102020204" pitchFamily="34" charset="0"/>
              <a:ea typeface="Franklin Gothic Book" panose="020B0503020102020204" pitchFamily="34" charset="0"/>
              <a:cs typeface="Tahoma" panose="020B0604030504040204" pitchFamily="34" charset="0"/>
            </a:endParaRPr>
          </a:p>
        </p:txBody>
      </p:sp>
      <p:sp>
        <p:nvSpPr>
          <p:cNvPr id="11" name="Text Box 15">
            <a:extLst>
              <a:ext uri="{FF2B5EF4-FFF2-40B4-BE49-F238E27FC236}">
                <a16:creationId xmlns:a16="http://schemas.microsoft.com/office/drawing/2014/main" id="{2DC07FFC-1D2D-2240-7DCD-4E75A2D75D3E}"/>
              </a:ext>
            </a:extLst>
          </p:cNvPr>
          <p:cNvSpPr txBox="1"/>
          <p:nvPr/>
        </p:nvSpPr>
        <p:spPr>
          <a:xfrm>
            <a:off x="10693072" y="6784951"/>
            <a:ext cx="2506246" cy="46739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457200" marR="457200">
              <a:lnSpc>
                <a:spcPct val="120000"/>
              </a:lnSpc>
              <a:spcBef>
                <a:spcPts val="200"/>
              </a:spcBef>
              <a:spcAft>
                <a:spcPts val="1000"/>
              </a:spcAft>
            </a:pPr>
            <a:r>
              <a:rPr lang="en-US" sz="2000" kern="1000">
                <a:effectLst/>
                <a:latin typeface="Open Sans" panose="020B0606030504020204" pitchFamily="34" charset="0"/>
                <a:ea typeface="Franklin Gothic Book" panose="020B0503020102020204" pitchFamily="34" charset="0"/>
                <a:cs typeface="Tahoma" panose="020B0604030504040204" pitchFamily="34" charset="0"/>
              </a:rPr>
              <a:t>Building</a:t>
            </a:r>
            <a:endParaRPr lang="en-GB" sz="4400" kern="1000">
              <a:effectLst/>
              <a:latin typeface="Franklin Gothic Book" panose="020B0503020102020204" pitchFamily="34" charset="0"/>
              <a:ea typeface="Franklin Gothic Book" panose="020B0503020102020204" pitchFamily="34" charset="0"/>
              <a:cs typeface="Tahoma" panose="020B0604030504040204" pitchFamily="34" charset="0"/>
            </a:endParaRPr>
          </a:p>
        </p:txBody>
      </p:sp>
      <p:sp>
        <p:nvSpPr>
          <p:cNvPr id="23" name="Cuadro de texto 1">
            <a:extLst>
              <a:ext uri="{FF2B5EF4-FFF2-40B4-BE49-F238E27FC236}">
                <a16:creationId xmlns:a16="http://schemas.microsoft.com/office/drawing/2014/main" id="{8CC840B5-8090-2878-64F9-032362E49914}"/>
              </a:ext>
            </a:extLst>
          </p:cNvPr>
          <p:cNvSpPr txBox="1"/>
          <p:nvPr/>
        </p:nvSpPr>
        <p:spPr>
          <a:xfrm>
            <a:off x="12820742" y="9435281"/>
            <a:ext cx="2427276" cy="414184"/>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457200" marR="457200">
              <a:lnSpc>
                <a:spcPct val="120000"/>
              </a:lnSpc>
              <a:spcBef>
                <a:spcPts val="200"/>
              </a:spcBef>
              <a:spcAft>
                <a:spcPts val="1000"/>
              </a:spcAft>
            </a:pPr>
            <a:r>
              <a:rPr lang="en-GB" sz="1200" kern="1000">
                <a:effectLst/>
                <a:latin typeface="Open Sans" panose="020B0606030504020204" pitchFamily="34" charset="0"/>
                <a:ea typeface="HGSoeiKakugothicUB" panose="020B0A09000000000000" pitchFamily="49" charset="-128"/>
                <a:cs typeface="Tahoma" panose="020B0604030504040204" pitchFamily="34" charset="0"/>
              </a:rPr>
              <a:t>Rainwater cistern</a:t>
            </a:r>
            <a:endParaRPr lang="en-GB" sz="2800" kern="1000">
              <a:effectLst/>
              <a:latin typeface="Franklin Gothic Book" panose="020B0503020102020204" pitchFamily="34" charset="0"/>
              <a:ea typeface="Franklin Gothic Book" panose="020B0503020102020204" pitchFamily="34" charset="0"/>
              <a:cs typeface="Tahoma" panose="020B0604030504040204" pitchFamily="34" charset="0"/>
            </a:endParaRPr>
          </a:p>
          <a:p>
            <a:pPr marL="457200" marR="457200">
              <a:lnSpc>
                <a:spcPct val="120000"/>
              </a:lnSpc>
              <a:spcBef>
                <a:spcPts val="200"/>
              </a:spcBef>
              <a:spcAft>
                <a:spcPts val="1000"/>
              </a:spcAft>
            </a:pPr>
            <a:r>
              <a:rPr lang="en-US" sz="750" kern="1000">
                <a:effectLst/>
                <a:latin typeface="Open Sans" panose="020B0606030504020204" pitchFamily="34" charset="0"/>
                <a:ea typeface="Franklin Gothic Book" panose="020B0503020102020204" pitchFamily="34" charset="0"/>
                <a:cs typeface="Tahoma" panose="020B0604030504040204" pitchFamily="34" charset="0"/>
              </a:rPr>
              <a:t> </a:t>
            </a:r>
            <a:endParaRPr lang="en-GB" sz="1200" kern="1000">
              <a:effectLst/>
              <a:latin typeface="Franklin Gothic Book" panose="020B0503020102020204" pitchFamily="34" charset="0"/>
              <a:ea typeface="Franklin Gothic Book" panose="020B0503020102020204" pitchFamily="34" charset="0"/>
              <a:cs typeface="Tahoma" panose="020B0604030504040204" pitchFamily="34" charset="0"/>
            </a:endParaRPr>
          </a:p>
        </p:txBody>
      </p:sp>
      <p:pic>
        <p:nvPicPr>
          <p:cNvPr id="9" name="Imagen 8" descr="Imagen que contiene Icono&#10;&#10;Descripción generada automáticamente">
            <a:extLst>
              <a:ext uri="{FF2B5EF4-FFF2-40B4-BE49-F238E27FC236}">
                <a16:creationId xmlns:a16="http://schemas.microsoft.com/office/drawing/2014/main" id="{EF797F9E-2EFD-11BA-289B-D44988E122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19188" y="4691214"/>
            <a:ext cx="5835447" cy="5835447"/>
          </a:xfrm>
          <a:prstGeom prst="rect">
            <a:avLst/>
          </a:prstGeom>
        </p:spPr>
      </p:pic>
      <p:sp>
        <p:nvSpPr>
          <p:cNvPr id="25" name="Cuadro de texto 1">
            <a:extLst>
              <a:ext uri="{FF2B5EF4-FFF2-40B4-BE49-F238E27FC236}">
                <a16:creationId xmlns:a16="http://schemas.microsoft.com/office/drawing/2014/main" id="{29F5BDB1-F0A5-43BD-ED5D-0EC34CAD2FBC}"/>
              </a:ext>
            </a:extLst>
          </p:cNvPr>
          <p:cNvSpPr txBox="1"/>
          <p:nvPr/>
        </p:nvSpPr>
        <p:spPr>
          <a:xfrm>
            <a:off x="15010739" y="9221175"/>
            <a:ext cx="3125522" cy="584148"/>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457200" marR="457200">
              <a:lnSpc>
                <a:spcPct val="120000"/>
              </a:lnSpc>
              <a:spcBef>
                <a:spcPts val="200"/>
              </a:spcBef>
              <a:spcAft>
                <a:spcPts val="1000"/>
              </a:spcAft>
            </a:pPr>
            <a:r>
              <a:rPr lang="en-GB" sz="1600" kern="1000" dirty="0">
                <a:effectLst/>
                <a:latin typeface="Open Sans" panose="020B0606030504020204" pitchFamily="34" charset="0"/>
                <a:ea typeface="HGSoeiKakugothicUB" panose="020B0A09000000000000" pitchFamily="49" charset="-128"/>
                <a:cs typeface="Tahoma" panose="020B0604030504040204" pitchFamily="34" charset="0"/>
              </a:rPr>
              <a:t>General rainwater network</a:t>
            </a:r>
            <a:endParaRPr lang="en-GB" sz="3600" kern="1000" dirty="0">
              <a:effectLst/>
              <a:latin typeface="Franklin Gothic Book" panose="020B0503020102020204" pitchFamily="34" charset="0"/>
              <a:ea typeface="Franklin Gothic Book" panose="020B0503020102020204" pitchFamily="34" charset="0"/>
              <a:cs typeface="Tahoma" panose="020B0604030504040204" pitchFamily="34" charset="0"/>
            </a:endParaRPr>
          </a:p>
          <a:p>
            <a:pPr marL="457200" marR="457200">
              <a:lnSpc>
                <a:spcPct val="120000"/>
              </a:lnSpc>
              <a:spcBef>
                <a:spcPts val="200"/>
              </a:spcBef>
              <a:spcAft>
                <a:spcPts val="1000"/>
              </a:spcAft>
            </a:pPr>
            <a:r>
              <a:rPr lang="en-US" sz="750" kern="1000" dirty="0">
                <a:effectLst/>
                <a:latin typeface="Open Sans" panose="020B0606030504020204" pitchFamily="34" charset="0"/>
                <a:ea typeface="Franklin Gothic Book" panose="020B0503020102020204" pitchFamily="34" charset="0"/>
                <a:cs typeface="Tahoma" panose="020B0604030504040204" pitchFamily="34" charset="0"/>
              </a:rPr>
              <a:t> </a:t>
            </a:r>
            <a:endParaRPr lang="en-GB" sz="1200" kern="1000" dirty="0">
              <a:effectLst/>
              <a:latin typeface="Franklin Gothic Book" panose="020B0503020102020204" pitchFamily="34" charset="0"/>
              <a:ea typeface="Franklin Gothic Book" panose="020B0503020102020204" pitchFamily="34" charset="0"/>
              <a:cs typeface="Tahoma" panose="020B0604030504040204" pitchFamily="34" charset="0"/>
            </a:endParaRPr>
          </a:p>
        </p:txBody>
      </p:sp>
    </p:spTree>
    <p:extLst>
      <p:ext uri="{BB962C8B-B14F-4D97-AF65-F5344CB8AC3E}">
        <p14:creationId xmlns:p14="http://schemas.microsoft.com/office/powerpoint/2010/main" val="256558542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305300" y="517384"/>
            <a:ext cx="15240000" cy="803557"/>
          </a:xfrm>
          <a:prstGeom prst="rect">
            <a:avLst/>
          </a:prstGeom>
        </p:spPr>
        <p:txBody>
          <a:bodyPr lIns="0" tIns="0" rIns="0" bIns="0" rtlCol="0" anchor="t">
            <a:spAutoFit/>
          </a:bodyPr>
          <a:lstStyle/>
          <a:p>
            <a:pPr>
              <a:lnSpc>
                <a:spcPts val="6160"/>
              </a:lnSpc>
              <a:spcBef>
                <a:spcPts val="4620"/>
              </a:spcBef>
            </a:pPr>
            <a:r>
              <a:rPr lang="en-US" sz="5600" spc="-280">
                <a:solidFill>
                  <a:srgbClr val="153F71"/>
                </a:solidFill>
                <a:latin typeface="Inter"/>
              </a:rPr>
              <a:t>KEY POINTS</a:t>
            </a:r>
          </a:p>
        </p:txBody>
      </p:sp>
      <p:pic>
        <p:nvPicPr>
          <p:cNvPr id="4" name="Picture 4"/>
          <p:cNvPicPr>
            <a:picLocks noChangeAspect="1"/>
          </p:cNvPicPr>
          <p:nvPr/>
        </p:nvPicPr>
        <p:blipFill>
          <a:blip r:embed="rId2"/>
          <a:srcRect l="35925" r="27407"/>
          <a:stretch>
            <a:fillRect/>
          </a:stretch>
        </p:blipFill>
        <p:spPr>
          <a:xfrm>
            <a:off x="0" y="0"/>
            <a:ext cx="3771900" cy="10287000"/>
          </a:xfrm>
          <a:prstGeom prst="rect">
            <a:avLst/>
          </a:prstGeom>
        </p:spPr>
      </p:pic>
      <p:grpSp>
        <p:nvGrpSpPr>
          <p:cNvPr id="5" name="Group 5"/>
          <p:cNvGrpSpPr/>
          <p:nvPr/>
        </p:nvGrpSpPr>
        <p:grpSpPr>
          <a:xfrm>
            <a:off x="16573500" y="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sp>
        <p:nvSpPr>
          <p:cNvPr id="8" name="TextBox 8"/>
          <p:cNvSpPr txBox="1"/>
          <p:nvPr/>
        </p:nvSpPr>
        <p:spPr>
          <a:xfrm>
            <a:off x="3957766" y="2476500"/>
            <a:ext cx="13502481" cy="4028410"/>
          </a:xfrm>
          <a:prstGeom prst="rect">
            <a:avLst/>
          </a:prstGeom>
        </p:spPr>
        <p:txBody>
          <a:bodyPr lIns="0" tIns="0" rIns="0" bIns="0" rtlCol="0" anchor="t">
            <a:spAutoFit/>
          </a:bodyPr>
          <a:lstStyle/>
          <a:p>
            <a:pPr marL="539751" lvl="1" indent="-269875">
              <a:lnSpc>
                <a:spcPts val="4250"/>
              </a:lnSpc>
              <a:spcBef>
                <a:spcPts val="600"/>
              </a:spcBef>
              <a:buFont typeface="Arial"/>
              <a:buChar char="•"/>
            </a:pPr>
            <a:r>
              <a:rPr lang="en-GB" sz="2400" dirty="0">
                <a:solidFill>
                  <a:srgbClr val="000000"/>
                </a:solidFill>
                <a:latin typeface="Inter"/>
              </a:rPr>
              <a:t>Green roofs are a nature-based solution that can help regulate stormwater and mitigate the effects of polluting rainfall. </a:t>
            </a:r>
          </a:p>
          <a:p>
            <a:pPr marL="539751" lvl="1" indent="-269875">
              <a:lnSpc>
                <a:spcPts val="4250"/>
              </a:lnSpc>
              <a:spcBef>
                <a:spcPts val="600"/>
              </a:spcBef>
              <a:buFont typeface="Arial"/>
              <a:buChar char="•"/>
            </a:pPr>
            <a:r>
              <a:rPr lang="en-GB" sz="2400" dirty="0">
                <a:solidFill>
                  <a:srgbClr val="000000"/>
                </a:solidFill>
                <a:latin typeface="Inter"/>
              </a:rPr>
              <a:t>Green roofs can be a key element of a stormwater management plan to deal with sewer overflows.</a:t>
            </a:r>
          </a:p>
          <a:p>
            <a:pPr marL="539751" lvl="1" indent="-269875">
              <a:lnSpc>
                <a:spcPts val="4250"/>
              </a:lnSpc>
              <a:spcBef>
                <a:spcPts val="600"/>
              </a:spcBef>
              <a:buFont typeface="Arial"/>
              <a:buChar char="•"/>
            </a:pPr>
            <a:r>
              <a:rPr lang="en-GB" sz="2400" dirty="0">
                <a:solidFill>
                  <a:srgbClr val="000000"/>
                </a:solidFill>
                <a:latin typeface="Inter"/>
              </a:rPr>
              <a:t>Drainage systems as well as other factors act to reduce runoff. </a:t>
            </a:r>
          </a:p>
          <a:p>
            <a:pPr marL="539751" lvl="1" indent="-269875">
              <a:lnSpc>
                <a:spcPts val="4250"/>
              </a:lnSpc>
              <a:spcBef>
                <a:spcPts val="600"/>
              </a:spcBef>
              <a:buFont typeface="Arial"/>
              <a:buChar char="•"/>
            </a:pPr>
            <a:r>
              <a:rPr lang="en-GB" sz="2400" dirty="0">
                <a:solidFill>
                  <a:srgbClr val="000000"/>
                </a:solidFill>
                <a:latin typeface="Inter"/>
              </a:rPr>
              <a:t>There are different systems that help to recover rainwater and reuse it as a sustainable practice. </a:t>
            </a:r>
          </a:p>
        </p:txBody>
      </p:sp>
      <p:pic>
        <p:nvPicPr>
          <p:cNvPr id="9" name="Picture 8" descr="A person standing on a roof&#10;&#10;Description automatically generated with medium confidence">
            <a:extLst>
              <a:ext uri="{FF2B5EF4-FFF2-40B4-BE49-F238E27FC236}">
                <a16:creationId xmlns:a16="http://schemas.microsoft.com/office/drawing/2014/main" id="{8829DB31-6816-548C-D749-65D011C106BE}"/>
              </a:ext>
            </a:extLst>
          </p:cNvPr>
          <p:cNvPicPr>
            <a:picLocks noChangeAspect="1"/>
          </p:cNvPicPr>
          <p:nvPr/>
        </p:nvPicPr>
        <p:blipFill rotWithShape="1">
          <a:blip r:embed="rId3">
            <a:extLst>
              <a:ext uri="{28A0092B-C50C-407E-A947-70E740481C1C}">
                <a14:useLocalDpi xmlns:a14="http://schemas.microsoft.com/office/drawing/2010/main" val="0"/>
              </a:ext>
            </a:extLst>
          </a:blip>
          <a:srcRect r="32538"/>
          <a:stretch/>
        </p:blipFill>
        <p:spPr>
          <a:xfrm>
            <a:off x="-838199" y="0"/>
            <a:ext cx="4608342" cy="10287000"/>
          </a:xfrm>
          <a:prstGeom prst="rect">
            <a:avLst/>
          </a:prstGeom>
        </p:spPr>
      </p:pic>
      <p:sp>
        <p:nvSpPr>
          <p:cNvPr id="13" name="TextBox 4">
            <a:extLst>
              <a:ext uri="{FF2B5EF4-FFF2-40B4-BE49-F238E27FC236}">
                <a16:creationId xmlns:a16="http://schemas.microsoft.com/office/drawing/2014/main" id="{6DF15DEE-1D2B-97C8-5618-8A57C97B0A29}"/>
              </a:ext>
            </a:extLst>
          </p:cNvPr>
          <p:cNvSpPr txBox="1"/>
          <p:nvPr/>
        </p:nvSpPr>
        <p:spPr>
          <a:xfrm>
            <a:off x="10064416" y="9769616"/>
            <a:ext cx="8077200" cy="218008"/>
          </a:xfrm>
          <a:prstGeom prst="rect">
            <a:avLst/>
          </a:prstGeom>
        </p:spPr>
        <p:txBody>
          <a:bodyPr wrap="square" lIns="0" tIns="0" rIns="0" bIns="0" rtlCol="0" anchor="t">
            <a:spAutoFit/>
          </a:bodyPr>
          <a:lstStyle/>
          <a:p>
            <a:pPr marL="0" lvl="1">
              <a:lnSpc>
                <a:spcPts val="1680"/>
              </a:lnSpc>
              <a:spcBef>
                <a:spcPts val="1260"/>
              </a:spcBef>
            </a:pPr>
            <a:r>
              <a:rPr lang="en-GB" sz="1600" spc="210">
                <a:solidFill>
                  <a:srgbClr val="242424"/>
                </a:solidFill>
                <a:latin typeface="Inter"/>
              </a:rPr>
              <a:t>Learning Unit 4: Green roof waterproofing, drainage &amp; recovery</a:t>
            </a:r>
          </a:p>
        </p:txBody>
      </p:sp>
      <p:sp>
        <p:nvSpPr>
          <p:cNvPr id="3" name="Marcador de número de diapositiva 6">
            <a:extLst>
              <a:ext uri="{FF2B5EF4-FFF2-40B4-BE49-F238E27FC236}">
                <a16:creationId xmlns:a16="http://schemas.microsoft.com/office/drawing/2014/main" id="{8C87A8E2-E041-E5EF-9DF9-32376101445C}"/>
              </a:ext>
            </a:extLst>
          </p:cNvPr>
          <p:cNvSpPr>
            <a:spLocks noGrp="1"/>
          </p:cNvSpPr>
          <p:nvPr>
            <p:ph type="sldNum" sz="quarter" idx="12"/>
          </p:nvPr>
        </p:nvSpPr>
        <p:spPr>
          <a:xfrm>
            <a:off x="16363950" y="674687"/>
            <a:ext cx="2133600" cy="365125"/>
          </a:xfrm>
        </p:spPr>
        <p:txBody>
          <a:bodyPr/>
          <a:lstStyle/>
          <a:p>
            <a:pPr algn="ctr">
              <a:lnSpc>
                <a:spcPts val="2399"/>
              </a:lnSpc>
              <a:spcBef>
                <a:spcPts val="1799"/>
              </a:spcBef>
            </a:pPr>
            <a:fld id="{B6F15528-21DE-4FAA-801E-634DDDAF4B2B}" type="slidenum">
              <a:rPr lang="en-US" sz="1999" spc="119" smtClean="0">
                <a:solidFill>
                  <a:srgbClr val="FFFFFF"/>
                </a:solidFill>
                <a:latin typeface="Inter Bold"/>
              </a:rPr>
              <a:pPr algn="ctr">
                <a:lnSpc>
                  <a:spcPts val="2399"/>
                </a:lnSpc>
                <a:spcBef>
                  <a:spcPts val="1799"/>
                </a:spcBef>
              </a:pPr>
              <a:t>32</a:t>
            </a:fld>
            <a:endParaRPr lang="en-US" sz="1999" spc="119">
              <a:solidFill>
                <a:srgbClr val="FFFFFF"/>
              </a:solidFill>
              <a:latin typeface="Inter Bold"/>
            </a:endParaRPr>
          </a:p>
        </p:txBody>
      </p:sp>
    </p:spTree>
    <p:extLst>
      <p:ext uri="{BB962C8B-B14F-4D97-AF65-F5344CB8AC3E}">
        <p14:creationId xmlns:p14="http://schemas.microsoft.com/office/powerpoint/2010/main" val="13664142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BAAF8199-7637-5CCD-2287-7126A3E1024D}"/>
              </a:ext>
            </a:extLst>
          </p:cNvPr>
          <p:cNvSpPr/>
          <p:nvPr/>
        </p:nvSpPr>
        <p:spPr>
          <a:xfrm>
            <a:off x="0" y="3771900"/>
            <a:ext cx="18288000" cy="3695700"/>
          </a:xfrm>
          <a:prstGeom prst="rect">
            <a:avLst/>
          </a:prstGeom>
          <a:solidFill>
            <a:srgbClr val="242424"/>
          </a:solidFill>
        </p:spPr>
        <p:txBody>
          <a:bodyPr/>
          <a:lstStyle/>
          <a:p>
            <a:endParaRPr lang="es-ES"/>
          </a:p>
        </p:txBody>
      </p:sp>
      <p:sp>
        <p:nvSpPr>
          <p:cNvPr id="3" name="TextBox 8">
            <a:extLst>
              <a:ext uri="{FF2B5EF4-FFF2-40B4-BE49-F238E27FC236}">
                <a16:creationId xmlns:a16="http://schemas.microsoft.com/office/drawing/2014/main" id="{D32870CD-7B7B-402C-A64F-11106C8C3624}"/>
              </a:ext>
            </a:extLst>
          </p:cNvPr>
          <p:cNvSpPr txBox="1"/>
          <p:nvPr/>
        </p:nvSpPr>
        <p:spPr>
          <a:xfrm>
            <a:off x="2514600" y="4838700"/>
            <a:ext cx="14249400" cy="1509003"/>
          </a:xfrm>
          <a:prstGeom prst="rect">
            <a:avLst/>
          </a:prstGeom>
        </p:spPr>
        <p:txBody>
          <a:bodyPr wrap="square" lIns="0" tIns="0" rIns="0" bIns="0" rtlCol="0" anchor="t">
            <a:spAutoFit/>
          </a:bodyPr>
          <a:lstStyle/>
          <a:p>
            <a:pPr marL="0" lvl="1">
              <a:lnSpc>
                <a:spcPts val="5980"/>
              </a:lnSpc>
              <a:spcBef>
                <a:spcPts val="4485"/>
              </a:spcBef>
            </a:pPr>
            <a:r>
              <a:rPr lang="en-US" sz="4600" spc="276">
                <a:solidFill>
                  <a:srgbClr val="FFFFFF"/>
                </a:solidFill>
                <a:latin typeface="Inter Bold"/>
              </a:rPr>
              <a:t>Learning Unit 5: </a:t>
            </a:r>
            <a:r>
              <a:rPr lang="en-GB" sz="4800">
                <a:solidFill>
                  <a:schemeClr val="bg1"/>
                </a:solidFill>
              </a:rPr>
              <a:t>Integration of renewable systems in green roofs</a:t>
            </a:r>
          </a:p>
        </p:txBody>
      </p:sp>
      <p:grpSp>
        <p:nvGrpSpPr>
          <p:cNvPr id="4" name="Group 6">
            <a:extLst>
              <a:ext uri="{FF2B5EF4-FFF2-40B4-BE49-F238E27FC236}">
                <a16:creationId xmlns:a16="http://schemas.microsoft.com/office/drawing/2014/main" id="{575502EE-EE4F-CEE0-DA8B-EE69D8161D81}"/>
              </a:ext>
            </a:extLst>
          </p:cNvPr>
          <p:cNvGrpSpPr/>
          <p:nvPr/>
        </p:nvGrpSpPr>
        <p:grpSpPr>
          <a:xfrm>
            <a:off x="16573500" y="0"/>
            <a:ext cx="1714500" cy="1714500"/>
            <a:chOff x="0" y="0"/>
            <a:chExt cx="1913890" cy="1913890"/>
          </a:xfrm>
        </p:grpSpPr>
        <p:sp>
          <p:nvSpPr>
            <p:cNvPr id="5" name="Freeform 7">
              <a:extLst>
                <a:ext uri="{FF2B5EF4-FFF2-40B4-BE49-F238E27FC236}">
                  <a16:creationId xmlns:a16="http://schemas.microsoft.com/office/drawing/2014/main" id="{F2EF1731-DEB8-ABBD-0A99-58CB69D4B320}"/>
                </a:ext>
              </a:extLst>
            </p:cNvPr>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sp>
        <p:nvSpPr>
          <p:cNvPr id="7" name="Marcador de número de diapositiva 6">
            <a:extLst>
              <a:ext uri="{FF2B5EF4-FFF2-40B4-BE49-F238E27FC236}">
                <a16:creationId xmlns:a16="http://schemas.microsoft.com/office/drawing/2014/main" id="{2BCC3EDE-7C72-8412-6956-D242FEA73700}"/>
              </a:ext>
            </a:extLst>
          </p:cNvPr>
          <p:cNvSpPr>
            <a:spLocks noGrp="1"/>
          </p:cNvSpPr>
          <p:nvPr>
            <p:ph type="sldNum" sz="quarter" idx="12"/>
          </p:nvPr>
        </p:nvSpPr>
        <p:spPr>
          <a:xfrm>
            <a:off x="16363950" y="674687"/>
            <a:ext cx="2133600" cy="365125"/>
          </a:xfrm>
        </p:spPr>
        <p:txBody>
          <a:bodyPr/>
          <a:lstStyle/>
          <a:p>
            <a:pPr algn="ctr">
              <a:lnSpc>
                <a:spcPts val="2399"/>
              </a:lnSpc>
              <a:spcBef>
                <a:spcPts val="1799"/>
              </a:spcBef>
            </a:pPr>
            <a:fld id="{B6F15528-21DE-4FAA-801E-634DDDAF4B2B}" type="slidenum">
              <a:rPr lang="en-US" sz="1999" spc="119" smtClean="0">
                <a:solidFill>
                  <a:srgbClr val="FFFFFF"/>
                </a:solidFill>
                <a:latin typeface="Inter Bold"/>
              </a:rPr>
              <a:pPr algn="ctr">
                <a:lnSpc>
                  <a:spcPts val="2399"/>
                </a:lnSpc>
                <a:spcBef>
                  <a:spcPts val="1799"/>
                </a:spcBef>
              </a:pPr>
              <a:t>33</a:t>
            </a:fld>
            <a:endParaRPr lang="en-US" sz="1999" spc="119">
              <a:solidFill>
                <a:srgbClr val="FFFFFF"/>
              </a:solidFill>
              <a:latin typeface="Inter Bold"/>
            </a:endParaRPr>
          </a:p>
        </p:txBody>
      </p:sp>
    </p:spTree>
    <p:extLst>
      <p:ext uri="{BB962C8B-B14F-4D97-AF65-F5344CB8AC3E}">
        <p14:creationId xmlns:p14="http://schemas.microsoft.com/office/powerpoint/2010/main" val="35223531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ángulo: esquinas redondeadas 38">
            <a:extLst>
              <a:ext uri="{FF2B5EF4-FFF2-40B4-BE49-F238E27FC236}">
                <a16:creationId xmlns:a16="http://schemas.microsoft.com/office/drawing/2014/main" id="{A489BA20-D0E6-B0E5-1FA1-F8A333B148F9}"/>
              </a:ext>
            </a:extLst>
          </p:cNvPr>
          <p:cNvSpPr/>
          <p:nvPr/>
        </p:nvSpPr>
        <p:spPr>
          <a:xfrm rot="16200000">
            <a:off x="6260331" y="-202828"/>
            <a:ext cx="3375845" cy="11683622"/>
          </a:xfrm>
          <a:prstGeom prst="roundRect">
            <a:avLst/>
          </a:prstGeom>
          <a:solidFill>
            <a:schemeClr val="accent6">
              <a:lumMod val="60000"/>
              <a:lumOff val="40000"/>
            </a:schemeClr>
          </a:solidFill>
          <a:ln>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tángulo: esquinas redondeadas 33">
            <a:extLst>
              <a:ext uri="{FF2B5EF4-FFF2-40B4-BE49-F238E27FC236}">
                <a16:creationId xmlns:a16="http://schemas.microsoft.com/office/drawing/2014/main" id="{D18D91B3-D433-E856-26B6-A5069479ADD7}"/>
              </a:ext>
            </a:extLst>
          </p:cNvPr>
          <p:cNvSpPr/>
          <p:nvPr/>
        </p:nvSpPr>
        <p:spPr>
          <a:xfrm rot="16200000">
            <a:off x="8559997" y="2189413"/>
            <a:ext cx="2601210" cy="7301597"/>
          </a:xfrm>
          <a:prstGeom prst="roundRect">
            <a:avLst/>
          </a:prstGeom>
          <a:solidFill>
            <a:schemeClr val="accent5">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AutoShape 3"/>
          <p:cNvSpPr/>
          <p:nvPr/>
        </p:nvSpPr>
        <p:spPr>
          <a:xfrm>
            <a:off x="0" y="0"/>
            <a:ext cx="1714500" cy="10287000"/>
          </a:xfrm>
          <a:prstGeom prst="rect">
            <a:avLst/>
          </a:prstGeom>
          <a:solidFill>
            <a:srgbClr val="242424"/>
          </a:solidFill>
        </p:spPr>
        <p:txBody>
          <a:bodyPr/>
          <a:lstStyle/>
          <a:p>
            <a:endParaRPr lang="es-ES"/>
          </a:p>
        </p:txBody>
      </p:sp>
      <p:sp>
        <p:nvSpPr>
          <p:cNvPr id="4" name="TextBox 4"/>
          <p:cNvSpPr txBox="1"/>
          <p:nvPr/>
        </p:nvSpPr>
        <p:spPr>
          <a:xfrm rot="5400000">
            <a:off x="-2703918" y="3919111"/>
            <a:ext cx="7002110" cy="1193147"/>
          </a:xfrm>
          <a:prstGeom prst="rect">
            <a:avLst/>
          </a:prstGeom>
        </p:spPr>
        <p:txBody>
          <a:bodyPr lIns="0" tIns="0" rIns="0" bIns="0" rtlCol="0" anchor="t">
            <a:spAutoFit/>
          </a:bodyPr>
          <a:lstStyle/>
          <a:p>
            <a:pPr marL="0" lvl="1">
              <a:lnSpc>
                <a:spcPts val="1680"/>
              </a:lnSpc>
              <a:spcBef>
                <a:spcPts val="1260"/>
              </a:spcBef>
            </a:pPr>
            <a:r>
              <a:rPr lang="en-GB" sz="1400" spc="210">
                <a:solidFill>
                  <a:schemeClr val="bg1"/>
                </a:solidFill>
                <a:latin typeface="Inter"/>
              </a:rPr>
              <a:t>Learning Unit 5: </a:t>
            </a:r>
            <a:r>
              <a:rPr lang="en-US" sz="1400" spc="210">
                <a:solidFill>
                  <a:schemeClr val="bg1"/>
                </a:solidFill>
                <a:latin typeface="Inter"/>
              </a:rPr>
              <a:t>Integration of renewable systems in green roofs</a:t>
            </a:r>
          </a:p>
          <a:p>
            <a:pPr marL="0" lvl="1">
              <a:lnSpc>
                <a:spcPts val="1680"/>
              </a:lnSpc>
              <a:spcBef>
                <a:spcPts val="1260"/>
              </a:spcBef>
            </a:pPr>
            <a:endParaRPr lang="en-GB" sz="1400" spc="210">
              <a:solidFill>
                <a:schemeClr val="bg1"/>
              </a:solidFill>
              <a:latin typeface="Inter"/>
            </a:endParaRPr>
          </a:p>
          <a:p>
            <a:pPr marL="0" lvl="1">
              <a:lnSpc>
                <a:spcPts val="1680"/>
              </a:lnSpc>
              <a:spcBef>
                <a:spcPts val="1260"/>
              </a:spcBef>
            </a:pPr>
            <a:endParaRPr lang="en-US" sz="1400" spc="210">
              <a:solidFill>
                <a:schemeClr val="bg1"/>
              </a:solidFill>
              <a:latin typeface="Inter"/>
            </a:endParaRP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sp>
        <p:nvSpPr>
          <p:cNvPr id="12" name="Marcador de número de diapositiva 6">
            <a:extLst>
              <a:ext uri="{FF2B5EF4-FFF2-40B4-BE49-F238E27FC236}">
                <a16:creationId xmlns:a16="http://schemas.microsoft.com/office/drawing/2014/main" id="{E09F5606-5711-6B7E-8F2B-C2DB57F453D5}"/>
              </a:ext>
            </a:extLst>
          </p:cNvPr>
          <p:cNvSpPr>
            <a:spLocks noGrp="1"/>
          </p:cNvSpPr>
          <p:nvPr>
            <p:ph type="sldNum" sz="quarter" idx="12"/>
          </p:nvPr>
        </p:nvSpPr>
        <p:spPr>
          <a:xfrm>
            <a:off x="16363950" y="674687"/>
            <a:ext cx="2133600" cy="365125"/>
          </a:xfrm>
        </p:spPr>
        <p:txBody>
          <a:bodyPr/>
          <a:lstStyle/>
          <a:p>
            <a:pPr algn="ctr">
              <a:lnSpc>
                <a:spcPts val="2399"/>
              </a:lnSpc>
              <a:spcBef>
                <a:spcPts val="1799"/>
              </a:spcBef>
            </a:pPr>
            <a:fld id="{B6F15528-21DE-4FAA-801E-634DDDAF4B2B}" type="slidenum">
              <a:rPr lang="en-US" sz="1999" spc="119" smtClean="0">
                <a:solidFill>
                  <a:srgbClr val="FFFFFF"/>
                </a:solidFill>
                <a:latin typeface="Inter Bold"/>
              </a:rPr>
              <a:pPr algn="ctr">
                <a:lnSpc>
                  <a:spcPts val="2399"/>
                </a:lnSpc>
                <a:spcBef>
                  <a:spcPts val="1799"/>
                </a:spcBef>
              </a:pPr>
              <a:t>34</a:t>
            </a:fld>
            <a:endParaRPr lang="en-US" sz="1999" spc="119">
              <a:solidFill>
                <a:srgbClr val="FFFFFF"/>
              </a:solidFill>
              <a:latin typeface="Inter Bold"/>
            </a:endParaRPr>
          </a:p>
        </p:txBody>
      </p:sp>
      <p:sp>
        <p:nvSpPr>
          <p:cNvPr id="19" name="CuadroTexto 18">
            <a:extLst>
              <a:ext uri="{FF2B5EF4-FFF2-40B4-BE49-F238E27FC236}">
                <a16:creationId xmlns:a16="http://schemas.microsoft.com/office/drawing/2014/main" id="{7D34058D-0687-DE36-BEDB-018E6A471FC3}"/>
              </a:ext>
            </a:extLst>
          </p:cNvPr>
          <p:cNvSpPr txBox="1"/>
          <p:nvPr/>
        </p:nvSpPr>
        <p:spPr>
          <a:xfrm>
            <a:off x="2209169" y="514010"/>
            <a:ext cx="14439900" cy="1164421"/>
          </a:xfrm>
          <a:prstGeom prst="rect">
            <a:avLst/>
          </a:prstGeom>
          <a:noFill/>
        </p:spPr>
        <p:txBody>
          <a:bodyPr wrap="square" rtlCol="0">
            <a:spAutoFit/>
          </a:bodyPr>
          <a:lstStyle/>
          <a:p>
            <a:pPr>
              <a:lnSpc>
                <a:spcPts val="6159"/>
              </a:lnSpc>
              <a:spcBef>
                <a:spcPts val="4619"/>
              </a:spcBef>
            </a:pPr>
            <a:r>
              <a:rPr lang="en-US" sz="5599" spc="-279" dirty="0">
                <a:solidFill>
                  <a:srgbClr val="008E97"/>
                </a:solidFill>
                <a:latin typeface="Inter"/>
              </a:rPr>
              <a:t>RENEWABLE SYSTEMS IN GREEN ROOFS</a:t>
            </a:r>
            <a:endParaRPr lang="es-ES" sz="5599" spc="-279" dirty="0">
              <a:solidFill>
                <a:srgbClr val="008E97"/>
              </a:solidFill>
              <a:latin typeface="Inter"/>
            </a:endParaRPr>
          </a:p>
          <a:p>
            <a:endParaRPr lang="es-ES"/>
          </a:p>
        </p:txBody>
      </p:sp>
      <p:sp>
        <p:nvSpPr>
          <p:cNvPr id="27" name="CuadroTexto 26">
            <a:extLst>
              <a:ext uri="{FF2B5EF4-FFF2-40B4-BE49-F238E27FC236}">
                <a16:creationId xmlns:a16="http://schemas.microsoft.com/office/drawing/2014/main" id="{5A78C957-CB9F-3019-77FC-A053A4DE58AB}"/>
              </a:ext>
            </a:extLst>
          </p:cNvPr>
          <p:cNvSpPr txBox="1"/>
          <p:nvPr/>
        </p:nvSpPr>
        <p:spPr>
          <a:xfrm>
            <a:off x="2242860" y="2216065"/>
            <a:ext cx="14154781" cy="1200329"/>
          </a:xfrm>
          <a:prstGeom prst="rect">
            <a:avLst/>
          </a:prstGeom>
          <a:noFill/>
        </p:spPr>
        <p:txBody>
          <a:bodyPr wrap="square" rtlCol="0">
            <a:spAutoFit/>
          </a:bodyPr>
          <a:lstStyle/>
          <a:p>
            <a:pPr algn="just"/>
            <a:r>
              <a:rPr lang="en-US" sz="2400" dirty="0">
                <a:latin typeface="Inter" panose="020B0604020202020204" charset="0"/>
                <a:ea typeface="Inter" panose="020B0604020202020204" charset="0"/>
              </a:rPr>
              <a:t>The combination of </a:t>
            </a:r>
            <a:r>
              <a:rPr lang="en-US" sz="2400" b="1" dirty="0">
                <a:latin typeface="Inter" panose="020B0604020202020204" charset="0"/>
                <a:ea typeface="Inter" panose="020B0604020202020204" charset="0"/>
              </a:rPr>
              <a:t>renewable energy generation </a:t>
            </a:r>
            <a:r>
              <a:rPr lang="en-US" sz="2400" dirty="0">
                <a:latin typeface="Inter" panose="020B0604020202020204" charset="0"/>
                <a:ea typeface="Inter" panose="020B0604020202020204" charset="0"/>
              </a:rPr>
              <a:t>with </a:t>
            </a:r>
            <a:r>
              <a:rPr lang="en-US" sz="2400" b="1" dirty="0">
                <a:latin typeface="Inter" panose="020B0604020202020204" charset="0"/>
                <a:ea typeface="Inter" panose="020B0604020202020204" charset="0"/>
              </a:rPr>
              <a:t>green roofs </a:t>
            </a:r>
            <a:r>
              <a:rPr lang="en-US" sz="2400" dirty="0">
                <a:latin typeface="Inter" panose="020B0604020202020204" charset="0"/>
                <a:ea typeface="Inter" panose="020B0604020202020204" charset="0"/>
              </a:rPr>
              <a:t>has a lot of potential because not only achieves the benefits of each individual measure, but they are also positively related and enhance each other.</a:t>
            </a:r>
            <a:endParaRPr lang="es-ES" sz="2400" dirty="0">
              <a:latin typeface="Inter" panose="020B0604020202020204" charset="0"/>
              <a:ea typeface="Inter" panose="020B0604020202020204" charset="0"/>
            </a:endParaRPr>
          </a:p>
        </p:txBody>
      </p:sp>
      <p:grpSp>
        <p:nvGrpSpPr>
          <p:cNvPr id="37" name="Grupo 36">
            <a:extLst>
              <a:ext uri="{FF2B5EF4-FFF2-40B4-BE49-F238E27FC236}">
                <a16:creationId xmlns:a16="http://schemas.microsoft.com/office/drawing/2014/main" id="{CBAB8EE3-4FF2-67A1-E09E-34C8D8EEBB0E}"/>
              </a:ext>
            </a:extLst>
          </p:cNvPr>
          <p:cNvGrpSpPr/>
          <p:nvPr/>
        </p:nvGrpSpPr>
        <p:grpSpPr>
          <a:xfrm>
            <a:off x="2427227" y="4141534"/>
            <a:ext cx="10831254" cy="2705186"/>
            <a:chOff x="6776124" y="6009558"/>
            <a:chExt cx="10831254" cy="2705186"/>
          </a:xfrm>
        </p:grpSpPr>
        <p:grpSp>
          <p:nvGrpSpPr>
            <p:cNvPr id="36" name="Grupo 35">
              <a:extLst>
                <a:ext uri="{FF2B5EF4-FFF2-40B4-BE49-F238E27FC236}">
                  <a16:creationId xmlns:a16="http://schemas.microsoft.com/office/drawing/2014/main" id="{9ACE5DBF-025B-1644-3028-5BDB04E7C6D9}"/>
                </a:ext>
              </a:extLst>
            </p:cNvPr>
            <p:cNvGrpSpPr/>
            <p:nvPr/>
          </p:nvGrpSpPr>
          <p:grpSpPr>
            <a:xfrm>
              <a:off x="6776124" y="6009558"/>
              <a:ext cx="10831254" cy="2705186"/>
              <a:chOff x="6776124" y="6009558"/>
              <a:chExt cx="10831254" cy="2705186"/>
            </a:xfrm>
          </p:grpSpPr>
          <p:grpSp>
            <p:nvGrpSpPr>
              <p:cNvPr id="35" name="Grupo 34">
                <a:extLst>
                  <a:ext uri="{FF2B5EF4-FFF2-40B4-BE49-F238E27FC236}">
                    <a16:creationId xmlns:a16="http://schemas.microsoft.com/office/drawing/2014/main" id="{DA0AFA12-3660-7B07-4CA9-8354113AA19C}"/>
                  </a:ext>
                </a:extLst>
              </p:cNvPr>
              <p:cNvGrpSpPr/>
              <p:nvPr/>
            </p:nvGrpSpPr>
            <p:grpSpPr>
              <a:xfrm>
                <a:off x="6776124" y="6009558"/>
                <a:ext cx="10831254" cy="2705186"/>
                <a:chOff x="6776124" y="6009558"/>
                <a:chExt cx="10831254" cy="2705186"/>
              </a:xfrm>
            </p:grpSpPr>
            <p:grpSp>
              <p:nvGrpSpPr>
                <p:cNvPr id="9" name="Grupo 8">
                  <a:extLst>
                    <a:ext uri="{FF2B5EF4-FFF2-40B4-BE49-F238E27FC236}">
                      <a16:creationId xmlns:a16="http://schemas.microsoft.com/office/drawing/2014/main" id="{1C415ED3-742E-6BAF-1F50-6872D8C030A2}"/>
                    </a:ext>
                  </a:extLst>
                </p:cNvPr>
                <p:cNvGrpSpPr/>
                <p:nvPr/>
              </p:nvGrpSpPr>
              <p:grpSpPr>
                <a:xfrm>
                  <a:off x="6776124" y="6009558"/>
                  <a:ext cx="10831254" cy="2705186"/>
                  <a:chOff x="7417084" y="5727384"/>
                  <a:chExt cx="10831254" cy="2705186"/>
                </a:xfrm>
              </p:grpSpPr>
              <p:sp>
                <p:nvSpPr>
                  <p:cNvPr id="10" name="Forma libre: forma 9">
                    <a:extLst>
                      <a:ext uri="{FF2B5EF4-FFF2-40B4-BE49-F238E27FC236}">
                        <a16:creationId xmlns:a16="http://schemas.microsoft.com/office/drawing/2014/main" id="{F77369B9-F947-A447-4D35-77AC208401B7}"/>
                      </a:ext>
                    </a:extLst>
                  </p:cNvPr>
                  <p:cNvSpPr/>
                  <p:nvPr/>
                </p:nvSpPr>
                <p:spPr>
                  <a:xfrm>
                    <a:off x="7417084" y="5934912"/>
                    <a:ext cx="2522739" cy="2497658"/>
                  </a:xfrm>
                  <a:custGeom>
                    <a:avLst/>
                    <a:gdLst>
                      <a:gd name="connsiteX0" fmla="*/ 0 w 962965"/>
                      <a:gd name="connsiteY0" fmla="*/ 481483 h 962965"/>
                      <a:gd name="connsiteX1" fmla="*/ 481483 w 962965"/>
                      <a:gd name="connsiteY1" fmla="*/ 0 h 962965"/>
                      <a:gd name="connsiteX2" fmla="*/ 962966 w 962965"/>
                      <a:gd name="connsiteY2" fmla="*/ 481483 h 962965"/>
                      <a:gd name="connsiteX3" fmla="*/ 481483 w 962965"/>
                      <a:gd name="connsiteY3" fmla="*/ 962966 h 962965"/>
                      <a:gd name="connsiteX4" fmla="*/ 0 w 962965"/>
                      <a:gd name="connsiteY4" fmla="*/ 481483 h 962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2965" h="962965">
                        <a:moveTo>
                          <a:pt x="0" y="481483"/>
                        </a:moveTo>
                        <a:cubicBezTo>
                          <a:pt x="0" y="215567"/>
                          <a:pt x="215567" y="0"/>
                          <a:pt x="481483" y="0"/>
                        </a:cubicBezTo>
                        <a:cubicBezTo>
                          <a:pt x="747399" y="0"/>
                          <a:pt x="962966" y="215567"/>
                          <a:pt x="962966" y="481483"/>
                        </a:cubicBezTo>
                        <a:cubicBezTo>
                          <a:pt x="962966" y="747399"/>
                          <a:pt x="747399" y="962966"/>
                          <a:pt x="481483" y="962966"/>
                        </a:cubicBezTo>
                        <a:cubicBezTo>
                          <a:pt x="215567" y="962966"/>
                          <a:pt x="0" y="747399"/>
                          <a:pt x="0" y="481483"/>
                        </a:cubicBezTo>
                        <a:close/>
                      </a:path>
                    </a:pathLst>
                  </a:custGeom>
                  <a:solidFill>
                    <a:srgbClr val="99CC00"/>
                  </a:solidFill>
                  <a:ln>
                    <a:solidFill>
                      <a:schemeClr val="accent3"/>
                    </a:solidFill>
                  </a:ln>
                  <a:scene3d>
                    <a:camera prst="orthographicFront"/>
                    <a:lightRig rig="flat" dir="t"/>
                  </a:scene3d>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spcFirstLastPara="0" vert="horz" wrap="square" lIns="171503" tIns="171503" rIns="171503" bIns="171503" numCol="1" spcCol="1270" anchor="ctr" anchorCtr="0">
                    <a:noAutofit/>
                  </a:bodyPr>
                  <a:lstStyle/>
                  <a:p>
                    <a:pPr marL="0" lvl="0" indent="0" algn="ctr" defTabSz="1066800">
                      <a:lnSpc>
                        <a:spcPct val="90000"/>
                      </a:lnSpc>
                      <a:spcBef>
                        <a:spcPct val="0"/>
                      </a:spcBef>
                      <a:spcAft>
                        <a:spcPct val="35000"/>
                      </a:spcAft>
                      <a:buNone/>
                    </a:pPr>
                    <a:r>
                      <a:rPr lang="en-US" sz="2400" b="1" dirty="0">
                        <a:latin typeface="Inter" panose="020B0604020202020204" charset="0"/>
                        <a:ea typeface="Inter" panose="020B0604020202020204" charset="0"/>
                      </a:rPr>
                      <a:t>Conventional</a:t>
                    </a:r>
                    <a:r>
                      <a:rPr lang="en-US" sz="2400" b="1" kern="1200" dirty="0">
                        <a:latin typeface="Inter" panose="020B0604020202020204" charset="0"/>
                        <a:ea typeface="Inter" panose="020B0604020202020204" charset="0"/>
                      </a:rPr>
                      <a:t> Green roofs</a:t>
                    </a:r>
                  </a:p>
                </p:txBody>
              </p:sp>
              <p:sp>
                <p:nvSpPr>
                  <p:cNvPr id="11" name="Forma libre: forma 10">
                    <a:extLst>
                      <a:ext uri="{FF2B5EF4-FFF2-40B4-BE49-F238E27FC236}">
                        <a16:creationId xmlns:a16="http://schemas.microsoft.com/office/drawing/2014/main" id="{A9C074CF-5794-35A9-4024-8E63CFAE5549}"/>
                      </a:ext>
                    </a:extLst>
                  </p:cNvPr>
                  <p:cNvSpPr/>
                  <p:nvPr/>
                </p:nvSpPr>
                <p:spPr>
                  <a:xfrm>
                    <a:off x="10071560" y="6622373"/>
                    <a:ext cx="1128100" cy="1112193"/>
                  </a:xfrm>
                  <a:custGeom>
                    <a:avLst/>
                    <a:gdLst>
                      <a:gd name="connsiteX0" fmla="*/ 74032 w 558520"/>
                      <a:gd name="connsiteY0" fmla="*/ 213578 h 558520"/>
                      <a:gd name="connsiteX1" fmla="*/ 213578 w 558520"/>
                      <a:gd name="connsiteY1" fmla="*/ 213578 h 558520"/>
                      <a:gd name="connsiteX2" fmla="*/ 213578 w 558520"/>
                      <a:gd name="connsiteY2" fmla="*/ 74032 h 558520"/>
                      <a:gd name="connsiteX3" fmla="*/ 344942 w 558520"/>
                      <a:gd name="connsiteY3" fmla="*/ 74032 h 558520"/>
                      <a:gd name="connsiteX4" fmla="*/ 344942 w 558520"/>
                      <a:gd name="connsiteY4" fmla="*/ 213578 h 558520"/>
                      <a:gd name="connsiteX5" fmla="*/ 484488 w 558520"/>
                      <a:gd name="connsiteY5" fmla="*/ 213578 h 558520"/>
                      <a:gd name="connsiteX6" fmla="*/ 484488 w 558520"/>
                      <a:gd name="connsiteY6" fmla="*/ 344942 h 558520"/>
                      <a:gd name="connsiteX7" fmla="*/ 344942 w 558520"/>
                      <a:gd name="connsiteY7" fmla="*/ 344942 h 558520"/>
                      <a:gd name="connsiteX8" fmla="*/ 344942 w 558520"/>
                      <a:gd name="connsiteY8" fmla="*/ 484488 h 558520"/>
                      <a:gd name="connsiteX9" fmla="*/ 213578 w 558520"/>
                      <a:gd name="connsiteY9" fmla="*/ 484488 h 558520"/>
                      <a:gd name="connsiteX10" fmla="*/ 213578 w 558520"/>
                      <a:gd name="connsiteY10" fmla="*/ 344942 h 558520"/>
                      <a:gd name="connsiteX11" fmla="*/ 74032 w 558520"/>
                      <a:gd name="connsiteY11" fmla="*/ 344942 h 558520"/>
                      <a:gd name="connsiteX12" fmla="*/ 74032 w 558520"/>
                      <a:gd name="connsiteY12" fmla="*/ 213578 h 558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58520" h="558520">
                        <a:moveTo>
                          <a:pt x="74032" y="213578"/>
                        </a:moveTo>
                        <a:lnTo>
                          <a:pt x="213578" y="213578"/>
                        </a:lnTo>
                        <a:lnTo>
                          <a:pt x="213578" y="74032"/>
                        </a:lnTo>
                        <a:lnTo>
                          <a:pt x="344942" y="74032"/>
                        </a:lnTo>
                        <a:lnTo>
                          <a:pt x="344942" y="213578"/>
                        </a:lnTo>
                        <a:lnTo>
                          <a:pt x="484488" y="213578"/>
                        </a:lnTo>
                        <a:lnTo>
                          <a:pt x="484488" y="344942"/>
                        </a:lnTo>
                        <a:lnTo>
                          <a:pt x="344942" y="344942"/>
                        </a:lnTo>
                        <a:lnTo>
                          <a:pt x="344942" y="484488"/>
                        </a:lnTo>
                        <a:lnTo>
                          <a:pt x="213578" y="484488"/>
                        </a:lnTo>
                        <a:lnTo>
                          <a:pt x="213578" y="344942"/>
                        </a:lnTo>
                        <a:lnTo>
                          <a:pt x="74032" y="344942"/>
                        </a:lnTo>
                        <a:lnTo>
                          <a:pt x="74032" y="213578"/>
                        </a:lnTo>
                        <a:close/>
                      </a:path>
                    </a:pathLst>
                  </a:custGeom>
                </p:spPr>
                <p:style>
                  <a:lnRef idx="2">
                    <a:schemeClr val="accent1">
                      <a:shade val="15000"/>
                    </a:schemeClr>
                  </a:lnRef>
                  <a:fillRef idx="1">
                    <a:schemeClr val="accent1"/>
                  </a:fillRef>
                  <a:effectRef idx="0">
                    <a:schemeClr val="accent1"/>
                  </a:effectRef>
                  <a:fontRef idx="minor">
                    <a:schemeClr val="lt1"/>
                  </a:fontRef>
                </p:style>
                <p:txBody>
                  <a:bodyPr spcFirstLastPara="0" vert="horz" wrap="square" lIns="74032" tIns="213578" rIns="74032" bIns="213578" numCol="1" spcCol="1270" anchor="ctr" anchorCtr="0">
                    <a:noAutofit/>
                  </a:bodyPr>
                  <a:lstStyle/>
                  <a:p>
                    <a:pPr marL="0" lvl="0" indent="0" algn="ctr" defTabSz="800100">
                      <a:lnSpc>
                        <a:spcPct val="90000"/>
                      </a:lnSpc>
                      <a:spcBef>
                        <a:spcPct val="0"/>
                      </a:spcBef>
                      <a:spcAft>
                        <a:spcPct val="35000"/>
                      </a:spcAft>
                      <a:buNone/>
                    </a:pPr>
                    <a:endParaRPr lang="es-ES" sz="1800" kern="1200">
                      <a:latin typeface="Inter" panose="020B0604020202020204" charset="0"/>
                      <a:ea typeface="Inter" panose="020B0604020202020204" charset="0"/>
                    </a:endParaRPr>
                  </a:p>
                </p:txBody>
              </p:sp>
              <p:sp>
                <p:nvSpPr>
                  <p:cNvPr id="13" name="Forma libre: forma 12">
                    <a:extLst>
                      <a:ext uri="{FF2B5EF4-FFF2-40B4-BE49-F238E27FC236}">
                        <a16:creationId xmlns:a16="http://schemas.microsoft.com/office/drawing/2014/main" id="{236D3986-51B4-589E-5028-30CF84EB4EDC}"/>
                      </a:ext>
                    </a:extLst>
                  </p:cNvPr>
                  <p:cNvSpPr/>
                  <p:nvPr/>
                </p:nvSpPr>
                <p:spPr>
                  <a:xfrm>
                    <a:off x="11276844" y="6375408"/>
                    <a:ext cx="2165834" cy="1953187"/>
                  </a:xfrm>
                  <a:custGeom>
                    <a:avLst/>
                    <a:gdLst>
                      <a:gd name="connsiteX0" fmla="*/ 0 w 2030769"/>
                      <a:gd name="connsiteY0" fmla="*/ 980627 h 1961253"/>
                      <a:gd name="connsiteX1" fmla="*/ 1015385 w 2030769"/>
                      <a:gd name="connsiteY1" fmla="*/ 0 h 1961253"/>
                      <a:gd name="connsiteX2" fmla="*/ 2030770 w 2030769"/>
                      <a:gd name="connsiteY2" fmla="*/ 980627 h 1961253"/>
                      <a:gd name="connsiteX3" fmla="*/ 1015385 w 2030769"/>
                      <a:gd name="connsiteY3" fmla="*/ 1961254 h 1961253"/>
                      <a:gd name="connsiteX4" fmla="*/ 0 w 2030769"/>
                      <a:gd name="connsiteY4" fmla="*/ 980627 h 1961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0769" h="1961253">
                        <a:moveTo>
                          <a:pt x="0" y="980627"/>
                        </a:moveTo>
                        <a:cubicBezTo>
                          <a:pt x="0" y="439042"/>
                          <a:pt x="454603" y="0"/>
                          <a:pt x="1015385" y="0"/>
                        </a:cubicBezTo>
                        <a:cubicBezTo>
                          <a:pt x="1576167" y="0"/>
                          <a:pt x="2030770" y="439042"/>
                          <a:pt x="2030770" y="980627"/>
                        </a:cubicBezTo>
                        <a:cubicBezTo>
                          <a:pt x="2030770" y="1522212"/>
                          <a:pt x="1576167" y="1961254"/>
                          <a:pt x="1015385" y="1961254"/>
                        </a:cubicBezTo>
                        <a:cubicBezTo>
                          <a:pt x="454603" y="1961254"/>
                          <a:pt x="0" y="1522212"/>
                          <a:pt x="0" y="980627"/>
                        </a:cubicBezTo>
                        <a:close/>
                      </a:path>
                    </a:pathLst>
                  </a:custGeom>
                  <a:solidFill>
                    <a:srgbClr val="FFFF99"/>
                  </a:solidFill>
                  <a:scene3d>
                    <a:camera prst="orthographicFront"/>
                    <a:lightRig rig="flat" dir="t"/>
                  </a:scene3d>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spcFirstLastPara="0" vert="horz" wrap="square" lIns="327879" tIns="317699" rIns="327879" bIns="317699"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Inter" panose="020B0604020202020204" charset="0"/>
                        <a:ea typeface="Inter" panose="020B0604020202020204" charset="0"/>
                      </a:rPr>
                      <a:t>PV panels</a:t>
                    </a:r>
                  </a:p>
                  <a:p>
                    <a:pPr marL="0" lvl="0" indent="0" algn="ctr" defTabSz="1066800">
                      <a:lnSpc>
                        <a:spcPct val="90000"/>
                      </a:lnSpc>
                      <a:spcBef>
                        <a:spcPct val="0"/>
                      </a:spcBef>
                      <a:spcAft>
                        <a:spcPct val="35000"/>
                      </a:spcAft>
                      <a:buNone/>
                    </a:pPr>
                    <a:endParaRPr lang="en-US" sz="2400" kern="1200" dirty="0">
                      <a:latin typeface="Inter" panose="020B0604020202020204" charset="0"/>
                      <a:ea typeface="Inter" panose="020B0604020202020204" charset="0"/>
                    </a:endParaRPr>
                  </a:p>
                </p:txBody>
              </p:sp>
              <p:sp>
                <p:nvSpPr>
                  <p:cNvPr id="15" name="Forma libre: forma 14">
                    <a:extLst>
                      <a:ext uri="{FF2B5EF4-FFF2-40B4-BE49-F238E27FC236}">
                        <a16:creationId xmlns:a16="http://schemas.microsoft.com/office/drawing/2014/main" id="{EA009128-AAFA-9903-442D-898012A7EF74}"/>
                      </a:ext>
                    </a:extLst>
                  </p:cNvPr>
                  <p:cNvSpPr/>
                  <p:nvPr/>
                </p:nvSpPr>
                <p:spPr>
                  <a:xfrm>
                    <a:off x="13679674" y="6298915"/>
                    <a:ext cx="2165834" cy="2092880"/>
                  </a:xfrm>
                  <a:custGeom>
                    <a:avLst/>
                    <a:gdLst>
                      <a:gd name="connsiteX0" fmla="*/ 0 w 1489814"/>
                      <a:gd name="connsiteY0" fmla="*/ 839446 h 1678892"/>
                      <a:gd name="connsiteX1" fmla="*/ 744907 w 1489814"/>
                      <a:gd name="connsiteY1" fmla="*/ 0 h 1678892"/>
                      <a:gd name="connsiteX2" fmla="*/ 1489814 w 1489814"/>
                      <a:gd name="connsiteY2" fmla="*/ 839446 h 1678892"/>
                      <a:gd name="connsiteX3" fmla="*/ 744907 w 1489814"/>
                      <a:gd name="connsiteY3" fmla="*/ 1678892 h 1678892"/>
                      <a:gd name="connsiteX4" fmla="*/ 0 w 1489814"/>
                      <a:gd name="connsiteY4" fmla="*/ 839446 h 16788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9814" h="1678892">
                        <a:moveTo>
                          <a:pt x="0" y="839446"/>
                        </a:moveTo>
                        <a:cubicBezTo>
                          <a:pt x="0" y="375833"/>
                          <a:pt x="333506" y="0"/>
                          <a:pt x="744907" y="0"/>
                        </a:cubicBezTo>
                        <a:cubicBezTo>
                          <a:pt x="1156308" y="0"/>
                          <a:pt x="1489814" y="375833"/>
                          <a:pt x="1489814" y="839446"/>
                        </a:cubicBezTo>
                        <a:cubicBezTo>
                          <a:pt x="1489814" y="1303059"/>
                          <a:pt x="1156308" y="1678892"/>
                          <a:pt x="744907" y="1678892"/>
                        </a:cubicBezTo>
                        <a:cubicBezTo>
                          <a:pt x="333506" y="1678892"/>
                          <a:pt x="0" y="1303059"/>
                          <a:pt x="0" y="839446"/>
                        </a:cubicBezTo>
                        <a:close/>
                      </a:path>
                    </a:pathLst>
                  </a:custGeom>
                  <a:solidFill>
                    <a:srgbClr val="FFFF99"/>
                  </a:solidFill>
                  <a:scene3d>
                    <a:camera prst="orthographicFront"/>
                    <a:lightRig rig="flat" dir="t"/>
                  </a:scene3d>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spcFirstLastPara="0" vert="horz" wrap="square" lIns="248658" tIns="276348" rIns="248658" bIns="276348" numCol="1" spcCol="1270" anchor="ctr" anchorCtr="0">
                    <a:noAutofit/>
                  </a:bodyPr>
                  <a:lstStyle/>
                  <a:p>
                    <a:pPr marL="0" lvl="0" indent="0" algn="ctr" defTabSz="1066800">
                      <a:lnSpc>
                        <a:spcPct val="90000"/>
                      </a:lnSpc>
                      <a:spcBef>
                        <a:spcPct val="0"/>
                      </a:spcBef>
                      <a:spcAft>
                        <a:spcPct val="35000"/>
                      </a:spcAft>
                      <a:buNone/>
                    </a:pPr>
                    <a:r>
                      <a:rPr lang="en-US" sz="2400" kern="1200">
                        <a:latin typeface="Inter" panose="020B0604020202020204" charset="0"/>
                        <a:ea typeface="Inter" panose="020B0604020202020204" charset="0"/>
                      </a:rPr>
                      <a:t>Wind turbine</a:t>
                    </a:r>
                  </a:p>
                  <a:p>
                    <a:pPr marL="0" lvl="0" indent="0" algn="ctr" defTabSz="1066800">
                      <a:lnSpc>
                        <a:spcPct val="90000"/>
                      </a:lnSpc>
                      <a:spcBef>
                        <a:spcPct val="0"/>
                      </a:spcBef>
                      <a:spcAft>
                        <a:spcPct val="35000"/>
                      </a:spcAft>
                      <a:buNone/>
                    </a:pPr>
                    <a:endParaRPr lang="en-US" sz="2400" kern="1200">
                      <a:latin typeface="Inter" panose="020B0604020202020204" charset="0"/>
                      <a:ea typeface="Inter" panose="020B0604020202020204" charset="0"/>
                    </a:endParaRPr>
                  </a:p>
                </p:txBody>
              </p:sp>
              <p:sp>
                <p:nvSpPr>
                  <p:cNvPr id="17" name="Forma libre: forma 16">
                    <a:extLst>
                      <a:ext uri="{FF2B5EF4-FFF2-40B4-BE49-F238E27FC236}">
                        <a16:creationId xmlns:a16="http://schemas.microsoft.com/office/drawing/2014/main" id="{E8938F65-F0B3-6E38-5BD0-8D3F273B592B}"/>
                      </a:ext>
                    </a:extLst>
                  </p:cNvPr>
                  <p:cNvSpPr/>
                  <p:nvPr/>
                </p:nvSpPr>
                <p:spPr>
                  <a:xfrm>
                    <a:off x="16082504" y="6375408"/>
                    <a:ext cx="2165834" cy="1954906"/>
                  </a:xfrm>
                  <a:custGeom>
                    <a:avLst/>
                    <a:gdLst>
                      <a:gd name="connsiteX0" fmla="*/ 0 w 1688387"/>
                      <a:gd name="connsiteY0" fmla="*/ 861792 h 1723583"/>
                      <a:gd name="connsiteX1" fmla="*/ 844194 w 1688387"/>
                      <a:gd name="connsiteY1" fmla="*/ 0 h 1723583"/>
                      <a:gd name="connsiteX2" fmla="*/ 1688388 w 1688387"/>
                      <a:gd name="connsiteY2" fmla="*/ 861792 h 1723583"/>
                      <a:gd name="connsiteX3" fmla="*/ 844194 w 1688387"/>
                      <a:gd name="connsiteY3" fmla="*/ 1723584 h 1723583"/>
                      <a:gd name="connsiteX4" fmla="*/ 0 w 1688387"/>
                      <a:gd name="connsiteY4" fmla="*/ 861792 h 17235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8387" h="1723583">
                        <a:moveTo>
                          <a:pt x="0" y="861792"/>
                        </a:moveTo>
                        <a:cubicBezTo>
                          <a:pt x="0" y="385837"/>
                          <a:pt x="377959" y="0"/>
                          <a:pt x="844194" y="0"/>
                        </a:cubicBezTo>
                        <a:cubicBezTo>
                          <a:pt x="1310429" y="0"/>
                          <a:pt x="1688388" y="385837"/>
                          <a:pt x="1688388" y="861792"/>
                        </a:cubicBezTo>
                        <a:cubicBezTo>
                          <a:pt x="1688388" y="1337747"/>
                          <a:pt x="1310429" y="1723584"/>
                          <a:pt x="844194" y="1723584"/>
                        </a:cubicBezTo>
                        <a:cubicBezTo>
                          <a:pt x="377959" y="1723584"/>
                          <a:pt x="0" y="1337747"/>
                          <a:pt x="0" y="861792"/>
                        </a:cubicBezTo>
                        <a:close/>
                      </a:path>
                    </a:pathLst>
                  </a:custGeom>
                  <a:solidFill>
                    <a:srgbClr val="FFFF99"/>
                  </a:solidFill>
                  <a:scene3d>
                    <a:camera prst="orthographicFront"/>
                    <a:lightRig rig="flat" dir="t"/>
                  </a:scene3d>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spcFirstLastPara="0" vert="horz" wrap="square" lIns="277739" tIns="282893" rIns="277739" bIns="282893" numCol="1" spcCol="1270" anchor="ctr" anchorCtr="0">
                    <a:noAutofit/>
                  </a:bodyPr>
                  <a:lstStyle/>
                  <a:p>
                    <a:pPr marL="0" lvl="0" indent="0" algn="ctr" defTabSz="1066800">
                      <a:lnSpc>
                        <a:spcPct val="90000"/>
                      </a:lnSpc>
                      <a:spcBef>
                        <a:spcPct val="0"/>
                      </a:spcBef>
                      <a:spcAft>
                        <a:spcPct val="35000"/>
                      </a:spcAft>
                      <a:buNone/>
                    </a:pPr>
                    <a:r>
                      <a:rPr lang="es-ES" sz="2400" kern="1200" dirty="0" err="1">
                        <a:latin typeface="Inter" panose="020B0604020202020204" charset="0"/>
                        <a:ea typeface="Inter" panose="020B0604020202020204" charset="0"/>
                      </a:rPr>
                      <a:t>Biomass</a:t>
                    </a:r>
                    <a:endParaRPr lang="es-ES" sz="2400" kern="1200" dirty="0">
                      <a:latin typeface="Inter" panose="020B0604020202020204" charset="0"/>
                      <a:ea typeface="Inter" panose="020B0604020202020204" charset="0"/>
                    </a:endParaRPr>
                  </a:p>
                  <a:p>
                    <a:pPr marL="0" lvl="0" indent="0" algn="ctr" defTabSz="1066800">
                      <a:lnSpc>
                        <a:spcPct val="90000"/>
                      </a:lnSpc>
                      <a:spcBef>
                        <a:spcPct val="0"/>
                      </a:spcBef>
                      <a:spcAft>
                        <a:spcPct val="35000"/>
                      </a:spcAft>
                      <a:buNone/>
                    </a:pPr>
                    <a:endParaRPr lang="es-ES" sz="2400" kern="1200" dirty="0">
                      <a:latin typeface="Inter" panose="020B0604020202020204" charset="0"/>
                      <a:ea typeface="Inter" panose="020B0604020202020204" charset="0"/>
                    </a:endParaRPr>
                  </a:p>
                </p:txBody>
              </p:sp>
              <p:sp>
                <p:nvSpPr>
                  <p:cNvPr id="22" name="Diagrama de flujo: proceso alternativo 21">
                    <a:extLst>
                      <a:ext uri="{FF2B5EF4-FFF2-40B4-BE49-F238E27FC236}">
                        <a16:creationId xmlns:a16="http://schemas.microsoft.com/office/drawing/2014/main" id="{1B963570-AB33-C9E5-5861-4283849D0609}"/>
                      </a:ext>
                    </a:extLst>
                  </p:cNvPr>
                  <p:cNvSpPr/>
                  <p:nvPr/>
                </p:nvSpPr>
                <p:spPr>
                  <a:xfrm>
                    <a:off x="12562908" y="5727384"/>
                    <a:ext cx="4669656" cy="398072"/>
                  </a:xfrm>
                  <a:prstGeom prst="flowChartAlternateProcess">
                    <a:avLst/>
                  </a:prstGeom>
                </p:spPr>
                <p:style>
                  <a:lnRef idx="2">
                    <a:schemeClr val="accent1">
                      <a:shade val="15000"/>
                    </a:schemeClr>
                  </a:lnRef>
                  <a:fillRef idx="1">
                    <a:schemeClr val="accent1"/>
                  </a:fillRef>
                  <a:effectRef idx="0">
                    <a:schemeClr val="accent1"/>
                  </a:effectRef>
                  <a:fontRef idx="minor">
                    <a:schemeClr val="lt1"/>
                  </a:fontRef>
                </p:style>
                <p:txBody>
                  <a:bodyPr spcFirstLastPara="0" vert="horz" wrap="square" lIns="560366" tIns="513490" rIns="560366" bIns="513490" numCol="1" spcCol="1270" anchor="ctr" anchorCtr="0">
                    <a:noAutofit/>
                  </a:bodyPr>
                  <a:lstStyle/>
                  <a:p>
                    <a:pPr marL="0" lvl="0" indent="0" algn="ctr" defTabSz="1422400">
                      <a:lnSpc>
                        <a:spcPct val="90000"/>
                      </a:lnSpc>
                      <a:spcBef>
                        <a:spcPct val="0"/>
                      </a:spcBef>
                      <a:spcAft>
                        <a:spcPct val="35000"/>
                      </a:spcAft>
                      <a:buFont typeface="+mj-lt"/>
                      <a:buNone/>
                    </a:pPr>
                    <a:r>
                      <a:rPr lang="en-GB" sz="2400" b="1">
                        <a:latin typeface="Inter" panose="020B0604020202020204" charset="0"/>
                        <a:ea typeface="Inter" panose="020B0604020202020204" charset="0"/>
                      </a:rPr>
                      <a:t>R</a:t>
                    </a:r>
                    <a:r>
                      <a:rPr lang="en-GB" sz="2400" b="1" kern="1200">
                        <a:latin typeface="Inter" panose="020B0604020202020204" charset="0"/>
                        <a:ea typeface="Inter" panose="020B0604020202020204" charset="0"/>
                      </a:rPr>
                      <a:t>enewable systems </a:t>
                    </a:r>
                    <a:endParaRPr lang="es-ES" sz="2400" kern="1200">
                      <a:latin typeface="Inter" panose="020B0604020202020204" charset="0"/>
                      <a:ea typeface="Inter" panose="020B0604020202020204" charset="0"/>
                    </a:endParaRPr>
                  </a:p>
                </p:txBody>
              </p:sp>
            </p:grpSp>
            <p:pic>
              <p:nvPicPr>
                <p:cNvPr id="24" name="Gráfico 23" descr="Paneles solares contorno">
                  <a:extLst>
                    <a:ext uri="{FF2B5EF4-FFF2-40B4-BE49-F238E27FC236}">
                      <a16:creationId xmlns:a16="http://schemas.microsoft.com/office/drawing/2014/main" id="{563C7051-F5DB-16F3-4A50-E31FF765530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229874" y="7605244"/>
                  <a:ext cx="914400" cy="914400"/>
                </a:xfrm>
                <a:prstGeom prst="rect">
                  <a:avLst/>
                </a:prstGeom>
              </p:spPr>
            </p:pic>
          </p:grpSp>
          <p:pic>
            <p:nvPicPr>
              <p:cNvPr id="28" name="Gráfico 27" descr="Turbinas de viento contorno">
                <a:extLst>
                  <a:ext uri="{FF2B5EF4-FFF2-40B4-BE49-F238E27FC236}">
                    <a16:creationId xmlns:a16="http://schemas.microsoft.com/office/drawing/2014/main" id="{0203A36F-1EAF-40C5-681B-F7AA75DABFA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3626239" y="7729170"/>
                <a:ext cx="838218" cy="838218"/>
              </a:xfrm>
              <a:prstGeom prst="rect">
                <a:avLst/>
              </a:prstGeom>
            </p:spPr>
          </p:pic>
        </p:grpSp>
        <p:pic>
          <p:nvPicPr>
            <p:cNvPr id="33" name="Gráfico 32" descr="Selva tropical contorno">
              <a:extLst>
                <a:ext uri="{FF2B5EF4-FFF2-40B4-BE49-F238E27FC236}">
                  <a16:creationId xmlns:a16="http://schemas.microsoft.com/office/drawing/2014/main" id="{0979EA2E-5F43-7F5D-2119-3869F40ADF1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6105113" y="7507008"/>
              <a:ext cx="914400" cy="914400"/>
            </a:xfrm>
            <a:prstGeom prst="rect">
              <a:avLst/>
            </a:prstGeom>
          </p:spPr>
        </p:pic>
      </p:grpSp>
      <p:sp>
        <p:nvSpPr>
          <p:cNvPr id="40" name="Rectángulo: esquinas redondeadas 39">
            <a:extLst>
              <a:ext uri="{FF2B5EF4-FFF2-40B4-BE49-F238E27FC236}">
                <a16:creationId xmlns:a16="http://schemas.microsoft.com/office/drawing/2014/main" id="{E1B1BC53-9B9D-66EE-F397-D1513CCF9197}"/>
              </a:ext>
            </a:extLst>
          </p:cNvPr>
          <p:cNvSpPr/>
          <p:nvPr/>
        </p:nvSpPr>
        <p:spPr>
          <a:xfrm>
            <a:off x="4322844" y="7823823"/>
            <a:ext cx="6536403" cy="2210033"/>
          </a:xfrm>
          <a:prstGeom prst="roundRect">
            <a:avLst/>
          </a:prstGeom>
          <a:solidFill>
            <a:srgbClr val="008E97"/>
          </a:solidFill>
          <a:ln>
            <a:solidFill>
              <a:srgbClr val="008E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GB" sz="2400">
                <a:solidFill>
                  <a:schemeClr val="bg1"/>
                </a:solidFill>
                <a:latin typeface="Inter" panose="020B0604020202020204" charset="0"/>
                <a:ea typeface="Inter" panose="020B0604020202020204" charset="0"/>
              </a:rPr>
              <a:t>Increases the </a:t>
            </a:r>
            <a:r>
              <a:rPr lang="en-GB" sz="2400" b="1">
                <a:solidFill>
                  <a:schemeClr val="bg1"/>
                </a:solidFill>
                <a:latin typeface="Inter" panose="020B0604020202020204" charset="0"/>
                <a:ea typeface="Inter" panose="020B0604020202020204" charset="0"/>
              </a:rPr>
              <a:t>value of the green roof</a:t>
            </a:r>
            <a:r>
              <a:rPr lang="en-GB" sz="2400">
                <a:solidFill>
                  <a:schemeClr val="bg1"/>
                </a:solidFill>
                <a:latin typeface="Inter" panose="020B0604020202020204" charset="0"/>
                <a:ea typeface="Inter" panose="020B0604020202020204" charset="0"/>
              </a:rPr>
              <a:t>. </a:t>
            </a:r>
          </a:p>
          <a:p>
            <a:pPr marL="285750" indent="-285750">
              <a:buFont typeface="Arial" panose="020B0604020202020204" pitchFamily="34" charset="0"/>
              <a:buChar char="•"/>
            </a:pPr>
            <a:r>
              <a:rPr lang="en-GB" sz="2400" b="1" dirty="0">
                <a:solidFill>
                  <a:schemeClr val="bg1"/>
                </a:solidFill>
                <a:latin typeface="Inter" panose="020B0604020202020204" charset="0"/>
                <a:ea typeface="Inter" panose="020B0604020202020204" charset="0"/>
              </a:rPr>
              <a:t>Generates </a:t>
            </a:r>
            <a:r>
              <a:rPr lang="en-GB" sz="2400" b="1">
                <a:solidFill>
                  <a:schemeClr val="bg1"/>
                </a:solidFill>
                <a:latin typeface="Inter" panose="020B0604020202020204" charset="0"/>
                <a:ea typeface="Inter" panose="020B0604020202020204" charset="0"/>
              </a:rPr>
              <a:t>more benefits </a:t>
            </a:r>
            <a:r>
              <a:rPr lang="en-GB" sz="2400">
                <a:solidFill>
                  <a:schemeClr val="bg1"/>
                </a:solidFill>
                <a:latin typeface="Inter" panose="020B0604020202020204" charset="0"/>
                <a:ea typeface="Inter" panose="020B0604020202020204" charset="0"/>
              </a:rPr>
              <a:t>for the green roof and the user</a:t>
            </a:r>
            <a:r>
              <a:rPr lang="en-GB" sz="2000">
                <a:solidFill>
                  <a:schemeClr val="tx1"/>
                </a:solidFill>
                <a:latin typeface="Inter" panose="020B0604020202020204" charset="0"/>
                <a:ea typeface="Inter" panose="020B0604020202020204" charset="0"/>
              </a:rPr>
              <a:t>. </a:t>
            </a:r>
            <a:endParaRPr lang="es-ES" sz="2000">
              <a:solidFill>
                <a:schemeClr val="tx1"/>
              </a:solidFill>
              <a:latin typeface="Inter" panose="020B0604020202020204" charset="0"/>
              <a:ea typeface="Inter" panose="020B0604020202020204" charset="0"/>
            </a:endParaRPr>
          </a:p>
        </p:txBody>
      </p:sp>
      <p:sp>
        <p:nvSpPr>
          <p:cNvPr id="41" name="Flecha: hacia abajo 40">
            <a:extLst>
              <a:ext uri="{FF2B5EF4-FFF2-40B4-BE49-F238E27FC236}">
                <a16:creationId xmlns:a16="http://schemas.microsoft.com/office/drawing/2014/main" id="{CCDE5C68-AC33-A524-4573-4F0FE1FBA874}"/>
              </a:ext>
            </a:extLst>
          </p:cNvPr>
          <p:cNvSpPr/>
          <p:nvPr/>
        </p:nvSpPr>
        <p:spPr>
          <a:xfrm>
            <a:off x="7061231" y="7343637"/>
            <a:ext cx="734146" cy="487014"/>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8" name="Grupo 17">
            <a:extLst>
              <a:ext uri="{FF2B5EF4-FFF2-40B4-BE49-F238E27FC236}">
                <a16:creationId xmlns:a16="http://schemas.microsoft.com/office/drawing/2014/main" id="{E23E80FE-AA0C-98F9-84BC-BCF39441D422}"/>
              </a:ext>
            </a:extLst>
          </p:cNvPr>
          <p:cNvGrpSpPr/>
          <p:nvPr/>
        </p:nvGrpSpPr>
        <p:grpSpPr>
          <a:xfrm>
            <a:off x="13446295" y="6805945"/>
            <a:ext cx="4828956" cy="3440280"/>
            <a:chOff x="13597634" y="6846721"/>
            <a:chExt cx="4690365" cy="3440280"/>
          </a:xfrm>
        </p:grpSpPr>
        <p:sp>
          <p:nvSpPr>
            <p:cNvPr id="16" name="Rectángulo 15">
              <a:extLst>
                <a:ext uri="{FF2B5EF4-FFF2-40B4-BE49-F238E27FC236}">
                  <a16:creationId xmlns:a16="http://schemas.microsoft.com/office/drawing/2014/main" id="{DBE502C0-A14B-956D-6495-4F7D492C4904}"/>
                </a:ext>
              </a:extLst>
            </p:cNvPr>
            <p:cNvSpPr/>
            <p:nvPr/>
          </p:nvSpPr>
          <p:spPr>
            <a:xfrm>
              <a:off x="13597634" y="6846721"/>
              <a:ext cx="4690365" cy="3440280"/>
            </a:xfrm>
            <a:prstGeom prst="rect">
              <a:avLst/>
            </a:prstGeom>
            <a:solidFill>
              <a:schemeClr val="bg1"/>
            </a:solidFill>
            <a:ln w="165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2" name="Picture 4" descr="Beneficios del techo verde en la construcción | Ingenieria.es">
              <a:extLst>
                <a:ext uri="{FF2B5EF4-FFF2-40B4-BE49-F238E27FC236}">
                  <a16:creationId xmlns:a16="http://schemas.microsoft.com/office/drawing/2014/main" id="{FF922F0D-5F89-90B7-5B3B-49E52407C45B}"/>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3876298" y="7178917"/>
              <a:ext cx="4109032" cy="279783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410955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p:nvPr/>
        </p:nvSpPr>
        <p:spPr>
          <a:xfrm>
            <a:off x="0" y="0"/>
            <a:ext cx="1714500" cy="10287000"/>
          </a:xfrm>
          <a:prstGeom prst="rect">
            <a:avLst/>
          </a:prstGeom>
          <a:solidFill>
            <a:srgbClr val="242424"/>
          </a:solidFill>
        </p:spPr>
        <p:txBody>
          <a:bodyPr/>
          <a:lstStyle/>
          <a:p>
            <a:endParaRPr lang="es-ES"/>
          </a:p>
        </p:txBody>
      </p:sp>
      <p:sp>
        <p:nvSpPr>
          <p:cNvPr id="4" name="TextBox 4"/>
          <p:cNvSpPr txBox="1"/>
          <p:nvPr/>
        </p:nvSpPr>
        <p:spPr>
          <a:xfrm rot="5400000">
            <a:off x="-2703918" y="3919111"/>
            <a:ext cx="7002110" cy="1193147"/>
          </a:xfrm>
          <a:prstGeom prst="rect">
            <a:avLst/>
          </a:prstGeom>
        </p:spPr>
        <p:txBody>
          <a:bodyPr lIns="0" tIns="0" rIns="0" bIns="0" rtlCol="0" anchor="t">
            <a:spAutoFit/>
          </a:bodyPr>
          <a:lstStyle/>
          <a:p>
            <a:pPr marL="0" lvl="1">
              <a:lnSpc>
                <a:spcPts val="1680"/>
              </a:lnSpc>
              <a:spcBef>
                <a:spcPts val="1260"/>
              </a:spcBef>
            </a:pPr>
            <a:r>
              <a:rPr lang="en-GB" sz="1400" spc="210">
                <a:solidFill>
                  <a:schemeClr val="bg1"/>
                </a:solidFill>
                <a:latin typeface="Inter"/>
              </a:rPr>
              <a:t>Learning Unit 5: </a:t>
            </a:r>
            <a:r>
              <a:rPr lang="en-US" sz="1400" spc="210">
                <a:solidFill>
                  <a:schemeClr val="bg1"/>
                </a:solidFill>
                <a:latin typeface="Inter"/>
              </a:rPr>
              <a:t>Integration of renewable systems in green roofs</a:t>
            </a:r>
          </a:p>
          <a:p>
            <a:pPr marL="0" lvl="1">
              <a:lnSpc>
                <a:spcPts val="1680"/>
              </a:lnSpc>
              <a:spcBef>
                <a:spcPts val="1260"/>
              </a:spcBef>
            </a:pPr>
            <a:endParaRPr lang="en-GB" sz="1400" spc="210">
              <a:solidFill>
                <a:schemeClr val="bg1"/>
              </a:solidFill>
              <a:latin typeface="Inter"/>
            </a:endParaRPr>
          </a:p>
          <a:p>
            <a:pPr marL="0" lvl="1">
              <a:lnSpc>
                <a:spcPts val="1680"/>
              </a:lnSpc>
              <a:spcBef>
                <a:spcPts val="1260"/>
              </a:spcBef>
            </a:pPr>
            <a:endParaRPr lang="en-US" sz="1400" spc="210">
              <a:solidFill>
                <a:schemeClr val="bg1"/>
              </a:solidFill>
              <a:latin typeface="Inter"/>
            </a:endParaRP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sp>
        <p:nvSpPr>
          <p:cNvPr id="12" name="Marcador de número de diapositiva 6">
            <a:extLst>
              <a:ext uri="{FF2B5EF4-FFF2-40B4-BE49-F238E27FC236}">
                <a16:creationId xmlns:a16="http://schemas.microsoft.com/office/drawing/2014/main" id="{E09F5606-5711-6B7E-8F2B-C2DB57F453D5}"/>
              </a:ext>
            </a:extLst>
          </p:cNvPr>
          <p:cNvSpPr>
            <a:spLocks noGrp="1"/>
          </p:cNvSpPr>
          <p:nvPr>
            <p:ph type="sldNum" sz="quarter" idx="12"/>
          </p:nvPr>
        </p:nvSpPr>
        <p:spPr>
          <a:xfrm>
            <a:off x="16363950" y="674687"/>
            <a:ext cx="2133600" cy="365125"/>
          </a:xfrm>
        </p:spPr>
        <p:txBody>
          <a:bodyPr/>
          <a:lstStyle/>
          <a:p>
            <a:pPr algn="ctr">
              <a:lnSpc>
                <a:spcPts val="2399"/>
              </a:lnSpc>
              <a:spcBef>
                <a:spcPts val="1799"/>
              </a:spcBef>
            </a:pPr>
            <a:fld id="{B6F15528-21DE-4FAA-801E-634DDDAF4B2B}" type="slidenum">
              <a:rPr lang="en-US" sz="1999" spc="119" smtClean="0">
                <a:solidFill>
                  <a:srgbClr val="FFFFFF"/>
                </a:solidFill>
                <a:latin typeface="Inter Bold"/>
              </a:rPr>
              <a:pPr algn="ctr">
                <a:lnSpc>
                  <a:spcPts val="2399"/>
                </a:lnSpc>
                <a:spcBef>
                  <a:spcPts val="1799"/>
                </a:spcBef>
              </a:pPr>
              <a:t>35</a:t>
            </a:fld>
            <a:endParaRPr lang="en-US" sz="1999" spc="119">
              <a:solidFill>
                <a:srgbClr val="FFFFFF"/>
              </a:solidFill>
              <a:latin typeface="Inter Bold"/>
            </a:endParaRPr>
          </a:p>
        </p:txBody>
      </p:sp>
      <p:sp>
        <p:nvSpPr>
          <p:cNvPr id="19" name="CuadroTexto 18">
            <a:extLst>
              <a:ext uri="{FF2B5EF4-FFF2-40B4-BE49-F238E27FC236}">
                <a16:creationId xmlns:a16="http://schemas.microsoft.com/office/drawing/2014/main" id="{7D34058D-0687-DE36-BEDB-018E6A471FC3}"/>
              </a:ext>
            </a:extLst>
          </p:cNvPr>
          <p:cNvSpPr txBox="1"/>
          <p:nvPr/>
        </p:nvSpPr>
        <p:spPr>
          <a:xfrm>
            <a:off x="2133600" y="674687"/>
            <a:ext cx="14439900" cy="2092881"/>
          </a:xfrm>
          <a:prstGeom prst="rect">
            <a:avLst/>
          </a:prstGeom>
          <a:noFill/>
        </p:spPr>
        <p:txBody>
          <a:bodyPr wrap="square" rtlCol="0">
            <a:spAutoFit/>
          </a:bodyPr>
          <a:lstStyle/>
          <a:p>
            <a:r>
              <a:rPr lang="en-US" sz="5599" spc="-279" dirty="0">
                <a:solidFill>
                  <a:srgbClr val="008E97"/>
                </a:solidFill>
                <a:latin typeface="Inter"/>
              </a:rPr>
              <a:t>BENEFITS OF RENEWABLE SYSTEMS IN GREEN ROOFS</a:t>
            </a:r>
            <a:endParaRPr lang="es-ES" sz="5599" spc="-279" dirty="0">
              <a:solidFill>
                <a:srgbClr val="008E97"/>
              </a:solidFill>
              <a:latin typeface="Inter"/>
            </a:endParaRPr>
          </a:p>
          <a:p>
            <a:endParaRPr lang="es-ES" dirty="0"/>
          </a:p>
        </p:txBody>
      </p:sp>
      <p:sp>
        <p:nvSpPr>
          <p:cNvPr id="7" name="Rectángulo: esquinas redondeadas 6">
            <a:extLst>
              <a:ext uri="{FF2B5EF4-FFF2-40B4-BE49-F238E27FC236}">
                <a16:creationId xmlns:a16="http://schemas.microsoft.com/office/drawing/2014/main" id="{9D55D285-6E0C-58FA-83A2-D6C2963DC5C3}"/>
              </a:ext>
            </a:extLst>
          </p:cNvPr>
          <p:cNvSpPr/>
          <p:nvPr/>
        </p:nvSpPr>
        <p:spPr>
          <a:xfrm>
            <a:off x="2133600" y="4974427"/>
            <a:ext cx="12480782" cy="5137287"/>
          </a:xfrm>
          <a:prstGeom prst="roundRect">
            <a:avLst/>
          </a:prstGeom>
          <a:solidFill>
            <a:schemeClr val="bg1"/>
          </a:solidFill>
          <a:ln w="635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lvl="0" indent="-285750" algn="just">
              <a:spcBef>
                <a:spcPts val="600"/>
              </a:spcBef>
              <a:spcAft>
                <a:spcPts val="1200"/>
              </a:spcAft>
              <a:buFont typeface="Arial" panose="020B0604020202020204" pitchFamily="34" charset="0"/>
              <a:buChar char="•"/>
            </a:pPr>
            <a:r>
              <a:rPr lang="en-US" sz="2400" b="1" dirty="0">
                <a:solidFill>
                  <a:schemeClr val="tx1"/>
                </a:solidFill>
                <a:latin typeface="Inter" panose="020B0604020202020204" charset="0"/>
                <a:ea typeface="Inter" panose="020B0604020202020204" charset="0"/>
              </a:rPr>
              <a:t>On-site generation</a:t>
            </a:r>
            <a:r>
              <a:rPr lang="en-US" sz="2400" dirty="0">
                <a:solidFill>
                  <a:schemeClr val="tx1"/>
                </a:solidFill>
                <a:latin typeface="Inter" panose="020B0604020202020204" charset="0"/>
                <a:ea typeface="Inter" panose="020B0604020202020204" charset="0"/>
              </a:rPr>
              <a:t> of renewable energy, which can also be used to power irrigation equipment for the green roof. </a:t>
            </a:r>
            <a:endParaRPr lang="es-ES" sz="2400" dirty="0">
              <a:solidFill>
                <a:schemeClr val="tx1"/>
              </a:solidFill>
              <a:latin typeface="Inter" panose="020B0604020202020204" charset="0"/>
              <a:ea typeface="Inter" panose="020B0604020202020204" charset="0"/>
            </a:endParaRPr>
          </a:p>
          <a:p>
            <a:pPr marL="285750" lvl="0" indent="-285750" algn="just">
              <a:spcBef>
                <a:spcPts val="600"/>
              </a:spcBef>
              <a:spcAft>
                <a:spcPts val="1200"/>
              </a:spcAft>
              <a:buFont typeface="Arial" panose="020B0604020202020204" pitchFamily="34" charset="0"/>
              <a:buChar char="•"/>
            </a:pPr>
            <a:r>
              <a:rPr lang="en-US" sz="2400" b="1" dirty="0">
                <a:solidFill>
                  <a:schemeClr val="tx1"/>
                </a:solidFill>
                <a:latin typeface="Inter" panose="020B0604020202020204" charset="0"/>
                <a:ea typeface="Inter" panose="020B0604020202020204" charset="0"/>
              </a:rPr>
              <a:t>Increased revenue/savings</a:t>
            </a:r>
            <a:r>
              <a:rPr lang="en-US" sz="2400" dirty="0">
                <a:solidFill>
                  <a:schemeClr val="tx1"/>
                </a:solidFill>
                <a:latin typeface="Inter" panose="020B0604020202020204" charset="0"/>
                <a:ea typeface="Inter" panose="020B0604020202020204" charset="0"/>
              </a:rPr>
              <a:t> (from generated energy) can offset the additional costs of a green roof. </a:t>
            </a:r>
            <a:endParaRPr lang="es-ES" sz="2400" dirty="0">
              <a:solidFill>
                <a:schemeClr val="tx1"/>
              </a:solidFill>
              <a:latin typeface="Inter" panose="020B0604020202020204" charset="0"/>
              <a:ea typeface="Inter" panose="020B0604020202020204" charset="0"/>
            </a:endParaRPr>
          </a:p>
          <a:p>
            <a:pPr marL="285750" lvl="0" indent="-285750" algn="just">
              <a:spcBef>
                <a:spcPts val="600"/>
              </a:spcBef>
              <a:spcAft>
                <a:spcPts val="1200"/>
              </a:spcAft>
              <a:buFont typeface="Arial" panose="020B0604020202020204" pitchFamily="34" charset="0"/>
              <a:buChar char="•"/>
            </a:pPr>
            <a:r>
              <a:rPr lang="en-US" sz="2400" b="1" dirty="0">
                <a:solidFill>
                  <a:schemeClr val="tx1"/>
                </a:solidFill>
                <a:latin typeface="Inter" panose="020B0604020202020204" charset="0"/>
                <a:ea typeface="Inter" panose="020B0604020202020204" charset="0"/>
              </a:rPr>
              <a:t>Better use of space</a:t>
            </a:r>
            <a:r>
              <a:rPr lang="en-US" sz="2400" dirty="0">
                <a:solidFill>
                  <a:schemeClr val="tx1"/>
                </a:solidFill>
                <a:latin typeface="Inter" panose="020B0604020202020204" charset="0"/>
                <a:ea typeface="Inter" panose="020B0604020202020204" charset="0"/>
              </a:rPr>
              <a:t> that captures the benefits of both technologies.</a:t>
            </a:r>
          </a:p>
          <a:p>
            <a:pPr marL="285750" indent="-285750" algn="just">
              <a:spcBef>
                <a:spcPts val="600"/>
              </a:spcBef>
              <a:spcAft>
                <a:spcPts val="1200"/>
              </a:spcAft>
              <a:buFont typeface="Arial" panose="020B0604020202020204" pitchFamily="34" charset="0"/>
              <a:buChar char="•"/>
            </a:pPr>
            <a:r>
              <a:rPr lang="en-US" sz="2400" b="1" dirty="0">
                <a:solidFill>
                  <a:schemeClr val="tx1"/>
                </a:solidFill>
                <a:latin typeface="Inter" panose="020B0604020202020204" charset="0"/>
                <a:ea typeface="Inter" panose="020B0604020202020204" charset="0"/>
              </a:rPr>
              <a:t>Using vertical axis wind turbines at edges and corners of green roofs could take advantage of turbulent wind without regard to orientation, </a:t>
            </a:r>
            <a:r>
              <a:rPr lang="en-US" sz="2400" dirty="0">
                <a:solidFill>
                  <a:schemeClr val="tx1"/>
                </a:solidFill>
                <a:latin typeface="Inter" panose="020B0604020202020204" charset="0"/>
                <a:ea typeface="Inter" panose="020B0604020202020204" charset="0"/>
              </a:rPr>
              <a:t>while also reducing wind uplift forces and allowing for a more moderate rooftop microclimate.</a:t>
            </a:r>
            <a:endParaRPr lang="es-ES" sz="2400" dirty="0">
              <a:solidFill>
                <a:schemeClr val="tx1"/>
              </a:solidFill>
              <a:latin typeface="Inter" panose="020B0604020202020204" charset="0"/>
              <a:ea typeface="Inter" panose="020B0604020202020204" charset="0"/>
            </a:endParaRPr>
          </a:p>
        </p:txBody>
      </p:sp>
      <p:sp>
        <p:nvSpPr>
          <p:cNvPr id="8" name="Rectángulo: esquinas redondeadas 7">
            <a:extLst>
              <a:ext uri="{FF2B5EF4-FFF2-40B4-BE49-F238E27FC236}">
                <a16:creationId xmlns:a16="http://schemas.microsoft.com/office/drawing/2014/main" id="{70509DB8-1C20-1D7B-5F93-07A60F2D24D1}"/>
              </a:ext>
            </a:extLst>
          </p:cNvPr>
          <p:cNvSpPr/>
          <p:nvPr/>
        </p:nvSpPr>
        <p:spPr>
          <a:xfrm>
            <a:off x="12622575" y="2469091"/>
            <a:ext cx="5263109" cy="2092881"/>
          </a:xfrm>
          <a:prstGeom prst="roundRect">
            <a:avLst/>
          </a:prstGeom>
          <a:solidFill>
            <a:schemeClr val="accent5">
              <a:lumMod val="20000"/>
              <a:lumOff val="80000"/>
            </a:schemeClr>
          </a:solidFill>
          <a:ln w="63500">
            <a:solidFill>
              <a:srgbClr val="008E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000" b="1" u="sng" dirty="0">
                <a:solidFill>
                  <a:schemeClr val="tx1"/>
                </a:solidFill>
                <a:latin typeface="Inter" panose="020B0604020202020204" charset="0"/>
                <a:ea typeface="Inter" panose="020B0604020202020204" charset="0"/>
              </a:rPr>
              <a:t>Wind Energy details </a:t>
            </a:r>
          </a:p>
          <a:p>
            <a:r>
              <a:rPr lang="en-GB" sz="2000" dirty="0">
                <a:solidFill>
                  <a:schemeClr val="tx1"/>
                </a:solidFill>
                <a:latin typeface="Inter" panose="020B0604020202020204" charset="0"/>
                <a:ea typeface="Inter" panose="020B0604020202020204" charset="0"/>
              </a:rPr>
              <a:t>-  Produces green energy  </a:t>
            </a:r>
          </a:p>
          <a:p>
            <a:pPr marL="342900" indent="-342900">
              <a:buFontTx/>
              <a:buChar char="-"/>
            </a:pPr>
            <a:r>
              <a:rPr lang="es-ES" sz="2000" dirty="0">
                <a:solidFill>
                  <a:schemeClr val="tx1"/>
                </a:solidFill>
                <a:latin typeface="Inter" panose="020B0604020202020204" charset="0"/>
                <a:ea typeface="Inter" panose="020B0604020202020204" charset="0"/>
              </a:rPr>
              <a:t>Non-</a:t>
            </a:r>
            <a:r>
              <a:rPr lang="es-ES" sz="2000" dirty="0" err="1">
                <a:solidFill>
                  <a:schemeClr val="tx1"/>
                </a:solidFill>
                <a:latin typeface="Inter" panose="020B0604020202020204" charset="0"/>
                <a:ea typeface="Inter" panose="020B0604020202020204" charset="0"/>
              </a:rPr>
              <a:t>polluting</a:t>
            </a:r>
            <a:endParaRPr lang="es-ES" sz="2000" dirty="0">
              <a:solidFill>
                <a:schemeClr val="tx1"/>
              </a:solidFill>
              <a:latin typeface="Inter" panose="020B0604020202020204" charset="0"/>
              <a:ea typeface="Inter" panose="020B0604020202020204" charset="0"/>
            </a:endParaRPr>
          </a:p>
          <a:p>
            <a:pPr marL="342900" indent="-342900">
              <a:buFontTx/>
              <a:buChar char="-"/>
            </a:pPr>
            <a:r>
              <a:rPr lang="en-GB" sz="2000" dirty="0">
                <a:solidFill>
                  <a:schemeClr val="tx1"/>
                </a:solidFill>
                <a:latin typeface="Inter" panose="020B0604020202020204" charset="0"/>
                <a:ea typeface="Inter" panose="020B0604020202020204" charset="0"/>
              </a:rPr>
              <a:t>Reduces the use of fossil fuels</a:t>
            </a:r>
          </a:p>
          <a:p>
            <a:pPr marL="342900" indent="-342900">
              <a:buFontTx/>
              <a:buChar char="-"/>
            </a:pPr>
            <a:r>
              <a:rPr lang="es-ES" sz="2000" dirty="0">
                <a:solidFill>
                  <a:schemeClr val="tx1"/>
                </a:solidFill>
                <a:latin typeface="Inter" panose="020B0604020202020204" charset="0"/>
                <a:ea typeface="Inter" panose="020B0604020202020204" charset="0"/>
              </a:rPr>
              <a:t>Inexhaustible</a:t>
            </a:r>
            <a:endParaRPr lang="es-ES" sz="2400" dirty="0">
              <a:solidFill>
                <a:schemeClr val="tx1"/>
              </a:solidFill>
              <a:latin typeface="Inter" panose="020B0604020202020204" charset="0"/>
              <a:ea typeface="Inter" panose="020B0604020202020204" charset="0"/>
            </a:endParaRPr>
          </a:p>
        </p:txBody>
      </p:sp>
      <p:grpSp>
        <p:nvGrpSpPr>
          <p:cNvPr id="25" name="Grupo 24">
            <a:extLst>
              <a:ext uri="{FF2B5EF4-FFF2-40B4-BE49-F238E27FC236}">
                <a16:creationId xmlns:a16="http://schemas.microsoft.com/office/drawing/2014/main" id="{656F473D-EA3B-B968-34C6-701C5C241C89}"/>
              </a:ext>
            </a:extLst>
          </p:cNvPr>
          <p:cNvGrpSpPr/>
          <p:nvPr/>
        </p:nvGrpSpPr>
        <p:grpSpPr>
          <a:xfrm>
            <a:off x="2393352" y="2859572"/>
            <a:ext cx="4430582" cy="971517"/>
            <a:chOff x="2393352" y="2859572"/>
            <a:chExt cx="4430582" cy="971517"/>
          </a:xfrm>
        </p:grpSpPr>
        <p:sp>
          <p:nvSpPr>
            <p:cNvPr id="16" name="Rectángulo: esquinas redondeadas 15">
              <a:extLst>
                <a:ext uri="{FF2B5EF4-FFF2-40B4-BE49-F238E27FC236}">
                  <a16:creationId xmlns:a16="http://schemas.microsoft.com/office/drawing/2014/main" id="{26322C7E-6ACF-22CC-2314-5029BE50D422}"/>
                </a:ext>
              </a:extLst>
            </p:cNvPr>
            <p:cNvSpPr/>
            <p:nvPr/>
          </p:nvSpPr>
          <p:spPr>
            <a:xfrm>
              <a:off x="2393352" y="2859572"/>
              <a:ext cx="4430582" cy="971517"/>
            </a:xfrm>
            <a:prstGeom prst="roundRect">
              <a:avLst/>
            </a:prstGeom>
            <a:solidFill>
              <a:srgbClr val="008E97"/>
            </a:solidFill>
            <a:ln>
              <a:solidFill>
                <a:srgbClr val="008E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Inter" panose="020B0604020202020204" charset="0"/>
                  <a:ea typeface="Inter" panose="020B0604020202020204" charset="0"/>
                </a:rPr>
                <a:t>          </a:t>
              </a:r>
              <a:r>
                <a:rPr lang="en-US" sz="3600" b="1" dirty="0">
                  <a:solidFill>
                    <a:schemeClr val="bg1"/>
                  </a:solidFill>
                  <a:latin typeface="Inter" panose="020B0604020202020204" charset="0"/>
                  <a:ea typeface="Inter" panose="020B0604020202020204" charset="0"/>
                </a:rPr>
                <a:t>Wind energy</a:t>
              </a:r>
              <a:endParaRPr lang="en-US" sz="2000" b="1" dirty="0">
                <a:solidFill>
                  <a:schemeClr val="bg1"/>
                </a:solidFill>
                <a:latin typeface="Inter" panose="020B0604020202020204" charset="0"/>
                <a:ea typeface="Inter" panose="020B0604020202020204" charset="0"/>
              </a:endParaRPr>
            </a:p>
          </p:txBody>
        </p:sp>
        <p:pic>
          <p:nvPicPr>
            <p:cNvPr id="17" name="Gráfico 16" descr="Turbinas de viento contorno">
              <a:extLst>
                <a:ext uri="{FF2B5EF4-FFF2-40B4-BE49-F238E27FC236}">
                  <a16:creationId xmlns:a16="http://schemas.microsoft.com/office/drawing/2014/main" id="{4EC4E70B-608F-7CEF-9D29-6A9F886FC52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594892" y="2959087"/>
              <a:ext cx="658604" cy="658604"/>
            </a:xfrm>
            <a:prstGeom prst="rect">
              <a:avLst/>
            </a:prstGeom>
          </p:spPr>
        </p:pic>
      </p:grpSp>
      <p:sp>
        <p:nvSpPr>
          <p:cNvPr id="23" name="CuadroTexto 22">
            <a:extLst>
              <a:ext uri="{FF2B5EF4-FFF2-40B4-BE49-F238E27FC236}">
                <a16:creationId xmlns:a16="http://schemas.microsoft.com/office/drawing/2014/main" id="{97A65435-F214-48A9-B335-930818A2C70E}"/>
              </a:ext>
            </a:extLst>
          </p:cNvPr>
          <p:cNvSpPr txBox="1"/>
          <p:nvPr/>
        </p:nvSpPr>
        <p:spPr>
          <a:xfrm>
            <a:off x="1442513" y="4436941"/>
            <a:ext cx="9247238" cy="480131"/>
          </a:xfrm>
          <a:prstGeom prst="rect">
            <a:avLst/>
          </a:prstGeom>
          <a:noFill/>
        </p:spPr>
        <p:txBody>
          <a:bodyPr wrap="square">
            <a:spAutoFit/>
          </a:bodyPr>
          <a:lstStyle/>
          <a:p>
            <a:pPr marL="0" lvl="0" indent="0" algn="ctr" defTabSz="1422400">
              <a:lnSpc>
                <a:spcPct val="90000"/>
              </a:lnSpc>
              <a:spcBef>
                <a:spcPct val="0"/>
              </a:spcBef>
              <a:spcAft>
                <a:spcPct val="35000"/>
              </a:spcAft>
              <a:buFont typeface="+mj-lt"/>
              <a:buNone/>
            </a:pPr>
            <a:r>
              <a:rPr lang="en-GB" sz="2800" b="1">
                <a:solidFill>
                  <a:schemeClr val="accent3"/>
                </a:solidFill>
                <a:latin typeface="Inter" panose="020B0604020202020204" charset="0"/>
                <a:ea typeface="Inter" panose="020B0604020202020204" charset="0"/>
              </a:rPr>
              <a:t>Wind energy benefits on green roofs</a:t>
            </a:r>
            <a:endParaRPr lang="es-ES" sz="2800" kern="1200">
              <a:solidFill>
                <a:schemeClr val="accent3"/>
              </a:solidFill>
              <a:latin typeface="Inter" panose="020B0604020202020204" charset="0"/>
              <a:ea typeface="Inter" panose="020B0604020202020204" charset="0"/>
            </a:endParaRPr>
          </a:p>
        </p:txBody>
      </p:sp>
      <p:pic>
        <p:nvPicPr>
          <p:cNvPr id="24" name="Gráfico 23" descr="Notas adhesivas 3 contorno">
            <a:extLst>
              <a:ext uri="{FF2B5EF4-FFF2-40B4-BE49-F238E27FC236}">
                <a16:creationId xmlns:a16="http://schemas.microsoft.com/office/drawing/2014/main" id="{13C8FB7D-3FC8-2FE7-2A8B-42D54F6A1EA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6552480" y="2624418"/>
            <a:ext cx="1028503" cy="1028503"/>
          </a:xfrm>
          <a:prstGeom prst="rect">
            <a:avLst/>
          </a:prstGeom>
        </p:spPr>
      </p:pic>
      <p:grpSp>
        <p:nvGrpSpPr>
          <p:cNvPr id="13" name="Grupo 12">
            <a:extLst>
              <a:ext uri="{FF2B5EF4-FFF2-40B4-BE49-F238E27FC236}">
                <a16:creationId xmlns:a16="http://schemas.microsoft.com/office/drawing/2014/main" id="{C4A594EF-5B4A-5129-EA09-DA63674973D9}"/>
              </a:ext>
            </a:extLst>
          </p:cNvPr>
          <p:cNvGrpSpPr/>
          <p:nvPr/>
        </p:nvGrpSpPr>
        <p:grpSpPr>
          <a:xfrm>
            <a:off x="14527141" y="5719389"/>
            <a:ext cx="3673618" cy="3440280"/>
            <a:chOff x="13375757" y="5725029"/>
            <a:chExt cx="3763927" cy="3440280"/>
          </a:xfrm>
        </p:grpSpPr>
        <p:sp>
          <p:nvSpPr>
            <p:cNvPr id="10" name="Rectángulo 9">
              <a:extLst>
                <a:ext uri="{FF2B5EF4-FFF2-40B4-BE49-F238E27FC236}">
                  <a16:creationId xmlns:a16="http://schemas.microsoft.com/office/drawing/2014/main" id="{11606672-0724-6AD2-9CAB-F7507480F3B6}"/>
                </a:ext>
              </a:extLst>
            </p:cNvPr>
            <p:cNvSpPr/>
            <p:nvPr/>
          </p:nvSpPr>
          <p:spPr>
            <a:xfrm>
              <a:off x="13375757" y="5725029"/>
              <a:ext cx="3763927" cy="3440280"/>
            </a:xfrm>
            <a:prstGeom prst="rect">
              <a:avLst/>
            </a:prstGeom>
            <a:solidFill>
              <a:schemeClr val="bg1"/>
            </a:solidFill>
            <a:ln w="165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1" name="Picture 4">
              <a:extLst>
                <a:ext uri="{FF2B5EF4-FFF2-40B4-BE49-F238E27FC236}">
                  <a16:creationId xmlns:a16="http://schemas.microsoft.com/office/drawing/2014/main" id="{550024D2-5717-5154-79ED-25B754E77DC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p:blipFill>
          <p:spPr bwMode="auto">
            <a:xfrm>
              <a:off x="13848763" y="6046250"/>
              <a:ext cx="2810731" cy="2797838"/>
            </a:xfrm>
            <a:prstGeom prst="rect">
              <a:avLst/>
            </a:prstGeom>
            <a:noFill/>
            <a:extLst>
              <a:ext uri="{909E8E84-426E-40DD-AFC4-6F175D3DCCD1}">
                <a14:hiddenFill xmlns:a14="http://schemas.microsoft.com/office/drawing/2010/main">
                  <a:solidFill>
                    <a:srgbClr val="FFFFFF"/>
                  </a:solidFill>
                </a14:hiddenFill>
              </a:ext>
            </a:extLst>
          </p:spPr>
        </p:pic>
      </p:grpSp>
      <p:pic>
        <p:nvPicPr>
          <p:cNvPr id="22" name="Imagen 21" descr="Dibujo de una persona&#10;&#10;Descripción generada automáticamente con confianza baja">
            <a:extLst>
              <a:ext uri="{FF2B5EF4-FFF2-40B4-BE49-F238E27FC236}">
                <a16:creationId xmlns:a16="http://schemas.microsoft.com/office/drawing/2014/main" id="{3D67DD3C-3620-FCAB-0D5A-19E112C68F2F}"/>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0354" t="8152" r="10105" b="8157"/>
          <a:stretch/>
        </p:blipFill>
        <p:spPr>
          <a:xfrm>
            <a:off x="9505549" y="2388245"/>
            <a:ext cx="2742610" cy="2885688"/>
          </a:xfrm>
          <a:prstGeom prst="rect">
            <a:avLst/>
          </a:prstGeom>
        </p:spPr>
      </p:pic>
    </p:spTree>
    <p:extLst>
      <p:ext uri="{BB962C8B-B14F-4D97-AF65-F5344CB8AC3E}">
        <p14:creationId xmlns:p14="http://schemas.microsoft.com/office/powerpoint/2010/main" val="388851727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p:nvPr/>
        </p:nvSpPr>
        <p:spPr>
          <a:xfrm>
            <a:off x="0" y="0"/>
            <a:ext cx="1714500" cy="10287000"/>
          </a:xfrm>
          <a:prstGeom prst="rect">
            <a:avLst/>
          </a:prstGeom>
          <a:solidFill>
            <a:srgbClr val="242424"/>
          </a:solidFill>
        </p:spPr>
        <p:txBody>
          <a:bodyPr/>
          <a:lstStyle/>
          <a:p>
            <a:endParaRPr lang="es-ES"/>
          </a:p>
        </p:txBody>
      </p:sp>
      <p:sp>
        <p:nvSpPr>
          <p:cNvPr id="4" name="TextBox 4"/>
          <p:cNvSpPr txBox="1"/>
          <p:nvPr/>
        </p:nvSpPr>
        <p:spPr>
          <a:xfrm rot="5400000">
            <a:off x="-2703918" y="3919111"/>
            <a:ext cx="7002110" cy="1193147"/>
          </a:xfrm>
          <a:prstGeom prst="rect">
            <a:avLst/>
          </a:prstGeom>
        </p:spPr>
        <p:txBody>
          <a:bodyPr lIns="0" tIns="0" rIns="0" bIns="0" rtlCol="0" anchor="t">
            <a:spAutoFit/>
          </a:bodyPr>
          <a:lstStyle/>
          <a:p>
            <a:pPr marL="0" lvl="1">
              <a:lnSpc>
                <a:spcPts val="1680"/>
              </a:lnSpc>
              <a:spcBef>
                <a:spcPts val="1260"/>
              </a:spcBef>
            </a:pPr>
            <a:r>
              <a:rPr lang="en-GB" sz="1400" spc="210">
                <a:solidFill>
                  <a:schemeClr val="bg1"/>
                </a:solidFill>
                <a:latin typeface="Inter"/>
              </a:rPr>
              <a:t>Learning Unit 5: </a:t>
            </a:r>
            <a:r>
              <a:rPr lang="en-US" sz="1400" spc="210">
                <a:solidFill>
                  <a:schemeClr val="bg1"/>
                </a:solidFill>
                <a:latin typeface="Inter"/>
              </a:rPr>
              <a:t>Integration of renewable systems in green roofs</a:t>
            </a:r>
          </a:p>
          <a:p>
            <a:pPr marL="0" lvl="1">
              <a:lnSpc>
                <a:spcPts val="1680"/>
              </a:lnSpc>
              <a:spcBef>
                <a:spcPts val="1260"/>
              </a:spcBef>
            </a:pPr>
            <a:endParaRPr lang="en-GB" sz="1400" spc="210">
              <a:solidFill>
                <a:schemeClr val="bg1"/>
              </a:solidFill>
              <a:latin typeface="Inter"/>
            </a:endParaRPr>
          </a:p>
          <a:p>
            <a:pPr marL="0" lvl="1">
              <a:lnSpc>
                <a:spcPts val="1680"/>
              </a:lnSpc>
              <a:spcBef>
                <a:spcPts val="1260"/>
              </a:spcBef>
            </a:pPr>
            <a:endParaRPr lang="en-US" sz="1400" spc="210">
              <a:solidFill>
                <a:schemeClr val="bg1"/>
              </a:solidFill>
              <a:latin typeface="Inter"/>
            </a:endParaRP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sp>
        <p:nvSpPr>
          <p:cNvPr id="12" name="Marcador de número de diapositiva 6">
            <a:extLst>
              <a:ext uri="{FF2B5EF4-FFF2-40B4-BE49-F238E27FC236}">
                <a16:creationId xmlns:a16="http://schemas.microsoft.com/office/drawing/2014/main" id="{E09F5606-5711-6B7E-8F2B-C2DB57F453D5}"/>
              </a:ext>
            </a:extLst>
          </p:cNvPr>
          <p:cNvSpPr>
            <a:spLocks noGrp="1"/>
          </p:cNvSpPr>
          <p:nvPr>
            <p:ph type="sldNum" sz="quarter" idx="12"/>
          </p:nvPr>
        </p:nvSpPr>
        <p:spPr>
          <a:xfrm>
            <a:off x="16363950" y="674687"/>
            <a:ext cx="2133600" cy="365125"/>
          </a:xfrm>
        </p:spPr>
        <p:txBody>
          <a:bodyPr/>
          <a:lstStyle/>
          <a:p>
            <a:pPr algn="ctr">
              <a:lnSpc>
                <a:spcPts val="2399"/>
              </a:lnSpc>
              <a:spcBef>
                <a:spcPts val="1799"/>
              </a:spcBef>
            </a:pPr>
            <a:fld id="{B6F15528-21DE-4FAA-801E-634DDDAF4B2B}" type="slidenum">
              <a:rPr lang="en-US" sz="1999" spc="119" smtClean="0">
                <a:solidFill>
                  <a:srgbClr val="FFFFFF"/>
                </a:solidFill>
                <a:latin typeface="Inter Bold"/>
              </a:rPr>
              <a:pPr algn="ctr">
                <a:lnSpc>
                  <a:spcPts val="2399"/>
                </a:lnSpc>
                <a:spcBef>
                  <a:spcPts val="1799"/>
                </a:spcBef>
              </a:pPr>
              <a:t>36</a:t>
            </a:fld>
            <a:endParaRPr lang="en-US" sz="1999" spc="119">
              <a:solidFill>
                <a:srgbClr val="FFFFFF"/>
              </a:solidFill>
              <a:latin typeface="Inter Bold"/>
            </a:endParaRPr>
          </a:p>
        </p:txBody>
      </p:sp>
      <p:grpSp>
        <p:nvGrpSpPr>
          <p:cNvPr id="9" name="Grupo 8">
            <a:extLst>
              <a:ext uri="{FF2B5EF4-FFF2-40B4-BE49-F238E27FC236}">
                <a16:creationId xmlns:a16="http://schemas.microsoft.com/office/drawing/2014/main" id="{0EDA1CE0-DCEE-ACAE-644D-E85E123A3399}"/>
              </a:ext>
            </a:extLst>
          </p:cNvPr>
          <p:cNvGrpSpPr/>
          <p:nvPr/>
        </p:nvGrpSpPr>
        <p:grpSpPr>
          <a:xfrm>
            <a:off x="2816813" y="3295210"/>
            <a:ext cx="4430582" cy="971517"/>
            <a:chOff x="2393352" y="2859572"/>
            <a:chExt cx="4430582" cy="971517"/>
          </a:xfrm>
        </p:grpSpPr>
        <p:sp>
          <p:nvSpPr>
            <p:cNvPr id="2" name="Rectángulo: esquinas redondeadas 1">
              <a:extLst>
                <a:ext uri="{FF2B5EF4-FFF2-40B4-BE49-F238E27FC236}">
                  <a16:creationId xmlns:a16="http://schemas.microsoft.com/office/drawing/2014/main" id="{6AAE7661-F927-09AB-91FA-586478A6CDF6}"/>
                </a:ext>
              </a:extLst>
            </p:cNvPr>
            <p:cNvSpPr/>
            <p:nvPr/>
          </p:nvSpPr>
          <p:spPr>
            <a:xfrm>
              <a:off x="2393352" y="2859572"/>
              <a:ext cx="4430582" cy="971517"/>
            </a:xfrm>
            <a:prstGeom prst="roundRect">
              <a:avLst/>
            </a:prstGeom>
            <a:solidFill>
              <a:srgbClr val="008E97"/>
            </a:solidFill>
            <a:ln>
              <a:solidFill>
                <a:srgbClr val="008E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Inter" panose="020B0604020202020204" charset="0"/>
                  <a:ea typeface="Inter" panose="020B0604020202020204" charset="0"/>
                </a:rPr>
                <a:t>          </a:t>
              </a:r>
              <a:r>
                <a:rPr lang="en-US" sz="3600" b="1" dirty="0">
                  <a:solidFill>
                    <a:schemeClr val="bg1"/>
                  </a:solidFill>
                  <a:latin typeface="Inter" panose="020B0604020202020204" charset="0"/>
                  <a:ea typeface="Inter" panose="020B0604020202020204" charset="0"/>
                </a:rPr>
                <a:t>Biomass</a:t>
              </a:r>
            </a:p>
          </p:txBody>
        </p:sp>
        <p:pic>
          <p:nvPicPr>
            <p:cNvPr id="16" name="Gráfico 15" descr="Selva tropical contorno">
              <a:extLst>
                <a:ext uri="{FF2B5EF4-FFF2-40B4-BE49-F238E27FC236}">
                  <a16:creationId xmlns:a16="http://schemas.microsoft.com/office/drawing/2014/main" id="{0031E01E-9202-6BD7-9E9A-DC34EBA24CE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582719" y="2859572"/>
              <a:ext cx="914400" cy="914400"/>
            </a:xfrm>
            <a:prstGeom prst="rect">
              <a:avLst/>
            </a:prstGeom>
          </p:spPr>
        </p:pic>
      </p:grpSp>
      <p:sp>
        <p:nvSpPr>
          <p:cNvPr id="18" name="Rectángulo: esquinas redondeadas 17">
            <a:extLst>
              <a:ext uri="{FF2B5EF4-FFF2-40B4-BE49-F238E27FC236}">
                <a16:creationId xmlns:a16="http://schemas.microsoft.com/office/drawing/2014/main" id="{DFA6A315-ABED-F1BC-6662-11ACE4DB5CCE}"/>
              </a:ext>
            </a:extLst>
          </p:cNvPr>
          <p:cNvSpPr/>
          <p:nvPr/>
        </p:nvSpPr>
        <p:spPr>
          <a:xfrm>
            <a:off x="2492183" y="5492844"/>
            <a:ext cx="15239826" cy="4119469"/>
          </a:xfrm>
          <a:prstGeom prst="roundRect">
            <a:avLst/>
          </a:prstGeom>
          <a:solidFill>
            <a:schemeClr val="bg1"/>
          </a:solidFill>
          <a:ln w="635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lvl="0" indent="-285750" algn="just">
              <a:spcBef>
                <a:spcPts val="600"/>
              </a:spcBef>
              <a:spcAft>
                <a:spcPts val="1200"/>
              </a:spcAft>
              <a:buFont typeface="Arial" panose="020B0604020202020204" pitchFamily="34" charset="0"/>
              <a:buChar char="•"/>
            </a:pPr>
            <a:r>
              <a:rPr lang="en-GB" sz="2400" dirty="0">
                <a:solidFill>
                  <a:schemeClr val="tx1"/>
                </a:solidFill>
                <a:latin typeface="Inter" panose="020B0604020202020204" charset="0"/>
                <a:ea typeface="Inter" panose="020B0604020202020204" charset="0"/>
              </a:rPr>
              <a:t>The </a:t>
            </a:r>
            <a:r>
              <a:rPr lang="en-GB" sz="2400" b="1" dirty="0">
                <a:solidFill>
                  <a:schemeClr val="tx1"/>
                </a:solidFill>
                <a:latin typeface="Inter" panose="020B0604020202020204" charset="0"/>
                <a:ea typeface="Inter" panose="020B0604020202020204" charset="0"/>
              </a:rPr>
              <a:t>residual biomass</a:t>
            </a:r>
            <a:r>
              <a:rPr lang="en-GB" sz="2400" dirty="0">
                <a:solidFill>
                  <a:schemeClr val="tx1"/>
                </a:solidFill>
                <a:latin typeface="Inter" panose="020B0604020202020204" charset="0"/>
                <a:ea typeface="Inter" panose="020B0604020202020204" charset="0"/>
              </a:rPr>
              <a:t> of green roof or </a:t>
            </a:r>
            <a:r>
              <a:rPr lang="en-GB" sz="2400" b="1" dirty="0">
                <a:solidFill>
                  <a:schemeClr val="tx1"/>
                </a:solidFill>
                <a:latin typeface="Inter" panose="020B0604020202020204" charset="0"/>
                <a:ea typeface="Inter" panose="020B0604020202020204" charset="0"/>
              </a:rPr>
              <a:t>wall plants </a:t>
            </a:r>
            <a:r>
              <a:rPr lang="en-GB" sz="2400" dirty="0">
                <a:solidFill>
                  <a:schemeClr val="tx1"/>
                </a:solidFill>
                <a:latin typeface="Inter" panose="020B0604020202020204" charset="0"/>
                <a:ea typeface="Inter" panose="020B0604020202020204" charset="0"/>
              </a:rPr>
              <a:t>can be harvested to </a:t>
            </a:r>
            <a:r>
              <a:rPr lang="en-GB" sz="2400" b="1" dirty="0">
                <a:solidFill>
                  <a:schemeClr val="tx1"/>
                </a:solidFill>
                <a:latin typeface="Inter" panose="020B0604020202020204" charset="0"/>
                <a:ea typeface="Inter" panose="020B0604020202020204" charset="0"/>
              </a:rPr>
              <a:t>generate energy.</a:t>
            </a:r>
          </a:p>
          <a:p>
            <a:pPr marL="285750" lvl="0" indent="-285750" algn="just">
              <a:spcBef>
                <a:spcPts val="600"/>
              </a:spcBef>
              <a:spcAft>
                <a:spcPts val="1200"/>
              </a:spcAft>
              <a:buFont typeface="Arial" panose="020B0604020202020204" pitchFamily="34" charset="0"/>
              <a:buChar char="•"/>
            </a:pPr>
            <a:r>
              <a:rPr lang="en-GB" sz="2400" dirty="0">
                <a:solidFill>
                  <a:schemeClr val="tx1"/>
                </a:solidFill>
                <a:latin typeface="Inter" panose="020B0604020202020204" charset="0"/>
                <a:ea typeface="Inter" panose="020B0604020202020204" charset="0"/>
              </a:rPr>
              <a:t> If </a:t>
            </a:r>
            <a:r>
              <a:rPr lang="en-GB" sz="2400" b="1" dirty="0">
                <a:solidFill>
                  <a:schemeClr val="tx1"/>
                </a:solidFill>
                <a:latin typeface="Inter" panose="020B0604020202020204" charset="0"/>
                <a:ea typeface="Inter" panose="020B0604020202020204" charset="0"/>
              </a:rPr>
              <a:t>biomass production is a goal</a:t>
            </a:r>
            <a:r>
              <a:rPr lang="en-GB" sz="2400" dirty="0">
                <a:solidFill>
                  <a:schemeClr val="tx1"/>
                </a:solidFill>
                <a:latin typeface="Inter" panose="020B0604020202020204" charset="0"/>
                <a:ea typeface="Inter" panose="020B0604020202020204" charset="0"/>
              </a:rPr>
              <a:t>, plants that produce </a:t>
            </a:r>
            <a:r>
              <a:rPr lang="en-GB" sz="2400" b="1" dirty="0">
                <a:solidFill>
                  <a:schemeClr val="tx1"/>
                </a:solidFill>
                <a:latin typeface="Inter" panose="020B0604020202020204" charset="0"/>
                <a:ea typeface="Inter" panose="020B0604020202020204" charset="0"/>
              </a:rPr>
              <a:t>more biomass </a:t>
            </a:r>
            <a:r>
              <a:rPr lang="en-GB" sz="2400" dirty="0">
                <a:solidFill>
                  <a:schemeClr val="tx1"/>
                </a:solidFill>
                <a:latin typeface="Inter" panose="020B0604020202020204" charset="0"/>
                <a:ea typeface="Inter" panose="020B0604020202020204" charset="0"/>
              </a:rPr>
              <a:t>than typical green roof plants </a:t>
            </a:r>
            <a:r>
              <a:rPr lang="en-GB" sz="2400" b="1" dirty="0">
                <a:solidFill>
                  <a:schemeClr val="tx1"/>
                </a:solidFill>
                <a:latin typeface="Inter" panose="020B0604020202020204" charset="0"/>
                <a:ea typeface="Inter" panose="020B0604020202020204" charset="0"/>
              </a:rPr>
              <a:t>can be selected if water</a:t>
            </a:r>
            <a:r>
              <a:rPr lang="en-GB" sz="2400" dirty="0">
                <a:solidFill>
                  <a:schemeClr val="tx1"/>
                </a:solidFill>
                <a:latin typeface="Inter" panose="020B0604020202020204" charset="0"/>
                <a:ea typeface="Inter" panose="020B0604020202020204" charset="0"/>
              </a:rPr>
              <a:t>, </a:t>
            </a:r>
            <a:r>
              <a:rPr lang="en-GB" sz="2400" b="1" dirty="0">
                <a:solidFill>
                  <a:schemeClr val="tx1"/>
                </a:solidFill>
                <a:latin typeface="Inter" panose="020B0604020202020204" charset="0"/>
                <a:ea typeface="Inter" panose="020B0604020202020204" charset="0"/>
              </a:rPr>
              <a:t>nutrient</a:t>
            </a:r>
            <a:r>
              <a:rPr lang="en-GB" sz="2400" dirty="0">
                <a:solidFill>
                  <a:schemeClr val="tx1"/>
                </a:solidFill>
                <a:latin typeface="Inter" panose="020B0604020202020204" charset="0"/>
                <a:ea typeface="Inter" panose="020B0604020202020204" charset="0"/>
              </a:rPr>
              <a:t>s, and </a:t>
            </a:r>
            <a:r>
              <a:rPr lang="en-GB" sz="2400" b="1" dirty="0">
                <a:solidFill>
                  <a:schemeClr val="tx1"/>
                </a:solidFill>
                <a:latin typeface="Inter" panose="020B0604020202020204" charset="0"/>
                <a:ea typeface="Inter" panose="020B0604020202020204" charset="0"/>
              </a:rPr>
              <a:t>structural loading </a:t>
            </a:r>
            <a:r>
              <a:rPr lang="en-GB" sz="2400" dirty="0">
                <a:solidFill>
                  <a:schemeClr val="tx1"/>
                </a:solidFill>
                <a:latin typeface="Inter" panose="020B0604020202020204" charset="0"/>
                <a:ea typeface="Inter" panose="020B0604020202020204" charset="0"/>
              </a:rPr>
              <a:t>capacity are available. </a:t>
            </a:r>
          </a:p>
          <a:p>
            <a:pPr marL="285750" lvl="0" indent="-285750" algn="just">
              <a:spcBef>
                <a:spcPts val="600"/>
              </a:spcBef>
              <a:spcAft>
                <a:spcPts val="1200"/>
              </a:spcAft>
              <a:buFont typeface="Arial" panose="020B0604020202020204" pitchFamily="34" charset="0"/>
              <a:buChar char="•"/>
            </a:pPr>
            <a:r>
              <a:rPr lang="en-GB" sz="2400" dirty="0">
                <a:solidFill>
                  <a:schemeClr val="tx1"/>
                </a:solidFill>
                <a:latin typeface="Inter" panose="020B0604020202020204" charset="0"/>
                <a:ea typeface="Inter" panose="020B0604020202020204" charset="0"/>
              </a:rPr>
              <a:t>Some of the </a:t>
            </a:r>
            <a:r>
              <a:rPr lang="en-GB" sz="2400" b="1" dirty="0">
                <a:solidFill>
                  <a:schemeClr val="tx1"/>
                </a:solidFill>
                <a:latin typeface="Inter" panose="020B0604020202020204" charset="0"/>
                <a:ea typeface="Inter" panose="020B0604020202020204" charset="0"/>
              </a:rPr>
              <a:t>ideal species for the incorporation </a:t>
            </a:r>
            <a:r>
              <a:rPr lang="en-GB" sz="2400" dirty="0">
                <a:solidFill>
                  <a:schemeClr val="tx1"/>
                </a:solidFill>
                <a:latin typeface="Inter" panose="020B0604020202020204" charset="0"/>
                <a:ea typeface="Inter" panose="020B0604020202020204" charset="0"/>
              </a:rPr>
              <a:t>of biomass in vegetative covers </a:t>
            </a:r>
            <a:r>
              <a:rPr lang="en-GB" sz="2400" b="1" dirty="0">
                <a:solidFill>
                  <a:schemeClr val="tx1"/>
                </a:solidFill>
                <a:latin typeface="Inter" panose="020B0604020202020204" charset="0"/>
                <a:ea typeface="Inter" panose="020B0604020202020204" charset="0"/>
              </a:rPr>
              <a:t>are herbaceous plants </a:t>
            </a:r>
            <a:r>
              <a:rPr lang="en-GB" sz="2400" dirty="0">
                <a:solidFill>
                  <a:schemeClr val="tx1"/>
                </a:solidFill>
                <a:latin typeface="Inter" panose="020B0604020202020204" charset="0"/>
                <a:ea typeface="Inter" panose="020B0604020202020204" charset="0"/>
              </a:rPr>
              <a:t>such as </a:t>
            </a:r>
            <a:r>
              <a:rPr lang="en-GB" sz="2400" dirty="0" err="1">
                <a:solidFill>
                  <a:schemeClr val="tx1"/>
                </a:solidFill>
                <a:latin typeface="Inter" panose="020B0604020202020204" charset="0"/>
                <a:ea typeface="Inter" panose="020B0604020202020204" charset="0"/>
              </a:rPr>
              <a:t>carinata</a:t>
            </a:r>
            <a:r>
              <a:rPr lang="en-GB" sz="2400" dirty="0">
                <a:solidFill>
                  <a:schemeClr val="tx1"/>
                </a:solidFill>
                <a:latin typeface="Inter" panose="020B0604020202020204" charset="0"/>
                <a:ea typeface="Inter" panose="020B0604020202020204" charset="0"/>
              </a:rPr>
              <a:t> or rapeseed, </a:t>
            </a:r>
            <a:r>
              <a:rPr lang="en-GB" sz="2400" b="1" dirty="0">
                <a:solidFill>
                  <a:schemeClr val="tx1"/>
                </a:solidFill>
                <a:latin typeface="Inter" panose="020B0604020202020204" charset="0"/>
                <a:ea typeface="Inter" panose="020B0604020202020204" charset="0"/>
              </a:rPr>
              <a:t>which are fast-growing.</a:t>
            </a:r>
          </a:p>
        </p:txBody>
      </p:sp>
      <p:sp>
        <p:nvSpPr>
          <p:cNvPr id="22" name="Rectángulo: esquinas redondeadas 21">
            <a:extLst>
              <a:ext uri="{FF2B5EF4-FFF2-40B4-BE49-F238E27FC236}">
                <a16:creationId xmlns:a16="http://schemas.microsoft.com/office/drawing/2014/main" id="{9779619D-888E-5D77-36EC-F5BF78081B3F}"/>
              </a:ext>
            </a:extLst>
          </p:cNvPr>
          <p:cNvSpPr/>
          <p:nvPr/>
        </p:nvSpPr>
        <p:spPr>
          <a:xfrm>
            <a:off x="12622575" y="2469091"/>
            <a:ext cx="5263109" cy="2092881"/>
          </a:xfrm>
          <a:prstGeom prst="roundRect">
            <a:avLst/>
          </a:prstGeom>
          <a:solidFill>
            <a:schemeClr val="accent5">
              <a:lumMod val="20000"/>
              <a:lumOff val="80000"/>
            </a:schemeClr>
          </a:solidFill>
          <a:ln w="63500">
            <a:solidFill>
              <a:srgbClr val="008E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000" b="1" u="sng" dirty="0">
                <a:solidFill>
                  <a:schemeClr val="tx1"/>
                </a:solidFill>
                <a:latin typeface="Inter" panose="020B0604020202020204" charset="0"/>
                <a:ea typeface="Inter" panose="020B0604020202020204" charset="0"/>
              </a:rPr>
              <a:t>Biomass Energy details </a:t>
            </a:r>
          </a:p>
          <a:p>
            <a:r>
              <a:rPr lang="en-GB" sz="2000" dirty="0">
                <a:solidFill>
                  <a:schemeClr val="tx1"/>
                </a:solidFill>
                <a:latin typeface="Inter" panose="020B0604020202020204" charset="0"/>
                <a:ea typeface="Inter" panose="020B0604020202020204" charset="0"/>
              </a:rPr>
              <a:t>-   Reduced dependence on fossil fuels</a:t>
            </a:r>
          </a:p>
          <a:p>
            <a:pPr marL="342900" indent="-342900">
              <a:buFontTx/>
              <a:buChar char="-"/>
            </a:pPr>
            <a:r>
              <a:rPr lang="en-GB" sz="2000" dirty="0">
                <a:solidFill>
                  <a:schemeClr val="tx1"/>
                </a:solidFill>
                <a:latin typeface="Inter" panose="020B0604020202020204" charset="0"/>
                <a:ea typeface="Inter" panose="020B0604020202020204" charset="0"/>
              </a:rPr>
              <a:t>Renewable and very abundant source of energy</a:t>
            </a:r>
          </a:p>
          <a:p>
            <a:pPr marL="342900" indent="-342900">
              <a:buFontTx/>
              <a:buChar char="-"/>
            </a:pPr>
            <a:r>
              <a:rPr lang="en-GB" sz="2000" dirty="0">
                <a:solidFill>
                  <a:schemeClr val="tx1"/>
                </a:solidFill>
                <a:latin typeface="Inter" panose="020B0604020202020204" charset="0"/>
                <a:ea typeface="Inter" panose="020B0604020202020204" charset="0"/>
              </a:rPr>
              <a:t>Cleaning of forests</a:t>
            </a:r>
          </a:p>
          <a:p>
            <a:pPr marL="342900" indent="-342900">
              <a:buFontTx/>
              <a:buChar char="-"/>
            </a:pPr>
            <a:r>
              <a:rPr lang="en-US" sz="2000" dirty="0">
                <a:solidFill>
                  <a:schemeClr val="tx1"/>
                </a:solidFill>
                <a:latin typeface="Inter" panose="020B0604020202020204" charset="0"/>
                <a:ea typeface="Inter" panose="020B0604020202020204" charset="0"/>
              </a:rPr>
              <a:t>Affordable price</a:t>
            </a:r>
            <a:endParaRPr lang="en-US" sz="2400" dirty="0">
              <a:solidFill>
                <a:schemeClr val="tx1"/>
              </a:solidFill>
              <a:latin typeface="Inter" panose="020B0604020202020204" charset="0"/>
              <a:ea typeface="Inter" panose="020B0604020202020204" charset="0"/>
            </a:endParaRPr>
          </a:p>
        </p:txBody>
      </p:sp>
      <p:pic>
        <p:nvPicPr>
          <p:cNvPr id="23" name="Gráfico 22" descr="Notas adhesivas 3 contorno">
            <a:extLst>
              <a:ext uri="{FF2B5EF4-FFF2-40B4-BE49-F238E27FC236}">
                <a16:creationId xmlns:a16="http://schemas.microsoft.com/office/drawing/2014/main" id="{EE9CFE3B-4730-ACDF-5FA2-93702368EBD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6703506" y="3484654"/>
            <a:ext cx="1028503" cy="1028503"/>
          </a:xfrm>
          <a:prstGeom prst="rect">
            <a:avLst/>
          </a:prstGeom>
        </p:spPr>
      </p:pic>
      <p:sp>
        <p:nvSpPr>
          <p:cNvPr id="24" name="CuadroTexto 23">
            <a:extLst>
              <a:ext uri="{FF2B5EF4-FFF2-40B4-BE49-F238E27FC236}">
                <a16:creationId xmlns:a16="http://schemas.microsoft.com/office/drawing/2014/main" id="{30C4A384-9C59-6F49-AD90-DF90067216EF}"/>
              </a:ext>
            </a:extLst>
          </p:cNvPr>
          <p:cNvSpPr txBox="1"/>
          <p:nvPr/>
        </p:nvSpPr>
        <p:spPr>
          <a:xfrm>
            <a:off x="1594274" y="4903434"/>
            <a:ext cx="9247238" cy="480131"/>
          </a:xfrm>
          <a:prstGeom prst="rect">
            <a:avLst/>
          </a:prstGeom>
          <a:noFill/>
        </p:spPr>
        <p:txBody>
          <a:bodyPr wrap="square">
            <a:spAutoFit/>
          </a:bodyPr>
          <a:lstStyle/>
          <a:p>
            <a:pPr marL="0" lvl="0" indent="0" algn="ctr" defTabSz="1422400">
              <a:lnSpc>
                <a:spcPct val="90000"/>
              </a:lnSpc>
              <a:spcBef>
                <a:spcPct val="0"/>
              </a:spcBef>
              <a:spcAft>
                <a:spcPct val="35000"/>
              </a:spcAft>
              <a:buFont typeface="+mj-lt"/>
              <a:buNone/>
            </a:pPr>
            <a:r>
              <a:rPr lang="en-GB" sz="2800" b="1" dirty="0">
                <a:solidFill>
                  <a:schemeClr val="accent3"/>
                </a:solidFill>
                <a:latin typeface="Inter" panose="020B0604020202020204" charset="0"/>
                <a:ea typeface="Inter" panose="020B0604020202020204" charset="0"/>
              </a:rPr>
              <a:t>Biomass energy benefits on green roofs</a:t>
            </a:r>
            <a:endParaRPr lang="es-ES" sz="2800" kern="1200" dirty="0">
              <a:solidFill>
                <a:schemeClr val="accent3"/>
              </a:solidFill>
              <a:latin typeface="Inter" panose="020B0604020202020204" charset="0"/>
              <a:ea typeface="Inter" panose="020B0604020202020204" charset="0"/>
            </a:endParaRPr>
          </a:p>
        </p:txBody>
      </p:sp>
      <p:sp>
        <p:nvSpPr>
          <p:cNvPr id="25" name="CuadroTexto 24">
            <a:extLst>
              <a:ext uri="{FF2B5EF4-FFF2-40B4-BE49-F238E27FC236}">
                <a16:creationId xmlns:a16="http://schemas.microsoft.com/office/drawing/2014/main" id="{BC736252-73F6-5D15-824B-A40FE072B35C}"/>
              </a:ext>
            </a:extLst>
          </p:cNvPr>
          <p:cNvSpPr txBox="1"/>
          <p:nvPr/>
        </p:nvSpPr>
        <p:spPr>
          <a:xfrm>
            <a:off x="2133600" y="674687"/>
            <a:ext cx="14439900" cy="2092624"/>
          </a:xfrm>
          <a:prstGeom prst="rect">
            <a:avLst/>
          </a:prstGeom>
          <a:noFill/>
        </p:spPr>
        <p:txBody>
          <a:bodyPr wrap="square" rtlCol="0">
            <a:spAutoFit/>
          </a:bodyPr>
          <a:lstStyle/>
          <a:p>
            <a:r>
              <a:rPr lang="en-US" sz="5599" spc="-279" dirty="0">
                <a:solidFill>
                  <a:srgbClr val="008E97"/>
                </a:solidFill>
                <a:latin typeface="Inter"/>
              </a:rPr>
              <a:t>BENEFITS OF RENEWABLE SYSTEMS IN GREEN ROOFS</a:t>
            </a:r>
            <a:endParaRPr lang="es-ES" sz="5599" spc="-279" dirty="0">
              <a:solidFill>
                <a:srgbClr val="008E97"/>
              </a:solidFill>
              <a:latin typeface="Inter"/>
            </a:endParaRPr>
          </a:p>
          <a:p>
            <a:endParaRPr lang="es-ES" dirty="0"/>
          </a:p>
        </p:txBody>
      </p:sp>
      <p:pic>
        <p:nvPicPr>
          <p:cNvPr id="8" name="Imagen 7" descr="Imagen que contiene oscuro, verde, tabla, florero&#10;&#10;Descripción generada automáticamente">
            <a:extLst>
              <a:ext uri="{FF2B5EF4-FFF2-40B4-BE49-F238E27FC236}">
                <a16:creationId xmlns:a16="http://schemas.microsoft.com/office/drawing/2014/main" id="{B26BF1A1-7202-3F09-09F6-2C1C057DFF2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476048" y="2718624"/>
            <a:ext cx="3589065" cy="3589065"/>
          </a:xfrm>
          <a:prstGeom prst="rect">
            <a:avLst/>
          </a:prstGeom>
        </p:spPr>
      </p:pic>
    </p:spTree>
    <p:extLst>
      <p:ext uri="{BB962C8B-B14F-4D97-AF65-F5344CB8AC3E}">
        <p14:creationId xmlns:p14="http://schemas.microsoft.com/office/powerpoint/2010/main" val="38769836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p:nvPr/>
        </p:nvSpPr>
        <p:spPr>
          <a:xfrm>
            <a:off x="0" y="0"/>
            <a:ext cx="1714500" cy="10287000"/>
          </a:xfrm>
          <a:prstGeom prst="rect">
            <a:avLst/>
          </a:prstGeom>
          <a:solidFill>
            <a:srgbClr val="242424"/>
          </a:solidFill>
        </p:spPr>
        <p:txBody>
          <a:bodyPr/>
          <a:lstStyle/>
          <a:p>
            <a:endParaRPr lang="es-ES"/>
          </a:p>
        </p:txBody>
      </p:sp>
      <p:sp>
        <p:nvSpPr>
          <p:cNvPr id="4" name="TextBox 4"/>
          <p:cNvSpPr txBox="1"/>
          <p:nvPr/>
        </p:nvSpPr>
        <p:spPr>
          <a:xfrm rot="5400000">
            <a:off x="-2703918" y="3919111"/>
            <a:ext cx="7002110" cy="1193147"/>
          </a:xfrm>
          <a:prstGeom prst="rect">
            <a:avLst/>
          </a:prstGeom>
        </p:spPr>
        <p:txBody>
          <a:bodyPr lIns="0" tIns="0" rIns="0" bIns="0" rtlCol="0" anchor="t">
            <a:spAutoFit/>
          </a:bodyPr>
          <a:lstStyle/>
          <a:p>
            <a:pPr marL="0" lvl="1">
              <a:lnSpc>
                <a:spcPts val="1680"/>
              </a:lnSpc>
              <a:spcBef>
                <a:spcPts val="1260"/>
              </a:spcBef>
            </a:pPr>
            <a:r>
              <a:rPr lang="en-GB" sz="1400" spc="210">
                <a:solidFill>
                  <a:schemeClr val="bg1"/>
                </a:solidFill>
                <a:latin typeface="Inter"/>
              </a:rPr>
              <a:t>Learning Unit 5: </a:t>
            </a:r>
            <a:r>
              <a:rPr lang="en-US" sz="1400" spc="210">
                <a:solidFill>
                  <a:schemeClr val="bg1"/>
                </a:solidFill>
                <a:latin typeface="Inter"/>
              </a:rPr>
              <a:t>Integration of renewable systems in green roofs</a:t>
            </a:r>
          </a:p>
          <a:p>
            <a:pPr marL="0" lvl="1">
              <a:lnSpc>
                <a:spcPts val="1680"/>
              </a:lnSpc>
              <a:spcBef>
                <a:spcPts val="1260"/>
              </a:spcBef>
            </a:pPr>
            <a:endParaRPr lang="en-GB" sz="1400" spc="210">
              <a:solidFill>
                <a:schemeClr val="bg1"/>
              </a:solidFill>
              <a:latin typeface="Inter"/>
            </a:endParaRPr>
          </a:p>
          <a:p>
            <a:pPr marL="0" lvl="1">
              <a:lnSpc>
                <a:spcPts val="1680"/>
              </a:lnSpc>
              <a:spcBef>
                <a:spcPts val="1260"/>
              </a:spcBef>
            </a:pPr>
            <a:endParaRPr lang="en-US" sz="1400" spc="210">
              <a:solidFill>
                <a:schemeClr val="bg1"/>
              </a:solidFill>
              <a:latin typeface="Inter"/>
            </a:endParaRP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sp>
        <p:nvSpPr>
          <p:cNvPr id="12" name="Marcador de número de diapositiva 6">
            <a:extLst>
              <a:ext uri="{FF2B5EF4-FFF2-40B4-BE49-F238E27FC236}">
                <a16:creationId xmlns:a16="http://schemas.microsoft.com/office/drawing/2014/main" id="{E09F5606-5711-6B7E-8F2B-C2DB57F453D5}"/>
              </a:ext>
            </a:extLst>
          </p:cNvPr>
          <p:cNvSpPr>
            <a:spLocks noGrp="1"/>
          </p:cNvSpPr>
          <p:nvPr>
            <p:ph type="sldNum" sz="quarter" idx="12"/>
          </p:nvPr>
        </p:nvSpPr>
        <p:spPr>
          <a:xfrm>
            <a:off x="16363950" y="674687"/>
            <a:ext cx="2133600" cy="365125"/>
          </a:xfrm>
        </p:spPr>
        <p:txBody>
          <a:bodyPr/>
          <a:lstStyle/>
          <a:p>
            <a:pPr algn="ctr">
              <a:lnSpc>
                <a:spcPts val="2399"/>
              </a:lnSpc>
              <a:spcBef>
                <a:spcPts val="1799"/>
              </a:spcBef>
            </a:pPr>
            <a:fld id="{B6F15528-21DE-4FAA-801E-634DDDAF4B2B}" type="slidenum">
              <a:rPr lang="en-US" sz="1999" spc="119" smtClean="0">
                <a:solidFill>
                  <a:srgbClr val="FFFFFF"/>
                </a:solidFill>
                <a:latin typeface="Inter Bold"/>
              </a:rPr>
              <a:pPr algn="ctr">
                <a:lnSpc>
                  <a:spcPts val="2399"/>
                </a:lnSpc>
                <a:spcBef>
                  <a:spcPts val="1799"/>
                </a:spcBef>
              </a:pPr>
              <a:t>37</a:t>
            </a:fld>
            <a:endParaRPr lang="en-US" sz="1999" spc="119">
              <a:solidFill>
                <a:srgbClr val="FFFFFF"/>
              </a:solidFill>
              <a:latin typeface="Inter Bold"/>
            </a:endParaRPr>
          </a:p>
        </p:txBody>
      </p:sp>
      <p:sp>
        <p:nvSpPr>
          <p:cNvPr id="7" name="Rectángulo: esquinas redondeadas 6">
            <a:extLst>
              <a:ext uri="{FF2B5EF4-FFF2-40B4-BE49-F238E27FC236}">
                <a16:creationId xmlns:a16="http://schemas.microsoft.com/office/drawing/2014/main" id="{9D55D285-6E0C-58FA-83A2-D6C2963DC5C3}"/>
              </a:ext>
            </a:extLst>
          </p:cNvPr>
          <p:cNvSpPr/>
          <p:nvPr/>
        </p:nvSpPr>
        <p:spPr>
          <a:xfrm>
            <a:off x="2598937" y="4502662"/>
            <a:ext cx="13765013" cy="5590377"/>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marL="285750" indent="-285750" algn="just">
              <a:spcBef>
                <a:spcPts val="600"/>
              </a:spcBef>
              <a:spcAft>
                <a:spcPts val="1200"/>
              </a:spcAft>
              <a:buFont typeface="Arial" panose="020B0604020202020204" pitchFamily="34" charset="0"/>
              <a:buChar char="•"/>
            </a:pPr>
            <a:r>
              <a:rPr lang="en-US" sz="2000" b="1" dirty="0">
                <a:solidFill>
                  <a:schemeClr val="tx1"/>
                </a:solidFill>
                <a:latin typeface="Inter" panose="020B0604020202020204" charset="0"/>
                <a:ea typeface="Inter" panose="020B0604020202020204" charset="0"/>
              </a:rPr>
              <a:t>On-site generation of renewable energy</a:t>
            </a:r>
            <a:r>
              <a:rPr lang="en-US" sz="2000" dirty="0">
                <a:solidFill>
                  <a:schemeClr val="tx1"/>
                </a:solidFill>
                <a:latin typeface="Inter" panose="020B0604020202020204" charset="0"/>
                <a:ea typeface="Inter" panose="020B0604020202020204" charset="0"/>
              </a:rPr>
              <a:t>, which can also be used to power irrigation equipment for the green roof. </a:t>
            </a:r>
            <a:endParaRPr lang="es-ES" sz="2000" dirty="0">
              <a:solidFill>
                <a:schemeClr val="tx1"/>
              </a:solidFill>
              <a:latin typeface="Inter" panose="020B0604020202020204" charset="0"/>
              <a:ea typeface="Inter" panose="020B0604020202020204" charset="0"/>
            </a:endParaRPr>
          </a:p>
          <a:p>
            <a:pPr marL="285750" indent="-285750" algn="just">
              <a:spcBef>
                <a:spcPts val="600"/>
              </a:spcBef>
              <a:spcAft>
                <a:spcPts val="1200"/>
              </a:spcAft>
              <a:buFont typeface="Arial" panose="020B0604020202020204" pitchFamily="34" charset="0"/>
              <a:buChar char="•"/>
            </a:pPr>
            <a:r>
              <a:rPr lang="en-US" sz="2000" b="1" dirty="0">
                <a:solidFill>
                  <a:schemeClr val="tx1"/>
                </a:solidFill>
                <a:latin typeface="Inter" panose="020B0604020202020204" charset="0"/>
                <a:ea typeface="Inter" panose="020B0604020202020204" charset="0"/>
              </a:rPr>
              <a:t>Increased revenue/savings </a:t>
            </a:r>
            <a:r>
              <a:rPr lang="en-US" sz="2000" dirty="0">
                <a:solidFill>
                  <a:schemeClr val="tx1"/>
                </a:solidFill>
                <a:latin typeface="Inter" panose="020B0604020202020204" charset="0"/>
                <a:ea typeface="Inter" panose="020B0604020202020204" charset="0"/>
              </a:rPr>
              <a:t>(from generated energy) can offset the additional costs of a green roof. </a:t>
            </a:r>
            <a:endParaRPr lang="es-ES" sz="2000" dirty="0">
              <a:solidFill>
                <a:schemeClr val="tx1"/>
              </a:solidFill>
              <a:latin typeface="Inter" panose="020B0604020202020204" charset="0"/>
              <a:ea typeface="Inter" panose="020B0604020202020204" charset="0"/>
            </a:endParaRPr>
          </a:p>
          <a:p>
            <a:pPr marL="285750" indent="-285750" algn="just">
              <a:spcBef>
                <a:spcPts val="600"/>
              </a:spcBef>
              <a:spcAft>
                <a:spcPts val="1200"/>
              </a:spcAft>
              <a:buFont typeface="Arial" panose="020B0604020202020204" pitchFamily="34" charset="0"/>
              <a:buChar char="•"/>
            </a:pPr>
            <a:r>
              <a:rPr lang="en-US" sz="2000" b="1" dirty="0">
                <a:solidFill>
                  <a:schemeClr val="tx1"/>
                </a:solidFill>
                <a:latin typeface="Inter" panose="020B0604020202020204" charset="0"/>
                <a:ea typeface="Inter" panose="020B0604020202020204" charset="0"/>
              </a:rPr>
              <a:t>Solar PV panels protect the plants </a:t>
            </a:r>
            <a:r>
              <a:rPr lang="en-US" sz="2000" dirty="0">
                <a:solidFill>
                  <a:schemeClr val="tx1"/>
                </a:solidFill>
                <a:latin typeface="Inter" panose="020B0604020202020204" charset="0"/>
                <a:ea typeface="Inter" panose="020B0604020202020204" charset="0"/>
              </a:rPr>
              <a:t>and growing media from direct exposure to sunlight and wind, </a:t>
            </a:r>
            <a:r>
              <a:rPr lang="en-US" sz="2000" b="1" dirty="0">
                <a:solidFill>
                  <a:schemeClr val="tx1"/>
                </a:solidFill>
                <a:latin typeface="Inter" panose="020B0604020202020204" charset="0"/>
                <a:ea typeface="Inter" panose="020B0604020202020204" charset="0"/>
              </a:rPr>
              <a:t>reducing drying and excessive evapotranspiration</a:t>
            </a:r>
            <a:r>
              <a:rPr lang="en-US" sz="2000" dirty="0">
                <a:solidFill>
                  <a:schemeClr val="tx1"/>
                </a:solidFill>
                <a:latin typeface="Inter" panose="020B0604020202020204" charset="0"/>
                <a:ea typeface="Inter" panose="020B0604020202020204" charset="0"/>
              </a:rPr>
              <a:t>, which enhances plant growth and creates microhabitats that encourages species variety. </a:t>
            </a:r>
            <a:endParaRPr lang="es-ES" sz="2000" dirty="0">
              <a:solidFill>
                <a:schemeClr val="tx1"/>
              </a:solidFill>
              <a:latin typeface="Inter" panose="020B0604020202020204" charset="0"/>
              <a:ea typeface="Inter" panose="020B0604020202020204" charset="0"/>
            </a:endParaRPr>
          </a:p>
          <a:p>
            <a:pPr marL="285750" indent="-285750" algn="just">
              <a:spcBef>
                <a:spcPts val="600"/>
              </a:spcBef>
              <a:spcAft>
                <a:spcPts val="1200"/>
              </a:spcAft>
              <a:buFont typeface="Arial" panose="020B0604020202020204" pitchFamily="34" charset="0"/>
              <a:buChar char="•"/>
            </a:pPr>
            <a:r>
              <a:rPr lang="en-US" sz="2000" b="1" dirty="0">
                <a:solidFill>
                  <a:schemeClr val="tx1"/>
                </a:solidFill>
                <a:latin typeface="Inter" panose="020B0604020202020204" charset="0"/>
                <a:ea typeface="Inter" panose="020B0604020202020204" charset="0"/>
              </a:rPr>
              <a:t>Racking and support systems for solar PV panels </a:t>
            </a:r>
            <a:r>
              <a:rPr lang="en-US" sz="2000" dirty="0">
                <a:solidFill>
                  <a:schemeClr val="tx1"/>
                </a:solidFill>
                <a:latin typeface="Inter" panose="020B0604020202020204" charset="0"/>
                <a:ea typeface="Inter" panose="020B0604020202020204" charset="0"/>
              </a:rPr>
              <a:t>can be designed so that the green roof layers </a:t>
            </a:r>
            <a:r>
              <a:rPr lang="en-US" sz="2000" b="1" dirty="0">
                <a:solidFill>
                  <a:schemeClr val="tx1"/>
                </a:solidFill>
                <a:latin typeface="Inter" panose="020B0604020202020204" charset="0"/>
                <a:ea typeface="Inter" panose="020B0604020202020204" charset="0"/>
              </a:rPr>
              <a:t>act as tiles</a:t>
            </a:r>
            <a:r>
              <a:rPr lang="en-US" sz="2000" dirty="0">
                <a:solidFill>
                  <a:schemeClr val="tx1"/>
                </a:solidFill>
                <a:latin typeface="Inter" panose="020B0604020202020204" charset="0"/>
                <a:ea typeface="Inter" panose="020B0604020202020204" charset="0"/>
              </a:rPr>
              <a:t>, thereby </a:t>
            </a:r>
            <a:r>
              <a:rPr lang="en-US" sz="2000" b="1" dirty="0">
                <a:solidFill>
                  <a:schemeClr val="tx1"/>
                </a:solidFill>
                <a:latin typeface="Inter" panose="020B0604020202020204" charset="0"/>
                <a:ea typeface="Inter" panose="020B0604020202020204" charset="0"/>
              </a:rPr>
              <a:t>saving the need for roof penetrations </a:t>
            </a:r>
            <a:r>
              <a:rPr lang="en-US" sz="2000" dirty="0">
                <a:solidFill>
                  <a:schemeClr val="tx1"/>
                </a:solidFill>
                <a:latin typeface="Inter" panose="020B0604020202020204" charset="0"/>
                <a:ea typeface="Inter" panose="020B0604020202020204" charset="0"/>
              </a:rPr>
              <a:t>or concrete pavers. </a:t>
            </a:r>
            <a:endParaRPr lang="es-ES" sz="2000" dirty="0">
              <a:solidFill>
                <a:schemeClr val="tx1"/>
              </a:solidFill>
              <a:latin typeface="Inter" panose="020B0604020202020204" charset="0"/>
              <a:ea typeface="Inter" panose="020B0604020202020204" charset="0"/>
            </a:endParaRPr>
          </a:p>
          <a:p>
            <a:pPr marL="285750" indent="-285750" algn="just">
              <a:spcBef>
                <a:spcPts val="600"/>
              </a:spcBef>
              <a:spcAft>
                <a:spcPts val="1200"/>
              </a:spcAft>
              <a:buFont typeface="Arial" panose="020B0604020202020204" pitchFamily="34" charset="0"/>
              <a:buChar char="•"/>
            </a:pPr>
            <a:r>
              <a:rPr lang="en-US" sz="2000" b="1" dirty="0">
                <a:solidFill>
                  <a:schemeClr val="tx1"/>
                </a:solidFill>
                <a:latin typeface="Inter" panose="020B0604020202020204" charset="0"/>
                <a:ea typeface="Inter" panose="020B0604020202020204" charset="0"/>
              </a:rPr>
              <a:t>Increased membrane life </a:t>
            </a:r>
            <a:r>
              <a:rPr lang="en-US" sz="2000" dirty="0">
                <a:solidFill>
                  <a:schemeClr val="tx1"/>
                </a:solidFill>
                <a:latin typeface="Inter" panose="020B0604020202020204" charset="0"/>
                <a:ea typeface="Inter" panose="020B0604020202020204" charset="0"/>
              </a:rPr>
              <a:t>due to the protection of green roofs mean solar PV panels must be moved for re-roofing less often.</a:t>
            </a:r>
            <a:endParaRPr lang="es-ES" sz="2000" dirty="0">
              <a:solidFill>
                <a:schemeClr val="tx1"/>
              </a:solidFill>
              <a:latin typeface="Inter" panose="020B0604020202020204" charset="0"/>
              <a:ea typeface="Inter" panose="020B0604020202020204" charset="0"/>
            </a:endParaRPr>
          </a:p>
          <a:p>
            <a:pPr marL="285750" indent="-285750" algn="just">
              <a:spcBef>
                <a:spcPts val="600"/>
              </a:spcBef>
              <a:spcAft>
                <a:spcPts val="1200"/>
              </a:spcAft>
              <a:buFont typeface="Arial" panose="020B0604020202020204" pitchFamily="34" charset="0"/>
              <a:buChar char="•"/>
            </a:pPr>
            <a:r>
              <a:rPr lang="en-US" sz="2000" b="1" dirty="0">
                <a:solidFill>
                  <a:schemeClr val="tx1"/>
                </a:solidFill>
                <a:latin typeface="Inter" panose="020B0604020202020204" charset="0"/>
                <a:ea typeface="Inter" panose="020B0604020202020204" charset="0"/>
              </a:rPr>
              <a:t>Better use of space that </a:t>
            </a:r>
            <a:r>
              <a:rPr lang="en-US" sz="2000" dirty="0">
                <a:solidFill>
                  <a:schemeClr val="tx1"/>
                </a:solidFill>
                <a:latin typeface="Inter" panose="020B0604020202020204" charset="0"/>
                <a:ea typeface="Inter" panose="020B0604020202020204" charset="0"/>
              </a:rPr>
              <a:t>captures the benefits of both technologies. </a:t>
            </a:r>
            <a:endParaRPr lang="es-ES" sz="2000" dirty="0">
              <a:solidFill>
                <a:schemeClr val="tx1"/>
              </a:solidFill>
              <a:latin typeface="Inter" panose="020B0604020202020204" charset="0"/>
              <a:ea typeface="Inter" panose="020B0604020202020204" charset="0"/>
            </a:endParaRPr>
          </a:p>
          <a:p>
            <a:pPr marL="285750" indent="-285750" algn="just">
              <a:spcBef>
                <a:spcPts val="600"/>
              </a:spcBef>
              <a:spcAft>
                <a:spcPts val="1200"/>
              </a:spcAft>
              <a:buFont typeface="Arial" panose="020B0604020202020204" pitchFamily="34" charset="0"/>
              <a:buChar char="•"/>
            </a:pPr>
            <a:r>
              <a:rPr lang="en-US" sz="2000" b="1" dirty="0">
                <a:solidFill>
                  <a:schemeClr val="tx1"/>
                </a:solidFill>
                <a:latin typeface="Inter" panose="020B0604020202020204" charset="0"/>
                <a:ea typeface="Inter" panose="020B0604020202020204" charset="0"/>
              </a:rPr>
              <a:t>Increased efficiency of solar PV panels </a:t>
            </a:r>
            <a:r>
              <a:rPr lang="en-US" sz="2000" dirty="0">
                <a:solidFill>
                  <a:schemeClr val="tx1"/>
                </a:solidFill>
                <a:latin typeface="Inter" panose="020B0604020202020204" charset="0"/>
                <a:ea typeface="Inter" panose="020B0604020202020204" charset="0"/>
              </a:rPr>
              <a:t>due to reduced ambient temperature from evapotranspiration. </a:t>
            </a:r>
            <a:endParaRPr lang="es-ES" sz="2000" dirty="0">
              <a:solidFill>
                <a:schemeClr val="tx1"/>
              </a:solidFill>
              <a:latin typeface="Inter" panose="020B0604020202020204" charset="0"/>
              <a:ea typeface="Inter" panose="020B0604020202020204" charset="0"/>
            </a:endParaRPr>
          </a:p>
        </p:txBody>
      </p:sp>
      <p:sp>
        <p:nvSpPr>
          <p:cNvPr id="2" name="CuadroTexto 1">
            <a:extLst>
              <a:ext uri="{FF2B5EF4-FFF2-40B4-BE49-F238E27FC236}">
                <a16:creationId xmlns:a16="http://schemas.microsoft.com/office/drawing/2014/main" id="{67AE8213-90FC-AE38-69AB-75589BBFF7A2}"/>
              </a:ext>
            </a:extLst>
          </p:cNvPr>
          <p:cNvSpPr txBox="1"/>
          <p:nvPr/>
        </p:nvSpPr>
        <p:spPr>
          <a:xfrm>
            <a:off x="2133600" y="674687"/>
            <a:ext cx="14439900" cy="2092624"/>
          </a:xfrm>
          <a:prstGeom prst="rect">
            <a:avLst/>
          </a:prstGeom>
          <a:noFill/>
        </p:spPr>
        <p:txBody>
          <a:bodyPr wrap="square" rtlCol="0">
            <a:spAutoFit/>
          </a:bodyPr>
          <a:lstStyle/>
          <a:p>
            <a:r>
              <a:rPr lang="en-US" sz="5599" spc="-279" dirty="0">
                <a:solidFill>
                  <a:srgbClr val="008E97"/>
                </a:solidFill>
                <a:latin typeface="Inter"/>
              </a:rPr>
              <a:t>BENEFITS OF RENEWABLE SYSTEMS IN GREEN ROOFS</a:t>
            </a:r>
            <a:endParaRPr lang="es-ES" sz="5599" spc="-279" dirty="0">
              <a:solidFill>
                <a:srgbClr val="008E97"/>
              </a:solidFill>
              <a:latin typeface="Inter"/>
            </a:endParaRPr>
          </a:p>
          <a:p>
            <a:endParaRPr lang="es-ES" dirty="0"/>
          </a:p>
        </p:txBody>
      </p:sp>
      <p:grpSp>
        <p:nvGrpSpPr>
          <p:cNvPr id="8" name="Grupo 7">
            <a:extLst>
              <a:ext uri="{FF2B5EF4-FFF2-40B4-BE49-F238E27FC236}">
                <a16:creationId xmlns:a16="http://schemas.microsoft.com/office/drawing/2014/main" id="{B5DA16C0-2CBC-1659-E5C0-A382BD5FF6F5}"/>
              </a:ext>
            </a:extLst>
          </p:cNvPr>
          <p:cNvGrpSpPr/>
          <p:nvPr/>
        </p:nvGrpSpPr>
        <p:grpSpPr>
          <a:xfrm>
            <a:off x="2393352" y="2859572"/>
            <a:ext cx="4430582" cy="971517"/>
            <a:chOff x="2393352" y="2859572"/>
            <a:chExt cx="4430582" cy="971517"/>
          </a:xfrm>
        </p:grpSpPr>
        <p:sp>
          <p:nvSpPr>
            <p:cNvPr id="10" name="Rectángulo: esquinas redondeadas 9">
              <a:extLst>
                <a:ext uri="{FF2B5EF4-FFF2-40B4-BE49-F238E27FC236}">
                  <a16:creationId xmlns:a16="http://schemas.microsoft.com/office/drawing/2014/main" id="{1C1934A3-373E-110A-6DB9-A9F51B4DFED9}"/>
                </a:ext>
              </a:extLst>
            </p:cNvPr>
            <p:cNvSpPr/>
            <p:nvPr/>
          </p:nvSpPr>
          <p:spPr>
            <a:xfrm>
              <a:off x="2393352" y="2859572"/>
              <a:ext cx="4430582" cy="971517"/>
            </a:xfrm>
            <a:prstGeom prst="roundRect">
              <a:avLst/>
            </a:prstGeom>
            <a:solidFill>
              <a:srgbClr val="008E97"/>
            </a:solidFill>
            <a:ln>
              <a:solidFill>
                <a:srgbClr val="008E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Inter" panose="020B0604020202020204" charset="0"/>
                  <a:ea typeface="Inter" panose="020B0604020202020204" charset="0"/>
                </a:rPr>
                <a:t>          </a:t>
              </a:r>
              <a:r>
                <a:rPr lang="en-US" sz="3600" b="1" dirty="0">
                  <a:solidFill>
                    <a:schemeClr val="bg1"/>
                  </a:solidFill>
                  <a:latin typeface="Inter" panose="020B0604020202020204" charset="0"/>
                  <a:ea typeface="Inter" panose="020B0604020202020204" charset="0"/>
                </a:rPr>
                <a:t>Solar energy</a:t>
              </a:r>
            </a:p>
          </p:txBody>
        </p:sp>
        <p:pic>
          <p:nvPicPr>
            <p:cNvPr id="14" name="Gráfico 13" descr="Paneles solares contorno">
              <a:extLst>
                <a:ext uri="{FF2B5EF4-FFF2-40B4-BE49-F238E27FC236}">
                  <a16:creationId xmlns:a16="http://schemas.microsoft.com/office/drawing/2014/main" id="{8C1018A1-C8AE-9D97-7152-58344E165B2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598937" y="2916689"/>
              <a:ext cx="914400" cy="914400"/>
            </a:xfrm>
            <a:prstGeom prst="rect">
              <a:avLst/>
            </a:prstGeom>
          </p:spPr>
        </p:pic>
      </p:grpSp>
      <p:sp>
        <p:nvSpPr>
          <p:cNvPr id="15" name="CuadroTexto 14">
            <a:extLst>
              <a:ext uri="{FF2B5EF4-FFF2-40B4-BE49-F238E27FC236}">
                <a16:creationId xmlns:a16="http://schemas.microsoft.com/office/drawing/2014/main" id="{6E715E35-EC7C-3F88-DDB5-8C16B74FE707}"/>
              </a:ext>
            </a:extLst>
          </p:cNvPr>
          <p:cNvSpPr txBox="1"/>
          <p:nvPr/>
        </p:nvSpPr>
        <p:spPr>
          <a:xfrm>
            <a:off x="1714500" y="4022531"/>
            <a:ext cx="9247238" cy="480131"/>
          </a:xfrm>
          <a:prstGeom prst="rect">
            <a:avLst/>
          </a:prstGeom>
          <a:noFill/>
        </p:spPr>
        <p:txBody>
          <a:bodyPr wrap="square">
            <a:spAutoFit/>
          </a:bodyPr>
          <a:lstStyle/>
          <a:p>
            <a:pPr marL="0" lvl="0" indent="0" algn="ctr" defTabSz="1422400">
              <a:lnSpc>
                <a:spcPct val="90000"/>
              </a:lnSpc>
              <a:spcBef>
                <a:spcPct val="0"/>
              </a:spcBef>
              <a:spcAft>
                <a:spcPct val="35000"/>
              </a:spcAft>
              <a:buFont typeface="+mj-lt"/>
              <a:buNone/>
            </a:pPr>
            <a:r>
              <a:rPr lang="en-GB" sz="2800" b="1" dirty="0">
                <a:solidFill>
                  <a:schemeClr val="accent3"/>
                </a:solidFill>
                <a:latin typeface="Inter" panose="020B0604020202020204" charset="0"/>
                <a:ea typeface="Inter" panose="020B0604020202020204" charset="0"/>
              </a:rPr>
              <a:t>Solar energy benefits on green roofs</a:t>
            </a:r>
            <a:endParaRPr lang="es-ES" sz="2800" kern="1200" dirty="0">
              <a:solidFill>
                <a:schemeClr val="accent3"/>
              </a:solidFill>
              <a:latin typeface="Inter" panose="020B0604020202020204" charset="0"/>
              <a:ea typeface="Inter" panose="020B0604020202020204" charset="0"/>
            </a:endParaRPr>
          </a:p>
        </p:txBody>
      </p:sp>
      <p:sp>
        <p:nvSpPr>
          <p:cNvPr id="16" name="Rectángulo: esquinas redondeadas 15">
            <a:extLst>
              <a:ext uri="{FF2B5EF4-FFF2-40B4-BE49-F238E27FC236}">
                <a16:creationId xmlns:a16="http://schemas.microsoft.com/office/drawing/2014/main" id="{CA13BBEE-91B9-1973-8B33-037517D5E285}"/>
              </a:ext>
            </a:extLst>
          </p:cNvPr>
          <p:cNvSpPr/>
          <p:nvPr/>
        </p:nvSpPr>
        <p:spPr>
          <a:xfrm>
            <a:off x="12698775" y="2169715"/>
            <a:ext cx="5263109" cy="2092881"/>
          </a:xfrm>
          <a:prstGeom prst="roundRect">
            <a:avLst/>
          </a:prstGeom>
          <a:solidFill>
            <a:schemeClr val="accent5">
              <a:lumMod val="20000"/>
              <a:lumOff val="80000"/>
            </a:schemeClr>
          </a:solidFill>
          <a:ln>
            <a:solidFill>
              <a:srgbClr val="008E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000" b="1" u="sng" dirty="0">
                <a:solidFill>
                  <a:schemeClr val="tx1"/>
                </a:solidFill>
                <a:latin typeface="Inter" panose="020B0604020202020204" charset="0"/>
                <a:ea typeface="Inter" panose="020B0604020202020204" charset="0"/>
              </a:rPr>
              <a:t>Solar Energy details </a:t>
            </a:r>
          </a:p>
          <a:p>
            <a:pPr marL="342900" indent="-342900">
              <a:buFontTx/>
              <a:buChar char="-"/>
            </a:pPr>
            <a:r>
              <a:rPr lang="en-GB" sz="2000" dirty="0">
                <a:solidFill>
                  <a:schemeClr val="tx1"/>
                </a:solidFill>
                <a:latin typeface="Inter" panose="020B0604020202020204" charset="0"/>
                <a:ea typeface="Inter" panose="020B0604020202020204" charset="0"/>
              </a:rPr>
              <a:t>Produces green energy </a:t>
            </a:r>
          </a:p>
          <a:p>
            <a:pPr marL="342900" indent="-342900">
              <a:buFontTx/>
              <a:buChar char="-"/>
            </a:pPr>
            <a:r>
              <a:rPr lang="en-GB" sz="2000" dirty="0">
                <a:solidFill>
                  <a:schemeClr val="tx1"/>
                </a:solidFill>
                <a:latin typeface="Inter" panose="020B0604020202020204" charset="0"/>
                <a:ea typeface="Inter" panose="020B0604020202020204" charset="0"/>
              </a:rPr>
              <a:t>Low greenhouse gas emissions</a:t>
            </a:r>
          </a:p>
          <a:p>
            <a:pPr marL="342900" indent="-342900">
              <a:buFontTx/>
              <a:buChar char="-"/>
            </a:pPr>
            <a:r>
              <a:rPr lang="en-GB" sz="2000" dirty="0">
                <a:solidFill>
                  <a:schemeClr val="tx1"/>
                </a:solidFill>
                <a:latin typeface="Inter" panose="020B0604020202020204" charset="0"/>
                <a:ea typeface="Inter" panose="020B0604020202020204" charset="0"/>
              </a:rPr>
              <a:t>Renewable and very abundant source of energy</a:t>
            </a:r>
          </a:p>
          <a:p>
            <a:pPr marL="342900" indent="-342900">
              <a:buFontTx/>
              <a:buChar char="-"/>
            </a:pPr>
            <a:r>
              <a:rPr lang="en-GB" sz="2000" dirty="0">
                <a:solidFill>
                  <a:schemeClr val="tx1"/>
                </a:solidFill>
                <a:latin typeface="Inter" panose="020B0604020202020204" charset="0"/>
                <a:ea typeface="Inter" panose="020B0604020202020204" charset="0"/>
              </a:rPr>
              <a:t>Low maintenance. </a:t>
            </a:r>
            <a:endParaRPr lang="en-US" sz="2400" dirty="0">
              <a:solidFill>
                <a:schemeClr val="tx1"/>
              </a:solidFill>
              <a:latin typeface="Inter" panose="020B0604020202020204" charset="0"/>
              <a:ea typeface="Inter" panose="020B0604020202020204" charset="0"/>
            </a:endParaRPr>
          </a:p>
        </p:txBody>
      </p:sp>
      <p:pic>
        <p:nvPicPr>
          <p:cNvPr id="17" name="Gráfico 16" descr="Notas adhesivas 3 contorno">
            <a:extLst>
              <a:ext uri="{FF2B5EF4-FFF2-40B4-BE49-F238E27FC236}">
                <a16:creationId xmlns:a16="http://schemas.microsoft.com/office/drawing/2014/main" id="{BD96DA85-58AA-08BF-3BC1-9818E6042FE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6779706" y="3185278"/>
            <a:ext cx="1028503" cy="1028503"/>
          </a:xfrm>
          <a:prstGeom prst="rect">
            <a:avLst/>
          </a:prstGeom>
        </p:spPr>
      </p:pic>
      <p:pic>
        <p:nvPicPr>
          <p:cNvPr id="22" name="Imagen 21" descr="Imagen que contiene tabla&#10;&#10;Descripción generada automáticamente">
            <a:extLst>
              <a:ext uri="{FF2B5EF4-FFF2-40B4-BE49-F238E27FC236}">
                <a16:creationId xmlns:a16="http://schemas.microsoft.com/office/drawing/2014/main" id="{8B4DD4EA-0C20-AAAA-1ED4-AC98097DBA7B}"/>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728" t="23014" r="2510" b="19608"/>
          <a:stretch/>
        </p:blipFill>
        <p:spPr>
          <a:xfrm>
            <a:off x="9002127" y="2169715"/>
            <a:ext cx="3375859" cy="2044066"/>
          </a:xfrm>
          <a:prstGeom prst="rect">
            <a:avLst/>
          </a:prstGeom>
        </p:spPr>
      </p:pic>
      <p:pic>
        <p:nvPicPr>
          <p:cNvPr id="24" name="Imagen 23" descr="Imagen que contiene lego, juguete, señal, dibujo&#10;&#10;Descripción generada automáticamente">
            <a:extLst>
              <a:ext uri="{FF2B5EF4-FFF2-40B4-BE49-F238E27FC236}">
                <a16:creationId xmlns:a16="http://schemas.microsoft.com/office/drawing/2014/main" id="{2D6DF207-4153-189F-5045-BD2CAA8696EC}"/>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5098" t="5980" r="3959" b="5196"/>
          <a:stretch/>
        </p:blipFill>
        <p:spPr>
          <a:xfrm>
            <a:off x="15455242" y="7520253"/>
            <a:ext cx="2832758" cy="2766747"/>
          </a:xfrm>
          <a:prstGeom prst="rect">
            <a:avLst/>
          </a:prstGeom>
        </p:spPr>
      </p:pic>
    </p:spTree>
    <p:extLst>
      <p:ext uri="{BB962C8B-B14F-4D97-AF65-F5344CB8AC3E}">
        <p14:creationId xmlns:p14="http://schemas.microsoft.com/office/powerpoint/2010/main" val="10104935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p:nvPr/>
        </p:nvSpPr>
        <p:spPr>
          <a:xfrm>
            <a:off x="0" y="0"/>
            <a:ext cx="1714500" cy="10287000"/>
          </a:xfrm>
          <a:prstGeom prst="rect">
            <a:avLst/>
          </a:prstGeom>
          <a:solidFill>
            <a:srgbClr val="242424"/>
          </a:solidFill>
        </p:spPr>
        <p:txBody>
          <a:bodyPr/>
          <a:lstStyle/>
          <a:p>
            <a:endParaRPr lang="es-ES"/>
          </a:p>
        </p:txBody>
      </p:sp>
      <p:sp>
        <p:nvSpPr>
          <p:cNvPr id="4" name="TextBox 4"/>
          <p:cNvSpPr txBox="1"/>
          <p:nvPr/>
        </p:nvSpPr>
        <p:spPr>
          <a:xfrm rot="5400000">
            <a:off x="-2703918" y="3919111"/>
            <a:ext cx="7002110" cy="1193147"/>
          </a:xfrm>
          <a:prstGeom prst="rect">
            <a:avLst/>
          </a:prstGeom>
        </p:spPr>
        <p:txBody>
          <a:bodyPr lIns="0" tIns="0" rIns="0" bIns="0" rtlCol="0" anchor="t">
            <a:spAutoFit/>
          </a:bodyPr>
          <a:lstStyle/>
          <a:p>
            <a:pPr marL="0" lvl="1">
              <a:lnSpc>
                <a:spcPts val="1680"/>
              </a:lnSpc>
              <a:spcBef>
                <a:spcPts val="1260"/>
              </a:spcBef>
            </a:pPr>
            <a:r>
              <a:rPr lang="en-GB" sz="1400" spc="210">
                <a:solidFill>
                  <a:schemeClr val="bg1"/>
                </a:solidFill>
                <a:latin typeface="Inter"/>
              </a:rPr>
              <a:t>Learning Unit 5: </a:t>
            </a:r>
            <a:r>
              <a:rPr lang="en-US" sz="1400" spc="210">
                <a:solidFill>
                  <a:schemeClr val="bg1"/>
                </a:solidFill>
                <a:latin typeface="Inter"/>
              </a:rPr>
              <a:t>Integration of renewable systems in green roofs</a:t>
            </a:r>
          </a:p>
          <a:p>
            <a:pPr marL="0" lvl="1">
              <a:lnSpc>
                <a:spcPts val="1680"/>
              </a:lnSpc>
              <a:spcBef>
                <a:spcPts val="1260"/>
              </a:spcBef>
            </a:pPr>
            <a:endParaRPr lang="en-GB" sz="1400" spc="210">
              <a:solidFill>
                <a:schemeClr val="bg1"/>
              </a:solidFill>
              <a:latin typeface="Inter"/>
            </a:endParaRPr>
          </a:p>
          <a:p>
            <a:pPr marL="0" lvl="1">
              <a:lnSpc>
                <a:spcPts val="1680"/>
              </a:lnSpc>
              <a:spcBef>
                <a:spcPts val="1260"/>
              </a:spcBef>
            </a:pPr>
            <a:endParaRPr lang="en-US" sz="1400" spc="210">
              <a:solidFill>
                <a:schemeClr val="bg1"/>
              </a:solidFill>
              <a:latin typeface="Inter"/>
            </a:endParaRP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sp>
        <p:nvSpPr>
          <p:cNvPr id="12" name="Marcador de número de diapositiva 6">
            <a:extLst>
              <a:ext uri="{FF2B5EF4-FFF2-40B4-BE49-F238E27FC236}">
                <a16:creationId xmlns:a16="http://schemas.microsoft.com/office/drawing/2014/main" id="{E09F5606-5711-6B7E-8F2B-C2DB57F453D5}"/>
              </a:ext>
            </a:extLst>
          </p:cNvPr>
          <p:cNvSpPr>
            <a:spLocks noGrp="1"/>
          </p:cNvSpPr>
          <p:nvPr>
            <p:ph type="sldNum" sz="quarter" idx="12"/>
          </p:nvPr>
        </p:nvSpPr>
        <p:spPr>
          <a:xfrm>
            <a:off x="16363950" y="674687"/>
            <a:ext cx="2133600" cy="365125"/>
          </a:xfrm>
        </p:spPr>
        <p:txBody>
          <a:bodyPr/>
          <a:lstStyle/>
          <a:p>
            <a:pPr algn="ctr">
              <a:lnSpc>
                <a:spcPts val="2399"/>
              </a:lnSpc>
              <a:spcBef>
                <a:spcPts val="1799"/>
              </a:spcBef>
            </a:pPr>
            <a:fld id="{B6F15528-21DE-4FAA-801E-634DDDAF4B2B}" type="slidenum">
              <a:rPr lang="en-US" sz="1999" spc="119" smtClean="0">
                <a:solidFill>
                  <a:srgbClr val="FFFFFF"/>
                </a:solidFill>
                <a:latin typeface="Inter Bold"/>
              </a:rPr>
              <a:pPr algn="ctr">
                <a:lnSpc>
                  <a:spcPts val="2399"/>
                </a:lnSpc>
                <a:spcBef>
                  <a:spcPts val="1799"/>
                </a:spcBef>
              </a:pPr>
              <a:t>38</a:t>
            </a:fld>
            <a:endParaRPr lang="en-US" sz="1999" spc="119">
              <a:solidFill>
                <a:srgbClr val="FFFFFF"/>
              </a:solidFill>
              <a:latin typeface="Inter Bold"/>
            </a:endParaRPr>
          </a:p>
        </p:txBody>
      </p:sp>
      <p:pic>
        <p:nvPicPr>
          <p:cNvPr id="3074" name="Picture 2" descr="PVGIS 5">
            <a:extLst>
              <a:ext uri="{FF2B5EF4-FFF2-40B4-BE49-F238E27FC236}">
                <a16:creationId xmlns:a16="http://schemas.microsoft.com/office/drawing/2014/main" id="{37916786-ACB0-0096-516C-5E22B45D0B1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23932" y="3764193"/>
            <a:ext cx="8234416" cy="460329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5" name="CuadroTexto 14">
            <a:extLst>
              <a:ext uri="{FF2B5EF4-FFF2-40B4-BE49-F238E27FC236}">
                <a16:creationId xmlns:a16="http://schemas.microsoft.com/office/drawing/2014/main" id="{92010BCB-ACD7-DE5A-01C6-EB7636C0A991}"/>
              </a:ext>
            </a:extLst>
          </p:cNvPr>
          <p:cNvSpPr txBox="1"/>
          <p:nvPr/>
        </p:nvSpPr>
        <p:spPr>
          <a:xfrm>
            <a:off x="10779137" y="3390971"/>
            <a:ext cx="6990703" cy="5150962"/>
          </a:xfrm>
          <a:prstGeom prst="rect">
            <a:avLst/>
          </a:prstGeom>
          <a:noFill/>
        </p:spPr>
        <p:txBody>
          <a:bodyPr wrap="square" rtlCol="0">
            <a:spAutoFit/>
          </a:bodyPr>
          <a:lstStyle/>
          <a:p>
            <a:pPr algn="just"/>
            <a:r>
              <a:rPr lang="en-US" sz="2400" kern="1000" dirty="0">
                <a:solidFill>
                  <a:srgbClr val="000000"/>
                </a:solidFill>
                <a:effectLst/>
                <a:latin typeface="Inter" panose="020B0604020202020204" charset="0"/>
                <a:ea typeface="Inter" panose="020B0604020202020204" charset="0"/>
              </a:rPr>
              <a:t>To obtain the optimum values for the layout of the solar panels, different options can be selected to obtain the optimum tilt and azimuth. To do this, you must select: </a:t>
            </a:r>
          </a:p>
          <a:p>
            <a:pPr algn="just"/>
            <a:endParaRPr lang="en-US" sz="2400" kern="1000" dirty="0">
              <a:solidFill>
                <a:srgbClr val="000000"/>
              </a:solidFill>
              <a:latin typeface="Inter" panose="020B0604020202020204" charset="0"/>
              <a:ea typeface="Inter" panose="020B0604020202020204" charset="0"/>
            </a:endParaRPr>
          </a:p>
          <a:p>
            <a:pPr marL="342900" lvl="0" indent="-342900" algn="just">
              <a:lnSpc>
                <a:spcPct val="107000"/>
              </a:lnSpc>
              <a:spcAft>
                <a:spcPts val="600"/>
              </a:spcAft>
              <a:buFont typeface="Arial" panose="020B0604020202020204" pitchFamily="34" charset="0"/>
              <a:buChar char="•"/>
            </a:pPr>
            <a:r>
              <a:rPr lang="en-US" sz="2400" b="1" kern="100" dirty="0">
                <a:solidFill>
                  <a:srgbClr val="000000"/>
                </a:solidFill>
                <a:effectLst/>
                <a:latin typeface="Inter" panose="020B0604020202020204" charset="0"/>
                <a:ea typeface="Inter" panose="020B0604020202020204" charset="0"/>
                <a:cs typeface="Tahoma" panose="020B0604030504040204" pitchFamily="34" charset="0"/>
              </a:rPr>
              <a:t>Inclination:</a:t>
            </a:r>
            <a:r>
              <a:rPr lang="en-US" sz="2400" kern="100" dirty="0">
                <a:solidFill>
                  <a:srgbClr val="000000"/>
                </a:solidFill>
                <a:effectLst/>
                <a:latin typeface="Inter" panose="020B0604020202020204" charset="0"/>
                <a:ea typeface="Inter" panose="020B0604020202020204" charset="0"/>
                <a:cs typeface="Tahoma" panose="020B0604030504040204" pitchFamily="34" charset="0"/>
              </a:rPr>
              <a:t> the inclination of the panels with respect to the horizontal plane must be entered. </a:t>
            </a:r>
            <a:endParaRPr lang="es-ES" sz="2400" kern="100" dirty="0">
              <a:effectLst/>
              <a:latin typeface="Inter" panose="020B0604020202020204" charset="0"/>
              <a:ea typeface="Inter" panose="020B0604020202020204" charset="0"/>
              <a:cs typeface="Tahoma" panose="020B0604030504040204" pitchFamily="34" charset="0"/>
            </a:endParaRPr>
          </a:p>
          <a:p>
            <a:pPr marL="342900" lvl="0" indent="-342900" algn="just">
              <a:lnSpc>
                <a:spcPct val="107000"/>
              </a:lnSpc>
              <a:spcAft>
                <a:spcPts val="600"/>
              </a:spcAft>
              <a:buFont typeface="Arial" panose="020B0604020202020204" pitchFamily="34" charset="0"/>
              <a:buChar char="•"/>
            </a:pPr>
            <a:r>
              <a:rPr lang="en-US" sz="2400" b="1" kern="100" dirty="0">
                <a:solidFill>
                  <a:srgbClr val="000000"/>
                </a:solidFill>
                <a:effectLst/>
                <a:latin typeface="Inter" panose="020B0604020202020204" charset="0"/>
                <a:ea typeface="Inter" panose="020B0604020202020204" charset="0"/>
                <a:cs typeface="Tahoma" panose="020B0604030504040204" pitchFamily="34" charset="0"/>
              </a:rPr>
              <a:t>Azimuth (orientation): </a:t>
            </a:r>
            <a:r>
              <a:rPr lang="en-US" sz="2400" kern="100" dirty="0">
                <a:solidFill>
                  <a:srgbClr val="000000"/>
                </a:solidFill>
                <a:effectLst/>
                <a:latin typeface="Inter" panose="020B0604020202020204" charset="0"/>
                <a:ea typeface="Inter" panose="020B0604020202020204" charset="0"/>
                <a:cs typeface="Tahoma" panose="020B0604030504040204" pitchFamily="34" charset="0"/>
              </a:rPr>
              <a:t>This is the deviation, in degrees, from south. That is, -90º would be East orientation, 0º would be South orientation, and 90º would be West orientation. </a:t>
            </a:r>
            <a:endParaRPr lang="es-ES" sz="2400" dirty="0">
              <a:latin typeface="Inter" panose="020B0604020202020204" charset="0"/>
              <a:ea typeface="Inter" panose="020B0604020202020204" charset="0"/>
            </a:endParaRPr>
          </a:p>
        </p:txBody>
      </p:sp>
      <p:sp>
        <p:nvSpPr>
          <p:cNvPr id="2" name="CuadroTexto 1">
            <a:extLst>
              <a:ext uri="{FF2B5EF4-FFF2-40B4-BE49-F238E27FC236}">
                <a16:creationId xmlns:a16="http://schemas.microsoft.com/office/drawing/2014/main" id="{40F4D789-69A3-C951-C003-18ACDEBFB156}"/>
              </a:ext>
            </a:extLst>
          </p:cNvPr>
          <p:cNvSpPr txBox="1"/>
          <p:nvPr/>
        </p:nvSpPr>
        <p:spPr>
          <a:xfrm>
            <a:off x="2129239" y="521173"/>
            <a:ext cx="14439900" cy="1815625"/>
          </a:xfrm>
          <a:prstGeom prst="rect">
            <a:avLst/>
          </a:prstGeom>
          <a:noFill/>
        </p:spPr>
        <p:txBody>
          <a:bodyPr wrap="square" rtlCol="0">
            <a:spAutoFit/>
          </a:bodyPr>
          <a:lstStyle/>
          <a:p>
            <a:r>
              <a:rPr lang="en-US" sz="5599" spc="-279" dirty="0">
                <a:solidFill>
                  <a:srgbClr val="008E97"/>
                </a:solidFill>
                <a:latin typeface="Inter"/>
              </a:rPr>
              <a:t>SOLAR PANEL ORIENTATION IN A GREEN ROOF</a:t>
            </a:r>
            <a:endParaRPr lang="es-ES" dirty="0"/>
          </a:p>
        </p:txBody>
      </p:sp>
      <p:sp>
        <p:nvSpPr>
          <p:cNvPr id="8" name="CuadroTexto 7">
            <a:extLst>
              <a:ext uri="{FF2B5EF4-FFF2-40B4-BE49-F238E27FC236}">
                <a16:creationId xmlns:a16="http://schemas.microsoft.com/office/drawing/2014/main" id="{AA28D81E-0243-F502-46DE-BD689A5D0268}"/>
              </a:ext>
            </a:extLst>
          </p:cNvPr>
          <p:cNvSpPr txBox="1"/>
          <p:nvPr/>
        </p:nvSpPr>
        <p:spPr>
          <a:xfrm>
            <a:off x="2129238" y="2595986"/>
            <a:ext cx="15640601" cy="830997"/>
          </a:xfrm>
          <a:prstGeom prst="rect">
            <a:avLst/>
          </a:prstGeom>
          <a:noFill/>
        </p:spPr>
        <p:txBody>
          <a:bodyPr wrap="square">
            <a:spAutoFit/>
          </a:bodyPr>
          <a:lstStyle/>
          <a:p>
            <a:pPr algn="just"/>
            <a:r>
              <a:rPr lang="en-US" sz="2400" kern="1000" dirty="0">
                <a:solidFill>
                  <a:srgbClr val="000000"/>
                </a:solidFill>
                <a:effectLst/>
                <a:latin typeface="Inter" panose="020B0604020202020204" charset="0"/>
                <a:ea typeface="Inter" panose="020B0604020202020204" charset="0"/>
              </a:rPr>
              <a:t>Using the free online </a:t>
            </a:r>
            <a:r>
              <a:rPr lang="en-US" sz="2400" b="1" u="sng" kern="1000" dirty="0">
                <a:solidFill>
                  <a:srgbClr val="F49100"/>
                </a:solidFill>
                <a:effectLst/>
                <a:latin typeface="Inter" panose="020B0604020202020204" charset="0"/>
                <a:ea typeface="Inter" panose="020B0604020202020204" charset="0"/>
                <a:cs typeface="Tahoma" panose="020B0604030504040204" pitchFamily="34" charset="0"/>
                <a:hlinkClick r:id="rId3"/>
              </a:rPr>
              <a:t>PVGIS software</a:t>
            </a:r>
            <a:r>
              <a:rPr lang="en-US" sz="2400" kern="1000" dirty="0">
                <a:solidFill>
                  <a:srgbClr val="000000"/>
                </a:solidFill>
                <a:effectLst/>
                <a:latin typeface="Inter" panose="020B0604020202020204" charset="0"/>
                <a:ea typeface="Inter" panose="020B0604020202020204" charset="0"/>
              </a:rPr>
              <a:t>, the photovoltaic energy produced by any photovoltaic installation in Europe can be calculated.</a:t>
            </a:r>
          </a:p>
        </p:txBody>
      </p:sp>
      <p:sp>
        <p:nvSpPr>
          <p:cNvPr id="9" name="CuadroTexto 8">
            <a:extLst>
              <a:ext uri="{FF2B5EF4-FFF2-40B4-BE49-F238E27FC236}">
                <a16:creationId xmlns:a16="http://schemas.microsoft.com/office/drawing/2014/main" id="{ECCEFCFA-92AA-C232-716F-5FB77B2E5ACE}"/>
              </a:ext>
            </a:extLst>
          </p:cNvPr>
          <p:cNvSpPr txBox="1"/>
          <p:nvPr/>
        </p:nvSpPr>
        <p:spPr>
          <a:xfrm>
            <a:off x="2223932" y="8879143"/>
            <a:ext cx="15640601" cy="830997"/>
          </a:xfrm>
          <a:prstGeom prst="rect">
            <a:avLst/>
          </a:prstGeom>
          <a:noFill/>
        </p:spPr>
        <p:txBody>
          <a:bodyPr wrap="square">
            <a:spAutoFit/>
          </a:bodyPr>
          <a:lstStyle/>
          <a:p>
            <a:pPr algn="just"/>
            <a:r>
              <a:rPr lang="en-GB" sz="2400" kern="1000" dirty="0">
                <a:solidFill>
                  <a:srgbClr val="000000"/>
                </a:solidFill>
                <a:effectLst/>
                <a:latin typeface="Inter" panose="020B0604020202020204" charset="0"/>
                <a:ea typeface="Inter" panose="020B0604020202020204" charset="0"/>
              </a:rPr>
              <a:t>This software allows three different types of installations: </a:t>
            </a:r>
            <a:r>
              <a:rPr lang="en-GB" sz="2400" b="1" kern="1000" dirty="0">
                <a:solidFill>
                  <a:srgbClr val="000000"/>
                </a:solidFill>
                <a:effectLst/>
                <a:latin typeface="Inter" panose="020B0604020202020204" charset="0"/>
                <a:ea typeface="Inter" panose="020B0604020202020204" charset="0"/>
              </a:rPr>
              <a:t>grid-connected PV systems</a:t>
            </a:r>
            <a:r>
              <a:rPr lang="en-GB" sz="2400" kern="1000" dirty="0">
                <a:solidFill>
                  <a:srgbClr val="000000"/>
                </a:solidFill>
                <a:effectLst/>
                <a:latin typeface="Inter" panose="020B0604020202020204" charset="0"/>
                <a:ea typeface="Inter" panose="020B0604020202020204" charset="0"/>
              </a:rPr>
              <a:t>, </a:t>
            </a:r>
            <a:r>
              <a:rPr lang="en-GB" sz="2400" b="1" kern="1000" dirty="0">
                <a:solidFill>
                  <a:srgbClr val="000000"/>
                </a:solidFill>
                <a:effectLst/>
                <a:latin typeface="Inter" panose="020B0604020202020204" charset="0"/>
                <a:ea typeface="Inter" panose="020B0604020202020204" charset="0"/>
              </a:rPr>
              <a:t>tracking PV </a:t>
            </a:r>
            <a:r>
              <a:rPr lang="en-GB" sz="2400" kern="1000" dirty="0">
                <a:solidFill>
                  <a:srgbClr val="000000"/>
                </a:solidFill>
                <a:effectLst/>
                <a:latin typeface="Inter" panose="020B0604020202020204" charset="0"/>
                <a:ea typeface="Inter" panose="020B0604020202020204" charset="0"/>
              </a:rPr>
              <a:t>and </a:t>
            </a:r>
            <a:r>
              <a:rPr lang="en-GB" sz="2400" b="1" kern="1000" dirty="0">
                <a:solidFill>
                  <a:srgbClr val="000000"/>
                </a:solidFill>
                <a:effectLst/>
                <a:latin typeface="Inter" panose="020B0604020202020204" charset="0"/>
                <a:ea typeface="Inter" panose="020B0604020202020204" charset="0"/>
              </a:rPr>
              <a:t>off-grid PV systems. </a:t>
            </a:r>
            <a:endParaRPr lang="en-US" sz="2400" b="1" kern="1000" dirty="0">
              <a:solidFill>
                <a:srgbClr val="000000"/>
              </a:solidFill>
              <a:effectLst/>
              <a:latin typeface="Inter" panose="020B0604020202020204" charset="0"/>
              <a:ea typeface="Inter" panose="020B0604020202020204" charset="0"/>
            </a:endParaRPr>
          </a:p>
        </p:txBody>
      </p:sp>
    </p:spTree>
    <p:extLst>
      <p:ext uri="{BB962C8B-B14F-4D97-AF65-F5344CB8AC3E}">
        <p14:creationId xmlns:p14="http://schemas.microsoft.com/office/powerpoint/2010/main" val="394311467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ortar rectángulo de una esquina 15">
            <a:extLst>
              <a:ext uri="{FF2B5EF4-FFF2-40B4-BE49-F238E27FC236}">
                <a16:creationId xmlns:a16="http://schemas.microsoft.com/office/drawing/2014/main" id="{7BD5BF40-92F9-D426-03DA-869CB59D340A}"/>
              </a:ext>
            </a:extLst>
          </p:cNvPr>
          <p:cNvSpPr/>
          <p:nvPr/>
        </p:nvSpPr>
        <p:spPr>
          <a:xfrm>
            <a:off x="1714500" y="1930400"/>
            <a:ext cx="8206740" cy="1963528"/>
          </a:xfrm>
          <a:prstGeom prst="snip1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 name="AutoShape 3"/>
          <p:cNvSpPr/>
          <p:nvPr/>
        </p:nvSpPr>
        <p:spPr>
          <a:xfrm>
            <a:off x="0" y="0"/>
            <a:ext cx="1714500" cy="10287000"/>
          </a:xfrm>
          <a:prstGeom prst="rect">
            <a:avLst/>
          </a:prstGeom>
          <a:solidFill>
            <a:srgbClr val="242424"/>
          </a:solidFill>
        </p:spPr>
        <p:txBody>
          <a:bodyPr/>
          <a:lstStyle/>
          <a:p>
            <a:endParaRPr lang="es-ES"/>
          </a:p>
        </p:txBody>
      </p:sp>
      <p:sp>
        <p:nvSpPr>
          <p:cNvPr id="4" name="TextBox 4"/>
          <p:cNvSpPr txBox="1"/>
          <p:nvPr/>
        </p:nvSpPr>
        <p:spPr>
          <a:xfrm rot="5400000">
            <a:off x="-2703918" y="3919111"/>
            <a:ext cx="7002110" cy="1193147"/>
          </a:xfrm>
          <a:prstGeom prst="rect">
            <a:avLst/>
          </a:prstGeom>
        </p:spPr>
        <p:txBody>
          <a:bodyPr lIns="0" tIns="0" rIns="0" bIns="0" rtlCol="0" anchor="t">
            <a:spAutoFit/>
          </a:bodyPr>
          <a:lstStyle/>
          <a:p>
            <a:pPr marL="0" lvl="1">
              <a:lnSpc>
                <a:spcPts val="1680"/>
              </a:lnSpc>
              <a:spcBef>
                <a:spcPts val="1260"/>
              </a:spcBef>
            </a:pPr>
            <a:r>
              <a:rPr lang="en-GB" sz="1400" spc="210">
                <a:solidFill>
                  <a:schemeClr val="bg1"/>
                </a:solidFill>
                <a:latin typeface="Inter"/>
              </a:rPr>
              <a:t>Learning Unit 5: </a:t>
            </a:r>
            <a:r>
              <a:rPr lang="en-US" sz="1400" spc="210">
                <a:solidFill>
                  <a:schemeClr val="bg1"/>
                </a:solidFill>
                <a:latin typeface="Inter"/>
              </a:rPr>
              <a:t>Integration of renewable systems in green roofs</a:t>
            </a:r>
          </a:p>
          <a:p>
            <a:pPr marL="0" lvl="1">
              <a:lnSpc>
                <a:spcPts val="1680"/>
              </a:lnSpc>
              <a:spcBef>
                <a:spcPts val="1260"/>
              </a:spcBef>
            </a:pPr>
            <a:endParaRPr lang="en-GB" sz="1400" spc="210">
              <a:solidFill>
                <a:schemeClr val="bg1"/>
              </a:solidFill>
              <a:latin typeface="Inter"/>
            </a:endParaRPr>
          </a:p>
          <a:p>
            <a:pPr marL="0" lvl="1">
              <a:lnSpc>
                <a:spcPts val="1680"/>
              </a:lnSpc>
              <a:spcBef>
                <a:spcPts val="1260"/>
              </a:spcBef>
            </a:pPr>
            <a:endParaRPr lang="en-US" sz="1400" spc="210">
              <a:solidFill>
                <a:schemeClr val="bg1"/>
              </a:solidFill>
              <a:latin typeface="Inter"/>
            </a:endParaRP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sp>
        <p:nvSpPr>
          <p:cNvPr id="12" name="Marcador de número de diapositiva 6">
            <a:extLst>
              <a:ext uri="{FF2B5EF4-FFF2-40B4-BE49-F238E27FC236}">
                <a16:creationId xmlns:a16="http://schemas.microsoft.com/office/drawing/2014/main" id="{E09F5606-5711-6B7E-8F2B-C2DB57F453D5}"/>
              </a:ext>
            </a:extLst>
          </p:cNvPr>
          <p:cNvSpPr>
            <a:spLocks noGrp="1"/>
          </p:cNvSpPr>
          <p:nvPr>
            <p:ph type="sldNum" sz="quarter" idx="12"/>
          </p:nvPr>
        </p:nvSpPr>
        <p:spPr>
          <a:xfrm>
            <a:off x="16363950" y="674687"/>
            <a:ext cx="2133600" cy="365125"/>
          </a:xfrm>
        </p:spPr>
        <p:txBody>
          <a:bodyPr/>
          <a:lstStyle/>
          <a:p>
            <a:pPr algn="ctr">
              <a:lnSpc>
                <a:spcPts val="2399"/>
              </a:lnSpc>
              <a:spcBef>
                <a:spcPts val="1799"/>
              </a:spcBef>
            </a:pPr>
            <a:fld id="{B6F15528-21DE-4FAA-801E-634DDDAF4B2B}" type="slidenum">
              <a:rPr lang="en-US" sz="1999" spc="119" smtClean="0">
                <a:solidFill>
                  <a:srgbClr val="FFFFFF"/>
                </a:solidFill>
                <a:latin typeface="Inter Bold"/>
              </a:rPr>
              <a:pPr algn="ctr">
                <a:lnSpc>
                  <a:spcPts val="2399"/>
                </a:lnSpc>
                <a:spcBef>
                  <a:spcPts val="1799"/>
                </a:spcBef>
              </a:pPr>
              <a:t>39</a:t>
            </a:fld>
            <a:endParaRPr lang="en-US" sz="1999" spc="119">
              <a:solidFill>
                <a:srgbClr val="FFFFFF"/>
              </a:solidFill>
              <a:latin typeface="Inter Bold"/>
            </a:endParaRPr>
          </a:p>
        </p:txBody>
      </p:sp>
      <p:sp>
        <p:nvSpPr>
          <p:cNvPr id="2" name="CuadroTexto 1">
            <a:extLst>
              <a:ext uri="{FF2B5EF4-FFF2-40B4-BE49-F238E27FC236}">
                <a16:creationId xmlns:a16="http://schemas.microsoft.com/office/drawing/2014/main" id="{40F4D789-69A3-C951-C003-18ACDEBFB156}"/>
              </a:ext>
            </a:extLst>
          </p:cNvPr>
          <p:cNvSpPr txBox="1"/>
          <p:nvPr/>
        </p:nvSpPr>
        <p:spPr>
          <a:xfrm>
            <a:off x="1924050" y="674687"/>
            <a:ext cx="14899802" cy="953979"/>
          </a:xfrm>
          <a:prstGeom prst="rect">
            <a:avLst/>
          </a:prstGeom>
          <a:noFill/>
        </p:spPr>
        <p:txBody>
          <a:bodyPr wrap="square" rtlCol="0">
            <a:spAutoFit/>
          </a:bodyPr>
          <a:lstStyle/>
          <a:p>
            <a:r>
              <a:rPr lang="en-GB" sz="5599" spc="-279" dirty="0">
                <a:solidFill>
                  <a:srgbClr val="008E97"/>
                </a:solidFill>
                <a:latin typeface="Inter"/>
              </a:rPr>
              <a:t>RESEARCH ON PV PANELS ON GREEN ROOFS</a:t>
            </a:r>
            <a:endParaRPr lang="es-ES" dirty="0"/>
          </a:p>
        </p:txBody>
      </p:sp>
      <p:sp>
        <p:nvSpPr>
          <p:cNvPr id="13" name="CuadroTexto 12">
            <a:extLst>
              <a:ext uri="{FF2B5EF4-FFF2-40B4-BE49-F238E27FC236}">
                <a16:creationId xmlns:a16="http://schemas.microsoft.com/office/drawing/2014/main" id="{81C2C42C-A5BC-4A50-F068-B75D160DA299}"/>
              </a:ext>
            </a:extLst>
          </p:cNvPr>
          <p:cNvSpPr txBox="1"/>
          <p:nvPr/>
        </p:nvSpPr>
        <p:spPr>
          <a:xfrm>
            <a:off x="5140180" y="2706629"/>
            <a:ext cx="4314028" cy="523220"/>
          </a:xfrm>
          <a:prstGeom prst="rect">
            <a:avLst/>
          </a:prstGeom>
          <a:noFill/>
        </p:spPr>
        <p:txBody>
          <a:bodyPr wrap="square">
            <a:spAutoFit/>
          </a:bodyPr>
          <a:lstStyle/>
          <a:p>
            <a:pPr algn="just"/>
            <a:r>
              <a:rPr lang="en-GB" sz="2800" kern="1000" dirty="0">
                <a:solidFill>
                  <a:srgbClr val="008E97"/>
                </a:solidFill>
                <a:latin typeface="Inter" panose="020B0604020202020204" charset="0"/>
                <a:ea typeface="Inter" panose="020B0604020202020204" charset="0"/>
              </a:rPr>
              <a:t>Did you know that...?</a:t>
            </a:r>
          </a:p>
        </p:txBody>
      </p:sp>
      <p:grpSp>
        <p:nvGrpSpPr>
          <p:cNvPr id="10" name="Grupo 9">
            <a:extLst>
              <a:ext uri="{FF2B5EF4-FFF2-40B4-BE49-F238E27FC236}">
                <a16:creationId xmlns:a16="http://schemas.microsoft.com/office/drawing/2014/main" id="{9160100A-8D22-B7D6-EA15-A55E798C9CB0}"/>
              </a:ext>
            </a:extLst>
          </p:cNvPr>
          <p:cNvGrpSpPr/>
          <p:nvPr/>
        </p:nvGrpSpPr>
        <p:grpSpPr>
          <a:xfrm>
            <a:off x="2383952" y="3979762"/>
            <a:ext cx="14439900" cy="6555641"/>
            <a:chOff x="2383952" y="3979762"/>
            <a:chExt cx="14439900" cy="6555641"/>
          </a:xfrm>
        </p:grpSpPr>
        <p:sp>
          <p:nvSpPr>
            <p:cNvPr id="15" name="CuadroTexto 14">
              <a:extLst>
                <a:ext uri="{FF2B5EF4-FFF2-40B4-BE49-F238E27FC236}">
                  <a16:creationId xmlns:a16="http://schemas.microsoft.com/office/drawing/2014/main" id="{92010BCB-ACD7-DE5A-01C6-EB7636C0A991}"/>
                </a:ext>
              </a:extLst>
            </p:cNvPr>
            <p:cNvSpPr txBox="1"/>
            <p:nvPr/>
          </p:nvSpPr>
          <p:spPr>
            <a:xfrm>
              <a:off x="2383952" y="3979762"/>
              <a:ext cx="14439900" cy="6555641"/>
            </a:xfrm>
            <a:prstGeom prst="rect">
              <a:avLst/>
            </a:prstGeom>
            <a:noFill/>
          </p:spPr>
          <p:txBody>
            <a:bodyPr wrap="square" rtlCol="0">
              <a:spAutoFit/>
            </a:bodyPr>
            <a:lstStyle/>
            <a:p>
              <a:pPr marL="342900" indent="-342900" algn="just">
                <a:buFont typeface="Arial" panose="020B0604020202020204" pitchFamily="34" charset="0"/>
                <a:buChar char="•"/>
              </a:pPr>
              <a:r>
                <a:rPr lang="en-GB" sz="2400" kern="1000" dirty="0">
                  <a:solidFill>
                    <a:srgbClr val="000000"/>
                  </a:solidFill>
                  <a:effectLst/>
                  <a:latin typeface="Inter" panose="020B0604020202020204" charset="0"/>
                  <a:ea typeface="Inter" panose="020B0604020202020204" charset="0"/>
                </a:rPr>
                <a:t>A comparison of two solar-clad roofs in Sydney, Australia, one bare under its panels and the other adorned with native grasses and plants, has revealed that the green roof panels were, on average, 3.63% more efficient, producing a 13% higher daily average than the conventional roof.</a:t>
              </a:r>
            </a:p>
            <a:p>
              <a:pPr lvl="1" algn="just"/>
              <a:r>
                <a:rPr lang="en-GB" sz="2400" b="1" i="1" kern="1000" dirty="0">
                  <a:solidFill>
                    <a:srgbClr val="000000"/>
                  </a:solidFill>
                  <a:latin typeface="Inter" panose="020B0604020202020204" charset="0"/>
                  <a:ea typeface="Inter" panose="020B0604020202020204" charset="0"/>
                </a:rPr>
                <a:t>	                                                                                               </a:t>
              </a:r>
              <a:r>
                <a:rPr lang="en-GB" sz="2000" b="1" i="1" kern="1000" dirty="0">
                  <a:solidFill>
                    <a:srgbClr val="008E97"/>
                  </a:solidFill>
                  <a:latin typeface="Inter" panose="020B0604020202020204" charset="0"/>
                  <a:ea typeface="Inter" panose="020B0604020202020204" charset="0"/>
                </a:rPr>
                <a:t>Click on the book to read more</a:t>
              </a:r>
            </a:p>
            <a:p>
              <a:pPr marL="342900" lvl="1" indent="-342900" algn="just">
                <a:buFont typeface="Arial" panose="020B0604020202020204" pitchFamily="34" charset="0"/>
                <a:buChar char="•"/>
              </a:pPr>
              <a:endParaRPr lang="en-GB" sz="2400" kern="1000" dirty="0">
                <a:solidFill>
                  <a:srgbClr val="000000"/>
                </a:solidFill>
                <a:latin typeface="Inter" panose="020B0604020202020204" charset="0"/>
                <a:ea typeface="Inter" panose="020B0604020202020204" charset="0"/>
              </a:endParaRPr>
            </a:p>
            <a:p>
              <a:pPr marL="342900" lvl="1" indent="-342900" algn="just">
                <a:buFont typeface="Arial" panose="020B0604020202020204" pitchFamily="34" charset="0"/>
                <a:buChar char="•"/>
              </a:pPr>
              <a:r>
                <a:rPr lang="en-GB" sz="2400" kern="1000" dirty="0">
                  <a:solidFill>
                    <a:srgbClr val="000000"/>
                  </a:solidFill>
                  <a:latin typeface="Inter" panose="020B0604020202020204" charset="0"/>
                  <a:ea typeface="Inter" panose="020B0604020202020204" charset="0"/>
                </a:rPr>
                <a:t>Solar PV panels are less efficient as ambient temperatures rise. High rooftop temperatures increase the conductivity of a crystalline silicon panel’s semiconductor, which in turn inhibits charge separation and lowers the voltage of the solar cell (Peck and van der Linde, 2010). Solar PV panels are 0.4-0.5% less efficient per 1 ̊C (1.8 ̊F) increase in ambient temperature, above 25 ̊C (77 ̊F). </a:t>
              </a:r>
            </a:p>
            <a:p>
              <a:pPr marL="0" lvl="1" algn="just"/>
              <a:r>
                <a:rPr lang="en-GB" sz="2400" b="1" i="1" kern="1000" dirty="0">
                  <a:solidFill>
                    <a:srgbClr val="000000"/>
                  </a:solidFill>
                  <a:latin typeface="Inter" panose="020B0604020202020204" charset="0"/>
                  <a:ea typeface="Inter" panose="020B0604020202020204" charset="0"/>
                </a:rPr>
                <a:t>	                                                                                                </a:t>
              </a:r>
              <a:r>
                <a:rPr lang="en-GB" sz="2000" b="1" i="1" kern="1000" dirty="0">
                  <a:solidFill>
                    <a:srgbClr val="008E97"/>
                  </a:solidFill>
                  <a:latin typeface="Inter" panose="020B0604020202020204" charset="0"/>
                  <a:ea typeface="Inter" panose="020B0604020202020204" charset="0"/>
                </a:rPr>
                <a:t>Click on the book to read more</a:t>
              </a:r>
            </a:p>
            <a:p>
              <a:pPr marL="0" lvl="1" algn="just"/>
              <a:endParaRPr lang="en-GB" sz="2000" b="1" i="1" kern="1000" dirty="0">
                <a:solidFill>
                  <a:srgbClr val="008E97"/>
                </a:solidFill>
                <a:latin typeface="Inter" panose="020B0604020202020204" charset="0"/>
                <a:ea typeface="Inter" panose="020B0604020202020204" charset="0"/>
              </a:endParaRPr>
            </a:p>
            <a:p>
              <a:pPr marL="342900" lvl="1" indent="-342900" algn="just">
                <a:buFont typeface="Arial" panose="020B0604020202020204" pitchFamily="34" charset="0"/>
                <a:buChar char="•"/>
              </a:pPr>
              <a:r>
                <a:rPr lang="en-US" sz="2400" kern="1000" dirty="0" err="1">
                  <a:solidFill>
                    <a:srgbClr val="000000"/>
                  </a:solidFill>
                  <a:latin typeface="Inter" panose="020B0604020202020204" charset="0"/>
                  <a:ea typeface="Inter" panose="020B0604020202020204" charset="0"/>
                </a:rPr>
                <a:t>Jahanfar</a:t>
              </a:r>
              <a:r>
                <a:rPr lang="en-US" sz="2400" kern="1000" dirty="0">
                  <a:solidFill>
                    <a:srgbClr val="000000"/>
                  </a:solidFill>
                  <a:latin typeface="Inter" panose="020B0604020202020204" charset="0"/>
                  <a:ea typeface="Inter" panose="020B0604020202020204" charset="0"/>
                </a:rPr>
                <a:t> et al. (2020) created an evapotranspiration model for solar PV-integrated green roofs, finding that shading and wind-shielding from solar PV panels directly block solar radiation onto the underlying plants, reducing evapotranspiration rates and by ex-tension, water use. </a:t>
              </a:r>
            </a:p>
            <a:p>
              <a:pPr marL="0" lvl="1" algn="just"/>
              <a:r>
                <a:rPr lang="en-GB" sz="2000" b="1" i="1" kern="1000" dirty="0">
                  <a:solidFill>
                    <a:srgbClr val="008E97"/>
                  </a:solidFill>
                  <a:latin typeface="Inter" panose="020B0604020202020204" charset="0"/>
                  <a:ea typeface="Inter" panose="020B0604020202020204" charset="0"/>
                </a:rPr>
                <a:t>                                                                                                                                 </a:t>
              </a:r>
            </a:p>
            <a:p>
              <a:pPr marL="0" lvl="1" algn="just"/>
              <a:r>
                <a:rPr lang="en-GB" sz="2000" b="1" i="1" kern="1000" dirty="0">
                  <a:solidFill>
                    <a:srgbClr val="008E97"/>
                  </a:solidFill>
                  <a:latin typeface="Inter" panose="020B0604020202020204" charset="0"/>
                  <a:ea typeface="Inter" panose="020B0604020202020204" charset="0"/>
                </a:rPr>
                <a:t>										Click on the book to read more</a:t>
              </a:r>
              <a:endParaRPr lang="en-US" sz="2000" b="1" i="1" kern="1000" dirty="0">
                <a:solidFill>
                  <a:srgbClr val="008E97"/>
                </a:solidFill>
                <a:latin typeface="Inter" panose="020B0604020202020204" charset="0"/>
                <a:ea typeface="Inter" panose="020B0604020202020204" charset="0"/>
              </a:endParaRPr>
            </a:p>
            <a:p>
              <a:pPr marL="342900" lvl="1" indent="-342900" algn="just">
                <a:buFont typeface="Arial" panose="020B0604020202020204" pitchFamily="34" charset="0"/>
                <a:buChar char="•"/>
              </a:pPr>
              <a:endParaRPr lang="en-US" sz="2400" kern="1000" dirty="0">
                <a:solidFill>
                  <a:srgbClr val="000000"/>
                </a:solidFill>
                <a:latin typeface="Inter" panose="020B0604020202020204" charset="0"/>
                <a:ea typeface="Inter" panose="020B0604020202020204" charset="0"/>
              </a:endParaRPr>
            </a:p>
          </p:txBody>
        </p:sp>
        <p:pic>
          <p:nvPicPr>
            <p:cNvPr id="19" name="Gráfico 18" descr="Libro abierto contorno">
              <a:hlinkClick r:id="rId2"/>
              <a:extLst>
                <a:ext uri="{FF2B5EF4-FFF2-40B4-BE49-F238E27FC236}">
                  <a16:creationId xmlns:a16="http://schemas.microsoft.com/office/drawing/2014/main" id="{41C8AEC0-8905-7D62-9F2F-305BD7EB350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5382005" y="4987481"/>
              <a:ext cx="809939" cy="809939"/>
            </a:xfrm>
            <a:prstGeom prst="rect">
              <a:avLst/>
            </a:prstGeom>
          </p:spPr>
        </p:pic>
        <p:pic>
          <p:nvPicPr>
            <p:cNvPr id="22" name="Gráfico 21" descr="Libro abierto contorno">
              <a:hlinkClick r:id="rId5"/>
              <a:extLst>
                <a:ext uri="{FF2B5EF4-FFF2-40B4-BE49-F238E27FC236}">
                  <a16:creationId xmlns:a16="http://schemas.microsoft.com/office/drawing/2014/main" id="{FFFDE2C6-DE8A-B453-7821-B654FA0DC00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5382004" y="7443037"/>
              <a:ext cx="809940" cy="809940"/>
            </a:xfrm>
            <a:prstGeom prst="rect">
              <a:avLst/>
            </a:prstGeom>
          </p:spPr>
        </p:pic>
        <p:pic>
          <p:nvPicPr>
            <p:cNvPr id="23" name="Gráfico 22" descr="Libro abierto contorno">
              <a:hlinkClick r:id="rId6"/>
              <a:extLst>
                <a:ext uri="{FF2B5EF4-FFF2-40B4-BE49-F238E27FC236}">
                  <a16:creationId xmlns:a16="http://schemas.microsoft.com/office/drawing/2014/main" id="{C200E29B-E99D-5FB2-A14E-D6A2C0AE151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5382004" y="9477060"/>
              <a:ext cx="809940" cy="809940"/>
            </a:xfrm>
            <a:prstGeom prst="rect">
              <a:avLst/>
            </a:prstGeom>
          </p:spPr>
        </p:pic>
      </p:grpSp>
      <p:pic>
        <p:nvPicPr>
          <p:cNvPr id="8" name="Imagen 7" descr="Imagen que contiene objeto, papel, rosquilla, caja&#10;&#10;Descripción generada automáticamente">
            <a:extLst>
              <a:ext uri="{FF2B5EF4-FFF2-40B4-BE49-F238E27FC236}">
                <a16:creationId xmlns:a16="http://schemas.microsoft.com/office/drawing/2014/main" id="{F01C3473-7571-9F1C-2233-741AC94A248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5686" t="8476" r="8137" b="9902"/>
          <a:stretch/>
        </p:blipFill>
        <p:spPr>
          <a:xfrm rot="1190559">
            <a:off x="2673740" y="1950907"/>
            <a:ext cx="2211063" cy="2094200"/>
          </a:xfrm>
          <a:prstGeom prst="rect">
            <a:avLst/>
          </a:prstGeom>
        </p:spPr>
      </p:pic>
    </p:spTree>
    <p:extLst>
      <p:ext uri="{BB962C8B-B14F-4D97-AF65-F5344CB8AC3E}">
        <p14:creationId xmlns:p14="http://schemas.microsoft.com/office/powerpoint/2010/main" val="27118347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AF401C4D-E26B-E277-FFCD-D9A41DA57B20}"/>
              </a:ext>
            </a:extLst>
          </p:cNvPr>
          <p:cNvSpPr/>
          <p:nvPr/>
        </p:nvSpPr>
        <p:spPr>
          <a:xfrm>
            <a:off x="0" y="3771900"/>
            <a:ext cx="18288000" cy="3695700"/>
          </a:xfrm>
          <a:prstGeom prst="rect">
            <a:avLst/>
          </a:prstGeom>
          <a:solidFill>
            <a:srgbClr val="242424"/>
          </a:solidFill>
        </p:spPr>
        <p:txBody>
          <a:bodyPr/>
          <a:lstStyle/>
          <a:p>
            <a:endParaRPr lang="es-ES"/>
          </a:p>
        </p:txBody>
      </p:sp>
      <p:sp>
        <p:nvSpPr>
          <p:cNvPr id="3" name="TextBox 8">
            <a:extLst>
              <a:ext uri="{FF2B5EF4-FFF2-40B4-BE49-F238E27FC236}">
                <a16:creationId xmlns:a16="http://schemas.microsoft.com/office/drawing/2014/main" id="{080C3119-8FF8-3ED6-8A01-80D3E76817D1}"/>
              </a:ext>
            </a:extLst>
          </p:cNvPr>
          <p:cNvSpPr txBox="1"/>
          <p:nvPr/>
        </p:nvSpPr>
        <p:spPr>
          <a:xfrm>
            <a:off x="2743200" y="4991100"/>
            <a:ext cx="14249400" cy="4178260"/>
          </a:xfrm>
          <a:prstGeom prst="rect">
            <a:avLst/>
          </a:prstGeom>
        </p:spPr>
        <p:txBody>
          <a:bodyPr wrap="square" lIns="0" tIns="0" rIns="0" bIns="0" rtlCol="0" anchor="t">
            <a:spAutoFit/>
          </a:bodyPr>
          <a:lstStyle/>
          <a:p>
            <a:pPr marL="0" lvl="1">
              <a:lnSpc>
                <a:spcPts val="5980"/>
              </a:lnSpc>
              <a:spcBef>
                <a:spcPts val="4485"/>
              </a:spcBef>
            </a:pPr>
            <a:r>
              <a:rPr lang="en-US" sz="4600" spc="276">
                <a:solidFill>
                  <a:srgbClr val="FFFFFF"/>
                </a:solidFill>
                <a:latin typeface="Inter Bold"/>
              </a:rPr>
              <a:t>Learning Unit 1: </a:t>
            </a:r>
            <a:r>
              <a:rPr lang="en-GB" sz="4800">
                <a:solidFill>
                  <a:schemeClr val="bg1"/>
                </a:solidFill>
              </a:rPr>
              <a:t>Introduction to green roof systems and environmental benefits</a:t>
            </a:r>
          </a:p>
          <a:p>
            <a:pPr marL="0" lvl="1">
              <a:lnSpc>
                <a:spcPts val="5980"/>
              </a:lnSpc>
              <a:spcBef>
                <a:spcPts val="4485"/>
              </a:spcBef>
            </a:pPr>
            <a:endParaRPr lang="en-US" sz="4800" spc="210">
              <a:solidFill>
                <a:schemeClr val="bg1"/>
              </a:solidFill>
              <a:latin typeface="Inter"/>
            </a:endParaRPr>
          </a:p>
          <a:p>
            <a:pPr marL="0" lvl="1" indent="0" algn="l">
              <a:lnSpc>
                <a:spcPts val="5980"/>
              </a:lnSpc>
              <a:spcBef>
                <a:spcPts val="4485"/>
              </a:spcBef>
            </a:pPr>
            <a:r>
              <a:rPr lang="en-US" sz="4600" spc="276">
                <a:solidFill>
                  <a:srgbClr val="FFFFFF"/>
                </a:solidFill>
                <a:latin typeface="Inter Bold"/>
              </a:rPr>
              <a:t> </a:t>
            </a:r>
            <a:endParaRPr lang="en-US" sz="4600" u="none" spc="276">
              <a:solidFill>
                <a:srgbClr val="FFFFFF"/>
              </a:solidFill>
              <a:latin typeface="Inter Bold"/>
            </a:endParaRPr>
          </a:p>
        </p:txBody>
      </p:sp>
      <p:grpSp>
        <p:nvGrpSpPr>
          <p:cNvPr id="4" name="Group 13">
            <a:extLst>
              <a:ext uri="{FF2B5EF4-FFF2-40B4-BE49-F238E27FC236}">
                <a16:creationId xmlns:a16="http://schemas.microsoft.com/office/drawing/2014/main" id="{122A09B5-D24B-7447-1FA7-032F07D3A98E}"/>
              </a:ext>
            </a:extLst>
          </p:cNvPr>
          <p:cNvGrpSpPr/>
          <p:nvPr/>
        </p:nvGrpSpPr>
        <p:grpSpPr>
          <a:xfrm>
            <a:off x="16573500" y="0"/>
            <a:ext cx="1714500" cy="1714500"/>
            <a:chOff x="0" y="0"/>
            <a:chExt cx="1913890" cy="1913890"/>
          </a:xfrm>
        </p:grpSpPr>
        <p:sp>
          <p:nvSpPr>
            <p:cNvPr id="5" name="Freeform 14">
              <a:extLst>
                <a:ext uri="{FF2B5EF4-FFF2-40B4-BE49-F238E27FC236}">
                  <a16:creationId xmlns:a16="http://schemas.microsoft.com/office/drawing/2014/main" id="{DF8C06B0-58BE-47F2-E527-23D1350B8883}"/>
                </a:ext>
              </a:extLst>
            </p:cNvPr>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sp>
        <p:nvSpPr>
          <p:cNvPr id="7" name="Marcador de número de diapositiva 6">
            <a:extLst>
              <a:ext uri="{FF2B5EF4-FFF2-40B4-BE49-F238E27FC236}">
                <a16:creationId xmlns:a16="http://schemas.microsoft.com/office/drawing/2014/main" id="{CC347581-EF3E-F19A-5B54-9620B8DAD4D5}"/>
              </a:ext>
            </a:extLst>
          </p:cNvPr>
          <p:cNvSpPr>
            <a:spLocks noGrp="1"/>
          </p:cNvSpPr>
          <p:nvPr>
            <p:ph type="sldNum" sz="quarter" idx="12"/>
          </p:nvPr>
        </p:nvSpPr>
        <p:spPr>
          <a:xfrm>
            <a:off x="16363950" y="674687"/>
            <a:ext cx="2133600" cy="365125"/>
          </a:xfrm>
        </p:spPr>
        <p:txBody>
          <a:bodyPr/>
          <a:lstStyle/>
          <a:p>
            <a:pPr algn="ctr">
              <a:lnSpc>
                <a:spcPts val="2399"/>
              </a:lnSpc>
              <a:spcBef>
                <a:spcPts val="1799"/>
              </a:spcBef>
            </a:pPr>
            <a:r>
              <a:rPr lang="en-US" sz="1999" spc="119">
                <a:solidFill>
                  <a:srgbClr val="FFFFFF"/>
                </a:solidFill>
                <a:latin typeface="Inter Bold"/>
              </a:rPr>
              <a:t>0</a:t>
            </a:r>
            <a:fld id="{B6F15528-21DE-4FAA-801E-634DDDAF4B2B}" type="slidenum">
              <a:rPr lang="en-US" sz="1999" spc="119" smtClean="0">
                <a:solidFill>
                  <a:srgbClr val="FFFFFF"/>
                </a:solidFill>
                <a:latin typeface="Inter Bold"/>
              </a:rPr>
              <a:pPr algn="ctr">
                <a:lnSpc>
                  <a:spcPts val="2399"/>
                </a:lnSpc>
                <a:spcBef>
                  <a:spcPts val="1799"/>
                </a:spcBef>
              </a:pPr>
              <a:t>4</a:t>
            </a:fld>
            <a:endParaRPr lang="en-US" sz="1999" spc="119">
              <a:solidFill>
                <a:srgbClr val="FFFFFF"/>
              </a:solidFill>
              <a:latin typeface="Inter Bold"/>
            </a:endParaRPr>
          </a:p>
        </p:txBody>
      </p:sp>
    </p:spTree>
    <p:extLst>
      <p:ext uri="{BB962C8B-B14F-4D97-AF65-F5344CB8AC3E}">
        <p14:creationId xmlns:p14="http://schemas.microsoft.com/office/powerpoint/2010/main" val="301235318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305300" y="517384"/>
            <a:ext cx="15240000" cy="803557"/>
          </a:xfrm>
          <a:prstGeom prst="rect">
            <a:avLst/>
          </a:prstGeom>
        </p:spPr>
        <p:txBody>
          <a:bodyPr lIns="0" tIns="0" rIns="0" bIns="0" rtlCol="0" anchor="t">
            <a:spAutoFit/>
          </a:bodyPr>
          <a:lstStyle/>
          <a:p>
            <a:pPr>
              <a:lnSpc>
                <a:spcPts val="6160"/>
              </a:lnSpc>
              <a:spcBef>
                <a:spcPts val="4620"/>
              </a:spcBef>
            </a:pPr>
            <a:r>
              <a:rPr lang="en-US" sz="5600" spc="-280">
                <a:solidFill>
                  <a:srgbClr val="153F71"/>
                </a:solidFill>
                <a:latin typeface="Inter"/>
              </a:rPr>
              <a:t>KEY POINTS</a:t>
            </a:r>
          </a:p>
        </p:txBody>
      </p:sp>
      <p:pic>
        <p:nvPicPr>
          <p:cNvPr id="4" name="Picture 4"/>
          <p:cNvPicPr>
            <a:picLocks noChangeAspect="1"/>
          </p:cNvPicPr>
          <p:nvPr/>
        </p:nvPicPr>
        <p:blipFill>
          <a:blip r:embed="rId2"/>
          <a:srcRect l="35925" r="27407"/>
          <a:stretch>
            <a:fillRect/>
          </a:stretch>
        </p:blipFill>
        <p:spPr>
          <a:xfrm>
            <a:off x="0" y="0"/>
            <a:ext cx="3771900" cy="10287000"/>
          </a:xfrm>
          <a:prstGeom prst="rect">
            <a:avLst/>
          </a:prstGeom>
        </p:spPr>
      </p:pic>
      <p:grpSp>
        <p:nvGrpSpPr>
          <p:cNvPr id="5" name="Group 5"/>
          <p:cNvGrpSpPr/>
          <p:nvPr/>
        </p:nvGrpSpPr>
        <p:grpSpPr>
          <a:xfrm>
            <a:off x="16573500" y="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pic>
        <p:nvPicPr>
          <p:cNvPr id="9" name="Picture 8" descr="A person standing on a roof&#10;&#10;Description automatically generated with medium confidence">
            <a:extLst>
              <a:ext uri="{FF2B5EF4-FFF2-40B4-BE49-F238E27FC236}">
                <a16:creationId xmlns:a16="http://schemas.microsoft.com/office/drawing/2014/main" id="{8829DB31-6816-548C-D749-65D011C106BE}"/>
              </a:ext>
            </a:extLst>
          </p:cNvPr>
          <p:cNvPicPr>
            <a:picLocks noChangeAspect="1"/>
          </p:cNvPicPr>
          <p:nvPr/>
        </p:nvPicPr>
        <p:blipFill rotWithShape="1">
          <a:blip r:embed="rId3">
            <a:extLst>
              <a:ext uri="{28A0092B-C50C-407E-A947-70E740481C1C}">
                <a14:useLocalDpi xmlns:a14="http://schemas.microsoft.com/office/drawing/2010/main" val="0"/>
              </a:ext>
            </a:extLst>
          </a:blip>
          <a:srcRect r="32538"/>
          <a:stretch/>
        </p:blipFill>
        <p:spPr>
          <a:xfrm>
            <a:off x="-838199" y="0"/>
            <a:ext cx="4608342" cy="10287000"/>
          </a:xfrm>
          <a:prstGeom prst="rect">
            <a:avLst/>
          </a:prstGeom>
        </p:spPr>
      </p:pic>
      <p:sp>
        <p:nvSpPr>
          <p:cNvPr id="13" name="TextBox 4">
            <a:extLst>
              <a:ext uri="{FF2B5EF4-FFF2-40B4-BE49-F238E27FC236}">
                <a16:creationId xmlns:a16="http://schemas.microsoft.com/office/drawing/2014/main" id="{6DF15DEE-1D2B-97C8-5618-8A57C97B0A29}"/>
              </a:ext>
            </a:extLst>
          </p:cNvPr>
          <p:cNvSpPr txBox="1"/>
          <p:nvPr/>
        </p:nvSpPr>
        <p:spPr>
          <a:xfrm>
            <a:off x="9876503" y="9917100"/>
            <a:ext cx="8411497" cy="218008"/>
          </a:xfrm>
          <a:prstGeom prst="rect">
            <a:avLst/>
          </a:prstGeom>
        </p:spPr>
        <p:txBody>
          <a:bodyPr wrap="square" lIns="0" tIns="0" rIns="0" bIns="0" rtlCol="0" anchor="t">
            <a:spAutoFit/>
          </a:bodyPr>
          <a:lstStyle/>
          <a:p>
            <a:pPr marL="0" lvl="1">
              <a:lnSpc>
                <a:spcPts val="1680"/>
              </a:lnSpc>
              <a:spcBef>
                <a:spcPts val="1260"/>
              </a:spcBef>
            </a:pPr>
            <a:r>
              <a:rPr lang="en-GB" sz="1600" spc="210" dirty="0">
                <a:solidFill>
                  <a:srgbClr val="242424"/>
                </a:solidFill>
                <a:latin typeface="Inter"/>
              </a:rPr>
              <a:t>Learning Unit 5: Integration of renewable systems in green roofs</a:t>
            </a:r>
          </a:p>
        </p:txBody>
      </p:sp>
      <p:sp>
        <p:nvSpPr>
          <p:cNvPr id="3" name="Marcador de número de diapositiva 6">
            <a:extLst>
              <a:ext uri="{FF2B5EF4-FFF2-40B4-BE49-F238E27FC236}">
                <a16:creationId xmlns:a16="http://schemas.microsoft.com/office/drawing/2014/main" id="{7905AB08-B82C-2338-91AF-E1EE8DB9DA8D}"/>
              </a:ext>
            </a:extLst>
          </p:cNvPr>
          <p:cNvSpPr>
            <a:spLocks noGrp="1"/>
          </p:cNvSpPr>
          <p:nvPr>
            <p:ph type="sldNum" sz="quarter" idx="12"/>
          </p:nvPr>
        </p:nvSpPr>
        <p:spPr>
          <a:xfrm>
            <a:off x="16363950" y="674687"/>
            <a:ext cx="2133600" cy="365125"/>
          </a:xfrm>
        </p:spPr>
        <p:txBody>
          <a:bodyPr/>
          <a:lstStyle/>
          <a:p>
            <a:pPr algn="ctr">
              <a:lnSpc>
                <a:spcPts val="2399"/>
              </a:lnSpc>
              <a:spcBef>
                <a:spcPts val="1799"/>
              </a:spcBef>
            </a:pPr>
            <a:fld id="{B6F15528-21DE-4FAA-801E-634DDDAF4B2B}" type="slidenum">
              <a:rPr lang="en-US" sz="1999" spc="119" smtClean="0">
                <a:solidFill>
                  <a:srgbClr val="FFFFFF"/>
                </a:solidFill>
                <a:latin typeface="Inter Bold"/>
              </a:rPr>
              <a:pPr algn="ctr">
                <a:lnSpc>
                  <a:spcPts val="2399"/>
                </a:lnSpc>
                <a:spcBef>
                  <a:spcPts val="1799"/>
                </a:spcBef>
              </a:pPr>
              <a:t>40</a:t>
            </a:fld>
            <a:endParaRPr lang="en-US" sz="1999" spc="119">
              <a:solidFill>
                <a:srgbClr val="FFFFFF"/>
              </a:solidFill>
              <a:latin typeface="Inter Bold"/>
            </a:endParaRPr>
          </a:p>
        </p:txBody>
      </p:sp>
      <p:sp>
        <p:nvSpPr>
          <p:cNvPr id="7" name="CuadroTexto 6">
            <a:extLst>
              <a:ext uri="{FF2B5EF4-FFF2-40B4-BE49-F238E27FC236}">
                <a16:creationId xmlns:a16="http://schemas.microsoft.com/office/drawing/2014/main" id="{929D1DC3-4287-707D-C303-3334F4BBB1D0}"/>
              </a:ext>
            </a:extLst>
          </p:cNvPr>
          <p:cNvSpPr txBox="1"/>
          <p:nvPr/>
        </p:nvSpPr>
        <p:spPr>
          <a:xfrm>
            <a:off x="3993964" y="2416629"/>
            <a:ext cx="12857122" cy="3801041"/>
          </a:xfrm>
          <a:prstGeom prst="rect">
            <a:avLst/>
          </a:prstGeom>
          <a:noFill/>
        </p:spPr>
        <p:txBody>
          <a:bodyPr wrap="square" rtlCol="0">
            <a:spAutoFit/>
          </a:bodyPr>
          <a:lstStyle/>
          <a:p>
            <a:pPr marL="539751" lvl="1" indent="-269875">
              <a:lnSpc>
                <a:spcPts val="4250"/>
              </a:lnSpc>
              <a:buFont typeface="Arial"/>
              <a:buChar char="•"/>
            </a:pPr>
            <a:r>
              <a:rPr lang="en-US" sz="2400" dirty="0">
                <a:solidFill>
                  <a:srgbClr val="000000"/>
                </a:solidFill>
                <a:latin typeface="Inter"/>
              </a:rPr>
              <a:t>The combination of green roofs with different renewable energies is not only possible but also extremely beneficial because they enhance each other.</a:t>
            </a:r>
          </a:p>
          <a:p>
            <a:pPr marL="539751" lvl="1" indent="-269875">
              <a:lnSpc>
                <a:spcPts val="4250"/>
              </a:lnSpc>
              <a:buFont typeface="Arial"/>
              <a:buChar char="•"/>
            </a:pPr>
            <a:r>
              <a:rPr lang="en-US" sz="2400" dirty="0">
                <a:solidFill>
                  <a:srgbClr val="000000"/>
                </a:solidFill>
                <a:latin typeface="Inter"/>
              </a:rPr>
              <a:t>How green roofs are enhanced with wind generation.</a:t>
            </a:r>
          </a:p>
          <a:p>
            <a:pPr marL="539751" lvl="1" indent="-269875">
              <a:lnSpc>
                <a:spcPts val="4250"/>
              </a:lnSpc>
              <a:buFont typeface="Arial"/>
              <a:buChar char="•"/>
            </a:pPr>
            <a:r>
              <a:rPr lang="en-US" sz="2400" dirty="0">
                <a:solidFill>
                  <a:srgbClr val="000000"/>
                </a:solidFill>
                <a:latin typeface="Inter"/>
              </a:rPr>
              <a:t>How interacts the production of biomass with the green roof.</a:t>
            </a:r>
          </a:p>
          <a:p>
            <a:pPr marL="539751" lvl="1" indent="-269875">
              <a:lnSpc>
                <a:spcPts val="4250"/>
              </a:lnSpc>
              <a:buFont typeface="Arial"/>
              <a:buChar char="•"/>
            </a:pPr>
            <a:r>
              <a:rPr lang="en-US" sz="2400" dirty="0">
                <a:solidFill>
                  <a:srgbClr val="000000"/>
                </a:solidFill>
                <a:latin typeface="Inter"/>
              </a:rPr>
              <a:t>Benefits of the PV generation integrated in green roofs.</a:t>
            </a:r>
          </a:p>
          <a:p>
            <a:pPr marL="539751" lvl="1" indent="-269875">
              <a:lnSpc>
                <a:spcPts val="4250"/>
              </a:lnSpc>
              <a:buFont typeface="Arial"/>
              <a:buChar char="•"/>
            </a:pPr>
            <a:r>
              <a:rPr lang="en-US" sz="2400" dirty="0">
                <a:solidFill>
                  <a:srgbClr val="000000"/>
                </a:solidFill>
                <a:latin typeface="Inter"/>
              </a:rPr>
              <a:t>PVGIS as a tool for calculate photovoltaic systems.</a:t>
            </a:r>
          </a:p>
          <a:p>
            <a:pPr marL="285750" indent="-285750" algn="just">
              <a:buFont typeface="Arial" panose="020B0604020202020204" pitchFamily="34" charset="0"/>
              <a:buChar char="•"/>
            </a:pPr>
            <a:endParaRPr lang="es-ES" sz="2600" dirty="0">
              <a:latin typeface="Inter" panose="020B0604020202020204" charset="0"/>
              <a:ea typeface="Inter" panose="020B0604020202020204" charset="0"/>
            </a:endParaRPr>
          </a:p>
        </p:txBody>
      </p:sp>
    </p:spTree>
    <p:extLst>
      <p:ext uri="{BB962C8B-B14F-4D97-AF65-F5344CB8AC3E}">
        <p14:creationId xmlns:p14="http://schemas.microsoft.com/office/powerpoint/2010/main" val="30067571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aphic 17">
            <a:extLst>
              <a:ext uri="{FF2B5EF4-FFF2-40B4-BE49-F238E27FC236}">
                <a16:creationId xmlns:a16="http://schemas.microsoft.com/office/drawing/2014/main" id="{75C1DEE9-B975-7207-1E1F-5733053B0AF7}"/>
              </a:ext>
              <a:ext uri="{C183D7F6-B498-43B3-948B-1728B52AA6E4}">
                <adec:decorative xmlns:adec="http://schemas.microsoft.com/office/drawing/2017/decorative" val="1"/>
              </a:ext>
            </a:extLst>
          </p:cNvPr>
          <p:cNvGrpSpPr/>
          <p:nvPr/>
        </p:nvGrpSpPr>
        <p:grpSpPr>
          <a:xfrm rot="16200000">
            <a:off x="-2650527" y="2498127"/>
            <a:ext cx="10406453" cy="5410200"/>
            <a:chOff x="-14081" y="-192551"/>
            <a:chExt cx="6000750" cy="1972025"/>
          </a:xfrm>
        </p:grpSpPr>
        <p:sp>
          <p:nvSpPr>
            <p:cNvPr id="16" name="Freeform: Shape 15">
              <a:extLst>
                <a:ext uri="{FF2B5EF4-FFF2-40B4-BE49-F238E27FC236}">
                  <a16:creationId xmlns:a16="http://schemas.microsoft.com/office/drawing/2014/main" id="{B23F7F0F-6D72-E644-5908-E2BC56327672}"/>
                </a:ext>
              </a:extLst>
            </p:cNvPr>
            <p:cNvSpPr/>
            <p:nvPr/>
          </p:nvSpPr>
          <p:spPr>
            <a:xfrm>
              <a:off x="-14081" y="-144576"/>
              <a:ext cx="6000750" cy="1924050"/>
            </a:xfrm>
            <a:custGeom>
              <a:avLst/>
              <a:gdLst>
                <a:gd name="connsiteX0" fmla="*/ 7144 w 6000750"/>
                <a:gd name="connsiteY0" fmla="*/ 1699736 h 1924050"/>
                <a:gd name="connsiteX1" fmla="*/ 2934176 w 6000750"/>
                <a:gd name="connsiteY1" fmla="*/ 1484471 h 1924050"/>
                <a:gd name="connsiteX2" fmla="*/ 5998369 w 6000750"/>
                <a:gd name="connsiteY2" fmla="*/ 893921 h 1924050"/>
                <a:gd name="connsiteX3" fmla="*/ 5998369 w 6000750"/>
                <a:gd name="connsiteY3" fmla="*/ 7144 h 1924050"/>
                <a:gd name="connsiteX4" fmla="*/ 7144 w 6000750"/>
                <a:gd name="connsiteY4" fmla="*/ 7144 h 1924050"/>
                <a:gd name="connsiteX5" fmla="*/ 7144 w 6000750"/>
                <a:gd name="connsiteY5" fmla="*/ 1699736 h 1924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00750" h="1924050">
                  <a:moveTo>
                    <a:pt x="7144" y="1699736"/>
                  </a:moveTo>
                  <a:cubicBezTo>
                    <a:pt x="7144" y="1699736"/>
                    <a:pt x="1410176" y="2317909"/>
                    <a:pt x="2934176" y="1484471"/>
                  </a:cubicBezTo>
                  <a:cubicBezTo>
                    <a:pt x="4459129" y="651986"/>
                    <a:pt x="5998369" y="893921"/>
                    <a:pt x="5998369" y="893921"/>
                  </a:cubicBezTo>
                  <a:lnTo>
                    <a:pt x="5998369" y="7144"/>
                  </a:lnTo>
                  <a:lnTo>
                    <a:pt x="7144" y="7144"/>
                  </a:lnTo>
                  <a:lnTo>
                    <a:pt x="7144" y="1699736"/>
                  </a:lnTo>
                  <a:close/>
                </a:path>
              </a:pathLst>
            </a:custGeom>
            <a:solidFill>
              <a:schemeClr val="accent1">
                <a:lumMod val="50000"/>
              </a:schemeClr>
            </a:solidFill>
            <a:ln w="9525" cap="flat">
              <a:solidFill>
                <a:schemeClr val="accent3">
                  <a:lumMod val="20000"/>
                  <a:lumOff val="80000"/>
                </a:schemeClr>
              </a:solid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7" name="Freeform: Shape 16">
              <a:extLst>
                <a:ext uri="{FF2B5EF4-FFF2-40B4-BE49-F238E27FC236}">
                  <a16:creationId xmlns:a16="http://schemas.microsoft.com/office/drawing/2014/main" id="{5D1D89AA-0F98-2305-72E8-C7E0505392D0}"/>
                </a:ext>
              </a:extLst>
            </p:cNvPr>
            <p:cNvSpPr/>
            <p:nvPr/>
          </p:nvSpPr>
          <p:spPr>
            <a:xfrm>
              <a:off x="-14081" y="-192551"/>
              <a:ext cx="6000750" cy="904875"/>
            </a:xfrm>
            <a:custGeom>
              <a:avLst/>
              <a:gdLst>
                <a:gd name="connsiteX0" fmla="*/ 7144 w 6000750"/>
                <a:gd name="connsiteY0" fmla="*/ 7144 h 904875"/>
                <a:gd name="connsiteX1" fmla="*/ 7144 w 6000750"/>
                <a:gd name="connsiteY1" fmla="*/ 613886 h 904875"/>
                <a:gd name="connsiteX2" fmla="*/ 3546634 w 6000750"/>
                <a:gd name="connsiteY2" fmla="*/ 574834 h 904875"/>
                <a:gd name="connsiteX3" fmla="*/ 5998369 w 6000750"/>
                <a:gd name="connsiteY3" fmla="*/ 893921 h 904875"/>
                <a:gd name="connsiteX4" fmla="*/ 5998369 w 6000750"/>
                <a:gd name="connsiteY4" fmla="*/ 7144 h 904875"/>
                <a:gd name="connsiteX5" fmla="*/ 7144 w 6000750"/>
                <a:gd name="connsiteY5" fmla="*/ 7144 h 904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00750" h="904875">
                  <a:moveTo>
                    <a:pt x="7144" y="7144"/>
                  </a:moveTo>
                  <a:lnTo>
                    <a:pt x="7144" y="613886"/>
                  </a:lnTo>
                  <a:cubicBezTo>
                    <a:pt x="647224" y="1034891"/>
                    <a:pt x="2136934" y="964406"/>
                    <a:pt x="3546634" y="574834"/>
                  </a:cubicBezTo>
                  <a:cubicBezTo>
                    <a:pt x="4882039" y="205264"/>
                    <a:pt x="5998369" y="893921"/>
                    <a:pt x="5998369" y="893921"/>
                  </a:cubicBezTo>
                  <a:lnTo>
                    <a:pt x="5998369" y="7144"/>
                  </a:lnTo>
                  <a:lnTo>
                    <a:pt x="7144" y="7144"/>
                  </a:lnTo>
                  <a:close/>
                </a:path>
              </a:pathLst>
            </a:custGeom>
            <a:solidFill>
              <a:srgbClr val="008E97"/>
            </a:solidFill>
            <a:ln w="19050" cap="flat" cmpd="sng">
              <a:solidFill>
                <a:schemeClr val="bg1"/>
              </a:solid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2" name="TextBox 2"/>
          <p:cNvSpPr txBox="1"/>
          <p:nvPr/>
        </p:nvSpPr>
        <p:spPr>
          <a:xfrm>
            <a:off x="5404165" y="2127542"/>
            <a:ext cx="12194458" cy="8187947"/>
          </a:xfrm>
          <a:prstGeom prst="rect">
            <a:avLst/>
          </a:prstGeom>
        </p:spPr>
        <p:txBody>
          <a:bodyPr wrap="square" lIns="0" tIns="0" rIns="0" bIns="0" rtlCol="0" anchor="t">
            <a:spAutoFit/>
          </a:bodyPr>
          <a:lstStyle/>
          <a:p>
            <a:pPr marL="388620" lvl="1" indent="-194310">
              <a:lnSpc>
                <a:spcPts val="2699"/>
              </a:lnSpc>
              <a:buFont typeface="Arial"/>
              <a:buChar char="•"/>
            </a:pPr>
            <a:r>
              <a:rPr lang="en-GB" sz="1400" spc="17">
                <a:solidFill>
                  <a:srgbClr val="242424"/>
                </a:solidFill>
                <a:latin typeface="Inter"/>
              </a:rPr>
              <a:t>Greater London Authority. (2008). Living Roofs and Walls - Technical Report: Supporting London Plan Policy. London: Design for London.</a:t>
            </a:r>
          </a:p>
          <a:p>
            <a:pPr marL="388620" lvl="1" indent="-194310">
              <a:lnSpc>
                <a:spcPts val="2699"/>
              </a:lnSpc>
              <a:buFont typeface="Arial"/>
              <a:buChar char="•"/>
            </a:pPr>
            <a:r>
              <a:rPr lang="en-GB" sz="1400" spc="17">
                <a:solidFill>
                  <a:srgbClr val="242424"/>
                </a:solidFill>
                <a:latin typeface="Inter"/>
              </a:rPr>
              <a:t>Administration, G. S. (2011). The Benefits and Challenges of Green Roofs on Public and Commercial Buildings. United States.</a:t>
            </a:r>
          </a:p>
          <a:p>
            <a:pPr marL="388620" lvl="1" indent="-194310">
              <a:lnSpc>
                <a:spcPts val="2699"/>
              </a:lnSpc>
              <a:buFont typeface="Arial"/>
              <a:buChar char="•"/>
            </a:pPr>
            <a:r>
              <a:rPr lang="en-GB" sz="1400" spc="17">
                <a:solidFill>
                  <a:srgbClr val="242424"/>
                </a:solidFill>
                <a:latin typeface="Inter"/>
              </a:rPr>
              <a:t>Bergman, T. L., Lavine, A. S., </a:t>
            </a:r>
            <a:r>
              <a:rPr lang="en-GB" sz="1400" spc="17" err="1">
                <a:solidFill>
                  <a:srgbClr val="242424"/>
                </a:solidFill>
                <a:latin typeface="Inter"/>
              </a:rPr>
              <a:t>Incropera</a:t>
            </a:r>
            <a:r>
              <a:rPr lang="en-GB" sz="1400" spc="17">
                <a:solidFill>
                  <a:srgbClr val="242424"/>
                </a:solidFill>
                <a:latin typeface="Inter"/>
              </a:rPr>
              <a:t>, F. P., &amp; Sons, J. W. (2011). Fundamentals of Heat and Mass Transfer. ISBN: 978111813725.</a:t>
            </a:r>
          </a:p>
          <a:p>
            <a:pPr marL="388620" lvl="1" indent="-194310">
              <a:lnSpc>
                <a:spcPts val="2699"/>
              </a:lnSpc>
              <a:buFont typeface="Arial"/>
              <a:buChar char="•"/>
            </a:pPr>
            <a:r>
              <a:rPr lang="en-GB" sz="1400" spc="17">
                <a:solidFill>
                  <a:srgbClr val="242424"/>
                </a:solidFill>
                <a:latin typeface="Inter"/>
              </a:rPr>
              <a:t>Castleton, H., Stovin, V., Beck, S., &amp; Davison, J. (2010). Green roofs - building energy savings and the potential for retrofit. Energy and Buildings, 1582-1591.</a:t>
            </a:r>
          </a:p>
          <a:p>
            <a:pPr marL="388620" lvl="1" indent="-194310">
              <a:lnSpc>
                <a:spcPts val="2699"/>
              </a:lnSpc>
              <a:buFont typeface="Arial"/>
              <a:buChar char="•"/>
            </a:pPr>
            <a:r>
              <a:rPr lang="en-GB" sz="1400" spc="17" err="1">
                <a:solidFill>
                  <a:srgbClr val="242424"/>
                </a:solidFill>
                <a:latin typeface="Inter"/>
              </a:rPr>
              <a:t>Chemisana</a:t>
            </a:r>
            <a:r>
              <a:rPr lang="en-GB" sz="1400" spc="17">
                <a:solidFill>
                  <a:srgbClr val="242424"/>
                </a:solidFill>
                <a:latin typeface="Inter"/>
              </a:rPr>
              <a:t>, D., &amp; </a:t>
            </a:r>
            <a:r>
              <a:rPr lang="en-GB" sz="1400" spc="17" err="1">
                <a:solidFill>
                  <a:srgbClr val="242424"/>
                </a:solidFill>
                <a:latin typeface="Inter"/>
              </a:rPr>
              <a:t>Lamnatou</a:t>
            </a:r>
            <a:r>
              <a:rPr lang="en-GB" sz="1400" spc="17">
                <a:solidFill>
                  <a:srgbClr val="242424"/>
                </a:solidFill>
                <a:latin typeface="Inter"/>
              </a:rPr>
              <a:t>, C. (2014). Photovoltaic-green roofs: An experimental evaluation of system performance. Applied Energy, 246-256.</a:t>
            </a:r>
          </a:p>
          <a:p>
            <a:pPr marL="388620" lvl="1" indent="-194310">
              <a:lnSpc>
                <a:spcPts val="2699"/>
              </a:lnSpc>
              <a:buFont typeface="Arial"/>
              <a:buChar char="•"/>
            </a:pPr>
            <a:r>
              <a:rPr lang="en-GB" sz="1400" spc="17">
                <a:solidFill>
                  <a:srgbClr val="242424"/>
                </a:solidFill>
                <a:latin typeface="Inter"/>
              </a:rPr>
              <a:t>E. </a:t>
            </a:r>
            <a:r>
              <a:rPr lang="en-GB" sz="1400" spc="17" err="1">
                <a:solidFill>
                  <a:srgbClr val="242424"/>
                </a:solidFill>
                <a:latin typeface="Inter"/>
              </a:rPr>
              <a:t>Jamei</a:t>
            </a:r>
            <a:r>
              <a:rPr lang="en-GB" sz="1400" spc="17">
                <a:solidFill>
                  <a:srgbClr val="242424"/>
                </a:solidFill>
                <a:latin typeface="Inter"/>
              </a:rPr>
              <a:t>, H. C. (2023). Green roof and energy – role of climate and design elements in hot and temperate climates. </a:t>
            </a:r>
            <a:r>
              <a:rPr lang="en-GB" sz="1400" spc="17" err="1">
                <a:solidFill>
                  <a:srgbClr val="242424"/>
                </a:solidFill>
                <a:latin typeface="Inter"/>
              </a:rPr>
              <a:t>Heliyon</a:t>
            </a:r>
            <a:r>
              <a:rPr lang="en-GB" sz="1400" spc="17">
                <a:solidFill>
                  <a:srgbClr val="242424"/>
                </a:solidFill>
                <a:latin typeface="Inter"/>
              </a:rPr>
              <a:t>.</a:t>
            </a:r>
          </a:p>
          <a:p>
            <a:pPr marL="388620" lvl="1" indent="-194310">
              <a:lnSpc>
                <a:spcPts val="2699"/>
              </a:lnSpc>
              <a:buFont typeface="Arial"/>
              <a:buChar char="•"/>
            </a:pPr>
            <a:r>
              <a:rPr lang="en-GB" sz="1400" spc="17">
                <a:solidFill>
                  <a:srgbClr val="242424"/>
                </a:solidFill>
                <a:latin typeface="Inter"/>
              </a:rPr>
              <a:t>ENVI-met. (n.d.). Climate change adaptation and environmental </a:t>
            </a:r>
            <a:r>
              <a:rPr lang="en-GB" sz="1400" spc="17" err="1">
                <a:solidFill>
                  <a:srgbClr val="242424"/>
                </a:solidFill>
                <a:latin typeface="Inter"/>
              </a:rPr>
              <a:t>modeling</a:t>
            </a:r>
            <a:r>
              <a:rPr lang="en-GB" sz="1400" spc="17">
                <a:solidFill>
                  <a:srgbClr val="242424"/>
                </a:solidFill>
                <a:latin typeface="Inter"/>
              </a:rPr>
              <a:t>. Retrieved from https://www.envi-met.com/es/software/</a:t>
            </a:r>
          </a:p>
          <a:p>
            <a:pPr marL="388620" lvl="1" indent="-194310">
              <a:lnSpc>
                <a:spcPts val="2699"/>
              </a:lnSpc>
              <a:buFont typeface="Arial"/>
              <a:buChar char="•"/>
            </a:pPr>
            <a:r>
              <a:rPr lang="en-GB" sz="1400" spc="17">
                <a:solidFill>
                  <a:srgbClr val="242424"/>
                </a:solidFill>
                <a:latin typeface="Inter"/>
              </a:rPr>
              <a:t>Grow Green Project - H2020. (2020). Compendium of Nature-based and ‘grey’ solutions to address climate- and water-related problems in European cities. </a:t>
            </a:r>
          </a:p>
          <a:p>
            <a:pPr marL="388620" lvl="1" indent="-194310">
              <a:lnSpc>
                <a:spcPts val="2699"/>
              </a:lnSpc>
              <a:buFont typeface="Arial"/>
              <a:buChar char="•"/>
            </a:pPr>
            <a:r>
              <a:rPr lang="en-GB" sz="1400" spc="17">
                <a:solidFill>
                  <a:srgbClr val="242424"/>
                </a:solidFill>
                <a:latin typeface="Inter"/>
              </a:rPr>
              <a:t>Hirano, Y., Ihara, T., </a:t>
            </a:r>
            <a:r>
              <a:rPr lang="en-GB" sz="1400" spc="17" err="1">
                <a:solidFill>
                  <a:srgbClr val="242424"/>
                </a:solidFill>
                <a:latin typeface="Inter"/>
              </a:rPr>
              <a:t>Gomi</a:t>
            </a:r>
            <a:r>
              <a:rPr lang="en-GB" sz="1400" spc="17">
                <a:solidFill>
                  <a:srgbClr val="242424"/>
                </a:solidFill>
                <a:latin typeface="Inter"/>
              </a:rPr>
              <a:t>, K., &amp; Fujita, T. (2019). Simulation-Based Evaluation of the Effect of Green Roofs in Office Building Districts on Mitigating the Urban Heat Island Effect and Reducing CO2 Emissions. Sustainability.</a:t>
            </a:r>
          </a:p>
          <a:p>
            <a:pPr marL="388620" lvl="1" indent="-194310">
              <a:lnSpc>
                <a:spcPts val="2699"/>
              </a:lnSpc>
              <a:buFont typeface="Arial"/>
              <a:buChar char="•"/>
            </a:pPr>
            <a:r>
              <a:rPr lang="en-GB" sz="1400" spc="17">
                <a:solidFill>
                  <a:srgbClr val="242424"/>
                </a:solidFill>
                <a:latin typeface="Inter"/>
              </a:rPr>
              <a:t>Hui, S. C., &amp; Chan, S. (2011). Integration of green roof and solar photovoltaic systems.</a:t>
            </a:r>
          </a:p>
          <a:p>
            <a:pPr marL="388620" lvl="1" indent="-194310">
              <a:lnSpc>
                <a:spcPts val="2699"/>
              </a:lnSpc>
              <a:buFont typeface="Arial"/>
              <a:buChar char="•"/>
            </a:pPr>
            <a:r>
              <a:rPr lang="en-GB" sz="1400" spc="17" err="1">
                <a:solidFill>
                  <a:srgbClr val="242424"/>
                </a:solidFill>
                <a:latin typeface="Inter"/>
              </a:rPr>
              <a:t>Lamnatou</a:t>
            </a:r>
            <a:r>
              <a:rPr lang="en-GB" sz="1400" spc="17">
                <a:solidFill>
                  <a:srgbClr val="242424"/>
                </a:solidFill>
                <a:latin typeface="Inter"/>
              </a:rPr>
              <a:t>, C., &amp; </a:t>
            </a:r>
            <a:r>
              <a:rPr lang="en-GB" sz="1400" spc="17" err="1">
                <a:solidFill>
                  <a:srgbClr val="242424"/>
                </a:solidFill>
                <a:latin typeface="Inter"/>
              </a:rPr>
              <a:t>Chemisana</a:t>
            </a:r>
            <a:r>
              <a:rPr lang="en-GB" sz="1400" spc="17">
                <a:solidFill>
                  <a:srgbClr val="242424"/>
                </a:solidFill>
                <a:latin typeface="Inter"/>
              </a:rPr>
              <a:t>, D. (2015). A critical analysis of factors affecting photovoltaic-green roof performance. Renewable and Sustainable Energy Reviews, 264 - 280.</a:t>
            </a:r>
          </a:p>
          <a:p>
            <a:pPr marL="388620" lvl="1" indent="-194310">
              <a:lnSpc>
                <a:spcPts val="2699"/>
              </a:lnSpc>
              <a:buFont typeface="Arial"/>
              <a:buChar char="•"/>
            </a:pPr>
            <a:r>
              <a:rPr lang="en-GB" sz="1400" spc="17">
                <a:solidFill>
                  <a:srgbClr val="242424"/>
                </a:solidFill>
                <a:latin typeface="Inter"/>
              </a:rPr>
              <a:t>Natural </a:t>
            </a:r>
            <a:r>
              <a:rPr lang="en-GB" sz="1400" spc="17" err="1">
                <a:solidFill>
                  <a:srgbClr val="242424"/>
                </a:solidFill>
                <a:latin typeface="Inter"/>
              </a:rPr>
              <a:t>Watre</a:t>
            </a:r>
            <a:r>
              <a:rPr lang="en-GB" sz="1400" spc="17">
                <a:solidFill>
                  <a:srgbClr val="242424"/>
                </a:solidFill>
                <a:latin typeface="Inter"/>
              </a:rPr>
              <a:t> Retention Measures. (n.d.). Green Roofs. Retrieved from http://nwrm.eu/</a:t>
            </a:r>
          </a:p>
          <a:p>
            <a:pPr marL="388620" lvl="1" indent="-194310">
              <a:lnSpc>
                <a:spcPts val="2699"/>
              </a:lnSpc>
              <a:buFont typeface="Arial"/>
              <a:buChar char="•"/>
            </a:pPr>
            <a:r>
              <a:rPr lang="en-GB" sz="1400" spc="17" err="1">
                <a:solidFill>
                  <a:srgbClr val="242424"/>
                </a:solidFill>
                <a:latin typeface="Inter"/>
              </a:rPr>
              <a:t>Niachou</a:t>
            </a:r>
            <a:r>
              <a:rPr lang="en-GB" sz="1400" spc="17">
                <a:solidFill>
                  <a:srgbClr val="242424"/>
                </a:solidFill>
                <a:latin typeface="Inter"/>
              </a:rPr>
              <a:t>, A., </a:t>
            </a:r>
            <a:r>
              <a:rPr lang="en-GB" sz="1400" spc="17" err="1">
                <a:solidFill>
                  <a:srgbClr val="242424"/>
                </a:solidFill>
                <a:latin typeface="Inter"/>
              </a:rPr>
              <a:t>Papakonstantinou</a:t>
            </a:r>
            <a:r>
              <a:rPr lang="en-GB" sz="1400" spc="17">
                <a:solidFill>
                  <a:srgbClr val="242424"/>
                </a:solidFill>
                <a:latin typeface="Inter"/>
              </a:rPr>
              <a:t>, K., </a:t>
            </a:r>
            <a:r>
              <a:rPr lang="en-GB" sz="1400" spc="17" err="1">
                <a:solidFill>
                  <a:srgbClr val="242424"/>
                </a:solidFill>
                <a:latin typeface="Inter"/>
              </a:rPr>
              <a:t>Santamouris</a:t>
            </a:r>
            <a:r>
              <a:rPr lang="en-GB" sz="1400" spc="17">
                <a:solidFill>
                  <a:srgbClr val="242424"/>
                </a:solidFill>
                <a:latin typeface="Inter"/>
              </a:rPr>
              <a:t>, M., </a:t>
            </a:r>
            <a:r>
              <a:rPr lang="en-GB" sz="1400" spc="17" err="1">
                <a:solidFill>
                  <a:srgbClr val="242424"/>
                </a:solidFill>
                <a:latin typeface="Inter"/>
              </a:rPr>
              <a:t>Tsangrassoulis</a:t>
            </a:r>
            <a:r>
              <a:rPr lang="en-GB" sz="1400" spc="17">
                <a:solidFill>
                  <a:srgbClr val="242424"/>
                </a:solidFill>
                <a:latin typeface="Inter"/>
              </a:rPr>
              <a:t>, A., &amp; G. </a:t>
            </a:r>
            <a:r>
              <a:rPr lang="en-GB" sz="1400" spc="17" err="1">
                <a:solidFill>
                  <a:srgbClr val="242424"/>
                </a:solidFill>
                <a:latin typeface="Inter"/>
              </a:rPr>
              <a:t>Mihalakakou</a:t>
            </a:r>
            <a:r>
              <a:rPr lang="en-GB" sz="1400" spc="17">
                <a:solidFill>
                  <a:srgbClr val="242424"/>
                </a:solidFill>
                <a:latin typeface="Inter"/>
              </a:rPr>
              <a:t>. (2001). Analysis of the green roof thermal properties and investigation of its energy performance. Energy and Buildings, 719-729.</a:t>
            </a:r>
          </a:p>
          <a:p>
            <a:pPr marL="388620" lvl="1" indent="-194310">
              <a:lnSpc>
                <a:spcPts val="2699"/>
              </a:lnSpc>
              <a:buFont typeface="Arial"/>
              <a:buChar char="•"/>
            </a:pPr>
            <a:r>
              <a:rPr lang="en-GB" sz="1400" spc="17">
                <a:solidFill>
                  <a:srgbClr val="242424"/>
                </a:solidFill>
                <a:latin typeface="Inter"/>
              </a:rPr>
              <a:t>UTS - University of Technology Sydney. (2021). Green Roof &amp; Solar Array – Comparative Research Project. </a:t>
            </a:r>
          </a:p>
          <a:p>
            <a:pPr marL="388620" lvl="1" indent="-194310">
              <a:lnSpc>
                <a:spcPts val="2699"/>
              </a:lnSpc>
              <a:spcBef>
                <a:spcPts val="1011"/>
              </a:spcBef>
              <a:buFont typeface="Arial"/>
              <a:buChar char="•"/>
            </a:pPr>
            <a:endParaRPr lang="en-GB" sz="1600" spc="17">
              <a:solidFill>
                <a:srgbClr val="242424"/>
              </a:solidFill>
              <a:latin typeface="Inter"/>
            </a:endParaRPr>
          </a:p>
          <a:p>
            <a:pPr marL="388620" lvl="1" indent="-194310">
              <a:lnSpc>
                <a:spcPts val="2699"/>
              </a:lnSpc>
              <a:spcBef>
                <a:spcPts val="1011"/>
              </a:spcBef>
              <a:buFont typeface="Arial"/>
              <a:buChar char="•"/>
            </a:pPr>
            <a:endParaRPr lang="en-US" sz="1600" spc="17">
              <a:solidFill>
                <a:srgbClr val="242424"/>
              </a:solidFill>
              <a:latin typeface="Inter"/>
            </a:endParaRPr>
          </a:p>
        </p:txBody>
      </p:sp>
      <p:sp>
        <p:nvSpPr>
          <p:cNvPr id="3" name="TextBox 3"/>
          <p:cNvSpPr txBox="1"/>
          <p:nvPr/>
        </p:nvSpPr>
        <p:spPr>
          <a:xfrm>
            <a:off x="7630510" y="544000"/>
            <a:ext cx="6682643" cy="857250"/>
          </a:xfrm>
          <a:prstGeom prst="rect">
            <a:avLst/>
          </a:prstGeom>
        </p:spPr>
        <p:txBody>
          <a:bodyPr lIns="0" tIns="0" rIns="0" bIns="0" rtlCol="0" anchor="t">
            <a:spAutoFit/>
          </a:bodyPr>
          <a:lstStyle/>
          <a:p>
            <a:pPr>
              <a:lnSpc>
                <a:spcPts val="6599"/>
              </a:lnSpc>
              <a:spcBef>
                <a:spcPts val="4949"/>
              </a:spcBef>
            </a:pPr>
            <a:r>
              <a:rPr lang="en-US" sz="5999" spc="-29">
                <a:solidFill>
                  <a:srgbClr val="242424"/>
                </a:solidFill>
                <a:latin typeface="Inter"/>
              </a:rPr>
              <a:t>References</a:t>
            </a:r>
          </a:p>
        </p:txBody>
      </p:sp>
      <p:sp>
        <p:nvSpPr>
          <p:cNvPr id="5" name="AutoShape 5"/>
          <p:cNvSpPr/>
          <p:nvPr/>
        </p:nvSpPr>
        <p:spPr>
          <a:xfrm>
            <a:off x="-152400" y="0"/>
            <a:ext cx="4736074" cy="2057400"/>
          </a:xfrm>
          <a:prstGeom prst="rect">
            <a:avLst/>
          </a:prstGeom>
          <a:solidFill>
            <a:srgbClr val="242424"/>
          </a:solidFill>
        </p:spPr>
        <p:txBody>
          <a:bodyPr/>
          <a:lstStyle/>
          <a:p>
            <a:endParaRPr lang="es-ES"/>
          </a:p>
        </p:txBody>
      </p:sp>
      <p:sp>
        <p:nvSpPr>
          <p:cNvPr id="6" name="TextBox 6"/>
          <p:cNvSpPr txBox="1"/>
          <p:nvPr/>
        </p:nvSpPr>
        <p:spPr>
          <a:xfrm>
            <a:off x="114163" y="68180"/>
            <a:ext cx="4191000" cy="1551707"/>
          </a:xfrm>
          <a:prstGeom prst="rect">
            <a:avLst/>
          </a:prstGeom>
        </p:spPr>
        <p:txBody>
          <a:bodyPr wrap="square" lIns="0" tIns="0" rIns="0" bIns="0" rtlCol="0" anchor="t">
            <a:spAutoFit/>
          </a:bodyPr>
          <a:lstStyle/>
          <a:p>
            <a:pPr marL="0" lvl="1" indent="0" algn="l">
              <a:spcBef>
                <a:spcPts val="1260"/>
              </a:spcBef>
            </a:pPr>
            <a:r>
              <a:rPr lang="en-US" sz="3000" spc="210">
                <a:solidFill>
                  <a:schemeClr val="bg1"/>
                </a:solidFill>
                <a:latin typeface="Inter"/>
              </a:rPr>
              <a:t>Module 2: </a:t>
            </a:r>
          </a:p>
          <a:p>
            <a:pPr marL="0" lvl="1">
              <a:spcBef>
                <a:spcPts val="1260"/>
              </a:spcBef>
            </a:pPr>
            <a:r>
              <a:rPr lang="en-US" sz="3000" spc="210">
                <a:solidFill>
                  <a:schemeClr val="bg1"/>
                </a:solidFill>
                <a:latin typeface="Inter"/>
              </a:rPr>
              <a:t>Sustainable roofing methods</a:t>
            </a:r>
          </a:p>
        </p:txBody>
      </p:sp>
      <p:sp>
        <p:nvSpPr>
          <p:cNvPr id="10" name="TextBox 10"/>
          <p:cNvSpPr txBox="1"/>
          <p:nvPr/>
        </p:nvSpPr>
        <p:spPr>
          <a:xfrm>
            <a:off x="9920442" y="9346352"/>
            <a:ext cx="5776705" cy="203430"/>
          </a:xfrm>
          <a:prstGeom prst="rect">
            <a:avLst/>
          </a:prstGeom>
        </p:spPr>
        <p:txBody>
          <a:bodyPr lIns="0" tIns="0" rIns="0" bIns="0" rtlCol="0" anchor="t">
            <a:spAutoFit/>
          </a:bodyPr>
          <a:lstStyle/>
          <a:p>
            <a:pPr marL="0" lvl="1" indent="0" algn="l">
              <a:lnSpc>
                <a:spcPts val="1680"/>
              </a:lnSpc>
              <a:spcBef>
                <a:spcPts val="1260"/>
              </a:spcBef>
            </a:pPr>
            <a:r>
              <a:rPr lang="en-US" sz="1400" u="none" spc="210">
                <a:solidFill>
                  <a:srgbClr val="FFFFFF"/>
                </a:solidFill>
                <a:latin typeface="Inter"/>
              </a:rPr>
              <a:t>REAL ESTATE LISTING － JANUARY 2020</a:t>
            </a:r>
          </a:p>
        </p:txBody>
      </p:sp>
      <p:grpSp>
        <p:nvGrpSpPr>
          <p:cNvPr id="11" name="Group 11"/>
          <p:cNvGrpSpPr/>
          <p:nvPr/>
        </p:nvGrpSpPr>
        <p:grpSpPr>
          <a:xfrm>
            <a:off x="16573500" y="0"/>
            <a:ext cx="1714500" cy="1714500"/>
            <a:chOff x="0" y="0"/>
            <a:chExt cx="1913890" cy="1913890"/>
          </a:xfrm>
        </p:grpSpPr>
        <p:sp>
          <p:nvSpPr>
            <p:cNvPr id="12" name="Freeform 12"/>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pic>
        <p:nvPicPr>
          <p:cNvPr id="14" name="Picture 13" descr="A blue lines on a black background&#10;&#10;Description automatically generated with low confidence">
            <a:extLst>
              <a:ext uri="{FF2B5EF4-FFF2-40B4-BE49-F238E27FC236}">
                <a16:creationId xmlns:a16="http://schemas.microsoft.com/office/drawing/2014/main" id="{83AE7CB0-104B-5D9C-E95E-B239F4874C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82600" y="-1104900"/>
            <a:ext cx="3657600" cy="3657600"/>
          </a:xfrm>
          <a:prstGeom prst="rect">
            <a:avLst/>
          </a:prstGeom>
        </p:spPr>
      </p:pic>
      <p:pic>
        <p:nvPicPr>
          <p:cNvPr id="4" name="Picture 2" descr="Co-funded by the European Union logo in png for web usage">
            <a:extLst>
              <a:ext uri="{FF2B5EF4-FFF2-40B4-BE49-F238E27FC236}">
                <a16:creationId xmlns:a16="http://schemas.microsoft.com/office/drawing/2014/main" id="{2A363408-E0E0-D70B-5000-E0ECBC3132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20895" y="9346352"/>
            <a:ext cx="3305210" cy="691680"/>
          </a:xfrm>
          <a:prstGeom prst="rect">
            <a:avLst/>
          </a:prstGeom>
          <a:noFill/>
          <a:extLst>
            <a:ext uri="{909E8E84-426E-40DD-AFC4-6F175D3DCCD1}">
              <a14:hiddenFill xmlns:a14="http://schemas.microsoft.com/office/drawing/2010/main">
                <a:solidFill>
                  <a:srgbClr val="FFFFFF"/>
                </a:solidFill>
              </a14:hiddenFill>
            </a:ext>
          </a:extLst>
        </p:spPr>
      </p:pic>
      <p:sp>
        <p:nvSpPr>
          <p:cNvPr id="18" name="Marcador de número de diapositiva 6">
            <a:extLst>
              <a:ext uri="{FF2B5EF4-FFF2-40B4-BE49-F238E27FC236}">
                <a16:creationId xmlns:a16="http://schemas.microsoft.com/office/drawing/2014/main" id="{880D165C-13E8-2175-A74A-6A9EE1F2363E}"/>
              </a:ext>
            </a:extLst>
          </p:cNvPr>
          <p:cNvSpPr>
            <a:spLocks noGrp="1"/>
          </p:cNvSpPr>
          <p:nvPr>
            <p:ph type="sldNum" sz="quarter" idx="12"/>
          </p:nvPr>
        </p:nvSpPr>
        <p:spPr>
          <a:xfrm>
            <a:off x="16363950" y="674687"/>
            <a:ext cx="2133600" cy="365125"/>
          </a:xfrm>
        </p:spPr>
        <p:txBody>
          <a:bodyPr/>
          <a:lstStyle/>
          <a:p>
            <a:pPr algn="ctr">
              <a:lnSpc>
                <a:spcPts val="2399"/>
              </a:lnSpc>
              <a:spcBef>
                <a:spcPts val="1799"/>
              </a:spcBef>
            </a:pPr>
            <a:fld id="{B6F15528-21DE-4FAA-801E-634DDDAF4B2B}" type="slidenum">
              <a:rPr lang="en-US" sz="1999" spc="119" smtClean="0">
                <a:solidFill>
                  <a:srgbClr val="FFFFFF"/>
                </a:solidFill>
                <a:latin typeface="Inter Bold"/>
              </a:rPr>
              <a:pPr algn="ctr">
                <a:lnSpc>
                  <a:spcPts val="2399"/>
                </a:lnSpc>
                <a:spcBef>
                  <a:spcPts val="1799"/>
                </a:spcBef>
              </a:pPr>
              <a:t>41</a:t>
            </a:fld>
            <a:endParaRPr lang="en-US" sz="1999" spc="119">
              <a:solidFill>
                <a:srgbClr val="FFFFFF"/>
              </a:solidFill>
              <a:latin typeface="Inter Bold"/>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ortar rectángulo de una esquina 15">
            <a:extLst>
              <a:ext uri="{FF2B5EF4-FFF2-40B4-BE49-F238E27FC236}">
                <a16:creationId xmlns:a16="http://schemas.microsoft.com/office/drawing/2014/main" id="{4FA8CC44-A7C4-69A9-E072-29AC680FFE4D}"/>
              </a:ext>
            </a:extLst>
          </p:cNvPr>
          <p:cNvSpPr/>
          <p:nvPr/>
        </p:nvSpPr>
        <p:spPr>
          <a:xfrm>
            <a:off x="1714500" y="5050476"/>
            <a:ext cx="7429500" cy="830943"/>
          </a:xfrm>
          <a:prstGeom prst="snip1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 name="TextBox 2"/>
          <p:cNvSpPr txBox="1"/>
          <p:nvPr/>
        </p:nvSpPr>
        <p:spPr>
          <a:xfrm>
            <a:off x="2696129" y="904994"/>
            <a:ext cx="10449911" cy="803557"/>
          </a:xfrm>
          <a:prstGeom prst="rect">
            <a:avLst/>
          </a:prstGeom>
        </p:spPr>
        <p:txBody>
          <a:bodyPr lIns="0" tIns="0" rIns="0" bIns="0" rtlCol="0" anchor="t">
            <a:spAutoFit/>
          </a:bodyPr>
          <a:lstStyle/>
          <a:p>
            <a:pPr>
              <a:lnSpc>
                <a:spcPts val="6159"/>
              </a:lnSpc>
              <a:spcBef>
                <a:spcPts val="4619"/>
              </a:spcBef>
            </a:pPr>
            <a:r>
              <a:rPr lang="en-US" sz="5599" spc="-279">
                <a:solidFill>
                  <a:srgbClr val="008E97"/>
                </a:solidFill>
                <a:latin typeface="Inter"/>
              </a:rPr>
              <a:t>PURPOSE OF GREEN ROOFS</a:t>
            </a:r>
          </a:p>
        </p:txBody>
      </p:sp>
      <p:sp>
        <p:nvSpPr>
          <p:cNvPr id="3" name="AutoShape 3"/>
          <p:cNvSpPr/>
          <p:nvPr/>
        </p:nvSpPr>
        <p:spPr>
          <a:xfrm>
            <a:off x="0" y="0"/>
            <a:ext cx="1714500" cy="10287000"/>
          </a:xfrm>
          <a:prstGeom prst="rect">
            <a:avLst/>
          </a:prstGeom>
          <a:solidFill>
            <a:srgbClr val="242424"/>
          </a:solidFill>
        </p:spPr>
        <p:txBody>
          <a:bodyPr/>
          <a:lstStyle/>
          <a:p>
            <a:endParaRPr lang="es-ES"/>
          </a:p>
        </p:txBody>
      </p:sp>
      <p:sp>
        <p:nvSpPr>
          <p:cNvPr id="4" name="TextBox 4"/>
          <p:cNvSpPr txBox="1"/>
          <p:nvPr/>
        </p:nvSpPr>
        <p:spPr>
          <a:xfrm rot="5400000">
            <a:off x="-2703918" y="4220475"/>
            <a:ext cx="7002110" cy="590418"/>
          </a:xfrm>
          <a:prstGeom prst="rect">
            <a:avLst/>
          </a:prstGeom>
        </p:spPr>
        <p:txBody>
          <a:bodyPr lIns="0" tIns="0" rIns="0" bIns="0" rtlCol="0" anchor="t">
            <a:spAutoFit/>
          </a:bodyPr>
          <a:lstStyle/>
          <a:p>
            <a:pPr marL="0" lvl="1">
              <a:lnSpc>
                <a:spcPts val="1680"/>
              </a:lnSpc>
              <a:spcBef>
                <a:spcPts val="1260"/>
              </a:spcBef>
            </a:pPr>
            <a:r>
              <a:rPr lang="en-US" sz="1400" spc="210">
                <a:solidFill>
                  <a:schemeClr val="bg1"/>
                </a:solidFill>
                <a:latin typeface="Inter"/>
              </a:rPr>
              <a:t>Learning Unit 1: </a:t>
            </a:r>
            <a:r>
              <a:rPr lang="en-GB" sz="1400">
                <a:solidFill>
                  <a:schemeClr val="bg1"/>
                </a:solidFill>
              </a:rPr>
              <a:t>Introduction to green roof systems and environmental benefits</a:t>
            </a:r>
          </a:p>
          <a:p>
            <a:pPr marL="0" lvl="1">
              <a:lnSpc>
                <a:spcPts val="1680"/>
              </a:lnSpc>
              <a:spcBef>
                <a:spcPts val="1260"/>
              </a:spcBef>
            </a:pPr>
            <a:endParaRPr lang="en-US" sz="1400" spc="210">
              <a:solidFill>
                <a:schemeClr val="bg1"/>
              </a:solidFill>
              <a:latin typeface="Inter"/>
            </a:endParaRP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sp>
        <p:nvSpPr>
          <p:cNvPr id="11" name="Marcador de número de diapositiva 6">
            <a:extLst>
              <a:ext uri="{FF2B5EF4-FFF2-40B4-BE49-F238E27FC236}">
                <a16:creationId xmlns:a16="http://schemas.microsoft.com/office/drawing/2014/main" id="{FC0E74BE-CB1D-F22A-A504-3751B4F15B48}"/>
              </a:ext>
            </a:extLst>
          </p:cNvPr>
          <p:cNvSpPr>
            <a:spLocks noGrp="1"/>
          </p:cNvSpPr>
          <p:nvPr>
            <p:ph type="sldNum" sz="quarter" idx="12"/>
          </p:nvPr>
        </p:nvSpPr>
        <p:spPr>
          <a:xfrm>
            <a:off x="16363950" y="674687"/>
            <a:ext cx="2133600" cy="365125"/>
          </a:xfrm>
        </p:spPr>
        <p:txBody>
          <a:bodyPr/>
          <a:lstStyle/>
          <a:p>
            <a:pPr algn="ctr">
              <a:lnSpc>
                <a:spcPts val="2399"/>
              </a:lnSpc>
              <a:spcBef>
                <a:spcPts val="1799"/>
              </a:spcBef>
            </a:pPr>
            <a:r>
              <a:rPr lang="en-US" sz="1999" spc="119">
                <a:solidFill>
                  <a:srgbClr val="FFFFFF"/>
                </a:solidFill>
                <a:latin typeface="Inter Bold"/>
              </a:rPr>
              <a:t>0</a:t>
            </a:r>
            <a:fld id="{B6F15528-21DE-4FAA-801E-634DDDAF4B2B}" type="slidenum">
              <a:rPr lang="en-US" sz="1999" spc="119" smtClean="0">
                <a:solidFill>
                  <a:srgbClr val="FFFFFF"/>
                </a:solidFill>
                <a:latin typeface="Inter Bold"/>
              </a:rPr>
              <a:pPr algn="ctr">
                <a:lnSpc>
                  <a:spcPts val="2399"/>
                </a:lnSpc>
                <a:spcBef>
                  <a:spcPts val="1799"/>
                </a:spcBef>
              </a:pPr>
              <a:t>5</a:t>
            </a:fld>
            <a:endParaRPr lang="en-US" sz="1999" spc="119">
              <a:solidFill>
                <a:srgbClr val="FFFFFF"/>
              </a:solidFill>
              <a:latin typeface="Inter Bold"/>
            </a:endParaRPr>
          </a:p>
        </p:txBody>
      </p:sp>
      <p:sp>
        <p:nvSpPr>
          <p:cNvPr id="7" name="CuadroTexto 6">
            <a:extLst>
              <a:ext uri="{FF2B5EF4-FFF2-40B4-BE49-F238E27FC236}">
                <a16:creationId xmlns:a16="http://schemas.microsoft.com/office/drawing/2014/main" id="{19B6341F-BEFB-91E7-9284-61B61089AF43}"/>
              </a:ext>
            </a:extLst>
          </p:cNvPr>
          <p:cNvSpPr txBox="1"/>
          <p:nvPr/>
        </p:nvSpPr>
        <p:spPr>
          <a:xfrm>
            <a:off x="2759752" y="5788397"/>
            <a:ext cx="13295409" cy="4211987"/>
          </a:xfrm>
          <a:prstGeom prst="rect">
            <a:avLst/>
          </a:prstGeom>
          <a:noFill/>
        </p:spPr>
        <p:txBody>
          <a:bodyPr wrap="square">
            <a:spAutoFit/>
          </a:bodyPr>
          <a:lstStyle/>
          <a:p>
            <a:pPr marL="342900" indent="-342900" algn="just">
              <a:lnSpc>
                <a:spcPct val="150000"/>
              </a:lnSpc>
              <a:spcAft>
                <a:spcPts val="1200"/>
              </a:spcAft>
              <a:buFont typeface="Arial" panose="020B0604020202020204" pitchFamily="34" charset="0"/>
              <a:buChar char="•"/>
            </a:pPr>
            <a:r>
              <a:rPr lang="en-US" sz="2400" b="1" spc="17" dirty="0">
                <a:latin typeface="Inter"/>
              </a:rPr>
              <a:t>Green Roofs </a:t>
            </a:r>
            <a:r>
              <a:rPr lang="en-US" sz="2400" spc="17" dirty="0">
                <a:latin typeface="Inter"/>
              </a:rPr>
              <a:t>represent </a:t>
            </a:r>
            <a:r>
              <a:rPr lang="en-US" sz="2400" b="1" spc="17" dirty="0">
                <a:latin typeface="Inter"/>
              </a:rPr>
              <a:t>sustainable urban planning </a:t>
            </a:r>
            <a:r>
              <a:rPr lang="en-US" sz="2400" spc="17" dirty="0">
                <a:latin typeface="Inter"/>
              </a:rPr>
              <a:t>with a multitude of </a:t>
            </a:r>
            <a:r>
              <a:rPr lang="en-US" sz="2400" b="1" spc="17" dirty="0">
                <a:latin typeface="Inter"/>
              </a:rPr>
              <a:t>benefits,</a:t>
            </a:r>
            <a:r>
              <a:rPr lang="en-US" sz="2400" spc="17" dirty="0">
                <a:latin typeface="Inter"/>
              </a:rPr>
              <a:t> both for the </a:t>
            </a:r>
            <a:r>
              <a:rPr lang="en-US" sz="2400" b="1" spc="17" dirty="0">
                <a:latin typeface="Inter"/>
              </a:rPr>
              <a:t>building and the urban environment. </a:t>
            </a:r>
          </a:p>
          <a:p>
            <a:pPr marL="342900" indent="-342900" algn="just">
              <a:lnSpc>
                <a:spcPct val="150000"/>
              </a:lnSpc>
              <a:spcAft>
                <a:spcPts val="1200"/>
              </a:spcAft>
              <a:buFont typeface="Arial" panose="020B0604020202020204" pitchFamily="34" charset="0"/>
              <a:buChar char="•"/>
            </a:pPr>
            <a:r>
              <a:rPr lang="en-US" sz="2400" b="1" spc="17" dirty="0">
                <a:latin typeface="Inter"/>
              </a:rPr>
              <a:t>Sustainable urban development aims to </a:t>
            </a:r>
            <a:r>
              <a:rPr lang="en-US" sz="2400" b="1" spc="17" dirty="0" err="1">
                <a:latin typeface="Inter"/>
              </a:rPr>
              <a:t>minimise</a:t>
            </a:r>
            <a:r>
              <a:rPr lang="en-US" sz="2400" b="1" spc="17" dirty="0">
                <a:latin typeface="Inter"/>
              </a:rPr>
              <a:t> damage to the environment </a:t>
            </a:r>
            <a:r>
              <a:rPr lang="en-US" sz="2400" spc="17" dirty="0">
                <a:latin typeface="Inter"/>
              </a:rPr>
              <a:t>while preserving as much of our resources as possible and </a:t>
            </a:r>
            <a:r>
              <a:rPr lang="en-US" sz="2400" b="1" spc="17" dirty="0">
                <a:latin typeface="Inter"/>
              </a:rPr>
              <a:t>transitioning to renewable resources</a:t>
            </a:r>
            <a:r>
              <a:rPr lang="en-US" sz="2400" spc="17" dirty="0">
                <a:latin typeface="Inter"/>
              </a:rPr>
              <a:t> wherever possible.</a:t>
            </a:r>
          </a:p>
          <a:p>
            <a:pPr marL="342900" indent="-342900" algn="just">
              <a:lnSpc>
                <a:spcPct val="150000"/>
              </a:lnSpc>
              <a:spcAft>
                <a:spcPts val="1200"/>
              </a:spcAft>
              <a:buFont typeface="Arial" panose="020B0604020202020204" pitchFamily="34" charset="0"/>
              <a:buChar char="•"/>
            </a:pPr>
            <a:r>
              <a:rPr lang="en-US" sz="2400" spc="17" dirty="0">
                <a:latin typeface="Inter"/>
              </a:rPr>
              <a:t>Currently, </a:t>
            </a:r>
            <a:r>
              <a:rPr lang="en-US" sz="2400" b="1" spc="17" dirty="0">
                <a:latin typeface="Inter"/>
              </a:rPr>
              <a:t>green roofs </a:t>
            </a:r>
            <a:r>
              <a:rPr lang="en-US" sz="2400" spc="17" dirty="0">
                <a:latin typeface="Inter"/>
              </a:rPr>
              <a:t>are considered a </a:t>
            </a:r>
            <a:r>
              <a:rPr lang="en-US" sz="2400" b="1" spc="17" dirty="0">
                <a:latin typeface="Inter"/>
              </a:rPr>
              <a:t>cost-effective strategy </a:t>
            </a:r>
            <a:r>
              <a:rPr lang="en-US" sz="2400" spc="17" dirty="0">
                <a:latin typeface="Inter"/>
              </a:rPr>
              <a:t>for creating more </a:t>
            </a:r>
            <a:r>
              <a:rPr lang="en-US" sz="2400" b="1" spc="17" dirty="0">
                <a:latin typeface="Inter"/>
              </a:rPr>
              <a:t>livable and sustainable cities.</a:t>
            </a:r>
          </a:p>
        </p:txBody>
      </p:sp>
      <p:sp>
        <p:nvSpPr>
          <p:cNvPr id="8" name="CuadroTexto 7">
            <a:extLst>
              <a:ext uri="{FF2B5EF4-FFF2-40B4-BE49-F238E27FC236}">
                <a16:creationId xmlns:a16="http://schemas.microsoft.com/office/drawing/2014/main" id="{F3D7604C-AEEB-12B4-D454-BA9B02D6D61D}"/>
              </a:ext>
            </a:extLst>
          </p:cNvPr>
          <p:cNvSpPr txBox="1"/>
          <p:nvPr/>
        </p:nvSpPr>
        <p:spPr>
          <a:xfrm>
            <a:off x="2637907" y="2885233"/>
            <a:ext cx="13539097" cy="1980607"/>
          </a:xfrm>
          <a:prstGeom prst="rect">
            <a:avLst/>
          </a:prstGeom>
          <a:noFill/>
          <a:ln>
            <a:noFill/>
          </a:ln>
        </p:spPr>
        <p:txBody>
          <a:bodyPr wrap="square">
            <a:spAutoFit/>
          </a:bodyPr>
          <a:lstStyle/>
          <a:p>
            <a:pPr indent="457200" algn="just">
              <a:lnSpc>
                <a:spcPct val="120000"/>
              </a:lnSpc>
              <a:spcBef>
                <a:spcPts val="200"/>
              </a:spcBef>
              <a:spcAft>
                <a:spcPts val="1000"/>
              </a:spcAft>
            </a:pPr>
            <a:r>
              <a:rPr lang="en-US" sz="2400" spc="17" dirty="0">
                <a:latin typeface="Inter"/>
              </a:rPr>
              <a:t>A green roof is a </a:t>
            </a:r>
            <a:r>
              <a:rPr lang="en-US" sz="2400" b="1" spc="17" dirty="0">
                <a:latin typeface="Inter"/>
              </a:rPr>
              <a:t>constructive installation </a:t>
            </a:r>
            <a:r>
              <a:rPr lang="en-US" sz="2400" spc="17" dirty="0">
                <a:latin typeface="Inter"/>
              </a:rPr>
              <a:t>that has a </a:t>
            </a:r>
            <a:r>
              <a:rPr lang="en-US" sz="2400" b="1" spc="17" dirty="0">
                <a:latin typeface="Inter"/>
              </a:rPr>
              <a:t>vegetation cover on top </a:t>
            </a:r>
            <a:r>
              <a:rPr lang="en-US" sz="2400" spc="17" dirty="0">
                <a:latin typeface="Inter"/>
              </a:rPr>
              <a:t>of soil or substrate and is specially conceived </a:t>
            </a:r>
            <a:r>
              <a:rPr lang="en-US" sz="2400" b="1" spc="17" dirty="0">
                <a:latin typeface="Inter"/>
              </a:rPr>
              <a:t>to obtain environmental benefits</a:t>
            </a:r>
            <a:r>
              <a:rPr lang="en-US" sz="2400" spc="17" dirty="0">
                <a:latin typeface="Inter"/>
              </a:rPr>
              <a:t>. </a:t>
            </a:r>
          </a:p>
          <a:p>
            <a:pPr indent="457200" algn="just">
              <a:lnSpc>
                <a:spcPct val="120000"/>
              </a:lnSpc>
              <a:spcBef>
                <a:spcPts val="200"/>
              </a:spcBef>
              <a:spcAft>
                <a:spcPts val="1000"/>
              </a:spcAft>
            </a:pPr>
            <a:r>
              <a:rPr lang="en-US" sz="2400" spc="17" dirty="0">
                <a:latin typeface="Inter"/>
              </a:rPr>
              <a:t>The roof contains </a:t>
            </a:r>
            <a:r>
              <a:rPr lang="en-US" sz="2400" b="1" spc="17" dirty="0">
                <a:latin typeface="Inter"/>
              </a:rPr>
              <a:t>four main components:</a:t>
            </a:r>
            <a:r>
              <a:rPr lang="en-US" sz="2400" spc="17" dirty="0">
                <a:latin typeface="Inter"/>
              </a:rPr>
              <a:t> a membrane to protect the structure of the roof, a drainage layer, growing medium and finally the vegetation. </a:t>
            </a:r>
            <a:endParaRPr lang="en-GB" sz="2400" spc="17" dirty="0">
              <a:latin typeface="Inter"/>
            </a:endParaRPr>
          </a:p>
        </p:txBody>
      </p:sp>
      <p:sp>
        <p:nvSpPr>
          <p:cNvPr id="12" name="CuadroTexto 11">
            <a:extLst>
              <a:ext uri="{FF2B5EF4-FFF2-40B4-BE49-F238E27FC236}">
                <a16:creationId xmlns:a16="http://schemas.microsoft.com/office/drawing/2014/main" id="{E602EDCF-F8B7-92A6-A166-3CEFB7902795}"/>
              </a:ext>
            </a:extLst>
          </p:cNvPr>
          <p:cNvSpPr txBox="1"/>
          <p:nvPr/>
        </p:nvSpPr>
        <p:spPr>
          <a:xfrm>
            <a:off x="3191741" y="5249127"/>
            <a:ext cx="3835264" cy="523220"/>
          </a:xfrm>
          <a:prstGeom prst="rect">
            <a:avLst/>
          </a:prstGeom>
          <a:noFill/>
        </p:spPr>
        <p:txBody>
          <a:bodyPr wrap="square" rtlCol="0">
            <a:spAutoFit/>
          </a:bodyPr>
          <a:lstStyle/>
          <a:p>
            <a:r>
              <a:rPr lang="en-GB" sz="2800" spc="17" dirty="0">
                <a:solidFill>
                  <a:srgbClr val="008E97"/>
                </a:solidFill>
                <a:latin typeface="Inter"/>
              </a:rPr>
              <a:t>Urban implications</a:t>
            </a:r>
          </a:p>
        </p:txBody>
      </p:sp>
      <p:grpSp>
        <p:nvGrpSpPr>
          <p:cNvPr id="23" name="Grupo 22">
            <a:extLst>
              <a:ext uri="{FF2B5EF4-FFF2-40B4-BE49-F238E27FC236}">
                <a16:creationId xmlns:a16="http://schemas.microsoft.com/office/drawing/2014/main" id="{45A7D25F-9669-769A-87AF-012C0652F096}"/>
              </a:ext>
            </a:extLst>
          </p:cNvPr>
          <p:cNvGrpSpPr/>
          <p:nvPr/>
        </p:nvGrpSpPr>
        <p:grpSpPr>
          <a:xfrm>
            <a:off x="1714500" y="1718635"/>
            <a:ext cx="7429500" cy="1227992"/>
            <a:chOff x="1714500" y="1718635"/>
            <a:chExt cx="7429500" cy="1227992"/>
          </a:xfrm>
        </p:grpSpPr>
        <p:sp>
          <p:nvSpPr>
            <p:cNvPr id="15" name="Recortar rectángulo de una esquina 14">
              <a:extLst>
                <a:ext uri="{FF2B5EF4-FFF2-40B4-BE49-F238E27FC236}">
                  <a16:creationId xmlns:a16="http://schemas.microsoft.com/office/drawing/2014/main" id="{B6838EA4-2568-5A67-8C9F-FEE6340CCBD7}"/>
                </a:ext>
              </a:extLst>
            </p:cNvPr>
            <p:cNvSpPr/>
            <p:nvPr/>
          </p:nvSpPr>
          <p:spPr>
            <a:xfrm>
              <a:off x="1714500" y="1962675"/>
              <a:ext cx="7429500" cy="830943"/>
            </a:xfrm>
            <a:prstGeom prst="snip1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 name="CuadroTexto 8">
              <a:extLst>
                <a:ext uri="{FF2B5EF4-FFF2-40B4-BE49-F238E27FC236}">
                  <a16:creationId xmlns:a16="http://schemas.microsoft.com/office/drawing/2014/main" id="{E352E8A8-09B9-3347-022D-CD3D44AD3A12}"/>
                </a:ext>
              </a:extLst>
            </p:cNvPr>
            <p:cNvSpPr txBox="1"/>
            <p:nvPr/>
          </p:nvSpPr>
          <p:spPr>
            <a:xfrm>
              <a:off x="3286329" y="2151752"/>
              <a:ext cx="3835264" cy="523220"/>
            </a:xfrm>
            <a:prstGeom prst="rect">
              <a:avLst/>
            </a:prstGeom>
            <a:noFill/>
          </p:spPr>
          <p:txBody>
            <a:bodyPr wrap="square" rtlCol="0">
              <a:spAutoFit/>
            </a:bodyPr>
            <a:lstStyle/>
            <a:p>
              <a:r>
                <a:rPr lang="en-GB" sz="2800" spc="17" dirty="0">
                  <a:solidFill>
                    <a:srgbClr val="008E97"/>
                  </a:solidFill>
                  <a:latin typeface="Inter"/>
                </a:rPr>
                <a:t>What is a green roof?</a:t>
              </a:r>
            </a:p>
          </p:txBody>
        </p:sp>
        <p:pic>
          <p:nvPicPr>
            <p:cNvPr id="22" name="Imagen 21" descr="Icono&#10;&#10;Descripción generada automáticamente">
              <a:extLst>
                <a:ext uri="{FF2B5EF4-FFF2-40B4-BE49-F238E27FC236}">
                  <a16:creationId xmlns:a16="http://schemas.microsoft.com/office/drawing/2014/main" id="{B68A1F66-DB5D-6F00-4AD2-8D26ED5A52C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15574" y="1718635"/>
              <a:ext cx="1227992" cy="1227992"/>
            </a:xfrm>
            <a:prstGeom prst="rect">
              <a:avLst/>
            </a:prstGeom>
          </p:spPr>
        </p:pic>
      </p:grpSp>
      <p:pic>
        <p:nvPicPr>
          <p:cNvPr id="25" name="Imagen 24">
            <a:extLst>
              <a:ext uri="{FF2B5EF4-FFF2-40B4-BE49-F238E27FC236}">
                <a16:creationId xmlns:a16="http://schemas.microsoft.com/office/drawing/2014/main" id="{82CCE67F-6652-2AA0-933B-49C5DA16FBF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10996" y="4865840"/>
            <a:ext cx="978877" cy="978877"/>
          </a:xfrm>
          <a:prstGeom prst="rect">
            <a:avLst/>
          </a:prstGeom>
        </p:spPr>
      </p:pic>
    </p:spTree>
    <p:extLst>
      <p:ext uri="{BB962C8B-B14F-4D97-AF65-F5344CB8AC3E}">
        <p14:creationId xmlns:p14="http://schemas.microsoft.com/office/powerpoint/2010/main" val="37260801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389794" y="754340"/>
            <a:ext cx="10449911" cy="803557"/>
          </a:xfrm>
          <a:prstGeom prst="rect">
            <a:avLst/>
          </a:prstGeom>
        </p:spPr>
        <p:txBody>
          <a:bodyPr lIns="0" tIns="0" rIns="0" bIns="0" rtlCol="0" anchor="t">
            <a:spAutoFit/>
          </a:bodyPr>
          <a:lstStyle/>
          <a:p>
            <a:pPr>
              <a:lnSpc>
                <a:spcPts val="6159"/>
              </a:lnSpc>
              <a:spcBef>
                <a:spcPts val="4619"/>
              </a:spcBef>
            </a:pPr>
            <a:r>
              <a:rPr lang="en-US" sz="5599" spc="-279" dirty="0">
                <a:solidFill>
                  <a:srgbClr val="008E97"/>
                </a:solidFill>
                <a:latin typeface="Inter"/>
              </a:rPr>
              <a:t>GREEN ROOF SYSTEMS</a:t>
            </a:r>
          </a:p>
        </p:txBody>
      </p:sp>
      <p:sp>
        <p:nvSpPr>
          <p:cNvPr id="3" name="AutoShape 3"/>
          <p:cNvSpPr/>
          <p:nvPr/>
        </p:nvSpPr>
        <p:spPr>
          <a:xfrm>
            <a:off x="0" y="0"/>
            <a:ext cx="1714500" cy="10287000"/>
          </a:xfrm>
          <a:prstGeom prst="rect">
            <a:avLst/>
          </a:prstGeom>
          <a:solidFill>
            <a:srgbClr val="242424"/>
          </a:solidFill>
        </p:spPr>
        <p:txBody>
          <a:bodyPr/>
          <a:lstStyle/>
          <a:p>
            <a:endParaRPr lang="es-ES"/>
          </a:p>
        </p:txBody>
      </p:sp>
      <p:sp>
        <p:nvSpPr>
          <p:cNvPr id="4" name="TextBox 4"/>
          <p:cNvSpPr txBox="1"/>
          <p:nvPr/>
        </p:nvSpPr>
        <p:spPr>
          <a:xfrm rot="5400000">
            <a:off x="-2703918" y="4220475"/>
            <a:ext cx="7002110" cy="590418"/>
          </a:xfrm>
          <a:prstGeom prst="rect">
            <a:avLst/>
          </a:prstGeom>
        </p:spPr>
        <p:txBody>
          <a:bodyPr lIns="0" tIns="0" rIns="0" bIns="0" rtlCol="0" anchor="t">
            <a:spAutoFit/>
          </a:bodyPr>
          <a:lstStyle/>
          <a:p>
            <a:pPr marL="0" lvl="1">
              <a:lnSpc>
                <a:spcPts val="1680"/>
              </a:lnSpc>
              <a:spcBef>
                <a:spcPts val="1260"/>
              </a:spcBef>
            </a:pPr>
            <a:r>
              <a:rPr lang="en-US" sz="1400" spc="210">
                <a:solidFill>
                  <a:schemeClr val="bg1"/>
                </a:solidFill>
                <a:latin typeface="Inter"/>
              </a:rPr>
              <a:t>Learning Unit 1: </a:t>
            </a:r>
            <a:r>
              <a:rPr lang="en-GB" sz="1400">
                <a:solidFill>
                  <a:schemeClr val="bg1"/>
                </a:solidFill>
              </a:rPr>
              <a:t>Introduction to green roof systems and environmental benefits</a:t>
            </a:r>
          </a:p>
          <a:p>
            <a:pPr marL="0" lvl="1">
              <a:lnSpc>
                <a:spcPts val="1680"/>
              </a:lnSpc>
              <a:spcBef>
                <a:spcPts val="1260"/>
              </a:spcBef>
            </a:pPr>
            <a:endParaRPr lang="en-US" sz="1400" spc="210">
              <a:solidFill>
                <a:schemeClr val="bg1"/>
              </a:solidFill>
              <a:latin typeface="Inter"/>
            </a:endParaRP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grpSp>
        <p:nvGrpSpPr>
          <p:cNvPr id="11" name="Grupo 10">
            <a:extLst>
              <a:ext uri="{FF2B5EF4-FFF2-40B4-BE49-F238E27FC236}">
                <a16:creationId xmlns:a16="http://schemas.microsoft.com/office/drawing/2014/main" id="{4246BE65-AD1E-2F62-3F07-6F3B2A9D7653}"/>
              </a:ext>
            </a:extLst>
          </p:cNvPr>
          <p:cNvGrpSpPr/>
          <p:nvPr/>
        </p:nvGrpSpPr>
        <p:grpSpPr>
          <a:xfrm>
            <a:off x="2260974" y="2568259"/>
            <a:ext cx="10031400" cy="2888437"/>
            <a:chOff x="2216428" y="2363063"/>
            <a:chExt cx="10031400" cy="2888437"/>
          </a:xfrm>
        </p:grpSpPr>
        <p:sp>
          <p:nvSpPr>
            <p:cNvPr id="9" name="TextBox 9"/>
            <p:cNvSpPr txBox="1"/>
            <p:nvPr/>
          </p:nvSpPr>
          <p:spPr>
            <a:xfrm>
              <a:off x="2387130" y="2827760"/>
              <a:ext cx="9860698" cy="2423740"/>
            </a:xfrm>
            <a:prstGeom prst="rect">
              <a:avLst/>
            </a:prstGeom>
          </p:spPr>
          <p:txBody>
            <a:bodyPr wrap="square" lIns="0" tIns="0" rIns="0" bIns="0" rtlCol="0" anchor="t">
              <a:spAutoFit/>
            </a:bodyPr>
            <a:lstStyle/>
            <a:p>
              <a:pPr algn="just">
                <a:lnSpc>
                  <a:spcPts val="2699"/>
                </a:lnSpc>
              </a:pPr>
              <a:r>
                <a:rPr lang="en-GB" sz="2400" spc="17" dirty="0">
                  <a:solidFill>
                    <a:srgbClr val="242424"/>
                  </a:solidFill>
                  <a:latin typeface="Inter"/>
                </a:rPr>
                <a:t>Roof garden with permanent irrigation and deep soils, suitable for lawns, shrubs, and trees, and  walkways (highest maintenance).</a:t>
              </a:r>
            </a:p>
            <a:p>
              <a:pPr algn="just">
                <a:lnSpc>
                  <a:spcPts val="2699"/>
                </a:lnSpc>
              </a:pPr>
              <a:r>
                <a:rPr lang="en-GB" sz="2400" spc="17" dirty="0">
                  <a:solidFill>
                    <a:srgbClr val="242424"/>
                  </a:solidFill>
                  <a:latin typeface="Inter"/>
                </a:rPr>
                <a:t>This type of green roof implies great environmental benefits (biodiversity, reduction of the heat island effect, improvement of air quality, etc.) but also other social benefits due to its accessibility (creation of vegetable gardens, better comfort of residents and quality of life, etc.). </a:t>
              </a:r>
              <a:endParaRPr lang="en-US" sz="2400" spc="17" dirty="0">
                <a:solidFill>
                  <a:srgbClr val="242424"/>
                </a:solidFill>
                <a:latin typeface="Inter"/>
              </a:endParaRPr>
            </a:p>
          </p:txBody>
        </p:sp>
        <p:sp>
          <p:nvSpPr>
            <p:cNvPr id="10" name="TextBox 10"/>
            <p:cNvSpPr txBox="1"/>
            <p:nvPr/>
          </p:nvSpPr>
          <p:spPr>
            <a:xfrm>
              <a:off x="2216428" y="2363063"/>
              <a:ext cx="3974894" cy="421077"/>
            </a:xfrm>
            <a:prstGeom prst="rect">
              <a:avLst/>
            </a:prstGeom>
          </p:spPr>
          <p:txBody>
            <a:bodyPr wrap="square" lIns="0" tIns="0" rIns="0" bIns="0" rtlCol="0" anchor="t">
              <a:spAutoFit/>
            </a:bodyPr>
            <a:lstStyle/>
            <a:p>
              <a:pPr algn="ctr">
                <a:lnSpc>
                  <a:spcPts val="3520"/>
                </a:lnSpc>
                <a:spcBef>
                  <a:spcPts val="2640"/>
                </a:spcBef>
              </a:pPr>
              <a:r>
                <a:rPr lang="en-US" sz="2800" spc="17" dirty="0">
                  <a:solidFill>
                    <a:srgbClr val="008E97"/>
                  </a:solidFill>
                  <a:latin typeface="Inter"/>
                </a:rPr>
                <a:t>Intensive green roofs </a:t>
              </a:r>
            </a:p>
          </p:txBody>
        </p:sp>
      </p:grpSp>
      <p:grpSp>
        <p:nvGrpSpPr>
          <p:cNvPr id="20" name="Group 20"/>
          <p:cNvGrpSpPr/>
          <p:nvPr/>
        </p:nvGrpSpPr>
        <p:grpSpPr>
          <a:xfrm>
            <a:off x="16544003"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sp>
        <p:nvSpPr>
          <p:cNvPr id="12" name="Marcador de número de diapositiva 6">
            <a:extLst>
              <a:ext uri="{FF2B5EF4-FFF2-40B4-BE49-F238E27FC236}">
                <a16:creationId xmlns:a16="http://schemas.microsoft.com/office/drawing/2014/main" id="{4311D8DB-AB64-72B5-0B6D-56930392A3C9}"/>
              </a:ext>
            </a:extLst>
          </p:cNvPr>
          <p:cNvSpPr>
            <a:spLocks noGrp="1"/>
          </p:cNvSpPr>
          <p:nvPr>
            <p:ph type="sldNum" sz="quarter" idx="12"/>
          </p:nvPr>
        </p:nvSpPr>
        <p:spPr>
          <a:xfrm>
            <a:off x="16363950" y="674687"/>
            <a:ext cx="2133600" cy="365125"/>
          </a:xfrm>
        </p:spPr>
        <p:txBody>
          <a:bodyPr/>
          <a:lstStyle/>
          <a:p>
            <a:pPr algn="ctr">
              <a:lnSpc>
                <a:spcPts val="2399"/>
              </a:lnSpc>
              <a:spcBef>
                <a:spcPts val="1799"/>
              </a:spcBef>
            </a:pPr>
            <a:r>
              <a:rPr lang="en-US" sz="1999" spc="119">
                <a:solidFill>
                  <a:srgbClr val="FFFFFF"/>
                </a:solidFill>
                <a:latin typeface="Inter Bold"/>
              </a:rPr>
              <a:t>0</a:t>
            </a:r>
            <a:fld id="{B6F15528-21DE-4FAA-801E-634DDDAF4B2B}" type="slidenum">
              <a:rPr lang="en-US" sz="1999" spc="119" smtClean="0">
                <a:solidFill>
                  <a:srgbClr val="FFFFFF"/>
                </a:solidFill>
                <a:latin typeface="Inter Bold"/>
              </a:rPr>
              <a:pPr algn="ctr">
                <a:lnSpc>
                  <a:spcPts val="2399"/>
                </a:lnSpc>
                <a:spcBef>
                  <a:spcPts val="1799"/>
                </a:spcBef>
              </a:pPr>
              <a:t>6</a:t>
            </a:fld>
            <a:endParaRPr lang="en-US" sz="1999" spc="119">
              <a:solidFill>
                <a:srgbClr val="FFFFFF"/>
              </a:solidFill>
              <a:latin typeface="Inter Bold"/>
            </a:endParaRPr>
          </a:p>
        </p:txBody>
      </p:sp>
      <p:sp>
        <p:nvSpPr>
          <p:cNvPr id="13" name="CuadroTexto 12">
            <a:extLst>
              <a:ext uri="{FF2B5EF4-FFF2-40B4-BE49-F238E27FC236}">
                <a16:creationId xmlns:a16="http://schemas.microsoft.com/office/drawing/2014/main" id="{FC9452D3-6FB9-B6D3-D176-7178A298B370}"/>
              </a:ext>
            </a:extLst>
          </p:cNvPr>
          <p:cNvSpPr txBox="1"/>
          <p:nvPr/>
        </p:nvSpPr>
        <p:spPr>
          <a:xfrm>
            <a:off x="2272998" y="1816143"/>
            <a:ext cx="9247238" cy="461665"/>
          </a:xfrm>
          <a:prstGeom prst="rect">
            <a:avLst/>
          </a:prstGeom>
          <a:noFill/>
        </p:spPr>
        <p:txBody>
          <a:bodyPr wrap="square">
            <a:spAutoFit/>
          </a:bodyPr>
          <a:lstStyle/>
          <a:p>
            <a:r>
              <a:rPr lang="en-US" sz="2400" spc="17" dirty="0">
                <a:latin typeface="Inter"/>
              </a:rPr>
              <a:t>Green roofs can also be categorized into</a:t>
            </a:r>
            <a:r>
              <a:rPr lang="en-US" sz="2400" b="1" spc="17" dirty="0">
                <a:latin typeface="Inter"/>
              </a:rPr>
              <a:t> different types:</a:t>
            </a:r>
            <a:endParaRPr lang="en-GB" sz="2400" b="1" spc="17" dirty="0">
              <a:latin typeface="Inter"/>
            </a:endParaRPr>
          </a:p>
        </p:txBody>
      </p:sp>
      <p:pic>
        <p:nvPicPr>
          <p:cNvPr id="1028" name="Picture 4">
            <a:extLst>
              <a:ext uri="{FF2B5EF4-FFF2-40B4-BE49-F238E27FC236}">
                <a16:creationId xmlns:a16="http://schemas.microsoft.com/office/drawing/2014/main" id="{255AD69A-4C11-A715-E56B-D49AE1AFFD0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950379" y="1708551"/>
            <a:ext cx="4450874" cy="3338156"/>
          </a:xfrm>
          <a:prstGeom prst="rect">
            <a:avLst/>
          </a:prstGeom>
          <a:noFill/>
          <a:extLst>
            <a:ext uri="{909E8E84-426E-40DD-AFC4-6F175D3DCCD1}">
              <a14:hiddenFill xmlns:a14="http://schemas.microsoft.com/office/drawing/2010/main">
                <a:solidFill>
                  <a:srgbClr val="FFFFFF"/>
                </a:solidFill>
              </a14:hiddenFill>
            </a:ext>
          </a:extLst>
        </p:spPr>
      </p:pic>
      <p:sp>
        <p:nvSpPr>
          <p:cNvPr id="27" name="CuadroTexto 26">
            <a:extLst>
              <a:ext uri="{FF2B5EF4-FFF2-40B4-BE49-F238E27FC236}">
                <a16:creationId xmlns:a16="http://schemas.microsoft.com/office/drawing/2014/main" id="{C980DF4F-6149-F8B7-0C61-F51C410259C8}"/>
              </a:ext>
            </a:extLst>
          </p:cNvPr>
          <p:cNvSpPr txBox="1"/>
          <p:nvPr/>
        </p:nvSpPr>
        <p:spPr>
          <a:xfrm>
            <a:off x="12967182" y="5046707"/>
            <a:ext cx="4434072" cy="707886"/>
          </a:xfrm>
          <a:prstGeom prst="rect">
            <a:avLst/>
          </a:prstGeom>
          <a:noFill/>
        </p:spPr>
        <p:txBody>
          <a:bodyPr wrap="square">
            <a:spAutoFit/>
          </a:bodyPr>
          <a:lstStyle/>
          <a:p>
            <a:r>
              <a:rPr lang="en-GB" sz="1000" spc="17" dirty="0">
                <a:solidFill>
                  <a:srgbClr val="242424"/>
                </a:solidFill>
                <a:latin typeface="Inter"/>
              </a:rPr>
              <a:t>EWHA </a:t>
            </a:r>
            <a:r>
              <a:rPr lang="en-GB" sz="1000" spc="17" dirty="0" err="1">
                <a:solidFill>
                  <a:srgbClr val="242424"/>
                </a:solidFill>
                <a:latin typeface="Inter"/>
              </a:rPr>
              <a:t>Womans</a:t>
            </a:r>
            <a:r>
              <a:rPr lang="en-GB" sz="1000" spc="17" dirty="0">
                <a:solidFill>
                  <a:srgbClr val="242424"/>
                </a:solidFill>
                <a:latin typeface="Inter"/>
              </a:rPr>
              <a:t> University. </a:t>
            </a:r>
          </a:p>
          <a:p>
            <a:r>
              <a:rPr lang="en-GB" sz="1000" spc="17" dirty="0">
                <a:solidFill>
                  <a:srgbClr val="242424"/>
                </a:solidFill>
                <a:latin typeface="Inter"/>
              </a:rPr>
              <a:t>Dominique Perrault architecture</a:t>
            </a:r>
            <a:br>
              <a:rPr lang="en-GB" sz="1000" spc="17" dirty="0">
                <a:solidFill>
                  <a:srgbClr val="242424"/>
                </a:solidFill>
                <a:latin typeface="Inter"/>
              </a:rPr>
            </a:br>
            <a:r>
              <a:rPr lang="en-GB" sz="1000" spc="17" dirty="0">
                <a:solidFill>
                  <a:srgbClr val="242424"/>
                </a:solidFill>
                <a:latin typeface="Inter"/>
              </a:rPr>
              <a:t>Seoul, South Korea</a:t>
            </a:r>
            <a:br>
              <a:rPr lang="en-GB" sz="1000" spc="17" dirty="0">
                <a:solidFill>
                  <a:srgbClr val="242424"/>
                </a:solidFill>
                <a:latin typeface="Inter"/>
              </a:rPr>
            </a:br>
            <a:r>
              <a:rPr lang="en-GB" sz="1000" spc="17" dirty="0">
                <a:solidFill>
                  <a:srgbClr val="242424"/>
                </a:solidFill>
                <a:latin typeface="Inter"/>
              </a:rPr>
              <a:t>Credit: André Morin / DPA / </a:t>
            </a:r>
            <a:r>
              <a:rPr lang="en-GB" sz="1000" spc="17" dirty="0" err="1">
                <a:solidFill>
                  <a:srgbClr val="242424"/>
                </a:solidFill>
                <a:latin typeface="Inter"/>
              </a:rPr>
              <a:t>Adagp</a:t>
            </a:r>
            <a:endParaRPr lang="en-GB" sz="1000" spc="17" dirty="0">
              <a:solidFill>
                <a:srgbClr val="242424"/>
              </a:solidFill>
              <a:latin typeface="Inter"/>
            </a:endParaRPr>
          </a:p>
        </p:txBody>
      </p:sp>
      <p:grpSp>
        <p:nvGrpSpPr>
          <p:cNvPr id="15" name="Grupo 14">
            <a:extLst>
              <a:ext uri="{FF2B5EF4-FFF2-40B4-BE49-F238E27FC236}">
                <a16:creationId xmlns:a16="http://schemas.microsoft.com/office/drawing/2014/main" id="{0B025660-5BBF-CA90-2CF8-586C979AF12C}"/>
              </a:ext>
            </a:extLst>
          </p:cNvPr>
          <p:cNvGrpSpPr/>
          <p:nvPr/>
        </p:nvGrpSpPr>
        <p:grpSpPr>
          <a:xfrm>
            <a:off x="2462176" y="5573519"/>
            <a:ext cx="9882851" cy="1230396"/>
            <a:chOff x="2438400" y="5458860"/>
            <a:chExt cx="9882851" cy="1230396"/>
          </a:xfrm>
        </p:grpSpPr>
        <p:sp>
          <p:nvSpPr>
            <p:cNvPr id="17" name="TextBox 15">
              <a:extLst>
                <a:ext uri="{FF2B5EF4-FFF2-40B4-BE49-F238E27FC236}">
                  <a16:creationId xmlns:a16="http://schemas.microsoft.com/office/drawing/2014/main" id="{31CE9AB0-1534-14D0-5974-A3408DABA1C7}"/>
                </a:ext>
              </a:extLst>
            </p:cNvPr>
            <p:cNvSpPr txBox="1"/>
            <p:nvPr/>
          </p:nvSpPr>
          <p:spPr>
            <a:xfrm>
              <a:off x="2438400" y="5996759"/>
              <a:ext cx="9882851" cy="692497"/>
            </a:xfrm>
            <a:prstGeom prst="rect">
              <a:avLst/>
            </a:prstGeom>
          </p:spPr>
          <p:txBody>
            <a:bodyPr wrap="square" lIns="0" tIns="0" rIns="0" bIns="0" rtlCol="0" anchor="t">
              <a:spAutoFit/>
            </a:bodyPr>
            <a:lstStyle/>
            <a:p>
              <a:pPr algn="just">
                <a:lnSpc>
                  <a:spcPts val="2699"/>
                </a:lnSpc>
                <a:spcBef>
                  <a:spcPts val="2024"/>
                </a:spcBef>
              </a:pPr>
              <a:r>
                <a:rPr lang="en-GB" sz="2400" spc="17" dirty="0">
                  <a:solidFill>
                    <a:srgbClr val="242424"/>
                  </a:solidFill>
                  <a:latin typeface="Inter"/>
                </a:rPr>
                <a:t>Suitable for visible and accessible roofs, they require green and flowering plants throughout the year.</a:t>
              </a:r>
              <a:endParaRPr lang="en-US" sz="2400" spc="17" dirty="0">
                <a:solidFill>
                  <a:srgbClr val="242424"/>
                </a:solidFill>
                <a:latin typeface="Inter"/>
              </a:endParaRPr>
            </a:p>
          </p:txBody>
        </p:sp>
        <p:sp>
          <p:nvSpPr>
            <p:cNvPr id="18" name="TextBox 16">
              <a:extLst>
                <a:ext uri="{FF2B5EF4-FFF2-40B4-BE49-F238E27FC236}">
                  <a16:creationId xmlns:a16="http://schemas.microsoft.com/office/drawing/2014/main" id="{2E9030C9-2933-9E2D-9764-4E994DA8ADFA}"/>
                </a:ext>
              </a:extLst>
            </p:cNvPr>
            <p:cNvSpPr txBox="1"/>
            <p:nvPr/>
          </p:nvSpPr>
          <p:spPr>
            <a:xfrm>
              <a:off x="2438400" y="5458860"/>
              <a:ext cx="4478494" cy="448841"/>
            </a:xfrm>
            <a:prstGeom prst="rect">
              <a:avLst/>
            </a:prstGeom>
          </p:spPr>
          <p:txBody>
            <a:bodyPr wrap="square" lIns="0" tIns="0" rIns="0" bIns="0" rtlCol="0" anchor="t">
              <a:spAutoFit/>
            </a:bodyPr>
            <a:lstStyle/>
            <a:p>
              <a:pPr>
                <a:lnSpc>
                  <a:spcPts val="3520"/>
                </a:lnSpc>
                <a:spcBef>
                  <a:spcPts val="2640"/>
                </a:spcBef>
              </a:pPr>
              <a:r>
                <a:rPr lang="en-US" sz="2800" spc="17" dirty="0">
                  <a:solidFill>
                    <a:srgbClr val="008E97"/>
                  </a:solidFill>
                  <a:latin typeface="Inter"/>
                </a:rPr>
                <a:t>Semi</a:t>
              </a:r>
              <a:r>
                <a:rPr lang="en-US" sz="3200" spc="-160" dirty="0">
                  <a:solidFill>
                    <a:srgbClr val="242424"/>
                  </a:solidFill>
                  <a:latin typeface="Inter Bold"/>
                </a:rPr>
                <a:t> </a:t>
              </a:r>
              <a:r>
                <a:rPr lang="en-US" sz="2800" spc="17" dirty="0">
                  <a:solidFill>
                    <a:srgbClr val="008E97"/>
                  </a:solidFill>
                  <a:latin typeface="Inter"/>
                </a:rPr>
                <a:t>or simple-intensive</a:t>
              </a:r>
            </a:p>
          </p:txBody>
        </p:sp>
      </p:grpSp>
      <p:grpSp>
        <p:nvGrpSpPr>
          <p:cNvPr id="28" name="Grupo 27">
            <a:extLst>
              <a:ext uri="{FF2B5EF4-FFF2-40B4-BE49-F238E27FC236}">
                <a16:creationId xmlns:a16="http://schemas.microsoft.com/office/drawing/2014/main" id="{D9107CC7-CFDB-70E5-13C4-EE0CA9291C4B}"/>
              </a:ext>
            </a:extLst>
          </p:cNvPr>
          <p:cNvGrpSpPr/>
          <p:nvPr/>
        </p:nvGrpSpPr>
        <p:grpSpPr>
          <a:xfrm>
            <a:off x="2389307" y="7076644"/>
            <a:ext cx="9955720" cy="3538101"/>
            <a:chOff x="2389307" y="7076644"/>
            <a:chExt cx="9955720" cy="3538101"/>
          </a:xfrm>
        </p:grpSpPr>
        <p:sp>
          <p:nvSpPr>
            <p:cNvPr id="22" name="TextBox 18">
              <a:extLst>
                <a:ext uri="{FF2B5EF4-FFF2-40B4-BE49-F238E27FC236}">
                  <a16:creationId xmlns:a16="http://schemas.microsoft.com/office/drawing/2014/main" id="{19E58CCA-7EBD-718F-6982-86D063D32D77}"/>
                </a:ext>
              </a:extLst>
            </p:cNvPr>
            <p:cNvSpPr txBox="1"/>
            <p:nvPr/>
          </p:nvSpPr>
          <p:spPr>
            <a:xfrm>
              <a:off x="2462176" y="7620592"/>
              <a:ext cx="9882851" cy="2994153"/>
            </a:xfrm>
            <a:prstGeom prst="rect">
              <a:avLst/>
            </a:prstGeom>
          </p:spPr>
          <p:txBody>
            <a:bodyPr wrap="square" lIns="0" tIns="0" rIns="0" bIns="0" rtlCol="0" anchor="t">
              <a:spAutoFit/>
            </a:bodyPr>
            <a:lstStyle/>
            <a:p>
              <a:pPr algn="just">
                <a:lnSpc>
                  <a:spcPts val="2699"/>
                </a:lnSpc>
              </a:pPr>
              <a:r>
                <a:rPr lang="en-GB" sz="2400" spc="17" dirty="0">
                  <a:solidFill>
                    <a:srgbClr val="242424"/>
                  </a:solidFill>
                  <a:latin typeface="Inter"/>
                </a:rPr>
                <a:t>Green protection layer for roofs with little load-bearing capacity. Shallow soil suitable for less demanding plants (low maintenance).</a:t>
              </a:r>
            </a:p>
            <a:p>
              <a:pPr algn="just">
                <a:lnSpc>
                  <a:spcPts val="2699"/>
                </a:lnSpc>
              </a:pPr>
              <a:r>
                <a:rPr lang="en-US" sz="2400" spc="17" dirty="0">
                  <a:solidFill>
                    <a:srgbClr val="242424"/>
                  </a:solidFill>
                  <a:latin typeface="Inter"/>
                </a:rPr>
                <a:t>The benefits of this type of green roof are environmental (water management, reduction of the heat island effect, reduction of the building's energy consumption, etc.) but can also benefit the building in which it is located (lower energy costs, lower maintenance costs, etc.).</a:t>
              </a:r>
              <a:endParaRPr lang="en-GB" sz="2400" spc="17" dirty="0">
                <a:solidFill>
                  <a:srgbClr val="242424"/>
                </a:solidFill>
                <a:latin typeface="Inter"/>
              </a:endParaRPr>
            </a:p>
            <a:p>
              <a:pPr>
                <a:lnSpc>
                  <a:spcPts val="2699"/>
                </a:lnSpc>
                <a:spcBef>
                  <a:spcPts val="2024"/>
                </a:spcBef>
              </a:pPr>
              <a:endParaRPr lang="en-US" sz="1799" spc="17" dirty="0">
                <a:solidFill>
                  <a:srgbClr val="242424"/>
                </a:solidFill>
                <a:latin typeface="Inter"/>
              </a:endParaRPr>
            </a:p>
          </p:txBody>
        </p:sp>
        <p:sp>
          <p:nvSpPr>
            <p:cNvPr id="23" name="TextBox 19">
              <a:extLst>
                <a:ext uri="{FF2B5EF4-FFF2-40B4-BE49-F238E27FC236}">
                  <a16:creationId xmlns:a16="http://schemas.microsoft.com/office/drawing/2014/main" id="{ECE9852B-1058-6C79-F782-0F9C7EB9409E}"/>
                </a:ext>
              </a:extLst>
            </p:cNvPr>
            <p:cNvSpPr txBox="1"/>
            <p:nvPr/>
          </p:nvSpPr>
          <p:spPr>
            <a:xfrm>
              <a:off x="2389307" y="7076644"/>
              <a:ext cx="3974894" cy="421077"/>
            </a:xfrm>
            <a:prstGeom prst="rect">
              <a:avLst/>
            </a:prstGeom>
          </p:spPr>
          <p:txBody>
            <a:bodyPr wrap="square" lIns="0" tIns="0" rIns="0" bIns="0" rtlCol="0" anchor="t">
              <a:spAutoFit/>
            </a:bodyPr>
            <a:lstStyle/>
            <a:p>
              <a:pPr algn="ctr">
                <a:lnSpc>
                  <a:spcPts val="3520"/>
                </a:lnSpc>
                <a:spcBef>
                  <a:spcPts val="2640"/>
                </a:spcBef>
              </a:pPr>
              <a:r>
                <a:rPr lang="en-US" sz="2800" spc="17" dirty="0">
                  <a:solidFill>
                    <a:srgbClr val="008E97"/>
                  </a:solidFill>
                  <a:latin typeface="Inter"/>
                </a:rPr>
                <a:t>Extensive green roofs</a:t>
              </a:r>
            </a:p>
          </p:txBody>
        </p:sp>
      </p:grpSp>
      <p:grpSp>
        <p:nvGrpSpPr>
          <p:cNvPr id="7" name="Grupo 6">
            <a:extLst>
              <a:ext uri="{FF2B5EF4-FFF2-40B4-BE49-F238E27FC236}">
                <a16:creationId xmlns:a16="http://schemas.microsoft.com/office/drawing/2014/main" id="{2070F42B-B1C3-9871-22D0-C513D6F9A1B5}"/>
              </a:ext>
            </a:extLst>
          </p:cNvPr>
          <p:cNvGrpSpPr/>
          <p:nvPr/>
        </p:nvGrpSpPr>
        <p:grpSpPr>
          <a:xfrm>
            <a:off x="12967181" y="5996759"/>
            <a:ext cx="4450874" cy="4097133"/>
            <a:chOff x="12967181" y="5996759"/>
            <a:chExt cx="4450874" cy="4097133"/>
          </a:xfrm>
        </p:grpSpPr>
        <p:pic>
          <p:nvPicPr>
            <p:cNvPr id="25" name="Picture 2">
              <a:extLst>
                <a:ext uri="{FF2B5EF4-FFF2-40B4-BE49-F238E27FC236}">
                  <a16:creationId xmlns:a16="http://schemas.microsoft.com/office/drawing/2014/main" id="{7B84E454-21F4-A8F4-B5ED-976C6FDA92E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67181" y="5996759"/>
              <a:ext cx="4450874" cy="3338156"/>
            </a:xfrm>
            <a:prstGeom prst="rect">
              <a:avLst/>
            </a:prstGeom>
            <a:noFill/>
            <a:extLst>
              <a:ext uri="{909E8E84-426E-40DD-AFC4-6F175D3DCCD1}">
                <a14:hiddenFill xmlns:a14="http://schemas.microsoft.com/office/drawing/2010/main">
                  <a:solidFill>
                    <a:srgbClr val="FFFFFF"/>
                  </a:solidFill>
                </a14:hiddenFill>
              </a:ext>
            </a:extLst>
          </p:spPr>
        </p:pic>
        <p:sp>
          <p:nvSpPr>
            <p:cNvPr id="26" name="CuadroTexto 25">
              <a:extLst>
                <a:ext uri="{FF2B5EF4-FFF2-40B4-BE49-F238E27FC236}">
                  <a16:creationId xmlns:a16="http://schemas.microsoft.com/office/drawing/2014/main" id="{AA246AFA-3572-83AD-1956-119407932DFE}"/>
                </a:ext>
              </a:extLst>
            </p:cNvPr>
            <p:cNvSpPr txBox="1"/>
            <p:nvPr/>
          </p:nvSpPr>
          <p:spPr>
            <a:xfrm>
              <a:off x="12967181" y="9386006"/>
              <a:ext cx="4450874" cy="707886"/>
            </a:xfrm>
            <a:prstGeom prst="rect">
              <a:avLst/>
            </a:prstGeom>
            <a:noFill/>
          </p:spPr>
          <p:txBody>
            <a:bodyPr wrap="square">
              <a:spAutoFit/>
            </a:bodyPr>
            <a:lstStyle/>
            <a:p>
              <a:r>
                <a:rPr lang="en-GB" sz="1000" spc="17" dirty="0">
                  <a:solidFill>
                    <a:srgbClr val="242424"/>
                  </a:solidFill>
                  <a:latin typeface="Inter"/>
                </a:rPr>
                <a:t>California Academy of the Sciences. </a:t>
              </a:r>
            </a:p>
            <a:p>
              <a:r>
                <a:rPr lang="en-GB" sz="1000" spc="17" dirty="0">
                  <a:solidFill>
                    <a:srgbClr val="242424"/>
                  </a:solidFill>
                  <a:latin typeface="Inter"/>
                </a:rPr>
                <a:t>Renzo Piano Building Workshop</a:t>
              </a:r>
              <a:br>
                <a:rPr lang="en-GB" sz="1000" spc="17" dirty="0">
                  <a:solidFill>
                    <a:srgbClr val="242424"/>
                  </a:solidFill>
                  <a:latin typeface="Inter"/>
                </a:rPr>
              </a:br>
              <a:r>
                <a:rPr lang="en-GB" sz="1000" spc="17" dirty="0">
                  <a:solidFill>
                    <a:srgbClr val="242424"/>
                  </a:solidFill>
                  <a:latin typeface="Inter"/>
                </a:rPr>
                <a:t>San Francisco, California, United States</a:t>
              </a:r>
              <a:br>
                <a:rPr lang="en-GB" sz="1000" spc="17" dirty="0">
                  <a:solidFill>
                    <a:srgbClr val="242424"/>
                  </a:solidFill>
                  <a:latin typeface="Inter"/>
                </a:rPr>
              </a:br>
              <a:r>
                <a:rPr lang="en-GB" sz="1000" spc="17" dirty="0">
                  <a:solidFill>
                    <a:srgbClr val="242424"/>
                  </a:solidFill>
                  <a:latin typeface="Inter"/>
                </a:rPr>
                <a:t>Credit: Tom Fox, SWA Group</a:t>
              </a: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96129" y="904994"/>
            <a:ext cx="10449911" cy="803557"/>
          </a:xfrm>
          <a:prstGeom prst="rect">
            <a:avLst/>
          </a:prstGeom>
        </p:spPr>
        <p:txBody>
          <a:bodyPr lIns="0" tIns="0" rIns="0" bIns="0" rtlCol="0" anchor="t">
            <a:spAutoFit/>
          </a:bodyPr>
          <a:lstStyle/>
          <a:p>
            <a:pPr>
              <a:lnSpc>
                <a:spcPts val="6159"/>
              </a:lnSpc>
              <a:spcBef>
                <a:spcPts val="4619"/>
              </a:spcBef>
            </a:pPr>
            <a:r>
              <a:rPr lang="en-US" sz="5599" spc="-279">
                <a:solidFill>
                  <a:srgbClr val="008E97"/>
                </a:solidFill>
                <a:latin typeface="Inter"/>
              </a:rPr>
              <a:t>GREEN ROOF SYSTEMS</a:t>
            </a:r>
          </a:p>
        </p:txBody>
      </p:sp>
      <p:sp>
        <p:nvSpPr>
          <p:cNvPr id="3" name="AutoShape 3"/>
          <p:cNvSpPr/>
          <p:nvPr/>
        </p:nvSpPr>
        <p:spPr>
          <a:xfrm>
            <a:off x="0" y="0"/>
            <a:ext cx="1714500" cy="10287000"/>
          </a:xfrm>
          <a:prstGeom prst="rect">
            <a:avLst/>
          </a:prstGeom>
          <a:solidFill>
            <a:srgbClr val="242424"/>
          </a:solidFill>
        </p:spPr>
        <p:txBody>
          <a:bodyPr/>
          <a:lstStyle/>
          <a:p>
            <a:endParaRPr lang="es-ES"/>
          </a:p>
        </p:txBody>
      </p:sp>
      <p:sp>
        <p:nvSpPr>
          <p:cNvPr id="4" name="TextBox 4"/>
          <p:cNvSpPr txBox="1"/>
          <p:nvPr/>
        </p:nvSpPr>
        <p:spPr>
          <a:xfrm rot="5400000">
            <a:off x="-2703918" y="4220475"/>
            <a:ext cx="7002110" cy="590418"/>
          </a:xfrm>
          <a:prstGeom prst="rect">
            <a:avLst/>
          </a:prstGeom>
        </p:spPr>
        <p:txBody>
          <a:bodyPr lIns="0" tIns="0" rIns="0" bIns="0" rtlCol="0" anchor="t">
            <a:spAutoFit/>
          </a:bodyPr>
          <a:lstStyle/>
          <a:p>
            <a:pPr marL="0" lvl="1">
              <a:lnSpc>
                <a:spcPts val="1680"/>
              </a:lnSpc>
              <a:spcBef>
                <a:spcPts val="1260"/>
              </a:spcBef>
            </a:pPr>
            <a:r>
              <a:rPr lang="en-US" sz="1400" spc="210">
                <a:solidFill>
                  <a:schemeClr val="bg1"/>
                </a:solidFill>
                <a:latin typeface="Inter"/>
              </a:rPr>
              <a:t>Learning Unit 1: </a:t>
            </a:r>
            <a:r>
              <a:rPr lang="en-GB" sz="1400">
                <a:solidFill>
                  <a:schemeClr val="bg1"/>
                </a:solidFill>
              </a:rPr>
              <a:t>Introduction to green roof systems and environmental benefits</a:t>
            </a:r>
          </a:p>
          <a:p>
            <a:pPr marL="0" lvl="1">
              <a:lnSpc>
                <a:spcPts val="1680"/>
              </a:lnSpc>
              <a:spcBef>
                <a:spcPts val="1260"/>
              </a:spcBef>
            </a:pPr>
            <a:endParaRPr lang="en-US" sz="1400" spc="210">
              <a:solidFill>
                <a:schemeClr val="bg1"/>
              </a:solidFill>
              <a:latin typeface="Inter"/>
            </a:endParaRP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sp>
        <p:nvSpPr>
          <p:cNvPr id="11" name="Marcador de número de diapositiva 6">
            <a:extLst>
              <a:ext uri="{FF2B5EF4-FFF2-40B4-BE49-F238E27FC236}">
                <a16:creationId xmlns:a16="http://schemas.microsoft.com/office/drawing/2014/main" id="{FC0E74BE-CB1D-F22A-A504-3751B4F15B48}"/>
              </a:ext>
            </a:extLst>
          </p:cNvPr>
          <p:cNvSpPr>
            <a:spLocks noGrp="1"/>
          </p:cNvSpPr>
          <p:nvPr>
            <p:ph type="sldNum" sz="quarter" idx="12"/>
          </p:nvPr>
        </p:nvSpPr>
        <p:spPr>
          <a:xfrm>
            <a:off x="16363950" y="674687"/>
            <a:ext cx="2133600" cy="365125"/>
          </a:xfrm>
        </p:spPr>
        <p:txBody>
          <a:bodyPr/>
          <a:lstStyle/>
          <a:p>
            <a:pPr algn="ctr">
              <a:lnSpc>
                <a:spcPts val="2399"/>
              </a:lnSpc>
              <a:spcBef>
                <a:spcPts val="1799"/>
              </a:spcBef>
            </a:pPr>
            <a:r>
              <a:rPr lang="en-US" sz="1999" spc="119">
                <a:solidFill>
                  <a:srgbClr val="FFFFFF"/>
                </a:solidFill>
                <a:latin typeface="Inter Bold"/>
              </a:rPr>
              <a:t>0</a:t>
            </a:r>
            <a:fld id="{B6F15528-21DE-4FAA-801E-634DDDAF4B2B}" type="slidenum">
              <a:rPr lang="en-US" sz="1999" spc="119" smtClean="0">
                <a:solidFill>
                  <a:srgbClr val="FFFFFF"/>
                </a:solidFill>
                <a:latin typeface="Inter Bold"/>
              </a:rPr>
              <a:pPr algn="ctr">
                <a:lnSpc>
                  <a:spcPts val="2399"/>
                </a:lnSpc>
                <a:spcBef>
                  <a:spcPts val="1799"/>
                </a:spcBef>
              </a:pPr>
              <a:t>7</a:t>
            </a:fld>
            <a:endParaRPr lang="en-US" sz="1999" spc="119">
              <a:solidFill>
                <a:srgbClr val="FFFFFF"/>
              </a:solidFill>
              <a:latin typeface="Inter Bold"/>
            </a:endParaRPr>
          </a:p>
        </p:txBody>
      </p:sp>
      <p:sp>
        <p:nvSpPr>
          <p:cNvPr id="8" name="Recortar rectángulo de una esquina 7">
            <a:extLst>
              <a:ext uri="{FF2B5EF4-FFF2-40B4-BE49-F238E27FC236}">
                <a16:creationId xmlns:a16="http://schemas.microsoft.com/office/drawing/2014/main" id="{715D8D6F-ECF1-4B82-715E-841BDE042F27}"/>
              </a:ext>
            </a:extLst>
          </p:cNvPr>
          <p:cNvSpPr/>
          <p:nvPr/>
        </p:nvSpPr>
        <p:spPr>
          <a:xfrm>
            <a:off x="1714500" y="2264312"/>
            <a:ext cx="7429500" cy="2086971"/>
          </a:xfrm>
          <a:prstGeom prst="snip1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nvGrpSpPr>
          <p:cNvPr id="25" name="Grupo 24">
            <a:extLst>
              <a:ext uri="{FF2B5EF4-FFF2-40B4-BE49-F238E27FC236}">
                <a16:creationId xmlns:a16="http://schemas.microsoft.com/office/drawing/2014/main" id="{7959EC04-DBE8-8980-F0D5-F6152D7BA9EC}"/>
              </a:ext>
            </a:extLst>
          </p:cNvPr>
          <p:cNvGrpSpPr/>
          <p:nvPr/>
        </p:nvGrpSpPr>
        <p:grpSpPr>
          <a:xfrm>
            <a:off x="9469390" y="1196365"/>
            <a:ext cx="7772400" cy="3631343"/>
            <a:chOff x="2216428" y="5338376"/>
            <a:chExt cx="7772400" cy="3631343"/>
          </a:xfrm>
        </p:grpSpPr>
        <p:pic>
          <p:nvPicPr>
            <p:cNvPr id="19" name="Imagen 18" descr="Imagen digital de una caja&#10;&#10;Descripción generada automáticamente con confianza media">
              <a:extLst>
                <a:ext uri="{FF2B5EF4-FFF2-40B4-BE49-F238E27FC236}">
                  <a16:creationId xmlns:a16="http://schemas.microsoft.com/office/drawing/2014/main" id="{7CB4585C-1548-5452-D95A-243573E79B3A}"/>
                </a:ext>
              </a:extLst>
            </p:cNvPr>
            <p:cNvPicPr>
              <a:picLocks noChangeAspect="1"/>
            </p:cNvPicPr>
            <p:nvPr/>
          </p:nvPicPr>
          <p:blipFill rotWithShape="1">
            <a:blip r:embed="rId2">
              <a:extLst>
                <a:ext uri="{28A0092B-C50C-407E-A947-70E740481C1C}">
                  <a14:useLocalDpi xmlns:a14="http://schemas.microsoft.com/office/drawing/2010/main" val="0"/>
                </a:ext>
              </a:extLst>
            </a:blip>
            <a:srcRect t="36931" b="19799"/>
            <a:stretch/>
          </p:blipFill>
          <p:spPr>
            <a:xfrm>
              <a:off x="2216428" y="5338376"/>
              <a:ext cx="7772400" cy="3363115"/>
            </a:xfrm>
            <a:prstGeom prst="rect">
              <a:avLst/>
            </a:prstGeom>
          </p:spPr>
        </p:pic>
        <p:sp>
          <p:nvSpPr>
            <p:cNvPr id="22" name="TextBox 16">
              <a:extLst>
                <a:ext uri="{FF2B5EF4-FFF2-40B4-BE49-F238E27FC236}">
                  <a16:creationId xmlns:a16="http://schemas.microsoft.com/office/drawing/2014/main" id="{D5F6E78C-AD0F-FAA7-A5F2-5B6EF7765111}"/>
                </a:ext>
              </a:extLst>
            </p:cNvPr>
            <p:cNvSpPr txBox="1"/>
            <p:nvPr/>
          </p:nvSpPr>
          <p:spPr>
            <a:xfrm>
              <a:off x="3150088" y="8548642"/>
              <a:ext cx="5039811" cy="421077"/>
            </a:xfrm>
            <a:prstGeom prst="rect">
              <a:avLst/>
            </a:prstGeom>
          </p:spPr>
          <p:txBody>
            <a:bodyPr wrap="square" lIns="0" tIns="0" rIns="0" bIns="0" rtlCol="0" anchor="t">
              <a:spAutoFit/>
            </a:bodyPr>
            <a:lstStyle/>
            <a:p>
              <a:pPr>
                <a:lnSpc>
                  <a:spcPts val="3520"/>
                </a:lnSpc>
                <a:spcBef>
                  <a:spcPts val="2640"/>
                </a:spcBef>
              </a:pPr>
              <a:r>
                <a:rPr lang="en-US" sz="2400" spc="17" dirty="0">
                  <a:latin typeface="Inter"/>
                </a:rPr>
                <a:t>Extensive green roof</a:t>
              </a:r>
            </a:p>
          </p:txBody>
        </p:sp>
      </p:grpSp>
      <p:grpSp>
        <p:nvGrpSpPr>
          <p:cNvPr id="31" name="Grupo 30">
            <a:extLst>
              <a:ext uri="{FF2B5EF4-FFF2-40B4-BE49-F238E27FC236}">
                <a16:creationId xmlns:a16="http://schemas.microsoft.com/office/drawing/2014/main" id="{B10E731D-3679-4F59-B17A-E9B5D52E8B75}"/>
              </a:ext>
            </a:extLst>
          </p:cNvPr>
          <p:cNvGrpSpPr/>
          <p:nvPr/>
        </p:nvGrpSpPr>
        <p:grpSpPr>
          <a:xfrm>
            <a:off x="2120247" y="4907044"/>
            <a:ext cx="7772400" cy="4403309"/>
            <a:chOff x="2120247" y="4907044"/>
            <a:chExt cx="7772400" cy="4403309"/>
          </a:xfrm>
        </p:grpSpPr>
        <p:pic>
          <p:nvPicPr>
            <p:cNvPr id="24" name="Imagen 23" descr="Imagen que contiene interior, tabla, verde, caja&#10;&#10;Descripción generada automáticamente">
              <a:extLst>
                <a:ext uri="{FF2B5EF4-FFF2-40B4-BE49-F238E27FC236}">
                  <a16:creationId xmlns:a16="http://schemas.microsoft.com/office/drawing/2014/main" id="{4C178280-4887-9490-4F0B-82B74494882A}"/>
                </a:ext>
              </a:extLst>
            </p:cNvPr>
            <p:cNvPicPr>
              <a:picLocks noChangeAspect="1"/>
            </p:cNvPicPr>
            <p:nvPr/>
          </p:nvPicPr>
          <p:blipFill rotWithShape="1">
            <a:blip r:embed="rId3">
              <a:extLst>
                <a:ext uri="{28A0092B-C50C-407E-A947-70E740481C1C}">
                  <a14:useLocalDpi xmlns:a14="http://schemas.microsoft.com/office/drawing/2010/main" val="0"/>
                </a:ext>
              </a:extLst>
            </a:blip>
            <a:srcRect t="23583" b="26040"/>
            <a:stretch/>
          </p:blipFill>
          <p:spPr>
            <a:xfrm>
              <a:off x="2120247" y="4907044"/>
              <a:ext cx="7772400" cy="3915546"/>
            </a:xfrm>
            <a:prstGeom prst="rect">
              <a:avLst/>
            </a:prstGeom>
          </p:spPr>
        </p:pic>
        <p:sp>
          <p:nvSpPr>
            <p:cNvPr id="26" name="TextBox 16">
              <a:extLst>
                <a:ext uri="{FF2B5EF4-FFF2-40B4-BE49-F238E27FC236}">
                  <a16:creationId xmlns:a16="http://schemas.microsoft.com/office/drawing/2014/main" id="{A2C3CDCF-5E66-25ED-FEFF-B24878CF3527}"/>
                </a:ext>
              </a:extLst>
            </p:cNvPr>
            <p:cNvSpPr txBox="1"/>
            <p:nvPr/>
          </p:nvSpPr>
          <p:spPr>
            <a:xfrm>
              <a:off x="2909344" y="8889276"/>
              <a:ext cx="5039811" cy="421077"/>
            </a:xfrm>
            <a:prstGeom prst="rect">
              <a:avLst/>
            </a:prstGeom>
          </p:spPr>
          <p:txBody>
            <a:bodyPr wrap="square" lIns="0" tIns="0" rIns="0" bIns="0" rtlCol="0" anchor="t">
              <a:spAutoFit/>
            </a:bodyPr>
            <a:lstStyle/>
            <a:p>
              <a:pPr>
                <a:lnSpc>
                  <a:spcPts val="3520"/>
                </a:lnSpc>
                <a:spcBef>
                  <a:spcPts val="2640"/>
                </a:spcBef>
              </a:pPr>
              <a:r>
                <a:rPr lang="en-US" sz="2400" spc="17" dirty="0">
                  <a:latin typeface="Inter"/>
                </a:rPr>
                <a:t>Semi-Intensive green roof</a:t>
              </a:r>
            </a:p>
          </p:txBody>
        </p:sp>
      </p:grpSp>
      <p:grpSp>
        <p:nvGrpSpPr>
          <p:cNvPr id="30" name="Grupo 29">
            <a:extLst>
              <a:ext uri="{FF2B5EF4-FFF2-40B4-BE49-F238E27FC236}">
                <a16:creationId xmlns:a16="http://schemas.microsoft.com/office/drawing/2014/main" id="{F6DE8526-EA4B-09DA-72FF-55F6657C9270}"/>
              </a:ext>
            </a:extLst>
          </p:cNvPr>
          <p:cNvGrpSpPr/>
          <p:nvPr/>
        </p:nvGrpSpPr>
        <p:grpSpPr>
          <a:xfrm>
            <a:off x="10587518" y="4833657"/>
            <a:ext cx="7772400" cy="5042808"/>
            <a:chOff x="10587518" y="4833657"/>
            <a:chExt cx="7772400" cy="5042808"/>
          </a:xfrm>
        </p:grpSpPr>
        <p:pic>
          <p:nvPicPr>
            <p:cNvPr id="28" name="Imagen 27" descr="Imagen que contiene interior, tabla, pequeño, luz&#10;&#10;Descripción generada automáticamente">
              <a:extLst>
                <a:ext uri="{FF2B5EF4-FFF2-40B4-BE49-F238E27FC236}">
                  <a16:creationId xmlns:a16="http://schemas.microsoft.com/office/drawing/2014/main" id="{2FD6DD29-768C-46D9-D8A8-27E0FC019095}"/>
                </a:ext>
              </a:extLst>
            </p:cNvPr>
            <p:cNvPicPr>
              <a:picLocks noChangeAspect="1"/>
            </p:cNvPicPr>
            <p:nvPr/>
          </p:nvPicPr>
          <p:blipFill rotWithShape="1">
            <a:blip r:embed="rId4">
              <a:extLst>
                <a:ext uri="{28A0092B-C50C-407E-A947-70E740481C1C}">
                  <a14:useLocalDpi xmlns:a14="http://schemas.microsoft.com/office/drawing/2010/main" val="0"/>
                </a:ext>
              </a:extLst>
            </a:blip>
            <a:srcRect t="18188" b="22606"/>
            <a:stretch/>
          </p:blipFill>
          <p:spPr>
            <a:xfrm>
              <a:off x="10587518" y="4833657"/>
              <a:ext cx="7772400" cy="4768631"/>
            </a:xfrm>
            <a:prstGeom prst="rect">
              <a:avLst/>
            </a:prstGeom>
          </p:spPr>
        </p:pic>
        <p:sp>
          <p:nvSpPr>
            <p:cNvPr id="29" name="TextBox 16">
              <a:extLst>
                <a:ext uri="{FF2B5EF4-FFF2-40B4-BE49-F238E27FC236}">
                  <a16:creationId xmlns:a16="http://schemas.microsoft.com/office/drawing/2014/main" id="{C212CF52-8E93-3D41-A225-FFC234CE7DAF}"/>
                </a:ext>
              </a:extLst>
            </p:cNvPr>
            <p:cNvSpPr txBox="1"/>
            <p:nvPr/>
          </p:nvSpPr>
          <p:spPr>
            <a:xfrm>
              <a:off x="11517355" y="9455388"/>
              <a:ext cx="5039811" cy="421077"/>
            </a:xfrm>
            <a:prstGeom prst="rect">
              <a:avLst/>
            </a:prstGeom>
          </p:spPr>
          <p:txBody>
            <a:bodyPr wrap="square" lIns="0" tIns="0" rIns="0" bIns="0" rtlCol="0" anchor="t">
              <a:spAutoFit/>
            </a:bodyPr>
            <a:lstStyle/>
            <a:p>
              <a:pPr>
                <a:lnSpc>
                  <a:spcPts val="3520"/>
                </a:lnSpc>
                <a:spcBef>
                  <a:spcPts val="2640"/>
                </a:spcBef>
              </a:pPr>
              <a:r>
                <a:rPr lang="en-US" sz="2400" spc="17" dirty="0">
                  <a:latin typeface="Inter"/>
                </a:rPr>
                <a:t>Intensive green roof</a:t>
              </a:r>
            </a:p>
          </p:txBody>
        </p:sp>
      </p:grpSp>
      <p:sp>
        <p:nvSpPr>
          <p:cNvPr id="32" name="CuadroTexto 31">
            <a:extLst>
              <a:ext uri="{FF2B5EF4-FFF2-40B4-BE49-F238E27FC236}">
                <a16:creationId xmlns:a16="http://schemas.microsoft.com/office/drawing/2014/main" id="{B38B4008-D946-24FA-0059-7172B9B93BB8}"/>
              </a:ext>
            </a:extLst>
          </p:cNvPr>
          <p:cNvSpPr txBox="1"/>
          <p:nvPr/>
        </p:nvSpPr>
        <p:spPr>
          <a:xfrm>
            <a:off x="2216428" y="1923517"/>
            <a:ext cx="5533616" cy="1872307"/>
          </a:xfrm>
          <a:prstGeom prst="rect">
            <a:avLst/>
          </a:prstGeom>
          <a:noFill/>
        </p:spPr>
        <p:txBody>
          <a:bodyPr wrap="square">
            <a:spAutoFit/>
          </a:bodyPr>
          <a:lstStyle/>
          <a:p>
            <a:pPr>
              <a:lnSpc>
                <a:spcPts val="6159"/>
              </a:lnSpc>
              <a:spcBef>
                <a:spcPts val="4619"/>
              </a:spcBef>
            </a:pPr>
            <a:endParaRPr lang="en-US" sz="2800" spc="-279" dirty="0">
              <a:solidFill>
                <a:srgbClr val="008E97"/>
              </a:solidFill>
              <a:latin typeface="Inter" panose="020B0604020202020204" charset="0"/>
              <a:ea typeface="Inter" panose="020B0604020202020204" charset="0"/>
            </a:endParaRPr>
          </a:p>
          <a:p>
            <a:r>
              <a:rPr lang="en-US" sz="3600" spc="-279" dirty="0">
                <a:solidFill>
                  <a:srgbClr val="008E97"/>
                </a:solidFill>
                <a:latin typeface="Inter" panose="020B0604020202020204" charset="0"/>
                <a:ea typeface="Inter" panose="020B0604020202020204" charset="0"/>
              </a:rPr>
              <a:t>TYPES</a:t>
            </a:r>
          </a:p>
          <a:p>
            <a:r>
              <a:rPr lang="en-US" sz="2800" spc="-279" dirty="0">
                <a:solidFill>
                  <a:srgbClr val="008E97"/>
                </a:solidFill>
                <a:latin typeface="Inter" panose="020B0604020202020204" charset="0"/>
                <a:ea typeface="Inter" panose="020B0604020202020204" charset="0"/>
              </a:rPr>
              <a:t>Of green roofs</a:t>
            </a:r>
          </a:p>
        </p:txBody>
      </p:sp>
    </p:spTree>
    <p:extLst>
      <p:ext uri="{BB962C8B-B14F-4D97-AF65-F5344CB8AC3E}">
        <p14:creationId xmlns:p14="http://schemas.microsoft.com/office/powerpoint/2010/main" val="24732860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96129" y="904994"/>
            <a:ext cx="10449911" cy="803557"/>
          </a:xfrm>
          <a:prstGeom prst="rect">
            <a:avLst/>
          </a:prstGeom>
        </p:spPr>
        <p:txBody>
          <a:bodyPr lIns="0" tIns="0" rIns="0" bIns="0" rtlCol="0" anchor="t">
            <a:spAutoFit/>
          </a:bodyPr>
          <a:lstStyle/>
          <a:p>
            <a:pPr>
              <a:lnSpc>
                <a:spcPts val="6159"/>
              </a:lnSpc>
              <a:spcBef>
                <a:spcPts val="4619"/>
              </a:spcBef>
            </a:pPr>
            <a:r>
              <a:rPr lang="en-US" sz="5599" spc="-279">
                <a:solidFill>
                  <a:srgbClr val="008E97"/>
                </a:solidFill>
                <a:latin typeface="Inter"/>
              </a:rPr>
              <a:t>GREEN ROOF SYSTEMS</a:t>
            </a:r>
          </a:p>
        </p:txBody>
      </p:sp>
      <p:sp>
        <p:nvSpPr>
          <p:cNvPr id="3" name="AutoShape 3"/>
          <p:cNvSpPr/>
          <p:nvPr/>
        </p:nvSpPr>
        <p:spPr>
          <a:xfrm>
            <a:off x="0" y="0"/>
            <a:ext cx="1714500" cy="10287000"/>
          </a:xfrm>
          <a:prstGeom prst="rect">
            <a:avLst/>
          </a:prstGeom>
          <a:solidFill>
            <a:srgbClr val="242424"/>
          </a:solidFill>
        </p:spPr>
        <p:txBody>
          <a:bodyPr/>
          <a:lstStyle/>
          <a:p>
            <a:endParaRPr lang="es-ES"/>
          </a:p>
        </p:txBody>
      </p:sp>
      <p:sp>
        <p:nvSpPr>
          <p:cNvPr id="4" name="TextBox 4"/>
          <p:cNvSpPr txBox="1"/>
          <p:nvPr/>
        </p:nvSpPr>
        <p:spPr>
          <a:xfrm rot="5400000">
            <a:off x="-2703918" y="4220475"/>
            <a:ext cx="7002110" cy="590418"/>
          </a:xfrm>
          <a:prstGeom prst="rect">
            <a:avLst/>
          </a:prstGeom>
        </p:spPr>
        <p:txBody>
          <a:bodyPr lIns="0" tIns="0" rIns="0" bIns="0" rtlCol="0" anchor="t">
            <a:spAutoFit/>
          </a:bodyPr>
          <a:lstStyle/>
          <a:p>
            <a:pPr marL="0" lvl="1">
              <a:lnSpc>
                <a:spcPts val="1680"/>
              </a:lnSpc>
              <a:spcBef>
                <a:spcPts val="1260"/>
              </a:spcBef>
            </a:pPr>
            <a:r>
              <a:rPr lang="en-US" sz="1400" spc="210">
                <a:solidFill>
                  <a:schemeClr val="bg1"/>
                </a:solidFill>
                <a:latin typeface="Inter"/>
              </a:rPr>
              <a:t>Learning Unit 1: </a:t>
            </a:r>
            <a:r>
              <a:rPr lang="en-GB" sz="1400">
                <a:solidFill>
                  <a:schemeClr val="bg1"/>
                </a:solidFill>
              </a:rPr>
              <a:t>Introduction to green roof systems and environmental benefits</a:t>
            </a:r>
          </a:p>
          <a:p>
            <a:pPr marL="0" lvl="1">
              <a:lnSpc>
                <a:spcPts val="1680"/>
              </a:lnSpc>
              <a:spcBef>
                <a:spcPts val="1260"/>
              </a:spcBef>
            </a:pPr>
            <a:endParaRPr lang="en-US" sz="1400" spc="210">
              <a:solidFill>
                <a:schemeClr val="bg1"/>
              </a:solidFill>
              <a:latin typeface="Inter"/>
            </a:endParaRP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sp>
        <p:nvSpPr>
          <p:cNvPr id="11" name="Marcador de número de diapositiva 6">
            <a:extLst>
              <a:ext uri="{FF2B5EF4-FFF2-40B4-BE49-F238E27FC236}">
                <a16:creationId xmlns:a16="http://schemas.microsoft.com/office/drawing/2014/main" id="{FC0E74BE-CB1D-F22A-A504-3751B4F15B48}"/>
              </a:ext>
            </a:extLst>
          </p:cNvPr>
          <p:cNvSpPr>
            <a:spLocks noGrp="1"/>
          </p:cNvSpPr>
          <p:nvPr>
            <p:ph type="sldNum" sz="quarter" idx="12"/>
          </p:nvPr>
        </p:nvSpPr>
        <p:spPr>
          <a:xfrm>
            <a:off x="16363950" y="674687"/>
            <a:ext cx="2133600" cy="365125"/>
          </a:xfrm>
        </p:spPr>
        <p:txBody>
          <a:bodyPr/>
          <a:lstStyle/>
          <a:p>
            <a:pPr algn="ctr">
              <a:lnSpc>
                <a:spcPts val="2399"/>
              </a:lnSpc>
              <a:spcBef>
                <a:spcPts val="1799"/>
              </a:spcBef>
            </a:pPr>
            <a:r>
              <a:rPr lang="en-US" sz="1999" spc="119">
                <a:solidFill>
                  <a:srgbClr val="FFFFFF"/>
                </a:solidFill>
                <a:latin typeface="Inter Bold"/>
              </a:rPr>
              <a:t>0</a:t>
            </a:r>
            <a:fld id="{B6F15528-21DE-4FAA-801E-634DDDAF4B2B}" type="slidenum">
              <a:rPr lang="en-US" sz="1999" spc="119" smtClean="0">
                <a:solidFill>
                  <a:srgbClr val="FFFFFF"/>
                </a:solidFill>
                <a:latin typeface="Inter Bold"/>
              </a:rPr>
              <a:pPr algn="ctr">
                <a:lnSpc>
                  <a:spcPts val="2399"/>
                </a:lnSpc>
                <a:spcBef>
                  <a:spcPts val="1799"/>
                </a:spcBef>
              </a:pPr>
              <a:t>8</a:t>
            </a:fld>
            <a:endParaRPr lang="en-US" sz="1999" spc="119">
              <a:solidFill>
                <a:srgbClr val="FFFFFF"/>
              </a:solidFill>
              <a:latin typeface="Inter Bold"/>
            </a:endParaRPr>
          </a:p>
        </p:txBody>
      </p:sp>
      <p:sp>
        <p:nvSpPr>
          <p:cNvPr id="25" name="CuadroTexto 24">
            <a:extLst>
              <a:ext uri="{FF2B5EF4-FFF2-40B4-BE49-F238E27FC236}">
                <a16:creationId xmlns:a16="http://schemas.microsoft.com/office/drawing/2014/main" id="{59C734E0-8464-02D8-2DB0-7DA694616BC8}"/>
              </a:ext>
            </a:extLst>
          </p:cNvPr>
          <p:cNvSpPr txBox="1"/>
          <p:nvPr/>
        </p:nvSpPr>
        <p:spPr>
          <a:xfrm>
            <a:off x="2223802" y="2019300"/>
            <a:ext cx="14140148" cy="830997"/>
          </a:xfrm>
          <a:prstGeom prst="rect">
            <a:avLst/>
          </a:prstGeom>
          <a:noFill/>
        </p:spPr>
        <p:txBody>
          <a:bodyPr wrap="square">
            <a:spAutoFit/>
          </a:bodyPr>
          <a:lstStyle/>
          <a:p>
            <a:pPr algn="just"/>
            <a:r>
              <a:rPr lang="en-GB" sz="2400" spc="17">
                <a:latin typeface="Inter"/>
              </a:rPr>
              <a:t>The above systems also differ in the layers of materials of which they are composed. These layers have an impact on the effects produced by the green roof. </a:t>
            </a:r>
          </a:p>
        </p:txBody>
      </p:sp>
      <p:pic>
        <p:nvPicPr>
          <p:cNvPr id="8" name="Imagen 7" descr="Imagen que contiene lego, tabla, edificio, pastel&#10;&#10;Descripción generada automáticamente">
            <a:extLst>
              <a:ext uri="{FF2B5EF4-FFF2-40B4-BE49-F238E27FC236}">
                <a16:creationId xmlns:a16="http://schemas.microsoft.com/office/drawing/2014/main" id="{CAA16E03-762A-2295-8E87-1D7027E305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59880" y="3490730"/>
            <a:ext cx="5530580" cy="5530580"/>
          </a:xfrm>
          <a:prstGeom prst="rect">
            <a:avLst/>
          </a:prstGeom>
        </p:spPr>
      </p:pic>
      <p:pic>
        <p:nvPicPr>
          <p:cNvPr id="10" name="Imagen 9" descr="Imagen que contiene exterior, luz, tabla, edificio&#10;&#10;Descripción generada automáticamente">
            <a:extLst>
              <a:ext uri="{FF2B5EF4-FFF2-40B4-BE49-F238E27FC236}">
                <a16:creationId xmlns:a16="http://schemas.microsoft.com/office/drawing/2014/main" id="{F6E5F83C-A125-A447-7EF4-F97D2B785B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71082" y="3829785"/>
            <a:ext cx="5530581" cy="5530581"/>
          </a:xfrm>
          <a:prstGeom prst="rect">
            <a:avLst/>
          </a:prstGeom>
        </p:spPr>
      </p:pic>
      <p:pic>
        <p:nvPicPr>
          <p:cNvPr id="13" name="Imagen 12" descr="Dibujo de una persona&#10;&#10;Descripción generada automáticamente con confianza baja">
            <a:extLst>
              <a:ext uri="{FF2B5EF4-FFF2-40B4-BE49-F238E27FC236}">
                <a16:creationId xmlns:a16="http://schemas.microsoft.com/office/drawing/2014/main" id="{0B34B398-1CB0-E0B8-9385-D7CE154BC28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493793" y="3829784"/>
            <a:ext cx="5530582" cy="5530582"/>
          </a:xfrm>
          <a:prstGeom prst="rect">
            <a:avLst/>
          </a:prstGeom>
        </p:spPr>
      </p:pic>
      <p:grpSp>
        <p:nvGrpSpPr>
          <p:cNvPr id="7" name="Grupo 6">
            <a:extLst>
              <a:ext uri="{FF2B5EF4-FFF2-40B4-BE49-F238E27FC236}">
                <a16:creationId xmlns:a16="http://schemas.microsoft.com/office/drawing/2014/main" id="{C4797F08-8C0E-7AB7-950D-EC08E8904A27}"/>
              </a:ext>
            </a:extLst>
          </p:cNvPr>
          <p:cNvGrpSpPr/>
          <p:nvPr/>
        </p:nvGrpSpPr>
        <p:grpSpPr>
          <a:xfrm>
            <a:off x="4890702" y="4428307"/>
            <a:ext cx="3839181" cy="4287990"/>
            <a:chOff x="-58433" y="133569"/>
            <a:chExt cx="936148" cy="1502724"/>
          </a:xfrm>
        </p:grpSpPr>
        <p:sp>
          <p:nvSpPr>
            <p:cNvPr id="9" name="Cuadro de texto 26">
              <a:extLst>
                <a:ext uri="{FF2B5EF4-FFF2-40B4-BE49-F238E27FC236}">
                  <a16:creationId xmlns:a16="http://schemas.microsoft.com/office/drawing/2014/main" id="{CB4221A9-A8B7-0026-CE45-51CD31FAF8B4}"/>
                </a:ext>
              </a:extLst>
            </p:cNvPr>
            <p:cNvSpPr txBox="1"/>
            <p:nvPr/>
          </p:nvSpPr>
          <p:spPr>
            <a:xfrm>
              <a:off x="-58433" y="133569"/>
              <a:ext cx="914400" cy="217357"/>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457200" marR="457200">
                <a:lnSpc>
                  <a:spcPct val="120000"/>
                </a:lnSpc>
                <a:spcBef>
                  <a:spcPts val="200"/>
                </a:spcBef>
                <a:spcAft>
                  <a:spcPts val="1000"/>
                </a:spcAft>
              </a:pPr>
              <a:r>
                <a:rPr lang="en-US" sz="1600" kern="1000">
                  <a:effectLst/>
                  <a:latin typeface="Inter" panose="020B0604020202020204" charset="0"/>
                  <a:ea typeface="Inter" panose="020B0604020202020204" charset="0"/>
                  <a:cs typeface="Tahoma" panose="020B0604030504040204" pitchFamily="34" charset="0"/>
                </a:rPr>
                <a:t>Sedum succulents</a:t>
              </a:r>
              <a:endParaRPr lang="en-GB" sz="3600" kern="1000">
                <a:effectLst/>
                <a:latin typeface="Inter" panose="020B0604020202020204" charset="0"/>
                <a:ea typeface="Inter" panose="020B0604020202020204" charset="0"/>
                <a:cs typeface="Tahoma" panose="020B0604030504040204" pitchFamily="34" charset="0"/>
              </a:endParaRPr>
            </a:p>
          </p:txBody>
        </p:sp>
        <p:sp>
          <p:nvSpPr>
            <p:cNvPr id="12" name="Cuadro de texto 27">
              <a:extLst>
                <a:ext uri="{FF2B5EF4-FFF2-40B4-BE49-F238E27FC236}">
                  <a16:creationId xmlns:a16="http://schemas.microsoft.com/office/drawing/2014/main" id="{9B0A556A-9CFF-1298-1D22-5AE3ECA19D39}"/>
                </a:ext>
              </a:extLst>
            </p:cNvPr>
            <p:cNvSpPr txBox="1"/>
            <p:nvPr/>
          </p:nvSpPr>
          <p:spPr>
            <a:xfrm>
              <a:off x="28454" y="340566"/>
              <a:ext cx="629587" cy="262328"/>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457200" marR="457200">
                <a:lnSpc>
                  <a:spcPct val="120000"/>
                </a:lnSpc>
                <a:spcBef>
                  <a:spcPts val="200"/>
                </a:spcBef>
                <a:spcAft>
                  <a:spcPts val="1000"/>
                </a:spcAft>
              </a:pPr>
              <a:r>
                <a:rPr lang="en-US" kern="1000">
                  <a:effectLst/>
                  <a:latin typeface="Inter" panose="020B0604020202020204" charset="0"/>
                  <a:ea typeface="Inter" panose="020B0604020202020204" charset="0"/>
                  <a:cs typeface="Tahoma" panose="020B0604030504040204" pitchFamily="34" charset="0"/>
                </a:rPr>
                <a:t>Substrate</a:t>
              </a:r>
              <a:endParaRPr lang="en-GB" sz="4000" kern="1000">
                <a:effectLst/>
                <a:latin typeface="Inter" panose="020B0604020202020204" charset="0"/>
                <a:ea typeface="Inter" panose="020B0604020202020204" charset="0"/>
                <a:cs typeface="Tahoma" panose="020B0604030504040204" pitchFamily="34" charset="0"/>
              </a:endParaRPr>
            </a:p>
          </p:txBody>
        </p:sp>
        <p:sp>
          <p:nvSpPr>
            <p:cNvPr id="14" name="Cuadro de texto 28">
              <a:extLst>
                <a:ext uri="{FF2B5EF4-FFF2-40B4-BE49-F238E27FC236}">
                  <a16:creationId xmlns:a16="http://schemas.microsoft.com/office/drawing/2014/main" id="{1BE798E7-E38E-1168-B42C-D5DA8202D90D}"/>
                </a:ext>
              </a:extLst>
            </p:cNvPr>
            <p:cNvSpPr txBox="1"/>
            <p:nvPr/>
          </p:nvSpPr>
          <p:spPr>
            <a:xfrm>
              <a:off x="-14092" y="550007"/>
              <a:ext cx="869430" cy="262328"/>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457200" marR="457200">
                <a:lnSpc>
                  <a:spcPct val="120000"/>
                </a:lnSpc>
                <a:spcBef>
                  <a:spcPts val="200"/>
                </a:spcBef>
                <a:spcAft>
                  <a:spcPts val="1000"/>
                </a:spcAft>
              </a:pPr>
              <a:r>
                <a:rPr lang="en-US" sz="1600" kern="1000">
                  <a:effectLst/>
                  <a:latin typeface="Inter" panose="020B0604020202020204" charset="0"/>
                  <a:ea typeface="Inter" panose="020B0604020202020204" charset="0"/>
                  <a:cs typeface="Tahoma" panose="020B0604030504040204" pitchFamily="34" charset="0"/>
                </a:rPr>
                <a:t>Protection layer</a:t>
              </a:r>
              <a:endParaRPr lang="en-GB" sz="3600" kern="1000">
                <a:effectLst/>
                <a:latin typeface="Inter" panose="020B0604020202020204" charset="0"/>
                <a:ea typeface="Inter" panose="020B0604020202020204" charset="0"/>
                <a:cs typeface="Tahoma" panose="020B0604030504040204" pitchFamily="34" charset="0"/>
              </a:endParaRPr>
            </a:p>
          </p:txBody>
        </p:sp>
        <p:sp>
          <p:nvSpPr>
            <p:cNvPr id="15" name="Cuadro de texto 29">
              <a:extLst>
                <a:ext uri="{FF2B5EF4-FFF2-40B4-BE49-F238E27FC236}">
                  <a16:creationId xmlns:a16="http://schemas.microsoft.com/office/drawing/2014/main" id="{DC2FA2F3-FC95-45BE-D557-A244221939ED}"/>
                </a:ext>
              </a:extLst>
            </p:cNvPr>
            <p:cNvSpPr txBox="1"/>
            <p:nvPr/>
          </p:nvSpPr>
          <p:spPr>
            <a:xfrm>
              <a:off x="-39761" y="785269"/>
              <a:ext cx="914782" cy="262328"/>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457200" marR="457200">
                <a:lnSpc>
                  <a:spcPct val="120000"/>
                </a:lnSpc>
                <a:spcBef>
                  <a:spcPts val="200"/>
                </a:spcBef>
                <a:spcAft>
                  <a:spcPts val="1000"/>
                </a:spcAft>
              </a:pPr>
              <a:r>
                <a:rPr lang="en-US" sz="1200" kern="1000">
                  <a:effectLst/>
                  <a:latin typeface="Inter" panose="020B0604020202020204" charset="0"/>
                  <a:ea typeface="Inter" panose="020B0604020202020204" charset="0"/>
                  <a:cs typeface="Tahoma" panose="020B0604030504040204" pitchFamily="34" charset="0"/>
                </a:rPr>
                <a:t>Waterproof membrane</a:t>
              </a:r>
              <a:endParaRPr lang="en-GB" sz="3600" kern="1000">
                <a:effectLst/>
                <a:latin typeface="Inter" panose="020B0604020202020204" charset="0"/>
                <a:ea typeface="Inter" panose="020B0604020202020204" charset="0"/>
                <a:cs typeface="Tahoma" panose="020B0604030504040204" pitchFamily="34" charset="0"/>
              </a:endParaRPr>
            </a:p>
          </p:txBody>
        </p:sp>
        <p:sp>
          <p:nvSpPr>
            <p:cNvPr id="16" name="Cuadro de texto 30">
              <a:extLst>
                <a:ext uri="{FF2B5EF4-FFF2-40B4-BE49-F238E27FC236}">
                  <a16:creationId xmlns:a16="http://schemas.microsoft.com/office/drawing/2014/main" id="{FB145F4F-569C-6E91-EC5D-E635B726A42B}"/>
                </a:ext>
              </a:extLst>
            </p:cNvPr>
            <p:cNvSpPr txBox="1"/>
            <p:nvPr/>
          </p:nvSpPr>
          <p:spPr>
            <a:xfrm>
              <a:off x="-47620" y="953334"/>
              <a:ext cx="869430" cy="262328"/>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457200" marR="457200">
                <a:lnSpc>
                  <a:spcPct val="120000"/>
                </a:lnSpc>
                <a:spcBef>
                  <a:spcPts val="200"/>
                </a:spcBef>
                <a:spcAft>
                  <a:spcPts val="1000"/>
                </a:spcAft>
              </a:pPr>
              <a:r>
                <a:rPr lang="en-US" sz="1600" kern="1000">
                  <a:effectLst/>
                  <a:latin typeface="Inter" panose="020B0604020202020204" charset="0"/>
                  <a:ea typeface="Inter" panose="020B0604020202020204" charset="0"/>
                  <a:cs typeface="Tahoma" panose="020B0604030504040204" pitchFamily="34" charset="0"/>
                </a:rPr>
                <a:t>Separation layer</a:t>
              </a:r>
              <a:endParaRPr lang="en-GB" sz="3600" kern="1000">
                <a:effectLst/>
                <a:latin typeface="Inter" panose="020B0604020202020204" charset="0"/>
                <a:ea typeface="Inter" panose="020B0604020202020204" charset="0"/>
                <a:cs typeface="Tahoma" panose="020B0604030504040204" pitchFamily="34" charset="0"/>
              </a:endParaRPr>
            </a:p>
          </p:txBody>
        </p:sp>
        <p:sp>
          <p:nvSpPr>
            <p:cNvPr id="17" name="Cuadro de texto 31">
              <a:extLst>
                <a:ext uri="{FF2B5EF4-FFF2-40B4-BE49-F238E27FC236}">
                  <a16:creationId xmlns:a16="http://schemas.microsoft.com/office/drawing/2014/main" id="{987C5A92-1FBB-8DAA-D21D-64F3E3B53DFE}"/>
                </a:ext>
              </a:extLst>
            </p:cNvPr>
            <p:cNvSpPr txBox="1"/>
            <p:nvPr/>
          </p:nvSpPr>
          <p:spPr>
            <a:xfrm>
              <a:off x="0" y="1173780"/>
              <a:ext cx="869315" cy="21145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457200" marR="457200">
                <a:lnSpc>
                  <a:spcPct val="120000"/>
                </a:lnSpc>
                <a:spcBef>
                  <a:spcPts val="200"/>
                </a:spcBef>
                <a:spcAft>
                  <a:spcPts val="1000"/>
                </a:spcAft>
              </a:pPr>
              <a:r>
                <a:rPr lang="en-US" sz="2000" kern="1000">
                  <a:effectLst/>
                  <a:latin typeface="Inter" panose="020B0604020202020204" charset="0"/>
                  <a:ea typeface="Inter" panose="020B0604020202020204" charset="0"/>
                  <a:cs typeface="Tahoma" panose="020B0604030504040204" pitchFamily="34" charset="0"/>
                </a:rPr>
                <a:t>Insulation</a:t>
              </a:r>
              <a:endParaRPr lang="en-GB" sz="4400" kern="1000">
                <a:effectLst/>
                <a:latin typeface="Inter" panose="020B0604020202020204" charset="0"/>
                <a:ea typeface="Inter" panose="020B0604020202020204" charset="0"/>
                <a:cs typeface="Tahoma" panose="020B0604030504040204" pitchFamily="34" charset="0"/>
              </a:endParaRPr>
            </a:p>
          </p:txBody>
        </p:sp>
        <p:sp>
          <p:nvSpPr>
            <p:cNvPr id="18" name="Cuadro de texto 32">
              <a:extLst>
                <a:ext uri="{FF2B5EF4-FFF2-40B4-BE49-F238E27FC236}">
                  <a16:creationId xmlns:a16="http://schemas.microsoft.com/office/drawing/2014/main" id="{93184272-36B7-10A5-CFED-8313F6A27B10}"/>
                </a:ext>
              </a:extLst>
            </p:cNvPr>
            <p:cNvSpPr txBox="1"/>
            <p:nvPr/>
          </p:nvSpPr>
          <p:spPr>
            <a:xfrm>
              <a:off x="8285" y="1424557"/>
              <a:ext cx="869430" cy="211736"/>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457200" marR="457200">
                <a:lnSpc>
                  <a:spcPct val="120000"/>
                </a:lnSpc>
                <a:spcBef>
                  <a:spcPts val="200"/>
                </a:spcBef>
                <a:spcAft>
                  <a:spcPts val="1000"/>
                </a:spcAft>
              </a:pPr>
              <a:r>
                <a:rPr lang="en-US" sz="2000" kern="1000">
                  <a:effectLst/>
                  <a:latin typeface="Inter" panose="020B0604020202020204" charset="0"/>
                  <a:ea typeface="Inter" panose="020B0604020202020204" charset="0"/>
                  <a:cs typeface="Tahoma" panose="020B0604030504040204" pitchFamily="34" charset="0"/>
                </a:rPr>
                <a:t>Roof Deck</a:t>
              </a:r>
              <a:endParaRPr lang="en-GB" sz="4400" kern="1000">
                <a:effectLst/>
                <a:latin typeface="Inter" panose="020B0604020202020204" charset="0"/>
                <a:ea typeface="Inter" panose="020B0604020202020204" charset="0"/>
                <a:cs typeface="Tahoma" panose="020B0604030504040204" pitchFamily="34" charset="0"/>
              </a:endParaRPr>
            </a:p>
          </p:txBody>
        </p:sp>
      </p:grpSp>
      <p:grpSp>
        <p:nvGrpSpPr>
          <p:cNvPr id="19" name="Grupo 18">
            <a:extLst>
              <a:ext uri="{FF2B5EF4-FFF2-40B4-BE49-F238E27FC236}">
                <a16:creationId xmlns:a16="http://schemas.microsoft.com/office/drawing/2014/main" id="{C846C957-9546-7815-6C50-06E6ED845DF5}"/>
              </a:ext>
            </a:extLst>
          </p:cNvPr>
          <p:cNvGrpSpPr/>
          <p:nvPr/>
        </p:nvGrpSpPr>
        <p:grpSpPr>
          <a:xfrm>
            <a:off x="10248036" y="4549411"/>
            <a:ext cx="4404925" cy="4368660"/>
            <a:chOff x="29975" y="149676"/>
            <a:chExt cx="929546" cy="1633193"/>
          </a:xfrm>
        </p:grpSpPr>
        <p:sp>
          <p:nvSpPr>
            <p:cNvPr id="22" name="Cuadro de texto 33">
              <a:extLst>
                <a:ext uri="{FF2B5EF4-FFF2-40B4-BE49-F238E27FC236}">
                  <a16:creationId xmlns:a16="http://schemas.microsoft.com/office/drawing/2014/main" id="{FC871DC1-176D-E212-2208-39278D7EC85D}"/>
                </a:ext>
              </a:extLst>
            </p:cNvPr>
            <p:cNvSpPr txBox="1"/>
            <p:nvPr/>
          </p:nvSpPr>
          <p:spPr>
            <a:xfrm>
              <a:off x="32256" y="149676"/>
              <a:ext cx="887306" cy="189653"/>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457200" marR="457200">
                <a:lnSpc>
                  <a:spcPct val="120000"/>
                </a:lnSpc>
                <a:spcBef>
                  <a:spcPts val="200"/>
                </a:spcBef>
                <a:spcAft>
                  <a:spcPts val="1000"/>
                </a:spcAft>
              </a:pPr>
              <a:r>
                <a:rPr lang="en-US" sz="1200" kern="1000">
                  <a:effectLst/>
                  <a:latin typeface="Inter" panose="020B0604020202020204" charset="0"/>
                  <a:ea typeface="Inter" panose="020B0604020202020204" charset="0"/>
                  <a:cs typeface="Tahoma" panose="020B0604030504040204" pitchFamily="34" charset="0"/>
                </a:rPr>
                <a:t>Sedum/ Native Grasses</a:t>
              </a:r>
              <a:endParaRPr lang="en-GB" sz="3600" kern="1000">
                <a:effectLst/>
                <a:latin typeface="Inter" panose="020B0604020202020204" charset="0"/>
                <a:ea typeface="Inter" panose="020B0604020202020204" charset="0"/>
                <a:cs typeface="Tahoma" panose="020B0604030504040204" pitchFamily="34" charset="0"/>
              </a:endParaRPr>
            </a:p>
          </p:txBody>
        </p:sp>
        <p:sp>
          <p:nvSpPr>
            <p:cNvPr id="23" name="Cuadro de texto 34">
              <a:extLst>
                <a:ext uri="{FF2B5EF4-FFF2-40B4-BE49-F238E27FC236}">
                  <a16:creationId xmlns:a16="http://schemas.microsoft.com/office/drawing/2014/main" id="{57E0C3E6-D1DC-9508-1DC1-7A2CD8BE38C2}"/>
                </a:ext>
              </a:extLst>
            </p:cNvPr>
            <p:cNvSpPr txBox="1"/>
            <p:nvPr/>
          </p:nvSpPr>
          <p:spPr>
            <a:xfrm>
              <a:off x="62484" y="315025"/>
              <a:ext cx="629587" cy="262328"/>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457200" marR="457200">
                <a:lnSpc>
                  <a:spcPct val="120000"/>
                </a:lnSpc>
                <a:spcBef>
                  <a:spcPts val="200"/>
                </a:spcBef>
                <a:spcAft>
                  <a:spcPts val="1000"/>
                </a:spcAft>
              </a:pPr>
              <a:r>
                <a:rPr lang="en-US" sz="2000" kern="1000">
                  <a:effectLst/>
                  <a:latin typeface="Inter" panose="020B0604020202020204" charset="0"/>
                  <a:ea typeface="Inter" panose="020B0604020202020204" charset="0"/>
                  <a:cs typeface="Tahoma" panose="020B0604030504040204" pitchFamily="34" charset="0"/>
                </a:rPr>
                <a:t>Substrate</a:t>
              </a:r>
              <a:endParaRPr lang="en-GB" sz="4400" kern="1000">
                <a:effectLst/>
                <a:latin typeface="Inter" panose="020B0604020202020204" charset="0"/>
                <a:ea typeface="Inter" panose="020B0604020202020204" charset="0"/>
                <a:cs typeface="Tahoma" panose="020B0604030504040204" pitchFamily="34" charset="0"/>
              </a:endParaRPr>
            </a:p>
          </p:txBody>
        </p:sp>
        <p:sp>
          <p:nvSpPr>
            <p:cNvPr id="24" name="Cuadro de texto 35">
              <a:extLst>
                <a:ext uri="{FF2B5EF4-FFF2-40B4-BE49-F238E27FC236}">
                  <a16:creationId xmlns:a16="http://schemas.microsoft.com/office/drawing/2014/main" id="{E1F56647-A011-F5D0-94D9-041A7728D718}"/>
                </a:ext>
              </a:extLst>
            </p:cNvPr>
            <p:cNvSpPr txBox="1"/>
            <p:nvPr/>
          </p:nvSpPr>
          <p:spPr>
            <a:xfrm>
              <a:off x="56593" y="529139"/>
              <a:ext cx="869430" cy="257386"/>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457200" marR="457200">
                <a:lnSpc>
                  <a:spcPct val="120000"/>
                </a:lnSpc>
                <a:spcBef>
                  <a:spcPts val="200"/>
                </a:spcBef>
                <a:spcAft>
                  <a:spcPts val="1000"/>
                </a:spcAft>
              </a:pPr>
              <a:r>
                <a:rPr lang="en-US" sz="2000" kern="1000">
                  <a:effectLst/>
                  <a:latin typeface="Inter" panose="020B0604020202020204" charset="0"/>
                  <a:ea typeface="Inter" panose="020B0604020202020204" charset="0"/>
                  <a:cs typeface="Tahoma" panose="020B0604030504040204" pitchFamily="34" charset="0"/>
                </a:rPr>
                <a:t>Filter fabric</a:t>
              </a:r>
              <a:endParaRPr lang="en-GB" sz="4400" kern="1000">
                <a:effectLst/>
                <a:latin typeface="Inter" panose="020B0604020202020204" charset="0"/>
                <a:ea typeface="Inter" panose="020B0604020202020204" charset="0"/>
                <a:cs typeface="Tahoma" panose="020B0604030504040204" pitchFamily="34" charset="0"/>
              </a:endParaRPr>
            </a:p>
          </p:txBody>
        </p:sp>
        <p:sp>
          <p:nvSpPr>
            <p:cNvPr id="26" name="Cuadro de texto 36">
              <a:extLst>
                <a:ext uri="{FF2B5EF4-FFF2-40B4-BE49-F238E27FC236}">
                  <a16:creationId xmlns:a16="http://schemas.microsoft.com/office/drawing/2014/main" id="{6A1FA7B7-E5E3-157D-A105-5E0CC60A8DB3}"/>
                </a:ext>
              </a:extLst>
            </p:cNvPr>
            <p:cNvSpPr txBox="1"/>
            <p:nvPr/>
          </p:nvSpPr>
          <p:spPr>
            <a:xfrm>
              <a:off x="47413" y="687534"/>
              <a:ext cx="869430" cy="257386"/>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457200" marR="457200">
                <a:lnSpc>
                  <a:spcPct val="120000"/>
                </a:lnSpc>
                <a:spcBef>
                  <a:spcPts val="200"/>
                </a:spcBef>
                <a:spcAft>
                  <a:spcPts val="1000"/>
                </a:spcAft>
              </a:pPr>
              <a:r>
                <a:rPr lang="en-US" kern="1000">
                  <a:effectLst/>
                  <a:latin typeface="Inter" panose="020B0604020202020204" charset="0"/>
                  <a:ea typeface="Inter" panose="020B0604020202020204" charset="0"/>
                  <a:cs typeface="Tahoma" panose="020B0604030504040204" pitchFamily="34" charset="0"/>
                </a:rPr>
                <a:t>Drainage layer</a:t>
              </a:r>
              <a:endParaRPr lang="en-GB" sz="4000" kern="1000">
                <a:effectLst/>
                <a:latin typeface="Inter" panose="020B0604020202020204" charset="0"/>
                <a:ea typeface="Inter" panose="020B0604020202020204" charset="0"/>
                <a:cs typeface="Tahoma" panose="020B0604030504040204" pitchFamily="34" charset="0"/>
              </a:endParaRPr>
            </a:p>
          </p:txBody>
        </p:sp>
        <p:sp>
          <p:nvSpPr>
            <p:cNvPr id="27" name="Cuadro de texto 37">
              <a:extLst>
                <a:ext uri="{FF2B5EF4-FFF2-40B4-BE49-F238E27FC236}">
                  <a16:creationId xmlns:a16="http://schemas.microsoft.com/office/drawing/2014/main" id="{86FA93D3-2225-B829-13B0-FA7B8F5268F8}"/>
                </a:ext>
              </a:extLst>
            </p:cNvPr>
            <p:cNvSpPr txBox="1"/>
            <p:nvPr/>
          </p:nvSpPr>
          <p:spPr>
            <a:xfrm>
              <a:off x="29975" y="846748"/>
              <a:ext cx="869430" cy="262328"/>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457200" marR="457200">
                <a:lnSpc>
                  <a:spcPct val="120000"/>
                </a:lnSpc>
                <a:spcBef>
                  <a:spcPts val="200"/>
                </a:spcBef>
                <a:spcAft>
                  <a:spcPts val="1000"/>
                </a:spcAft>
              </a:pPr>
              <a:r>
                <a:rPr lang="en-US" kern="1000">
                  <a:effectLst/>
                  <a:latin typeface="Inter" panose="020B0604020202020204" charset="0"/>
                  <a:ea typeface="Inter" panose="020B0604020202020204" charset="0"/>
                  <a:cs typeface="Tahoma" panose="020B0604030504040204" pitchFamily="34" charset="0"/>
                </a:rPr>
                <a:t>Protection layer</a:t>
              </a:r>
              <a:endParaRPr lang="en-GB" sz="4000" kern="1000">
                <a:effectLst/>
                <a:latin typeface="Inter" panose="020B0604020202020204" charset="0"/>
                <a:ea typeface="Inter" panose="020B0604020202020204" charset="0"/>
                <a:cs typeface="Tahoma" panose="020B0604030504040204" pitchFamily="34" charset="0"/>
              </a:endParaRPr>
            </a:p>
          </p:txBody>
        </p:sp>
        <p:sp>
          <p:nvSpPr>
            <p:cNvPr id="28" name="Cuadro de texto 38">
              <a:extLst>
                <a:ext uri="{FF2B5EF4-FFF2-40B4-BE49-F238E27FC236}">
                  <a16:creationId xmlns:a16="http://schemas.microsoft.com/office/drawing/2014/main" id="{9DB51FD1-E7AB-E35D-FF91-25F26B679F74}"/>
                </a:ext>
              </a:extLst>
            </p:cNvPr>
            <p:cNvSpPr txBox="1"/>
            <p:nvPr/>
          </p:nvSpPr>
          <p:spPr>
            <a:xfrm>
              <a:off x="44739" y="1043093"/>
              <a:ext cx="914782" cy="262328"/>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457200" marR="457200">
                <a:lnSpc>
                  <a:spcPct val="120000"/>
                </a:lnSpc>
                <a:spcBef>
                  <a:spcPts val="200"/>
                </a:spcBef>
                <a:spcAft>
                  <a:spcPts val="1000"/>
                </a:spcAft>
              </a:pPr>
              <a:r>
                <a:rPr lang="en-US" sz="1200" kern="1000">
                  <a:effectLst/>
                  <a:latin typeface="Inter" panose="020B0604020202020204" charset="0"/>
                  <a:ea typeface="Inter" panose="020B0604020202020204" charset="0"/>
                  <a:cs typeface="Tahoma" panose="020B0604030504040204" pitchFamily="34" charset="0"/>
                </a:rPr>
                <a:t>Waterproof membrane</a:t>
              </a:r>
              <a:endParaRPr lang="en-GB" sz="3600" kern="1000">
                <a:effectLst/>
                <a:latin typeface="Inter" panose="020B0604020202020204" charset="0"/>
                <a:ea typeface="Inter" panose="020B0604020202020204" charset="0"/>
                <a:cs typeface="Tahoma" panose="020B0604030504040204" pitchFamily="34" charset="0"/>
              </a:endParaRPr>
            </a:p>
          </p:txBody>
        </p:sp>
        <p:sp>
          <p:nvSpPr>
            <p:cNvPr id="29" name="Cuadro de texto 39">
              <a:extLst>
                <a:ext uri="{FF2B5EF4-FFF2-40B4-BE49-F238E27FC236}">
                  <a16:creationId xmlns:a16="http://schemas.microsoft.com/office/drawing/2014/main" id="{CFA9038D-ED39-CA14-AC94-30037BF243DA}"/>
                </a:ext>
              </a:extLst>
            </p:cNvPr>
            <p:cNvSpPr txBox="1"/>
            <p:nvPr/>
          </p:nvSpPr>
          <p:spPr>
            <a:xfrm>
              <a:off x="39609" y="1208650"/>
              <a:ext cx="869430" cy="262328"/>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457200" marR="457200">
                <a:lnSpc>
                  <a:spcPct val="120000"/>
                </a:lnSpc>
                <a:spcBef>
                  <a:spcPts val="200"/>
                </a:spcBef>
                <a:spcAft>
                  <a:spcPts val="1000"/>
                </a:spcAft>
              </a:pPr>
              <a:r>
                <a:rPr lang="en-US" sz="1600" kern="1000">
                  <a:effectLst/>
                  <a:latin typeface="Inter" panose="020B0604020202020204" charset="0"/>
                  <a:ea typeface="Inter" panose="020B0604020202020204" charset="0"/>
                  <a:cs typeface="Tahoma" panose="020B0604030504040204" pitchFamily="34" charset="0"/>
                </a:rPr>
                <a:t>Separation layer</a:t>
              </a:r>
              <a:endParaRPr lang="en-GB" sz="3600" kern="1000">
                <a:effectLst/>
                <a:latin typeface="Inter" panose="020B0604020202020204" charset="0"/>
                <a:ea typeface="Inter" panose="020B0604020202020204" charset="0"/>
                <a:cs typeface="Tahoma" panose="020B0604030504040204" pitchFamily="34" charset="0"/>
              </a:endParaRPr>
            </a:p>
          </p:txBody>
        </p:sp>
        <p:sp>
          <p:nvSpPr>
            <p:cNvPr id="30" name="Cuadro de texto 40">
              <a:extLst>
                <a:ext uri="{FF2B5EF4-FFF2-40B4-BE49-F238E27FC236}">
                  <a16:creationId xmlns:a16="http://schemas.microsoft.com/office/drawing/2014/main" id="{F0E39642-1827-B6E4-6670-BD03228F5D26}"/>
                </a:ext>
              </a:extLst>
            </p:cNvPr>
            <p:cNvSpPr txBox="1"/>
            <p:nvPr/>
          </p:nvSpPr>
          <p:spPr>
            <a:xfrm>
              <a:off x="33866" y="1368214"/>
              <a:ext cx="869315" cy="26416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457200" marR="457200">
                <a:lnSpc>
                  <a:spcPct val="120000"/>
                </a:lnSpc>
                <a:spcBef>
                  <a:spcPts val="200"/>
                </a:spcBef>
                <a:spcAft>
                  <a:spcPts val="1000"/>
                </a:spcAft>
              </a:pPr>
              <a:r>
                <a:rPr lang="en-US" sz="2000" kern="1000">
                  <a:effectLst/>
                  <a:latin typeface="Inter" panose="020B0604020202020204" charset="0"/>
                  <a:ea typeface="Inter" panose="020B0604020202020204" charset="0"/>
                  <a:cs typeface="Tahoma" panose="020B0604030504040204" pitchFamily="34" charset="0"/>
                </a:rPr>
                <a:t>Insulation</a:t>
              </a:r>
              <a:endParaRPr lang="en-GB" sz="4400" kern="1000">
                <a:effectLst/>
                <a:latin typeface="Inter" panose="020B0604020202020204" charset="0"/>
                <a:ea typeface="Inter" panose="020B0604020202020204" charset="0"/>
                <a:cs typeface="Tahoma" panose="020B0604030504040204" pitchFamily="34" charset="0"/>
              </a:endParaRPr>
            </a:p>
          </p:txBody>
        </p:sp>
        <p:sp>
          <p:nvSpPr>
            <p:cNvPr id="31" name="Cuadro de texto 41">
              <a:extLst>
                <a:ext uri="{FF2B5EF4-FFF2-40B4-BE49-F238E27FC236}">
                  <a16:creationId xmlns:a16="http://schemas.microsoft.com/office/drawing/2014/main" id="{EFB05527-1E19-9B4E-E6FA-7CB88F7A5E6C}"/>
                </a:ext>
              </a:extLst>
            </p:cNvPr>
            <p:cNvSpPr txBox="1"/>
            <p:nvPr/>
          </p:nvSpPr>
          <p:spPr>
            <a:xfrm>
              <a:off x="47413" y="1571414"/>
              <a:ext cx="869430" cy="21145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457200" marR="457200">
                <a:lnSpc>
                  <a:spcPct val="120000"/>
                </a:lnSpc>
                <a:spcBef>
                  <a:spcPts val="200"/>
                </a:spcBef>
                <a:spcAft>
                  <a:spcPts val="1000"/>
                </a:spcAft>
              </a:pPr>
              <a:r>
                <a:rPr lang="en-US" sz="2000" kern="1000">
                  <a:effectLst/>
                  <a:latin typeface="Inter" panose="020B0604020202020204" charset="0"/>
                  <a:ea typeface="Inter" panose="020B0604020202020204" charset="0"/>
                  <a:cs typeface="Tahoma" panose="020B0604030504040204" pitchFamily="34" charset="0"/>
                </a:rPr>
                <a:t>Roof Deck</a:t>
              </a:r>
              <a:endParaRPr lang="en-GB" sz="4400" kern="1000">
                <a:effectLst/>
                <a:latin typeface="Inter" panose="020B0604020202020204" charset="0"/>
                <a:ea typeface="Inter" panose="020B0604020202020204" charset="0"/>
                <a:cs typeface="Tahoma" panose="020B0604030504040204" pitchFamily="34" charset="0"/>
              </a:endParaRPr>
            </a:p>
          </p:txBody>
        </p:sp>
      </p:grpSp>
      <p:grpSp>
        <p:nvGrpSpPr>
          <p:cNvPr id="32" name="Grupo 31">
            <a:extLst>
              <a:ext uri="{FF2B5EF4-FFF2-40B4-BE49-F238E27FC236}">
                <a16:creationId xmlns:a16="http://schemas.microsoft.com/office/drawing/2014/main" id="{41C97737-904C-3AD0-557E-04E66EF5B466}"/>
              </a:ext>
            </a:extLst>
          </p:cNvPr>
          <p:cNvGrpSpPr/>
          <p:nvPr/>
        </p:nvGrpSpPr>
        <p:grpSpPr>
          <a:xfrm>
            <a:off x="15466416" y="4491445"/>
            <a:ext cx="3463788" cy="4516948"/>
            <a:chOff x="-35104" y="213297"/>
            <a:chExt cx="920927" cy="1456108"/>
          </a:xfrm>
        </p:grpSpPr>
        <p:sp>
          <p:nvSpPr>
            <p:cNvPr id="33" name="Cuadro de texto 46">
              <a:extLst>
                <a:ext uri="{FF2B5EF4-FFF2-40B4-BE49-F238E27FC236}">
                  <a16:creationId xmlns:a16="http://schemas.microsoft.com/office/drawing/2014/main" id="{76A2B2FE-B7D2-6583-CE17-CE7395393F63}"/>
                </a:ext>
              </a:extLst>
            </p:cNvPr>
            <p:cNvSpPr txBox="1"/>
            <p:nvPr/>
          </p:nvSpPr>
          <p:spPr>
            <a:xfrm>
              <a:off x="-12944" y="213297"/>
              <a:ext cx="887306" cy="189653"/>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457200" marR="457200">
                <a:lnSpc>
                  <a:spcPct val="120000"/>
                </a:lnSpc>
                <a:spcBef>
                  <a:spcPts val="200"/>
                </a:spcBef>
                <a:spcAft>
                  <a:spcPts val="1000"/>
                </a:spcAft>
              </a:pPr>
              <a:r>
                <a:rPr lang="en-US" sz="1400" kern="1000">
                  <a:effectLst/>
                  <a:latin typeface="Inter" panose="020B0604020202020204" charset="0"/>
                  <a:ea typeface="Inter" panose="020B0604020202020204" charset="0"/>
                  <a:cs typeface="Tahoma" panose="020B0604030504040204" pitchFamily="34" charset="0"/>
                </a:rPr>
                <a:t>Diverse </a:t>
              </a:r>
              <a:r>
                <a:rPr lang="en-US" sz="1600" kern="1000">
                  <a:effectLst/>
                  <a:latin typeface="Inter" panose="020B0604020202020204" charset="0"/>
                  <a:ea typeface="Inter" panose="020B0604020202020204" charset="0"/>
                  <a:cs typeface="Tahoma" panose="020B0604030504040204" pitchFamily="34" charset="0"/>
                </a:rPr>
                <a:t>plantings</a:t>
              </a:r>
              <a:endParaRPr lang="en-GB" sz="4000" kern="1000">
                <a:effectLst/>
                <a:latin typeface="Inter" panose="020B0604020202020204" charset="0"/>
                <a:ea typeface="Inter" panose="020B0604020202020204" charset="0"/>
                <a:cs typeface="Tahoma" panose="020B0604030504040204" pitchFamily="34" charset="0"/>
              </a:endParaRPr>
            </a:p>
          </p:txBody>
        </p:sp>
        <p:sp>
          <p:nvSpPr>
            <p:cNvPr id="34" name="Cuadro de texto 47">
              <a:extLst>
                <a:ext uri="{FF2B5EF4-FFF2-40B4-BE49-F238E27FC236}">
                  <a16:creationId xmlns:a16="http://schemas.microsoft.com/office/drawing/2014/main" id="{C8CD3F2C-1D07-FBE3-0DC2-809C3A6B9EC7}"/>
                </a:ext>
              </a:extLst>
            </p:cNvPr>
            <p:cNvSpPr txBox="1"/>
            <p:nvPr/>
          </p:nvSpPr>
          <p:spPr>
            <a:xfrm>
              <a:off x="3431" y="380864"/>
              <a:ext cx="629587" cy="262328"/>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457200" marR="457200">
                <a:lnSpc>
                  <a:spcPct val="120000"/>
                </a:lnSpc>
                <a:spcBef>
                  <a:spcPts val="200"/>
                </a:spcBef>
                <a:spcAft>
                  <a:spcPts val="1000"/>
                </a:spcAft>
              </a:pPr>
              <a:r>
                <a:rPr lang="en-US" sz="2000" kern="1000">
                  <a:effectLst/>
                  <a:latin typeface="Inter" panose="020B0604020202020204" charset="0"/>
                  <a:ea typeface="Inter" panose="020B0604020202020204" charset="0"/>
                  <a:cs typeface="Tahoma" panose="020B0604030504040204" pitchFamily="34" charset="0"/>
                </a:rPr>
                <a:t>Substrate</a:t>
              </a:r>
              <a:endParaRPr lang="en-GB" sz="4400" kern="1000">
                <a:effectLst/>
                <a:latin typeface="Inter" panose="020B0604020202020204" charset="0"/>
                <a:ea typeface="Inter" panose="020B0604020202020204" charset="0"/>
                <a:cs typeface="Tahoma" panose="020B0604030504040204" pitchFamily="34" charset="0"/>
              </a:endParaRPr>
            </a:p>
          </p:txBody>
        </p:sp>
        <p:sp>
          <p:nvSpPr>
            <p:cNvPr id="35" name="Cuadro de texto 48">
              <a:extLst>
                <a:ext uri="{FF2B5EF4-FFF2-40B4-BE49-F238E27FC236}">
                  <a16:creationId xmlns:a16="http://schemas.microsoft.com/office/drawing/2014/main" id="{7EDE9520-F2E1-74C9-500C-D05914B4C700}"/>
                </a:ext>
              </a:extLst>
            </p:cNvPr>
            <p:cNvSpPr txBox="1"/>
            <p:nvPr/>
          </p:nvSpPr>
          <p:spPr>
            <a:xfrm>
              <a:off x="-2123" y="550493"/>
              <a:ext cx="869430" cy="257386"/>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457200" marR="457200">
                <a:lnSpc>
                  <a:spcPct val="120000"/>
                </a:lnSpc>
                <a:spcBef>
                  <a:spcPts val="200"/>
                </a:spcBef>
                <a:spcAft>
                  <a:spcPts val="1000"/>
                </a:spcAft>
              </a:pPr>
              <a:r>
                <a:rPr lang="en-US" sz="2000" kern="1000">
                  <a:effectLst/>
                  <a:latin typeface="Inter" panose="020B0604020202020204" charset="0"/>
                  <a:ea typeface="Inter" panose="020B0604020202020204" charset="0"/>
                  <a:cs typeface="Tahoma" panose="020B0604030504040204" pitchFamily="34" charset="0"/>
                </a:rPr>
                <a:t>Filter fabric</a:t>
              </a:r>
              <a:endParaRPr lang="en-GB" sz="4400" kern="1000">
                <a:effectLst/>
                <a:latin typeface="Inter" panose="020B0604020202020204" charset="0"/>
                <a:ea typeface="Inter" panose="020B0604020202020204" charset="0"/>
                <a:cs typeface="Tahoma" panose="020B0604030504040204" pitchFamily="34" charset="0"/>
              </a:endParaRPr>
            </a:p>
          </p:txBody>
        </p:sp>
        <p:sp>
          <p:nvSpPr>
            <p:cNvPr id="36" name="Cuadro de texto 49">
              <a:extLst>
                <a:ext uri="{FF2B5EF4-FFF2-40B4-BE49-F238E27FC236}">
                  <a16:creationId xmlns:a16="http://schemas.microsoft.com/office/drawing/2014/main" id="{87625047-317C-BAE3-0D11-8BDE756A3F6D}"/>
                </a:ext>
              </a:extLst>
            </p:cNvPr>
            <p:cNvSpPr txBox="1"/>
            <p:nvPr/>
          </p:nvSpPr>
          <p:spPr>
            <a:xfrm>
              <a:off x="-28959" y="695973"/>
              <a:ext cx="869430" cy="257386"/>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457200" marR="457200">
                <a:lnSpc>
                  <a:spcPct val="120000"/>
                </a:lnSpc>
                <a:spcBef>
                  <a:spcPts val="200"/>
                </a:spcBef>
                <a:spcAft>
                  <a:spcPts val="1000"/>
                </a:spcAft>
              </a:pPr>
              <a:r>
                <a:rPr lang="en-US" kern="1000">
                  <a:effectLst/>
                  <a:latin typeface="Inter" panose="020B0604020202020204" charset="0"/>
                  <a:ea typeface="Inter" panose="020B0604020202020204" charset="0"/>
                  <a:cs typeface="Tahoma" panose="020B0604030504040204" pitchFamily="34" charset="0"/>
                </a:rPr>
                <a:t>Drainage layer</a:t>
              </a:r>
              <a:endParaRPr lang="en-GB" sz="4000" kern="1000">
                <a:effectLst/>
                <a:latin typeface="Inter" panose="020B0604020202020204" charset="0"/>
                <a:ea typeface="Inter" panose="020B0604020202020204" charset="0"/>
                <a:cs typeface="Tahoma" panose="020B0604030504040204" pitchFamily="34" charset="0"/>
              </a:endParaRPr>
            </a:p>
          </p:txBody>
        </p:sp>
        <p:sp>
          <p:nvSpPr>
            <p:cNvPr id="37" name="Cuadro de texto 50">
              <a:extLst>
                <a:ext uri="{FF2B5EF4-FFF2-40B4-BE49-F238E27FC236}">
                  <a16:creationId xmlns:a16="http://schemas.microsoft.com/office/drawing/2014/main" id="{EBA4F055-0825-9CAE-441A-D23CB16C25E9}"/>
                </a:ext>
              </a:extLst>
            </p:cNvPr>
            <p:cNvSpPr txBox="1"/>
            <p:nvPr/>
          </p:nvSpPr>
          <p:spPr>
            <a:xfrm>
              <a:off x="-35104" y="833884"/>
              <a:ext cx="869430" cy="262328"/>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457200" marR="457200">
                <a:lnSpc>
                  <a:spcPct val="120000"/>
                </a:lnSpc>
                <a:spcBef>
                  <a:spcPts val="200"/>
                </a:spcBef>
                <a:spcAft>
                  <a:spcPts val="1000"/>
                </a:spcAft>
              </a:pPr>
              <a:r>
                <a:rPr lang="en-US" kern="1000">
                  <a:effectLst/>
                  <a:latin typeface="Inter" panose="020B0604020202020204" charset="0"/>
                  <a:ea typeface="Inter" panose="020B0604020202020204" charset="0"/>
                  <a:cs typeface="Tahoma" panose="020B0604030504040204" pitchFamily="34" charset="0"/>
                </a:rPr>
                <a:t>Protection layer</a:t>
              </a:r>
              <a:endParaRPr lang="en-GB" sz="4000" kern="1000">
                <a:effectLst/>
                <a:latin typeface="Inter" panose="020B0604020202020204" charset="0"/>
                <a:ea typeface="Inter" panose="020B0604020202020204" charset="0"/>
                <a:cs typeface="Tahoma" panose="020B0604030504040204" pitchFamily="34" charset="0"/>
              </a:endParaRPr>
            </a:p>
          </p:txBody>
        </p:sp>
        <p:sp>
          <p:nvSpPr>
            <p:cNvPr id="38" name="Cuadro de texto 51">
              <a:extLst>
                <a:ext uri="{FF2B5EF4-FFF2-40B4-BE49-F238E27FC236}">
                  <a16:creationId xmlns:a16="http://schemas.microsoft.com/office/drawing/2014/main" id="{EA8FB5D9-FB5E-F5E5-4B8A-D8F6BCA8A899}"/>
                </a:ext>
              </a:extLst>
            </p:cNvPr>
            <p:cNvSpPr txBox="1"/>
            <p:nvPr/>
          </p:nvSpPr>
          <p:spPr>
            <a:xfrm>
              <a:off x="-28959" y="1010144"/>
              <a:ext cx="914782" cy="262328"/>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457200" marR="457200">
                <a:lnSpc>
                  <a:spcPct val="120000"/>
                </a:lnSpc>
                <a:spcBef>
                  <a:spcPts val="200"/>
                </a:spcBef>
                <a:spcAft>
                  <a:spcPts val="1000"/>
                </a:spcAft>
              </a:pPr>
              <a:r>
                <a:rPr lang="en-US" sz="1200" kern="1000">
                  <a:effectLst/>
                  <a:latin typeface="Inter" panose="020B0604020202020204" charset="0"/>
                  <a:ea typeface="Inter" panose="020B0604020202020204" charset="0"/>
                  <a:cs typeface="Tahoma" panose="020B0604030504040204" pitchFamily="34" charset="0"/>
                </a:rPr>
                <a:t>Waterproof membrane</a:t>
              </a:r>
              <a:endParaRPr lang="en-GB" sz="3600" kern="1000">
                <a:effectLst/>
                <a:latin typeface="Inter" panose="020B0604020202020204" charset="0"/>
                <a:ea typeface="Inter" panose="020B0604020202020204" charset="0"/>
                <a:cs typeface="Tahoma" panose="020B0604030504040204" pitchFamily="34" charset="0"/>
              </a:endParaRPr>
            </a:p>
          </p:txBody>
        </p:sp>
        <p:sp>
          <p:nvSpPr>
            <p:cNvPr id="39" name="Cuadro de texto 52">
              <a:extLst>
                <a:ext uri="{FF2B5EF4-FFF2-40B4-BE49-F238E27FC236}">
                  <a16:creationId xmlns:a16="http://schemas.microsoft.com/office/drawing/2014/main" id="{AB8FD66C-75CA-FAB5-DBA8-6DEE38E2E9DB}"/>
                </a:ext>
              </a:extLst>
            </p:cNvPr>
            <p:cNvSpPr txBox="1"/>
            <p:nvPr/>
          </p:nvSpPr>
          <p:spPr>
            <a:xfrm>
              <a:off x="-35104" y="1134295"/>
              <a:ext cx="869430" cy="262328"/>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457200" marR="457200">
                <a:lnSpc>
                  <a:spcPct val="120000"/>
                </a:lnSpc>
                <a:spcBef>
                  <a:spcPts val="200"/>
                </a:spcBef>
                <a:spcAft>
                  <a:spcPts val="1000"/>
                </a:spcAft>
              </a:pPr>
              <a:r>
                <a:rPr lang="en-US" sz="1600" kern="1000">
                  <a:effectLst/>
                  <a:latin typeface="Inter" panose="020B0604020202020204" charset="0"/>
                  <a:ea typeface="Inter" panose="020B0604020202020204" charset="0"/>
                  <a:cs typeface="Tahoma" panose="020B0604030504040204" pitchFamily="34" charset="0"/>
                </a:rPr>
                <a:t>Separation layer</a:t>
              </a:r>
              <a:endParaRPr lang="en-GB" sz="3600" kern="1000">
                <a:effectLst/>
                <a:latin typeface="Inter" panose="020B0604020202020204" charset="0"/>
                <a:ea typeface="Inter" panose="020B0604020202020204" charset="0"/>
                <a:cs typeface="Tahoma" panose="020B0604030504040204" pitchFamily="34" charset="0"/>
              </a:endParaRPr>
            </a:p>
          </p:txBody>
        </p:sp>
        <p:sp>
          <p:nvSpPr>
            <p:cNvPr id="40" name="Cuadro de texto 54">
              <a:extLst>
                <a:ext uri="{FF2B5EF4-FFF2-40B4-BE49-F238E27FC236}">
                  <a16:creationId xmlns:a16="http://schemas.microsoft.com/office/drawing/2014/main" id="{0DF1AA07-6F52-6F8A-C5A3-E32DD7F84355}"/>
                </a:ext>
              </a:extLst>
            </p:cNvPr>
            <p:cNvSpPr txBox="1"/>
            <p:nvPr/>
          </p:nvSpPr>
          <p:spPr>
            <a:xfrm>
              <a:off x="-2065" y="1295262"/>
              <a:ext cx="869315" cy="26416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457200" marR="457200">
                <a:lnSpc>
                  <a:spcPct val="120000"/>
                </a:lnSpc>
                <a:spcBef>
                  <a:spcPts val="200"/>
                </a:spcBef>
                <a:spcAft>
                  <a:spcPts val="1000"/>
                </a:spcAft>
              </a:pPr>
              <a:r>
                <a:rPr lang="en-US" sz="2000" kern="1000">
                  <a:effectLst/>
                  <a:latin typeface="Inter" panose="020B0604020202020204" charset="0"/>
                  <a:ea typeface="Inter" panose="020B0604020202020204" charset="0"/>
                  <a:cs typeface="Tahoma" panose="020B0604030504040204" pitchFamily="34" charset="0"/>
                </a:rPr>
                <a:t>Insulation</a:t>
              </a:r>
              <a:endParaRPr lang="en-GB" sz="4400" kern="1000">
                <a:effectLst/>
                <a:latin typeface="Inter" panose="020B0604020202020204" charset="0"/>
                <a:ea typeface="Inter" panose="020B0604020202020204" charset="0"/>
                <a:cs typeface="Tahoma" panose="020B0604030504040204" pitchFamily="34" charset="0"/>
              </a:endParaRPr>
            </a:p>
          </p:txBody>
        </p:sp>
        <p:sp>
          <p:nvSpPr>
            <p:cNvPr id="41" name="Cuadro de texto 55">
              <a:extLst>
                <a:ext uri="{FF2B5EF4-FFF2-40B4-BE49-F238E27FC236}">
                  <a16:creationId xmlns:a16="http://schemas.microsoft.com/office/drawing/2014/main" id="{208A1061-750B-A7AE-0096-3486805EA62A}"/>
                </a:ext>
              </a:extLst>
            </p:cNvPr>
            <p:cNvSpPr txBox="1"/>
            <p:nvPr/>
          </p:nvSpPr>
          <p:spPr>
            <a:xfrm>
              <a:off x="8938" y="1457950"/>
              <a:ext cx="869430" cy="21145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457200" marR="457200">
                <a:lnSpc>
                  <a:spcPct val="120000"/>
                </a:lnSpc>
                <a:spcBef>
                  <a:spcPts val="200"/>
                </a:spcBef>
                <a:spcAft>
                  <a:spcPts val="1000"/>
                </a:spcAft>
              </a:pPr>
              <a:r>
                <a:rPr lang="en-US" sz="2000" kern="1000">
                  <a:effectLst/>
                  <a:latin typeface="Inter" panose="020B0604020202020204" charset="0"/>
                  <a:ea typeface="Inter" panose="020B0604020202020204" charset="0"/>
                  <a:cs typeface="Tahoma" panose="020B0604030504040204" pitchFamily="34" charset="0"/>
                </a:rPr>
                <a:t>Roof Deck</a:t>
              </a:r>
              <a:endParaRPr lang="en-GB" sz="4400" kern="1000">
                <a:effectLst/>
                <a:latin typeface="Inter" panose="020B0604020202020204" charset="0"/>
                <a:ea typeface="Inter" panose="020B0604020202020204" charset="0"/>
                <a:cs typeface="Tahoma" panose="020B0604030504040204" pitchFamily="34" charset="0"/>
              </a:endParaRPr>
            </a:p>
          </p:txBody>
        </p:sp>
      </p:grpSp>
    </p:spTree>
    <p:extLst>
      <p:ext uri="{BB962C8B-B14F-4D97-AF65-F5344CB8AC3E}">
        <p14:creationId xmlns:p14="http://schemas.microsoft.com/office/powerpoint/2010/main" val="16791162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ángulo: esquinas redondeadas 26">
            <a:extLst>
              <a:ext uri="{FF2B5EF4-FFF2-40B4-BE49-F238E27FC236}">
                <a16:creationId xmlns:a16="http://schemas.microsoft.com/office/drawing/2014/main" id="{7E981A2E-2E45-7D8E-42A0-5605C558D676}"/>
              </a:ext>
            </a:extLst>
          </p:cNvPr>
          <p:cNvSpPr/>
          <p:nvPr/>
        </p:nvSpPr>
        <p:spPr>
          <a:xfrm>
            <a:off x="1906979" y="3418505"/>
            <a:ext cx="4997241" cy="5481499"/>
          </a:xfrm>
          <a:prstGeom prst="roundRect">
            <a:avLst/>
          </a:prstGeom>
          <a:solidFill>
            <a:schemeClr val="accent3">
              <a:lumMod val="20000"/>
              <a:lumOff val="80000"/>
            </a:schemeClr>
          </a:solidFill>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sp>
        <p:nvSpPr>
          <p:cNvPr id="2" name="TextBox 2"/>
          <p:cNvSpPr txBox="1"/>
          <p:nvPr/>
        </p:nvSpPr>
        <p:spPr>
          <a:xfrm>
            <a:off x="2216428" y="772446"/>
            <a:ext cx="14753671" cy="861646"/>
          </a:xfrm>
          <a:prstGeom prst="rect">
            <a:avLst/>
          </a:prstGeom>
        </p:spPr>
        <p:txBody>
          <a:bodyPr wrap="square" lIns="0" tIns="0" rIns="0" bIns="0" rtlCol="0" anchor="t">
            <a:spAutoFit/>
          </a:bodyPr>
          <a:lstStyle/>
          <a:p>
            <a:pPr marR="457200" lvl="0" algn="just">
              <a:spcBef>
                <a:spcPts val="200"/>
              </a:spcBef>
            </a:pPr>
            <a:r>
              <a:rPr lang="en-US" sz="5599" spc="-279">
                <a:solidFill>
                  <a:srgbClr val="008E97"/>
                </a:solidFill>
                <a:latin typeface="Inter"/>
              </a:rPr>
              <a:t>IMPROVEMENT PARAMETERS</a:t>
            </a:r>
            <a:endParaRPr lang="en-GB" sz="5599" spc="-279">
              <a:solidFill>
                <a:srgbClr val="008E97"/>
              </a:solidFill>
              <a:latin typeface="Inter"/>
            </a:endParaRPr>
          </a:p>
        </p:txBody>
      </p:sp>
      <p:sp>
        <p:nvSpPr>
          <p:cNvPr id="3" name="AutoShape 3"/>
          <p:cNvSpPr/>
          <p:nvPr/>
        </p:nvSpPr>
        <p:spPr>
          <a:xfrm>
            <a:off x="0" y="0"/>
            <a:ext cx="1714500" cy="10287000"/>
          </a:xfrm>
          <a:prstGeom prst="rect">
            <a:avLst/>
          </a:prstGeom>
          <a:solidFill>
            <a:srgbClr val="242424"/>
          </a:solidFill>
        </p:spPr>
        <p:txBody>
          <a:bodyPr/>
          <a:lstStyle/>
          <a:p>
            <a:endParaRPr lang="es-ES"/>
          </a:p>
        </p:txBody>
      </p:sp>
      <p:sp>
        <p:nvSpPr>
          <p:cNvPr id="4" name="TextBox 4"/>
          <p:cNvSpPr txBox="1"/>
          <p:nvPr/>
        </p:nvSpPr>
        <p:spPr>
          <a:xfrm rot="5400000">
            <a:off x="-2703918" y="4220475"/>
            <a:ext cx="7002110" cy="590418"/>
          </a:xfrm>
          <a:prstGeom prst="rect">
            <a:avLst/>
          </a:prstGeom>
        </p:spPr>
        <p:txBody>
          <a:bodyPr lIns="0" tIns="0" rIns="0" bIns="0" rtlCol="0" anchor="t">
            <a:spAutoFit/>
          </a:bodyPr>
          <a:lstStyle/>
          <a:p>
            <a:pPr marL="0" lvl="1">
              <a:lnSpc>
                <a:spcPts val="1680"/>
              </a:lnSpc>
              <a:spcBef>
                <a:spcPts val="1260"/>
              </a:spcBef>
            </a:pPr>
            <a:r>
              <a:rPr lang="en-US" sz="1400" spc="210">
                <a:solidFill>
                  <a:schemeClr val="bg1"/>
                </a:solidFill>
                <a:latin typeface="Inter"/>
              </a:rPr>
              <a:t>Learning Unit 1: </a:t>
            </a:r>
            <a:r>
              <a:rPr lang="en-GB" sz="1400">
                <a:solidFill>
                  <a:schemeClr val="bg1"/>
                </a:solidFill>
              </a:rPr>
              <a:t>Introduction to green roof systems and environmental benefits</a:t>
            </a:r>
          </a:p>
          <a:p>
            <a:pPr marL="0" lvl="1">
              <a:lnSpc>
                <a:spcPts val="1680"/>
              </a:lnSpc>
              <a:spcBef>
                <a:spcPts val="1260"/>
              </a:spcBef>
            </a:pPr>
            <a:endParaRPr lang="en-US" sz="1400" spc="210">
              <a:solidFill>
                <a:schemeClr val="bg1"/>
              </a:solidFill>
              <a:latin typeface="Inter"/>
            </a:endParaRP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es-ES"/>
            </a:p>
          </p:txBody>
        </p:sp>
      </p:grpSp>
      <p:sp>
        <p:nvSpPr>
          <p:cNvPr id="12" name="Marcador de número de diapositiva 6">
            <a:extLst>
              <a:ext uri="{FF2B5EF4-FFF2-40B4-BE49-F238E27FC236}">
                <a16:creationId xmlns:a16="http://schemas.microsoft.com/office/drawing/2014/main" id="{49B08D74-5259-596F-19BB-DF2AA6A822B5}"/>
              </a:ext>
            </a:extLst>
          </p:cNvPr>
          <p:cNvSpPr>
            <a:spLocks noGrp="1"/>
          </p:cNvSpPr>
          <p:nvPr>
            <p:ph type="sldNum" sz="quarter" idx="12"/>
          </p:nvPr>
        </p:nvSpPr>
        <p:spPr>
          <a:xfrm>
            <a:off x="16363950" y="674687"/>
            <a:ext cx="2133600" cy="365125"/>
          </a:xfrm>
        </p:spPr>
        <p:txBody>
          <a:bodyPr/>
          <a:lstStyle/>
          <a:p>
            <a:pPr algn="ctr">
              <a:lnSpc>
                <a:spcPts val="2399"/>
              </a:lnSpc>
              <a:spcBef>
                <a:spcPts val="1799"/>
              </a:spcBef>
            </a:pPr>
            <a:r>
              <a:rPr lang="en-US" sz="1999" spc="119">
                <a:solidFill>
                  <a:srgbClr val="FFFFFF"/>
                </a:solidFill>
                <a:latin typeface="Inter Bold"/>
              </a:rPr>
              <a:t>0</a:t>
            </a:r>
            <a:fld id="{B6F15528-21DE-4FAA-801E-634DDDAF4B2B}" type="slidenum">
              <a:rPr lang="en-US" sz="1999" spc="119" smtClean="0">
                <a:solidFill>
                  <a:srgbClr val="FFFFFF"/>
                </a:solidFill>
                <a:latin typeface="Inter Bold"/>
              </a:rPr>
              <a:pPr algn="ctr">
                <a:lnSpc>
                  <a:spcPts val="2399"/>
                </a:lnSpc>
                <a:spcBef>
                  <a:spcPts val="1799"/>
                </a:spcBef>
              </a:pPr>
              <a:t>9</a:t>
            </a:fld>
            <a:endParaRPr lang="en-US" sz="1999" spc="119">
              <a:solidFill>
                <a:srgbClr val="FFFFFF"/>
              </a:solidFill>
              <a:latin typeface="Inter Bold"/>
            </a:endParaRPr>
          </a:p>
        </p:txBody>
      </p:sp>
      <p:sp>
        <p:nvSpPr>
          <p:cNvPr id="13" name="CuadroTexto 12">
            <a:extLst>
              <a:ext uri="{FF2B5EF4-FFF2-40B4-BE49-F238E27FC236}">
                <a16:creationId xmlns:a16="http://schemas.microsoft.com/office/drawing/2014/main" id="{BAA776B0-13EC-4E9C-36F6-A1059130A48E}"/>
              </a:ext>
            </a:extLst>
          </p:cNvPr>
          <p:cNvSpPr txBox="1"/>
          <p:nvPr/>
        </p:nvSpPr>
        <p:spPr>
          <a:xfrm>
            <a:off x="2163763" y="1966338"/>
            <a:ext cx="14859000" cy="1200329"/>
          </a:xfrm>
          <a:prstGeom prst="rect">
            <a:avLst/>
          </a:prstGeom>
          <a:noFill/>
        </p:spPr>
        <p:txBody>
          <a:bodyPr wrap="square">
            <a:spAutoFit/>
          </a:bodyPr>
          <a:lstStyle/>
          <a:p>
            <a:pPr algn="just"/>
            <a:r>
              <a:rPr lang="en-GB" sz="2400" spc="17" dirty="0">
                <a:latin typeface="Inter"/>
              </a:rPr>
              <a:t>The integration of green roofs into the urban landscape can bring certain </a:t>
            </a:r>
            <a:r>
              <a:rPr lang="en-GB" sz="2400" b="1" spc="17" dirty="0">
                <a:latin typeface="Inter"/>
              </a:rPr>
              <a:t>environmental, </a:t>
            </a:r>
            <a:r>
              <a:rPr lang="en-GB" sz="2400" spc="17" dirty="0">
                <a:latin typeface="Inter"/>
              </a:rPr>
              <a:t>but also </a:t>
            </a:r>
            <a:r>
              <a:rPr lang="en-GB" sz="2400" b="1" spc="17" dirty="0">
                <a:latin typeface="Inter"/>
              </a:rPr>
              <a:t>economic</a:t>
            </a:r>
            <a:r>
              <a:rPr lang="en-GB" sz="2400" spc="17" dirty="0">
                <a:latin typeface="Inter"/>
              </a:rPr>
              <a:t> and </a:t>
            </a:r>
            <a:r>
              <a:rPr lang="en-GB" sz="2400" b="1" spc="17" dirty="0">
                <a:latin typeface="Inter"/>
              </a:rPr>
              <a:t>social benefits</a:t>
            </a:r>
            <a:r>
              <a:rPr lang="en-GB" sz="2400" spc="17" dirty="0">
                <a:latin typeface="Inter"/>
              </a:rPr>
              <a:t>. This implies that green roofs can improve certain parameters classified as follows: </a:t>
            </a:r>
          </a:p>
        </p:txBody>
      </p:sp>
      <p:sp>
        <p:nvSpPr>
          <p:cNvPr id="23" name="CuadroTexto 22">
            <a:extLst>
              <a:ext uri="{FF2B5EF4-FFF2-40B4-BE49-F238E27FC236}">
                <a16:creationId xmlns:a16="http://schemas.microsoft.com/office/drawing/2014/main" id="{A2C3F92A-FEB3-389F-C5B0-F3793C26CBA2}"/>
              </a:ext>
            </a:extLst>
          </p:cNvPr>
          <p:cNvSpPr txBox="1"/>
          <p:nvPr/>
        </p:nvSpPr>
        <p:spPr>
          <a:xfrm>
            <a:off x="2098303" y="4981966"/>
            <a:ext cx="5044267" cy="3576685"/>
          </a:xfrm>
          <a:prstGeom prst="rect">
            <a:avLst/>
          </a:prstGeom>
          <a:noFill/>
        </p:spPr>
        <p:txBody>
          <a:bodyPr wrap="square">
            <a:spAutoFit/>
          </a:bodyPr>
          <a:lstStyle/>
          <a:p>
            <a:pPr marL="342900" lvl="0" indent="-342900">
              <a:lnSpc>
                <a:spcPct val="150000"/>
              </a:lnSpc>
              <a:spcBef>
                <a:spcPts val="600"/>
              </a:spcBef>
              <a:buFont typeface="Arial" panose="020B0604020202020204" pitchFamily="34" charset="0"/>
              <a:buChar char="•"/>
            </a:pPr>
            <a:r>
              <a:rPr lang="en-US" sz="2000" spc="17" dirty="0">
                <a:latin typeface="Inter"/>
              </a:rPr>
              <a:t>Improvement of </a:t>
            </a:r>
            <a:r>
              <a:rPr lang="en-US" sz="2000" b="1" spc="17" dirty="0">
                <a:latin typeface="Inter"/>
              </a:rPr>
              <a:t>air quality</a:t>
            </a:r>
            <a:endParaRPr lang="en-GB" sz="2000" b="1" spc="17" dirty="0">
              <a:latin typeface="Inter"/>
            </a:endParaRPr>
          </a:p>
          <a:p>
            <a:pPr marL="342900" lvl="0" indent="-342900">
              <a:lnSpc>
                <a:spcPct val="150000"/>
              </a:lnSpc>
              <a:spcBef>
                <a:spcPts val="600"/>
              </a:spcBef>
              <a:buFont typeface="Arial" panose="020B0604020202020204" pitchFamily="34" charset="0"/>
              <a:buChar char="•"/>
            </a:pPr>
            <a:r>
              <a:rPr lang="en-US" sz="2000" spc="17" dirty="0">
                <a:latin typeface="Inter"/>
              </a:rPr>
              <a:t>Improvement of </a:t>
            </a:r>
            <a:r>
              <a:rPr lang="en-US" sz="2000" b="1" spc="17" dirty="0">
                <a:latin typeface="Inter"/>
              </a:rPr>
              <a:t>stormwater management</a:t>
            </a:r>
            <a:endParaRPr lang="en-GB" sz="2000" b="1" spc="17" dirty="0">
              <a:latin typeface="Inter"/>
            </a:endParaRPr>
          </a:p>
          <a:p>
            <a:pPr marL="342900" lvl="0" indent="-342900">
              <a:lnSpc>
                <a:spcPct val="150000"/>
              </a:lnSpc>
              <a:spcBef>
                <a:spcPts val="600"/>
              </a:spcBef>
              <a:buFont typeface="Arial" panose="020B0604020202020204" pitchFamily="34" charset="0"/>
              <a:buChar char="•"/>
            </a:pPr>
            <a:r>
              <a:rPr lang="en-US" sz="2000" spc="17" dirty="0">
                <a:latin typeface="Inter"/>
              </a:rPr>
              <a:t>Reduction of </a:t>
            </a:r>
            <a:r>
              <a:rPr lang="en-US" sz="2000" b="1" spc="17" dirty="0">
                <a:latin typeface="Inter"/>
              </a:rPr>
              <a:t>energy consumption</a:t>
            </a:r>
            <a:endParaRPr lang="en-GB" sz="2000" b="1" spc="17" dirty="0">
              <a:latin typeface="Inter"/>
            </a:endParaRPr>
          </a:p>
          <a:p>
            <a:pPr marL="342900" lvl="0" indent="-342900">
              <a:lnSpc>
                <a:spcPct val="150000"/>
              </a:lnSpc>
              <a:spcBef>
                <a:spcPts val="600"/>
              </a:spcBef>
              <a:buFont typeface="Arial" panose="020B0604020202020204" pitchFamily="34" charset="0"/>
              <a:buChar char="•"/>
            </a:pPr>
            <a:r>
              <a:rPr lang="en-US" sz="2000" spc="17" dirty="0">
                <a:latin typeface="Inter"/>
              </a:rPr>
              <a:t>Reduction of the </a:t>
            </a:r>
            <a:r>
              <a:rPr lang="en-US" sz="2000" b="1" spc="17" dirty="0">
                <a:latin typeface="Inter"/>
              </a:rPr>
              <a:t>urban heat island effect</a:t>
            </a:r>
            <a:endParaRPr lang="en-GB" sz="2000" b="1" spc="17" dirty="0">
              <a:latin typeface="Inter"/>
            </a:endParaRPr>
          </a:p>
          <a:p>
            <a:pPr marL="342900" lvl="0" indent="-342900">
              <a:lnSpc>
                <a:spcPct val="150000"/>
              </a:lnSpc>
              <a:spcBef>
                <a:spcPts val="600"/>
              </a:spcBef>
              <a:buFont typeface="Arial" panose="020B0604020202020204" pitchFamily="34" charset="0"/>
              <a:buChar char="•"/>
            </a:pPr>
            <a:r>
              <a:rPr lang="en-US" sz="2000" spc="17" dirty="0">
                <a:latin typeface="Inter"/>
              </a:rPr>
              <a:t>Promotes </a:t>
            </a:r>
            <a:r>
              <a:rPr lang="en-US" sz="2000" b="1" spc="17" dirty="0">
                <a:latin typeface="Inter"/>
              </a:rPr>
              <a:t>biodiversity </a:t>
            </a:r>
            <a:endParaRPr lang="en-GB" sz="2400" b="1" spc="17" dirty="0">
              <a:latin typeface="Inter"/>
            </a:endParaRPr>
          </a:p>
        </p:txBody>
      </p:sp>
      <p:pic>
        <p:nvPicPr>
          <p:cNvPr id="25" name="Gráfico 7" descr="Mano abierta con planta contorno">
            <a:extLst>
              <a:ext uri="{FF2B5EF4-FFF2-40B4-BE49-F238E27FC236}">
                <a16:creationId xmlns:a16="http://schemas.microsoft.com/office/drawing/2014/main" id="{4BF37464-9B94-1A00-FD6A-A181F747D11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866390" y="3426376"/>
            <a:ext cx="811236" cy="811236"/>
          </a:xfrm>
          <a:prstGeom prst="rect">
            <a:avLst/>
          </a:prstGeom>
        </p:spPr>
      </p:pic>
      <p:sp>
        <p:nvSpPr>
          <p:cNvPr id="29" name="TextBox 16">
            <a:extLst>
              <a:ext uri="{FF2B5EF4-FFF2-40B4-BE49-F238E27FC236}">
                <a16:creationId xmlns:a16="http://schemas.microsoft.com/office/drawing/2014/main" id="{C7C63961-888C-4DD3-72CE-7F4C4CFD068A}"/>
              </a:ext>
            </a:extLst>
          </p:cNvPr>
          <p:cNvSpPr txBox="1"/>
          <p:nvPr/>
        </p:nvSpPr>
        <p:spPr>
          <a:xfrm>
            <a:off x="2271758" y="4265029"/>
            <a:ext cx="4000500" cy="448841"/>
          </a:xfrm>
          <a:prstGeom prst="rect">
            <a:avLst/>
          </a:prstGeom>
        </p:spPr>
        <p:txBody>
          <a:bodyPr wrap="square" lIns="0" tIns="0" rIns="0" bIns="0" rtlCol="0" anchor="t">
            <a:spAutoFit/>
          </a:bodyPr>
          <a:lstStyle/>
          <a:p>
            <a:pPr algn="ctr">
              <a:lnSpc>
                <a:spcPts val="3520"/>
              </a:lnSpc>
              <a:spcBef>
                <a:spcPts val="2640"/>
              </a:spcBef>
            </a:pPr>
            <a:r>
              <a:rPr lang="en-US" sz="3200" spc="-160">
                <a:solidFill>
                  <a:schemeClr val="accent3"/>
                </a:solidFill>
                <a:latin typeface="Inter Bold"/>
              </a:rPr>
              <a:t>Environmental</a:t>
            </a:r>
          </a:p>
        </p:txBody>
      </p:sp>
      <p:sp>
        <p:nvSpPr>
          <p:cNvPr id="42" name="Rectángulo: esquinas redondeadas 41">
            <a:extLst>
              <a:ext uri="{FF2B5EF4-FFF2-40B4-BE49-F238E27FC236}">
                <a16:creationId xmlns:a16="http://schemas.microsoft.com/office/drawing/2014/main" id="{FEE593FE-8DD0-5EC1-F044-C9D284C3F024}"/>
              </a:ext>
            </a:extLst>
          </p:cNvPr>
          <p:cNvSpPr/>
          <p:nvPr/>
        </p:nvSpPr>
        <p:spPr>
          <a:xfrm>
            <a:off x="7248616" y="3476143"/>
            <a:ext cx="4917848" cy="5481499"/>
          </a:xfrm>
          <a:prstGeom prst="roundRect">
            <a:avLst/>
          </a:prstGeom>
          <a:solidFill>
            <a:srgbClr val="FFFF99"/>
          </a:solidFill>
          <a:ln>
            <a:solidFill>
              <a:srgbClr val="FFC000"/>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sp>
        <p:nvSpPr>
          <p:cNvPr id="43" name="CuadroTexto 42">
            <a:extLst>
              <a:ext uri="{FF2B5EF4-FFF2-40B4-BE49-F238E27FC236}">
                <a16:creationId xmlns:a16="http://schemas.microsoft.com/office/drawing/2014/main" id="{3BFD0913-595D-1D0D-2C4E-BB67E16B73AB}"/>
              </a:ext>
            </a:extLst>
          </p:cNvPr>
          <p:cNvSpPr txBox="1"/>
          <p:nvPr/>
        </p:nvSpPr>
        <p:spPr>
          <a:xfrm>
            <a:off x="7486966" y="5062956"/>
            <a:ext cx="4531604" cy="3115020"/>
          </a:xfrm>
          <a:prstGeom prst="rect">
            <a:avLst/>
          </a:prstGeom>
          <a:noFill/>
        </p:spPr>
        <p:txBody>
          <a:bodyPr wrap="square">
            <a:spAutoFit/>
          </a:bodyPr>
          <a:lstStyle/>
          <a:p>
            <a:pPr marL="342900" lvl="0" indent="-342900">
              <a:lnSpc>
                <a:spcPct val="150000"/>
              </a:lnSpc>
              <a:spcBef>
                <a:spcPts val="600"/>
              </a:spcBef>
              <a:buFont typeface="Arial" panose="020B0604020202020204" pitchFamily="34" charset="0"/>
              <a:buChar char="•"/>
            </a:pPr>
            <a:r>
              <a:rPr lang="en-GB" sz="2000" spc="17" dirty="0">
                <a:latin typeface="Inter"/>
              </a:rPr>
              <a:t>Appreciation of the </a:t>
            </a:r>
            <a:r>
              <a:rPr lang="en-GB" sz="2000" b="1" spc="17" dirty="0">
                <a:latin typeface="Inter"/>
              </a:rPr>
              <a:t>land value</a:t>
            </a:r>
          </a:p>
          <a:p>
            <a:pPr marL="342900" lvl="0" indent="-342900">
              <a:lnSpc>
                <a:spcPct val="150000"/>
              </a:lnSpc>
              <a:spcBef>
                <a:spcPts val="600"/>
              </a:spcBef>
              <a:buFont typeface="Arial" panose="020B0604020202020204" pitchFamily="34" charset="0"/>
              <a:buChar char="•"/>
            </a:pPr>
            <a:r>
              <a:rPr lang="en-GB" sz="2000" b="1" spc="17" dirty="0">
                <a:latin typeface="Inter"/>
              </a:rPr>
              <a:t>Employment</a:t>
            </a:r>
            <a:r>
              <a:rPr lang="en-GB" sz="2000" spc="17" dirty="0">
                <a:latin typeface="Inter"/>
              </a:rPr>
              <a:t> </a:t>
            </a:r>
            <a:r>
              <a:rPr lang="en-GB" sz="2000" spc="17" dirty="0" err="1">
                <a:latin typeface="Inter"/>
              </a:rPr>
              <a:t>enhacement</a:t>
            </a:r>
            <a:endParaRPr lang="en-GB" sz="2000" spc="17" dirty="0">
              <a:latin typeface="Inter"/>
            </a:endParaRPr>
          </a:p>
          <a:p>
            <a:pPr marL="342900" lvl="0" indent="-342900">
              <a:lnSpc>
                <a:spcPct val="150000"/>
              </a:lnSpc>
              <a:spcBef>
                <a:spcPts val="600"/>
              </a:spcBef>
              <a:buFont typeface="Arial" panose="020B0604020202020204" pitchFamily="34" charset="0"/>
              <a:buChar char="•"/>
            </a:pPr>
            <a:r>
              <a:rPr lang="en-GB" sz="2000" spc="17" dirty="0">
                <a:latin typeface="Inter"/>
              </a:rPr>
              <a:t>Reduction of </a:t>
            </a:r>
            <a:r>
              <a:rPr lang="en-GB" sz="2000" b="1" spc="17" dirty="0">
                <a:latin typeface="Inter"/>
              </a:rPr>
              <a:t>energy consumption</a:t>
            </a:r>
          </a:p>
          <a:p>
            <a:pPr marL="342900" lvl="0" indent="-342900">
              <a:lnSpc>
                <a:spcPct val="150000"/>
              </a:lnSpc>
              <a:spcBef>
                <a:spcPts val="600"/>
              </a:spcBef>
              <a:buFont typeface="Arial" panose="020B0604020202020204" pitchFamily="34" charset="0"/>
              <a:buChar char="•"/>
            </a:pPr>
            <a:r>
              <a:rPr lang="en-GB" sz="2000" spc="17" dirty="0">
                <a:latin typeface="Inter"/>
              </a:rPr>
              <a:t>Extends </a:t>
            </a:r>
            <a:r>
              <a:rPr lang="en-GB" sz="2000" b="1" spc="17" dirty="0">
                <a:latin typeface="Inter"/>
              </a:rPr>
              <a:t>life span of roof</a:t>
            </a:r>
          </a:p>
          <a:p>
            <a:pPr marL="342900" lvl="0" indent="-342900">
              <a:lnSpc>
                <a:spcPct val="150000"/>
              </a:lnSpc>
              <a:spcBef>
                <a:spcPts val="600"/>
              </a:spcBef>
              <a:buFont typeface="Arial" panose="020B0604020202020204" pitchFamily="34" charset="0"/>
              <a:buChar char="•"/>
            </a:pPr>
            <a:r>
              <a:rPr lang="en-GB" sz="2000" b="1" spc="17" dirty="0">
                <a:latin typeface="Inter"/>
              </a:rPr>
              <a:t>Economic development</a:t>
            </a:r>
          </a:p>
        </p:txBody>
      </p:sp>
      <p:pic>
        <p:nvPicPr>
          <p:cNvPr id="38" name="Gráfico 37" descr="Hucha contorno">
            <a:extLst>
              <a:ext uri="{FF2B5EF4-FFF2-40B4-BE49-F238E27FC236}">
                <a16:creationId xmlns:a16="http://schemas.microsoft.com/office/drawing/2014/main" id="{B26CA23C-5EB2-E0F1-E202-7C5F66A78E5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250340" y="3476143"/>
            <a:ext cx="914400" cy="914400"/>
          </a:xfrm>
          <a:prstGeom prst="rect">
            <a:avLst/>
          </a:prstGeom>
        </p:spPr>
      </p:pic>
      <p:sp>
        <p:nvSpPr>
          <p:cNvPr id="35" name="TextBox 16">
            <a:extLst>
              <a:ext uri="{FF2B5EF4-FFF2-40B4-BE49-F238E27FC236}">
                <a16:creationId xmlns:a16="http://schemas.microsoft.com/office/drawing/2014/main" id="{6AE09A62-9C69-72F4-33E9-86DB045A5F4B}"/>
              </a:ext>
            </a:extLst>
          </p:cNvPr>
          <p:cNvSpPr txBox="1"/>
          <p:nvPr/>
        </p:nvSpPr>
        <p:spPr>
          <a:xfrm>
            <a:off x="7677205" y="4356766"/>
            <a:ext cx="4000500" cy="448841"/>
          </a:xfrm>
          <a:prstGeom prst="rect">
            <a:avLst/>
          </a:prstGeom>
          <a:ln>
            <a:noFill/>
          </a:ln>
        </p:spPr>
        <p:txBody>
          <a:bodyPr wrap="square" lIns="0" tIns="0" rIns="0" bIns="0" rtlCol="0" anchor="t">
            <a:spAutoFit/>
          </a:bodyPr>
          <a:lstStyle/>
          <a:p>
            <a:pPr algn="ctr">
              <a:lnSpc>
                <a:spcPts val="3520"/>
              </a:lnSpc>
              <a:spcBef>
                <a:spcPts val="2640"/>
              </a:spcBef>
            </a:pPr>
            <a:r>
              <a:rPr lang="en-US" sz="3200" spc="-160">
                <a:solidFill>
                  <a:srgbClr val="FFC000"/>
                </a:solidFill>
                <a:latin typeface="Inter Bold"/>
              </a:rPr>
              <a:t>Economic</a:t>
            </a:r>
          </a:p>
        </p:txBody>
      </p:sp>
      <p:sp>
        <p:nvSpPr>
          <p:cNvPr id="44" name="Rectángulo: esquinas redondeadas 43">
            <a:extLst>
              <a:ext uri="{FF2B5EF4-FFF2-40B4-BE49-F238E27FC236}">
                <a16:creationId xmlns:a16="http://schemas.microsoft.com/office/drawing/2014/main" id="{8450583E-66BE-51B8-4B52-5DD251CC4290}"/>
              </a:ext>
            </a:extLst>
          </p:cNvPr>
          <p:cNvSpPr/>
          <p:nvPr/>
        </p:nvSpPr>
        <p:spPr>
          <a:xfrm>
            <a:off x="12510861" y="3498913"/>
            <a:ext cx="4917848" cy="5481499"/>
          </a:xfrm>
          <a:prstGeom prst="roundRect">
            <a:avLst/>
          </a:prstGeom>
          <a:solidFill>
            <a:schemeClr val="accent5">
              <a:lumMod val="20000"/>
              <a:lumOff val="80000"/>
            </a:schemeClr>
          </a:solidFill>
          <a:ln>
            <a:solidFill>
              <a:schemeClr val="accent1">
                <a:lumMod val="7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sp>
        <p:nvSpPr>
          <p:cNvPr id="45" name="CuadroTexto 44">
            <a:extLst>
              <a:ext uri="{FF2B5EF4-FFF2-40B4-BE49-F238E27FC236}">
                <a16:creationId xmlns:a16="http://schemas.microsoft.com/office/drawing/2014/main" id="{EA8A73BC-8D79-5258-78E8-11C4C0B8A21B}"/>
              </a:ext>
            </a:extLst>
          </p:cNvPr>
          <p:cNvSpPr txBox="1"/>
          <p:nvPr/>
        </p:nvSpPr>
        <p:spPr>
          <a:xfrm>
            <a:off x="12703983" y="5115232"/>
            <a:ext cx="4531604" cy="2499467"/>
          </a:xfrm>
          <a:prstGeom prst="rect">
            <a:avLst/>
          </a:prstGeom>
          <a:noFill/>
        </p:spPr>
        <p:txBody>
          <a:bodyPr wrap="square">
            <a:spAutoFit/>
          </a:bodyPr>
          <a:lstStyle/>
          <a:p>
            <a:pPr marL="342900" lvl="0" indent="-342900">
              <a:lnSpc>
                <a:spcPct val="150000"/>
              </a:lnSpc>
              <a:spcBef>
                <a:spcPts val="600"/>
              </a:spcBef>
              <a:buFont typeface="Arial" panose="020B0604020202020204" pitchFamily="34" charset="0"/>
              <a:buChar char="•"/>
            </a:pPr>
            <a:r>
              <a:rPr lang="en-GB" sz="2000" spc="17">
                <a:latin typeface="Inter"/>
              </a:rPr>
              <a:t>Reduction of </a:t>
            </a:r>
            <a:r>
              <a:rPr lang="en-GB" sz="2000" b="1" spc="17">
                <a:latin typeface="Inter"/>
              </a:rPr>
              <a:t>ambient noise</a:t>
            </a:r>
          </a:p>
          <a:p>
            <a:pPr marL="342900" lvl="0" indent="-342900">
              <a:lnSpc>
                <a:spcPct val="150000"/>
              </a:lnSpc>
              <a:spcBef>
                <a:spcPts val="600"/>
              </a:spcBef>
              <a:buFont typeface="Arial" panose="020B0604020202020204" pitchFamily="34" charset="0"/>
              <a:buChar char="•"/>
            </a:pPr>
            <a:r>
              <a:rPr lang="en-GB" sz="2000" spc="17">
                <a:latin typeface="Inter"/>
              </a:rPr>
              <a:t>Improvement of the </a:t>
            </a:r>
            <a:r>
              <a:rPr lang="en-GB" sz="2000" b="1" spc="17">
                <a:latin typeface="Inter"/>
              </a:rPr>
              <a:t>aesthetics of a building</a:t>
            </a:r>
          </a:p>
          <a:p>
            <a:pPr marL="342900" lvl="0" indent="-342900">
              <a:lnSpc>
                <a:spcPct val="150000"/>
              </a:lnSpc>
              <a:spcBef>
                <a:spcPts val="600"/>
              </a:spcBef>
              <a:buFont typeface="Arial" panose="020B0604020202020204" pitchFamily="34" charset="0"/>
              <a:buChar char="•"/>
            </a:pPr>
            <a:r>
              <a:rPr lang="en-GB" sz="2000" spc="17">
                <a:latin typeface="Inter"/>
              </a:rPr>
              <a:t>Generation of a </a:t>
            </a:r>
            <a:r>
              <a:rPr lang="en-GB" sz="2000" b="1" spc="17">
                <a:latin typeface="Inter"/>
              </a:rPr>
              <a:t>greater sense of well-being</a:t>
            </a:r>
          </a:p>
        </p:txBody>
      </p:sp>
      <p:sp>
        <p:nvSpPr>
          <p:cNvPr id="47" name="TextBox 16">
            <a:extLst>
              <a:ext uri="{FF2B5EF4-FFF2-40B4-BE49-F238E27FC236}">
                <a16:creationId xmlns:a16="http://schemas.microsoft.com/office/drawing/2014/main" id="{7BA08525-3CE9-E27E-2198-3962F313A031}"/>
              </a:ext>
            </a:extLst>
          </p:cNvPr>
          <p:cNvSpPr txBox="1"/>
          <p:nvPr/>
        </p:nvSpPr>
        <p:spPr>
          <a:xfrm>
            <a:off x="12939450" y="4379536"/>
            <a:ext cx="4000500" cy="448841"/>
          </a:xfrm>
          <a:prstGeom prst="rect">
            <a:avLst/>
          </a:prstGeom>
          <a:ln>
            <a:noFill/>
          </a:ln>
        </p:spPr>
        <p:txBody>
          <a:bodyPr wrap="square" lIns="0" tIns="0" rIns="0" bIns="0" rtlCol="0" anchor="t">
            <a:spAutoFit/>
          </a:bodyPr>
          <a:lstStyle/>
          <a:p>
            <a:pPr algn="ctr">
              <a:lnSpc>
                <a:spcPts val="3520"/>
              </a:lnSpc>
              <a:spcBef>
                <a:spcPts val="2640"/>
              </a:spcBef>
            </a:pPr>
            <a:r>
              <a:rPr lang="en-US" sz="3200" spc="-160" dirty="0">
                <a:solidFill>
                  <a:schemeClr val="accent1"/>
                </a:solidFill>
                <a:latin typeface="Inter Bold"/>
              </a:rPr>
              <a:t>Social</a:t>
            </a:r>
          </a:p>
        </p:txBody>
      </p:sp>
      <p:pic>
        <p:nvPicPr>
          <p:cNvPr id="49" name="Gráfico 48" descr="Usuarios con relleno sólido">
            <a:extLst>
              <a:ext uri="{FF2B5EF4-FFF2-40B4-BE49-F238E27FC236}">
                <a16:creationId xmlns:a16="http://schemas.microsoft.com/office/drawing/2014/main" id="{8F4C702F-1B7D-8165-5CE1-91849FE8B315}"/>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4482500" y="3509185"/>
            <a:ext cx="914400" cy="914400"/>
          </a:xfrm>
          <a:prstGeom prst="rect">
            <a:avLst/>
          </a:prstGeom>
        </p:spPr>
      </p:pic>
    </p:spTree>
    <p:extLst>
      <p:ext uri="{BB962C8B-B14F-4D97-AF65-F5344CB8AC3E}">
        <p14:creationId xmlns:p14="http://schemas.microsoft.com/office/powerpoint/2010/main" val="366235118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B07DC469C549464CBAF24E320663ABE7" ma:contentTypeVersion="13" ma:contentTypeDescription="Crear nuevo documento." ma:contentTypeScope="" ma:versionID="3a7edfca74b841db6f81b231b061c835">
  <xsd:schema xmlns:xsd="http://www.w3.org/2001/XMLSchema" xmlns:xs="http://www.w3.org/2001/XMLSchema" xmlns:p="http://schemas.microsoft.com/office/2006/metadata/properties" xmlns:ns2="852bcd7c-ecf9-4fe7-a043-1ce34af21266" xmlns:ns3="62673456-57e9-4e4e-84cb-07285f82b438" targetNamespace="http://schemas.microsoft.com/office/2006/metadata/properties" ma:root="true" ma:fieldsID="64b4fb2aabc2f9517299844be7758047" ns2:_="" ns3:_="">
    <xsd:import namespace="852bcd7c-ecf9-4fe7-a043-1ce34af21266"/>
    <xsd:import namespace="62673456-57e9-4e4e-84cb-07285f82b438"/>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52bcd7c-ecf9-4fe7-a043-1ce34af2126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lcf76f155ced4ddcb4097134ff3c332f" ma:index="12" nillable="true" ma:taxonomy="true" ma:internalName="lcf76f155ced4ddcb4097134ff3c332f" ma:taxonomyFieldName="MediaServiceImageTags" ma:displayName="Etiquetas de imagen" ma:readOnly="false" ma:fieldId="{5cf76f15-5ced-4ddc-b409-7134ff3c332f}" ma:taxonomyMulti="true" ma:sspId="02575e52-3e5f-4a4c-9122-9f0195bc6a02"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dexed="true" ma:internalName="MediaServiceDateTake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Location" ma:index="19" nillable="true" ma:displayName="Location" ma:indexed="true" ma:internalName="MediaServiceLocation"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2673456-57e9-4e4e-84cb-07285f82b438"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d1b26185-3e19-4f0d-8c6e-c5742faa7c88}" ma:internalName="TaxCatchAll" ma:showField="CatchAllData" ma:web="62673456-57e9-4e4e-84cb-07285f82b43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62673456-57e9-4e4e-84cb-07285f82b438" xsi:nil="true"/>
    <lcf76f155ced4ddcb4097134ff3c332f xmlns="852bcd7c-ecf9-4fe7-a043-1ce34af21266">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685E4F21-131C-4D0A-81BD-BA85F4EDE3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52bcd7c-ecf9-4fe7-a043-1ce34af21266"/>
    <ds:schemaRef ds:uri="62673456-57e9-4e4e-84cb-07285f82b43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57D529D-013D-4123-A5D2-19492E10CAF9}">
  <ds:schemaRefs>
    <ds:schemaRef ds:uri="http://schemas.microsoft.com/sharepoint/v3/contenttype/forms"/>
  </ds:schemaRefs>
</ds:datastoreItem>
</file>

<file path=customXml/itemProps3.xml><?xml version="1.0" encoding="utf-8"?>
<ds:datastoreItem xmlns:ds="http://schemas.openxmlformats.org/officeDocument/2006/customXml" ds:itemID="{EC9BFE8D-9366-4747-B8ED-39F4C1532F24}">
  <ds:schemaRefs>
    <ds:schemaRef ds:uri="http://purl.org/dc/terms/"/>
    <ds:schemaRef ds:uri="http://schemas.microsoft.com/office/2006/documentManagement/types"/>
    <ds:schemaRef ds:uri="http://www.w3.org/XML/1998/namespace"/>
    <ds:schemaRef ds:uri="http://purl.org/dc/dcmitype/"/>
    <ds:schemaRef ds:uri="http://purl.org/dc/elements/1.1/"/>
    <ds:schemaRef ds:uri="852bcd7c-ecf9-4fe7-a043-1ce34af21266"/>
    <ds:schemaRef ds:uri="http://schemas.microsoft.com/office/2006/metadata/properties"/>
    <ds:schemaRef ds:uri="http://schemas.microsoft.com/office/infopath/2007/PartnerControls"/>
    <ds:schemaRef ds:uri="http://schemas.openxmlformats.org/package/2006/metadata/core-properties"/>
    <ds:schemaRef ds:uri="62673456-57e9-4e4e-84cb-07285f82b438"/>
  </ds:schemaRefs>
</ds:datastoreItem>
</file>

<file path=docProps/app.xml><?xml version="1.0" encoding="utf-8"?>
<Properties xmlns="http://schemas.openxmlformats.org/officeDocument/2006/extended-properties" xmlns:vt="http://schemas.openxmlformats.org/officeDocument/2006/docPropsVTypes">
  <TotalTime>83</TotalTime>
  <Words>4864</Words>
  <Application>Microsoft Office PowerPoint</Application>
  <PresentationFormat>Custom</PresentationFormat>
  <Paragraphs>444</Paragraphs>
  <Slides>41</Slides>
  <Notes>9</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41</vt:i4>
      </vt:variant>
    </vt:vector>
  </HeadingPairs>
  <TitlesOfParts>
    <vt:vector size="50" baseType="lpstr">
      <vt:lpstr>Arial</vt:lpstr>
      <vt:lpstr>Open Sans</vt:lpstr>
      <vt:lpstr>Inter Bold</vt:lpstr>
      <vt:lpstr>Inter</vt:lpstr>
      <vt:lpstr>Calibri</vt:lpstr>
      <vt:lpstr>Arial</vt:lpstr>
      <vt:lpstr>Cambria Math</vt:lpstr>
      <vt:lpstr>Franklin Gothic Book</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Fountas Vagelis</cp:lastModifiedBy>
  <cp:revision>2</cp:revision>
  <dcterms:created xsi:type="dcterms:W3CDTF">2006-08-16T00:00:00Z</dcterms:created>
  <dcterms:modified xsi:type="dcterms:W3CDTF">2025-10-27T13:55:58Z</dcterms:modified>
  <dc:identifier>DAEgCd7Yx1k</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0x010100B07DC469C549464CBAF24E320663ABE7</vt:lpwstr>
  </property>
  <property fmtid="{D5CDD505-2E9C-101B-9397-08002B2CF9AE}" pid="3" name="MediaServiceImageTags">
    <vt:lpwstr/>
  </property>
</Properties>
</file>