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52"/>
  </p:notesMasterIdLst>
  <p:sldIdLst>
    <p:sldId id="256" r:id="rId5"/>
    <p:sldId id="266" r:id="rId6"/>
    <p:sldId id="270" r:id="rId7"/>
    <p:sldId id="260" r:id="rId8"/>
    <p:sldId id="268" r:id="rId9"/>
    <p:sldId id="267" r:id="rId10"/>
    <p:sldId id="271" r:id="rId11"/>
    <p:sldId id="273" r:id="rId12"/>
    <p:sldId id="274" r:id="rId13"/>
    <p:sldId id="275" r:id="rId14"/>
    <p:sldId id="276" r:id="rId15"/>
    <p:sldId id="277" r:id="rId16"/>
    <p:sldId id="278" r:id="rId17"/>
    <p:sldId id="279" r:id="rId18"/>
    <p:sldId id="281" r:id="rId19"/>
    <p:sldId id="282" r:id="rId20"/>
    <p:sldId id="283" r:id="rId21"/>
    <p:sldId id="284" r:id="rId22"/>
    <p:sldId id="285" r:id="rId23"/>
    <p:sldId id="286" r:id="rId24"/>
    <p:sldId id="287" r:id="rId25"/>
    <p:sldId id="288" r:id="rId26"/>
    <p:sldId id="289" r:id="rId27"/>
    <p:sldId id="290" r:id="rId28"/>
    <p:sldId id="291" r:id="rId29"/>
    <p:sldId id="294" r:id="rId30"/>
    <p:sldId id="298" r:id="rId31"/>
    <p:sldId id="299" r:id="rId32"/>
    <p:sldId id="300" r:id="rId33"/>
    <p:sldId id="303" r:id="rId34"/>
    <p:sldId id="304" r:id="rId35"/>
    <p:sldId id="305" r:id="rId36"/>
    <p:sldId id="306" r:id="rId37"/>
    <p:sldId id="307" r:id="rId38"/>
    <p:sldId id="292" r:id="rId39"/>
    <p:sldId id="308" r:id="rId40"/>
    <p:sldId id="310" r:id="rId41"/>
    <p:sldId id="312" r:id="rId42"/>
    <p:sldId id="316" r:id="rId43"/>
    <p:sldId id="318" r:id="rId44"/>
    <p:sldId id="320" r:id="rId45"/>
    <p:sldId id="293" r:id="rId46"/>
    <p:sldId id="322" r:id="rId47"/>
    <p:sldId id="323" r:id="rId48"/>
    <p:sldId id="324" r:id="rId49"/>
    <p:sldId id="325" r:id="rId50"/>
    <p:sldId id="265" r:id="rId51"/>
  </p:sldIdLst>
  <p:sldSz cx="18288000" cy="10287000"/>
  <p:notesSz cx="6858000" cy="9144000"/>
  <p:embeddedFontLst>
    <p:embeddedFont>
      <p:font typeface="Century Gothic" panose="020B0502020202020204" pitchFamily="34" charset="0"/>
      <p:regular r:id="rId53"/>
      <p:bold r:id="rId54"/>
      <p:italic r:id="rId55"/>
      <p:boldItalic r:id="rId56"/>
    </p:embeddedFont>
    <p:embeddedFont>
      <p:font typeface="Inter" panose="020B0604020202020204" charset="0"/>
      <p:regular r:id="rId57"/>
    </p:embeddedFont>
    <p:embeddedFont>
      <p:font typeface="Inter Bold" panose="020B0604020202020204" charset="0"/>
      <p:regular r:id="rId58"/>
      <p:bold r:id="rId59"/>
    </p:embeddedFont>
    <p:embeddedFont>
      <p:font typeface="Swis721 BT" panose="020B0504020202020204"/>
      <p:regular r:id="rId60"/>
      <p:bold r:id="rId61"/>
      <p:italic r:id="rId62"/>
      <p:boldItalic r:id="rId63"/>
    </p:embeddedFont>
    <p:embeddedFont>
      <p:font typeface="Tahoma" panose="020B0604030504040204" pitchFamily="34" charset="0"/>
      <p:regular r:id="rId64"/>
      <p:bold r:id="rId6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0C00CB3-42ED-8B96-69E3-24BF024A82A4}" name="Lydia Vakoula" initials="LV" userId="S::vakoula@exelia.gr::9fe58c6c-445c-41b5-81c2-f63a71f499a4" providerId="AD"/>
  <p188:author id="{B0B35BC7-C9F6-B4D4-90CA-71C48053CA48}" name="diego" initials="d" userId="2232f8bbd55f40a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CC53"/>
    <a:srgbClr val="008E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C83BE8-4678-4255-BA67-8BE74785885C}" v="1" dt="2025-10-20T10:22:55.889"/>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714"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11.fntdata"/><Relationship Id="rId68" Type="http://schemas.openxmlformats.org/officeDocument/2006/relationships/theme" Target="theme/theme1.xml"/><Relationship Id="rId7" Type="http://schemas.openxmlformats.org/officeDocument/2006/relationships/slide" Target="slides/slide3.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font" Target="fonts/font9.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7.fntdata"/><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2.fntdata"/><Relationship Id="rId62" Type="http://schemas.openxmlformats.org/officeDocument/2006/relationships/font" Target="fonts/font10.fntdata"/><Relationship Id="rId7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5.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font" Target="fonts/font3.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a Tortajada Garibo" userId="e5317db0-549a-4110-8576-011167051016" providerId="ADAL" clId="{C8E84DA1-945E-4F31-ACFD-E2449E71C450}"/>
    <pc:docChg chg="modSld">
      <pc:chgData name="Maria Tortajada Garibo" userId="e5317db0-549a-4110-8576-011167051016" providerId="ADAL" clId="{C8E84DA1-945E-4F31-ACFD-E2449E71C450}" dt="2025-10-20T10:23:34.689" v="2" actId="14100"/>
      <pc:docMkLst>
        <pc:docMk/>
      </pc:docMkLst>
      <pc:sldChg chg="addSp modSp mod">
        <pc:chgData name="Maria Tortajada Garibo" userId="e5317db0-549a-4110-8576-011167051016" providerId="ADAL" clId="{C8E84DA1-945E-4F31-ACFD-E2449E71C450}" dt="2025-10-20T10:23:34.689" v="2" actId="14100"/>
        <pc:sldMkLst>
          <pc:docMk/>
          <pc:sldMk cId="0" sldId="256"/>
        </pc:sldMkLst>
        <pc:spChg chg="add mod">
          <ac:chgData name="Maria Tortajada Garibo" userId="e5317db0-549a-4110-8576-011167051016" providerId="ADAL" clId="{C8E84DA1-945E-4F31-ACFD-E2449E71C450}" dt="2025-10-20T10:23:34.689" v="2" actId="14100"/>
          <ac:spMkLst>
            <pc:docMk/>
            <pc:sldMk cId="0" sldId="256"/>
            <ac:spMk id="13" creationId="{8402E433-89A9-8CD8-0A0D-06C67BEA4ED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D0BFDB-8453-4838-9F93-16E832F028DB}" type="datetimeFigureOut">
              <a:rPr lang="it-IT" smtClean="0"/>
              <a:t>27/10/2025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Click to change the text styles of the diagram</a:t>
            </a:r>
          </a:p>
          <a:p>
            <a:pPr lvl="1"/>
            <a:r>
              <a:rPr lang="it-IT"/>
              <a:t>Second level</a:t>
            </a:r>
          </a:p>
          <a:p>
            <a:pPr lvl="2"/>
            <a:r>
              <a:rPr lang="it-IT"/>
              <a:t>Third level</a:t>
            </a:r>
          </a:p>
          <a:p>
            <a:pPr lvl="3"/>
            <a:r>
              <a:rPr lang="it-IT"/>
              <a:t>Fourth level</a:t>
            </a:r>
          </a:p>
          <a:p>
            <a:pPr lvl="4"/>
            <a:r>
              <a:rPr lang="it-IT"/>
              <a:t>Fifth level</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A0CACF-F3C7-4F47-AE6B-5B23D45776AF}" type="slidenum">
              <a:rPr lang="it-IT" smtClean="0"/>
              <a:t>‹#›</a:t>
            </a:fld>
            <a:endParaRPr lang="it-IT"/>
          </a:p>
        </p:txBody>
      </p:sp>
    </p:spTree>
    <p:extLst>
      <p:ext uri="{BB962C8B-B14F-4D97-AF65-F5344CB8AC3E}">
        <p14:creationId xmlns:p14="http://schemas.microsoft.com/office/powerpoint/2010/main" val="3950870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7</a:t>
            </a:fld>
            <a:endParaRPr lang="it-IT"/>
          </a:p>
        </p:txBody>
      </p:sp>
    </p:spTree>
    <p:extLst>
      <p:ext uri="{BB962C8B-B14F-4D97-AF65-F5344CB8AC3E}">
        <p14:creationId xmlns:p14="http://schemas.microsoft.com/office/powerpoint/2010/main" val="438794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17</a:t>
            </a:fld>
            <a:endParaRPr lang="it-IT"/>
          </a:p>
        </p:txBody>
      </p:sp>
    </p:spTree>
    <p:extLst>
      <p:ext uri="{BB962C8B-B14F-4D97-AF65-F5344CB8AC3E}">
        <p14:creationId xmlns:p14="http://schemas.microsoft.com/office/powerpoint/2010/main" val="1216873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18</a:t>
            </a:fld>
            <a:endParaRPr lang="it-IT"/>
          </a:p>
        </p:txBody>
      </p:sp>
    </p:spTree>
    <p:extLst>
      <p:ext uri="{BB962C8B-B14F-4D97-AF65-F5344CB8AC3E}">
        <p14:creationId xmlns:p14="http://schemas.microsoft.com/office/powerpoint/2010/main" val="1002412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19</a:t>
            </a:fld>
            <a:endParaRPr lang="it-IT"/>
          </a:p>
        </p:txBody>
      </p:sp>
    </p:spTree>
    <p:extLst>
      <p:ext uri="{BB962C8B-B14F-4D97-AF65-F5344CB8AC3E}">
        <p14:creationId xmlns:p14="http://schemas.microsoft.com/office/powerpoint/2010/main" val="19309424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20</a:t>
            </a:fld>
            <a:endParaRPr lang="it-IT"/>
          </a:p>
        </p:txBody>
      </p:sp>
    </p:spTree>
    <p:extLst>
      <p:ext uri="{BB962C8B-B14F-4D97-AF65-F5344CB8AC3E}">
        <p14:creationId xmlns:p14="http://schemas.microsoft.com/office/powerpoint/2010/main" val="1579476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21</a:t>
            </a:fld>
            <a:endParaRPr lang="it-IT"/>
          </a:p>
        </p:txBody>
      </p:sp>
    </p:spTree>
    <p:extLst>
      <p:ext uri="{BB962C8B-B14F-4D97-AF65-F5344CB8AC3E}">
        <p14:creationId xmlns:p14="http://schemas.microsoft.com/office/powerpoint/2010/main" val="31295722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22</a:t>
            </a:fld>
            <a:endParaRPr lang="it-IT"/>
          </a:p>
        </p:txBody>
      </p:sp>
    </p:spTree>
    <p:extLst>
      <p:ext uri="{BB962C8B-B14F-4D97-AF65-F5344CB8AC3E}">
        <p14:creationId xmlns:p14="http://schemas.microsoft.com/office/powerpoint/2010/main" val="377166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23</a:t>
            </a:fld>
            <a:endParaRPr lang="it-IT"/>
          </a:p>
        </p:txBody>
      </p:sp>
    </p:spTree>
    <p:extLst>
      <p:ext uri="{BB962C8B-B14F-4D97-AF65-F5344CB8AC3E}">
        <p14:creationId xmlns:p14="http://schemas.microsoft.com/office/powerpoint/2010/main" val="218401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24</a:t>
            </a:fld>
            <a:endParaRPr lang="it-IT"/>
          </a:p>
        </p:txBody>
      </p:sp>
    </p:spTree>
    <p:extLst>
      <p:ext uri="{BB962C8B-B14F-4D97-AF65-F5344CB8AC3E}">
        <p14:creationId xmlns:p14="http://schemas.microsoft.com/office/powerpoint/2010/main" val="16229042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26</a:t>
            </a:fld>
            <a:endParaRPr lang="it-IT"/>
          </a:p>
        </p:txBody>
      </p:sp>
    </p:spTree>
    <p:extLst>
      <p:ext uri="{BB962C8B-B14F-4D97-AF65-F5344CB8AC3E}">
        <p14:creationId xmlns:p14="http://schemas.microsoft.com/office/powerpoint/2010/main" val="35481184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27</a:t>
            </a:fld>
            <a:endParaRPr lang="it-IT"/>
          </a:p>
        </p:txBody>
      </p:sp>
    </p:spTree>
    <p:extLst>
      <p:ext uri="{BB962C8B-B14F-4D97-AF65-F5344CB8AC3E}">
        <p14:creationId xmlns:p14="http://schemas.microsoft.com/office/powerpoint/2010/main" val="3670037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8</a:t>
            </a:fld>
            <a:endParaRPr lang="it-IT"/>
          </a:p>
        </p:txBody>
      </p:sp>
    </p:spTree>
    <p:extLst>
      <p:ext uri="{BB962C8B-B14F-4D97-AF65-F5344CB8AC3E}">
        <p14:creationId xmlns:p14="http://schemas.microsoft.com/office/powerpoint/2010/main" val="20806348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28</a:t>
            </a:fld>
            <a:endParaRPr lang="it-IT"/>
          </a:p>
        </p:txBody>
      </p:sp>
    </p:spTree>
    <p:extLst>
      <p:ext uri="{BB962C8B-B14F-4D97-AF65-F5344CB8AC3E}">
        <p14:creationId xmlns:p14="http://schemas.microsoft.com/office/powerpoint/2010/main" val="15299585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29</a:t>
            </a:fld>
            <a:endParaRPr lang="it-IT"/>
          </a:p>
        </p:txBody>
      </p:sp>
    </p:spTree>
    <p:extLst>
      <p:ext uri="{BB962C8B-B14F-4D97-AF65-F5344CB8AC3E}">
        <p14:creationId xmlns:p14="http://schemas.microsoft.com/office/powerpoint/2010/main" val="313955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30</a:t>
            </a:fld>
            <a:endParaRPr lang="it-IT"/>
          </a:p>
        </p:txBody>
      </p:sp>
    </p:spTree>
    <p:extLst>
      <p:ext uri="{BB962C8B-B14F-4D97-AF65-F5344CB8AC3E}">
        <p14:creationId xmlns:p14="http://schemas.microsoft.com/office/powerpoint/2010/main" val="42651304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31</a:t>
            </a:fld>
            <a:endParaRPr lang="it-IT"/>
          </a:p>
        </p:txBody>
      </p:sp>
    </p:spTree>
    <p:extLst>
      <p:ext uri="{BB962C8B-B14F-4D97-AF65-F5344CB8AC3E}">
        <p14:creationId xmlns:p14="http://schemas.microsoft.com/office/powerpoint/2010/main" val="3651734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32</a:t>
            </a:fld>
            <a:endParaRPr lang="it-IT"/>
          </a:p>
        </p:txBody>
      </p:sp>
    </p:spTree>
    <p:extLst>
      <p:ext uri="{BB962C8B-B14F-4D97-AF65-F5344CB8AC3E}">
        <p14:creationId xmlns:p14="http://schemas.microsoft.com/office/powerpoint/2010/main" val="5752791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33</a:t>
            </a:fld>
            <a:endParaRPr lang="it-IT"/>
          </a:p>
        </p:txBody>
      </p:sp>
    </p:spTree>
    <p:extLst>
      <p:ext uri="{BB962C8B-B14F-4D97-AF65-F5344CB8AC3E}">
        <p14:creationId xmlns:p14="http://schemas.microsoft.com/office/powerpoint/2010/main" val="1699969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34</a:t>
            </a:fld>
            <a:endParaRPr lang="it-IT"/>
          </a:p>
        </p:txBody>
      </p:sp>
    </p:spTree>
    <p:extLst>
      <p:ext uri="{BB962C8B-B14F-4D97-AF65-F5344CB8AC3E}">
        <p14:creationId xmlns:p14="http://schemas.microsoft.com/office/powerpoint/2010/main" val="1217949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36</a:t>
            </a:fld>
            <a:endParaRPr lang="it-IT"/>
          </a:p>
        </p:txBody>
      </p:sp>
    </p:spTree>
    <p:extLst>
      <p:ext uri="{BB962C8B-B14F-4D97-AF65-F5344CB8AC3E}">
        <p14:creationId xmlns:p14="http://schemas.microsoft.com/office/powerpoint/2010/main" val="42775102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37</a:t>
            </a:fld>
            <a:endParaRPr lang="it-IT"/>
          </a:p>
        </p:txBody>
      </p:sp>
    </p:spTree>
    <p:extLst>
      <p:ext uri="{BB962C8B-B14F-4D97-AF65-F5344CB8AC3E}">
        <p14:creationId xmlns:p14="http://schemas.microsoft.com/office/powerpoint/2010/main" val="12284216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38</a:t>
            </a:fld>
            <a:endParaRPr lang="it-IT"/>
          </a:p>
        </p:txBody>
      </p:sp>
    </p:spTree>
    <p:extLst>
      <p:ext uri="{BB962C8B-B14F-4D97-AF65-F5344CB8AC3E}">
        <p14:creationId xmlns:p14="http://schemas.microsoft.com/office/powerpoint/2010/main" val="2281631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9</a:t>
            </a:fld>
            <a:endParaRPr lang="it-IT"/>
          </a:p>
        </p:txBody>
      </p:sp>
    </p:spTree>
    <p:extLst>
      <p:ext uri="{BB962C8B-B14F-4D97-AF65-F5344CB8AC3E}">
        <p14:creationId xmlns:p14="http://schemas.microsoft.com/office/powerpoint/2010/main" val="15763219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39</a:t>
            </a:fld>
            <a:endParaRPr lang="it-IT"/>
          </a:p>
        </p:txBody>
      </p:sp>
    </p:spTree>
    <p:extLst>
      <p:ext uri="{BB962C8B-B14F-4D97-AF65-F5344CB8AC3E}">
        <p14:creationId xmlns:p14="http://schemas.microsoft.com/office/powerpoint/2010/main" val="35914872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40</a:t>
            </a:fld>
            <a:endParaRPr lang="it-IT"/>
          </a:p>
        </p:txBody>
      </p:sp>
    </p:spTree>
    <p:extLst>
      <p:ext uri="{BB962C8B-B14F-4D97-AF65-F5344CB8AC3E}">
        <p14:creationId xmlns:p14="http://schemas.microsoft.com/office/powerpoint/2010/main" val="2994039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41</a:t>
            </a:fld>
            <a:endParaRPr lang="it-IT"/>
          </a:p>
        </p:txBody>
      </p:sp>
    </p:spTree>
    <p:extLst>
      <p:ext uri="{BB962C8B-B14F-4D97-AF65-F5344CB8AC3E}">
        <p14:creationId xmlns:p14="http://schemas.microsoft.com/office/powerpoint/2010/main" val="27444295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43</a:t>
            </a:fld>
            <a:endParaRPr lang="it-IT"/>
          </a:p>
        </p:txBody>
      </p:sp>
    </p:spTree>
    <p:extLst>
      <p:ext uri="{BB962C8B-B14F-4D97-AF65-F5344CB8AC3E}">
        <p14:creationId xmlns:p14="http://schemas.microsoft.com/office/powerpoint/2010/main" val="78518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44</a:t>
            </a:fld>
            <a:endParaRPr lang="it-IT"/>
          </a:p>
        </p:txBody>
      </p:sp>
    </p:spTree>
    <p:extLst>
      <p:ext uri="{BB962C8B-B14F-4D97-AF65-F5344CB8AC3E}">
        <p14:creationId xmlns:p14="http://schemas.microsoft.com/office/powerpoint/2010/main" val="13560201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45</a:t>
            </a:fld>
            <a:endParaRPr lang="it-IT"/>
          </a:p>
        </p:txBody>
      </p:sp>
    </p:spTree>
    <p:extLst>
      <p:ext uri="{BB962C8B-B14F-4D97-AF65-F5344CB8AC3E}">
        <p14:creationId xmlns:p14="http://schemas.microsoft.com/office/powerpoint/2010/main" val="19554050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46</a:t>
            </a:fld>
            <a:endParaRPr lang="it-IT"/>
          </a:p>
        </p:txBody>
      </p:sp>
    </p:spTree>
    <p:extLst>
      <p:ext uri="{BB962C8B-B14F-4D97-AF65-F5344CB8AC3E}">
        <p14:creationId xmlns:p14="http://schemas.microsoft.com/office/powerpoint/2010/main" val="3938493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10</a:t>
            </a:fld>
            <a:endParaRPr lang="it-IT"/>
          </a:p>
        </p:txBody>
      </p:sp>
    </p:spTree>
    <p:extLst>
      <p:ext uri="{BB962C8B-B14F-4D97-AF65-F5344CB8AC3E}">
        <p14:creationId xmlns:p14="http://schemas.microsoft.com/office/powerpoint/2010/main" val="956823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11</a:t>
            </a:fld>
            <a:endParaRPr lang="it-IT"/>
          </a:p>
        </p:txBody>
      </p:sp>
    </p:spTree>
    <p:extLst>
      <p:ext uri="{BB962C8B-B14F-4D97-AF65-F5344CB8AC3E}">
        <p14:creationId xmlns:p14="http://schemas.microsoft.com/office/powerpoint/2010/main" val="3014013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12</a:t>
            </a:fld>
            <a:endParaRPr lang="it-IT"/>
          </a:p>
        </p:txBody>
      </p:sp>
    </p:spTree>
    <p:extLst>
      <p:ext uri="{BB962C8B-B14F-4D97-AF65-F5344CB8AC3E}">
        <p14:creationId xmlns:p14="http://schemas.microsoft.com/office/powerpoint/2010/main" val="653349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13</a:t>
            </a:fld>
            <a:endParaRPr lang="it-IT"/>
          </a:p>
        </p:txBody>
      </p:sp>
    </p:spTree>
    <p:extLst>
      <p:ext uri="{BB962C8B-B14F-4D97-AF65-F5344CB8AC3E}">
        <p14:creationId xmlns:p14="http://schemas.microsoft.com/office/powerpoint/2010/main" val="3176292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15</a:t>
            </a:fld>
            <a:endParaRPr lang="it-IT"/>
          </a:p>
        </p:txBody>
      </p:sp>
    </p:spTree>
    <p:extLst>
      <p:ext uri="{BB962C8B-B14F-4D97-AF65-F5344CB8AC3E}">
        <p14:creationId xmlns:p14="http://schemas.microsoft.com/office/powerpoint/2010/main" val="3060572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0EA0CACF-F3C7-4F47-AE6B-5B23D45776AF}" type="slidenum">
              <a:rPr lang="it-IT" smtClean="0"/>
              <a:t>16</a:t>
            </a:fld>
            <a:endParaRPr lang="it-IT"/>
          </a:p>
        </p:txBody>
      </p:sp>
    </p:spTree>
    <p:extLst>
      <p:ext uri="{BB962C8B-B14F-4D97-AF65-F5344CB8AC3E}">
        <p14:creationId xmlns:p14="http://schemas.microsoft.com/office/powerpoint/2010/main" val="1651777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10/27/2025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2.jpeg"/><Relationship Id="rId7" Type="http://schemas.openxmlformats.org/officeDocument/2006/relationships/oleObject" Target="../embeddings/oleObject2.bin"/><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4.wmf"/><Relationship Id="rId5" Type="http://schemas.openxmlformats.org/officeDocument/2006/relationships/oleObject" Target="../embeddings/oleObject1.bin"/><Relationship Id="rId4" Type="http://schemas.openxmlformats.org/officeDocument/2006/relationships/image" Target="../media/image33.png"/><Relationship Id="rId9"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oleObject" Target="../embeddings/oleObject5.bin"/><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oleObject" Target="../embeddings/oleObject7.bin"/><Relationship Id="rId4" Type="http://schemas.openxmlformats.org/officeDocument/2006/relationships/image" Target="../media/image34.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9.bin"/><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oleObject" Target="../embeddings/oleObject10.bin"/><Relationship Id="rId4" Type="http://schemas.openxmlformats.org/officeDocument/2006/relationships/image" Target="../media/image34.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oleObject" Target="../embeddings/oleObject12.bin"/><Relationship Id="rId4" Type="http://schemas.openxmlformats.org/officeDocument/2006/relationships/image" Target="../media/image34.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 Id="rId9" Type="http://schemas.openxmlformats.org/officeDocument/2006/relationships/image" Target="../media/image11.jpg"/></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hyperlink" Target="https://www.ediltecnico.it/59281/sicurezza-nelle-demolizioni-normativa-tecniche-azioni/" TargetMode="External"/><Relationship Id="rId2" Type="http://schemas.openxmlformats.org/officeDocument/2006/relationships/hyperlink" Target="https://biblus.acca.it/focus/piano-demolizioni/" TargetMode="Externa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s://www.manomano.it/consigli/tetto-verde-guida-completa-8285"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2057400"/>
            <a:ext cx="9144000" cy="8229600"/>
          </a:xfrm>
          <a:prstGeom prst="rect">
            <a:avLst/>
          </a:prstGeom>
          <a:solidFill>
            <a:srgbClr val="FFFFFF"/>
          </a:solidFill>
        </p:spPr>
        <p:txBody>
          <a:bodyPr/>
          <a:lstStyle/>
          <a:p>
            <a:endParaRPr lang="it-IT"/>
          </a:p>
        </p:txBody>
      </p:sp>
      <p:grpSp>
        <p:nvGrpSpPr>
          <p:cNvPr id="9" name="Group 9"/>
          <p:cNvGrpSpPr/>
          <p:nvPr/>
        </p:nvGrpSpPr>
        <p:grpSpPr>
          <a:xfrm>
            <a:off x="762000" y="2476500"/>
            <a:ext cx="6705600" cy="4744447"/>
            <a:chOff x="9835" y="-701282"/>
            <a:chExt cx="8571685" cy="5562169"/>
          </a:xfrm>
        </p:grpSpPr>
        <p:sp>
          <p:nvSpPr>
            <p:cNvPr id="10" name="TextBox 10"/>
            <p:cNvSpPr txBox="1"/>
            <p:nvPr/>
          </p:nvSpPr>
          <p:spPr>
            <a:xfrm>
              <a:off x="9835" y="-701282"/>
              <a:ext cx="8534400" cy="5212967"/>
            </a:xfrm>
            <a:prstGeom prst="rect">
              <a:avLst/>
            </a:prstGeom>
          </p:spPr>
          <p:txBody>
            <a:bodyPr lIns="0" tIns="0" rIns="0" bIns="0" rtlCol="0" anchor="t">
              <a:spAutoFit/>
            </a:bodyPr>
            <a:lstStyle/>
            <a:p>
              <a:pPr>
                <a:lnSpc>
                  <a:spcPts val="7800"/>
                </a:lnSpc>
                <a:spcBef>
                  <a:spcPts val="5850"/>
                </a:spcBef>
              </a:pPr>
              <a:r>
                <a:rPr lang="en-US" sz="5400" spc="-300" dirty="0">
                  <a:solidFill>
                    <a:srgbClr val="242424"/>
                  </a:solidFill>
                  <a:latin typeface="Inter"/>
                </a:rPr>
                <a:t>Module 1: </a:t>
              </a:r>
              <a:r>
                <a:rPr lang="en-US" sz="4800" dirty="0"/>
                <a:t>Essentials for roof construction, maintenance, renovation &amp; demolition</a:t>
              </a:r>
              <a:endParaRPr lang="en-US" sz="4800" spc="-300" dirty="0">
                <a:solidFill>
                  <a:srgbClr val="242424"/>
                </a:solidFill>
                <a:latin typeface="Inter"/>
              </a:endParaRPr>
            </a:p>
          </p:txBody>
        </p:sp>
        <p:sp>
          <p:nvSpPr>
            <p:cNvPr id="11" name="TextBox 11"/>
            <p:cNvSpPr txBox="1"/>
            <p:nvPr/>
          </p:nvSpPr>
          <p:spPr>
            <a:xfrm>
              <a:off x="9835" y="4301385"/>
              <a:ext cx="8571685" cy="559502"/>
            </a:xfrm>
            <a:prstGeom prst="rect">
              <a:avLst/>
            </a:prstGeom>
          </p:spPr>
          <p:txBody>
            <a:bodyPr wrap="square" lIns="0" tIns="0" rIns="0" bIns="0" rtlCol="0" anchor="t">
              <a:spAutoFit/>
            </a:bodyPr>
            <a:lstStyle/>
            <a:p>
              <a:pPr>
                <a:lnSpc>
                  <a:spcPts val="4029"/>
                </a:lnSpc>
                <a:spcBef>
                  <a:spcPts val="3021"/>
                </a:spcBef>
              </a:pPr>
              <a:endParaRPr lang="en-US" sz="2599" spc="51" dirty="0">
                <a:solidFill>
                  <a:srgbClr val="242424"/>
                </a:solidFill>
                <a:latin typeface="Inter"/>
              </a:endParaRPr>
            </a:p>
          </p:txBody>
        </p:sp>
      </p:grpSp>
      <p:pic>
        <p:nvPicPr>
          <p:cNvPr id="27" name="Picture 26" descr="A blue lines on a black background&#10;&#10;Description automatically generated with low confidence">
            <a:extLst>
              <a:ext uri="{FF2B5EF4-FFF2-40B4-BE49-F238E27FC236}">
                <a16:creationId xmlns:a16="http://schemas.microsoft.com/office/drawing/2014/main" id="{EBCA8530-35AD-AEF1-E9EE-F65BF9FA78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7048500"/>
            <a:ext cx="3657600" cy="3657600"/>
          </a:xfrm>
          <a:prstGeom prst="rect">
            <a:avLst/>
          </a:prstGeom>
        </p:spPr>
      </p:pic>
      <p:sp>
        <p:nvSpPr>
          <p:cNvPr id="2" name="TextBox 1">
            <a:extLst>
              <a:ext uri="{FF2B5EF4-FFF2-40B4-BE49-F238E27FC236}">
                <a16:creationId xmlns:a16="http://schemas.microsoft.com/office/drawing/2014/main" id="{7D505769-A73E-8D48-68C8-A75AE7AAF0F9}"/>
              </a:ext>
            </a:extLst>
          </p:cNvPr>
          <p:cNvSpPr txBox="1"/>
          <p:nvPr/>
        </p:nvSpPr>
        <p:spPr>
          <a:xfrm>
            <a:off x="3048000" y="8980483"/>
            <a:ext cx="4419600" cy="1200329"/>
          </a:xfrm>
          <a:prstGeom prst="rect">
            <a:avLst/>
          </a:prstGeom>
          <a:noFill/>
        </p:spPr>
        <p:txBody>
          <a:bodyPr wrap="square" rtlCol="0">
            <a:spAutoFit/>
          </a:bodyPr>
          <a:lstStyle/>
          <a:p>
            <a:pPr algn="just"/>
            <a:r>
              <a:rPr lang="en-US" sz="1200" b="0" i="0" dirty="0">
                <a:solidFill>
                  <a:srgbClr val="404040"/>
                </a:solidFill>
                <a:effectLst/>
                <a:latin typeface="arial" panose="020B060402020202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l-GR" sz="1200" dirty="0"/>
          </a:p>
        </p:txBody>
      </p:sp>
      <p:pic>
        <p:nvPicPr>
          <p:cNvPr id="1026" name="Picture 2" descr="Co-funded by the European Union logo in png for web usage">
            <a:extLst>
              <a:ext uri="{FF2B5EF4-FFF2-40B4-BE49-F238E27FC236}">
                <a16:creationId xmlns:a16="http://schemas.microsoft.com/office/drawing/2014/main" id="{8349F108-C49D-DD9A-58C8-EB24A5B2E1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419100"/>
            <a:ext cx="3937767" cy="82405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GreenROOF: la soluzione per l'isolamento termico e acustico di Isopan">
            <a:extLst>
              <a:ext uri="{FF2B5EF4-FFF2-40B4-BE49-F238E27FC236}">
                <a16:creationId xmlns:a16="http://schemas.microsoft.com/office/drawing/2014/main" id="{BA9AF1EA-209D-554E-0F7C-8513ACFAF2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9500" y="-1"/>
            <a:ext cx="10858499" cy="10286999"/>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4"/>
          <p:cNvGrpSpPr/>
          <p:nvPr/>
        </p:nvGrpSpPr>
        <p:grpSpPr>
          <a:xfrm>
            <a:off x="7429500" y="8572500"/>
            <a:ext cx="1714500" cy="1714500"/>
            <a:chOff x="0" y="0"/>
            <a:chExt cx="2286000" cy="2286000"/>
          </a:xfrm>
        </p:grpSpPr>
        <p:grpSp>
          <p:nvGrpSpPr>
            <p:cNvPr id="5" name="Group 5"/>
            <p:cNvGrpSpPr/>
            <p:nvPr/>
          </p:nvGrpSpPr>
          <p:grpSpPr>
            <a:xfrm>
              <a:off x="0" y="0"/>
              <a:ext cx="2286000" cy="22860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7" name="Group 7"/>
            <p:cNvGrpSpPr/>
            <p:nvPr/>
          </p:nvGrpSpPr>
          <p:grpSpPr>
            <a:xfrm>
              <a:off x="745837" y="914400"/>
              <a:ext cx="794327" cy="559504"/>
              <a:chOff x="0" y="0"/>
              <a:chExt cx="946584" cy="666750"/>
            </a:xfrm>
          </p:grpSpPr>
          <p:sp>
            <p:nvSpPr>
              <p:cNvPr id="8" name="Freeform 8"/>
              <p:cNvSpPr/>
              <p:nvPr/>
            </p:nvSpPr>
            <p:spPr>
              <a:xfrm>
                <a:off x="0" y="-3810"/>
                <a:ext cx="946584" cy="652780"/>
              </a:xfrm>
              <a:custGeom>
                <a:avLst/>
                <a:gdLst/>
                <a:ahLst/>
                <a:cxnLst/>
                <a:rect l="l" t="t" r="r" b="b"/>
                <a:pathLst>
                  <a:path w="946584" h="652780">
                    <a:moveTo>
                      <a:pt x="922454" y="297180"/>
                    </a:moveTo>
                    <a:lnTo>
                      <a:pt x="582094" y="11430"/>
                    </a:lnTo>
                    <a:cubicBezTo>
                      <a:pt x="569394" y="0"/>
                      <a:pt x="549074" y="2540"/>
                      <a:pt x="537644" y="15240"/>
                    </a:cubicBezTo>
                    <a:cubicBezTo>
                      <a:pt x="526214" y="27940"/>
                      <a:pt x="528754" y="48260"/>
                      <a:pt x="541454" y="59690"/>
                    </a:cubicBezTo>
                    <a:lnTo>
                      <a:pt x="823394" y="295910"/>
                    </a:lnTo>
                    <a:lnTo>
                      <a:pt x="31750" y="295910"/>
                    </a:lnTo>
                    <a:cubicBezTo>
                      <a:pt x="13970" y="295910"/>
                      <a:pt x="0" y="309880"/>
                      <a:pt x="0" y="327660"/>
                    </a:cubicBezTo>
                    <a:cubicBezTo>
                      <a:pt x="0" y="345440"/>
                      <a:pt x="13970" y="359410"/>
                      <a:pt x="31750" y="359410"/>
                    </a:cubicBezTo>
                    <a:lnTo>
                      <a:pt x="824664" y="359410"/>
                    </a:lnTo>
                    <a:lnTo>
                      <a:pt x="541454" y="596900"/>
                    </a:lnTo>
                    <a:cubicBezTo>
                      <a:pt x="528754" y="608330"/>
                      <a:pt x="526214" y="627380"/>
                      <a:pt x="537644" y="641350"/>
                    </a:cubicBezTo>
                    <a:cubicBezTo>
                      <a:pt x="543994" y="648970"/>
                      <a:pt x="552884" y="652780"/>
                      <a:pt x="561774" y="652780"/>
                    </a:cubicBezTo>
                    <a:cubicBezTo>
                      <a:pt x="569394" y="652780"/>
                      <a:pt x="575744" y="650240"/>
                      <a:pt x="582094" y="645160"/>
                    </a:cubicBezTo>
                    <a:lnTo>
                      <a:pt x="922454" y="359410"/>
                    </a:lnTo>
                    <a:cubicBezTo>
                      <a:pt x="936424" y="356870"/>
                      <a:pt x="946584" y="344170"/>
                      <a:pt x="946584" y="328930"/>
                    </a:cubicBezTo>
                    <a:cubicBezTo>
                      <a:pt x="946584" y="313690"/>
                      <a:pt x="936424" y="299720"/>
                      <a:pt x="922454" y="297180"/>
                    </a:cubicBezTo>
                    <a:close/>
                  </a:path>
                </a:pathLst>
              </a:custGeom>
              <a:solidFill>
                <a:srgbClr val="FFFFFF"/>
              </a:solidFill>
            </p:spPr>
            <p:txBody>
              <a:bodyPr/>
              <a:lstStyle/>
              <a:p>
                <a:endParaRPr lang="it-IT"/>
              </a:p>
            </p:txBody>
          </p:sp>
        </p:grpSp>
      </p:grpSp>
      <p:sp>
        <p:nvSpPr>
          <p:cNvPr id="13" name="CuadroTexto 13">
            <a:extLst>
              <a:ext uri="{FF2B5EF4-FFF2-40B4-BE49-F238E27FC236}">
                <a16:creationId xmlns:a16="http://schemas.microsoft.com/office/drawing/2014/main" id="{8402E433-89A9-8CD8-0A0D-06C67BEA4EDA}"/>
              </a:ext>
            </a:extLst>
          </p:cNvPr>
          <p:cNvSpPr txBox="1"/>
          <p:nvPr/>
        </p:nvSpPr>
        <p:spPr>
          <a:xfrm>
            <a:off x="3020961" y="8241592"/>
            <a:ext cx="4218039" cy="64633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effectLst/>
                <a:latin typeface="Arial" panose="020B0604020202020204" pitchFamily="34" charset="0"/>
                <a:ea typeface="Aptos" panose="020B0004020202020204" pitchFamily="34" charset="0"/>
                <a:cs typeface="Arial" panose="020B0604020202020204" pitchFamily="34" charset="0"/>
              </a:rPr>
              <a:t>Open </a:t>
            </a:r>
            <a:r>
              <a:rPr lang="en-US" sz="1200" b="1" dirty="0" err="1">
                <a:effectLst/>
                <a:latin typeface="Arial" panose="020B0604020202020204" pitchFamily="34" charset="0"/>
                <a:ea typeface="Aptos" panose="020B0004020202020204" pitchFamily="34" charset="0"/>
                <a:cs typeface="Arial" panose="020B0604020202020204" pitchFamily="34" charset="0"/>
              </a:rPr>
              <a:t>licence</a:t>
            </a:r>
            <a:r>
              <a:rPr lang="en-US" sz="1200" b="1" dirty="0">
                <a:effectLst/>
                <a:latin typeface="Arial" panose="020B0604020202020204" pitchFamily="34" charset="0"/>
                <a:ea typeface="Aptos" panose="020B0004020202020204" pitchFamily="34" charset="0"/>
                <a:cs typeface="Arial" panose="020B0604020202020204" pitchFamily="34" charset="0"/>
              </a:rPr>
              <a:t>:</a:t>
            </a:r>
            <a:r>
              <a:rPr lang="en-US" sz="1200" dirty="0">
                <a:effectLst/>
                <a:latin typeface="Arial" panose="020B0604020202020204" pitchFamily="34" charset="0"/>
                <a:ea typeface="Aptos" panose="020B0004020202020204" pitchFamily="34" charset="0"/>
                <a:cs typeface="Arial" panose="020B0604020202020204" pitchFamily="34" charset="0"/>
              </a:rPr>
              <a:t> This document is licensed under a </a:t>
            </a:r>
            <a:r>
              <a:rPr lang="en-US" sz="1200" b="1" dirty="0">
                <a:effectLst/>
                <a:latin typeface="Arial" panose="020B0604020202020204" pitchFamily="34" charset="0"/>
                <a:ea typeface="Aptos" panose="020B0004020202020204" pitchFamily="34" charset="0"/>
                <a:cs typeface="Arial" panose="020B0604020202020204" pitchFamily="34" charset="0"/>
              </a:rPr>
              <a:t>Creative Commons Attribution-</a:t>
            </a:r>
            <a:r>
              <a:rPr lang="en-US" sz="1200" b="1" dirty="0" err="1">
                <a:effectLst/>
                <a:latin typeface="Arial" panose="020B0604020202020204" pitchFamily="34" charset="0"/>
                <a:ea typeface="Aptos" panose="020B0004020202020204" pitchFamily="34" charset="0"/>
                <a:cs typeface="Arial" panose="020B0604020202020204" pitchFamily="34" charset="0"/>
              </a:rPr>
              <a:t>NonCommercial</a:t>
            </a:r>
            <a:r>
              <a:rPr lang="en-US" sz="1200" b="1" dirty="0">
                <a:effectLst/>
                <a:latin typeface="Arial" panose="020B0604020202020204" pitchFamily="34" charset="0"/>
                <a:ea typeface="Aptos" panose="020B0004020202020204" pitchFamily="34" charset="0"/>
                <a:cs typeface="Arial" panose="020B0604020202020204" pitchFamily="34" charset="0"/>
              </a:rPr>
              <a:t>-</a:t>
            </a:r>
            <a:r>
              <a:rPr lang="en-US" sz="1200" b="1" dirty="0" err="1">
                <a:effectLst/>
                <a:latin typeface="Arial" panose="020B0604020202020204" pitchFamily="34" charset="0"/>
                <a:ea typeface="Aptos" panose="020B0004020202020204" pitchFamily="34" charset="0"/>
                <a:cs typeface="Arial" panose="020B0604020202020204" pitchFamily="34" charset="0"/>
              </a:rPr>
              <a:t>ShareAlike</a:t>
            </a:r>
            <a:r>
              <a:rPr lang="en-US" sz="1200" b="1" dirty="0">
                <a:effectLst/>
                <a:latin typeface="Arial" panose="020B0604020202020204" pitchFamily="34" charset="0"/>
                <a:ea typeface="Aptos" panose="020B0004020202020204" pitchFamily="34" charset="0"/>
                <a:cs typeface="Arial" panose="020B0604020202020204" pitchFamily="34" charset="0"/>
              </a:rPr>
              <a:t> 4.0 International </a:t>
            </a:r>
            <a:r>
              <a:rPr lang="en-US" sz="1200" dirty="0" err="1">
                <a:effectLst/>
                <a:latin typeface="Arial" panose="020B0604020202020204" pitchFamily="34" charset="0"/>
                <a:ea typeface="Aptos" panose="020B0004020202020204" pitchFamily="34" charset="0"/>
                <a:cs typeface="Arial" panose="020B0604020202020204" pitchFamily="34" charset="0"/>
              </a:rPr>
              <a:t>licence</a:t>
            </a:r>
            <a:r>
              <a:rPr lang="en-US" sz="1200" dirty="0">
                <a:effectLst/>
                <a:latin typeface="Arial" panose="020B0604020202020204" pitchFamily="34" charset="0"/>
                <a:ea typeface="Aptos" panose="020B0004020202020204" pitchFamily="34" charset="0"/>
                <a:cs typeface="Arial" panose="020B0604020202020204" pitchFamily="34" charset="0"/>
              </a:rPr>
              <a:t>.</a:t>
            </a:r>
            <a:endParaRPr lang="es-ES" sz="1200" dirty="0">
              <a:latin typeface="Arial" panose="020B0604020202020204" pitchFamily="34" charset="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405490"/>
            <a:ext cx="11353800" cy="641603"/>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2</a:t>
            </a:r>
            <a:r>
              <a:rPr lang="en-US" sz="1400" dirty="0">
                <a:solidFill>
                  <a:schemeClr val="bg1"/>
                </a:solidFill>
              </a:rPr>
              <a:t>: Roofing tools &amp; equipment</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12</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641180" y="388426"/>
            <a:ext cx="106680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INSTALLATION DETAILS AND WARNINGS</a:t>
            </a:r>
            <a:endParaRPr lang="it-IT" sz="4200" b="1" spc="19" dirty="0">
              <a:solidFill>
                <a:schemeClr val="bg1"/>
              </a:solidFill>
              <a:latin typeface="Inter" panose="020B0604020202020204" charset="0"/>
              <a:ea typeface="Inter" panose="020B0604020202020204" charset="0"/>
            </a:endParaRPr>
          </a:p>
        </p:txBody>
      </p:sp>
      <p:sp>
        <p:nvSpPr>
          <p:cNvPr id="75" name="object 44">
            <a:extLst>
              <a:ext uri="{FF2B5EF4-FFF2-40B4-BE49-F238E27FC236}">
                <a16:creationId xmlns:a16="http://schemas.microsoft.com/office/drawing/2014/main" id="{D100D000-DBA5-BD59-1622-262B4FA73AC7}"/>
              </a:ext>
            </a:extLst>
          </p:cNvPr>
          <p:cNvSpPr txBox="1"/>
          <p:nvPr/>
        </p:nvSpPr>
        <p:spPr>
          <a:xfrm>
            <a:off x="3147046" y="1133618"/>
            <a:ext cx="6609715" cy="228268"/>
          </a:xfrm>
          <a:prstGeom prst="rect">
            <a:avLst/>
          </a:prstGeom>
        </p:spPr>
        <p:txBody>
          <a:bodyPr vert="horz" wrap="square" lIns="0" tIns="12700" rIns="0" bIns="0" rtlCol="0">
            <a:spAutoFit/>
          </a:bodyPr>
          <a:lstStyle/>
          <a:p>
            <a:pPr marL="12700">
              <a:lnSpc>
                <a:spcPct val="100000"/>
              </a:lnSpc>
              <a:spcBef>
                <a:spcPts val="100"/>
              </a:spcBef>
              <a:tabLst>
                <a:tab pos="6596380" algn="l"/>
              </a:tabLst>
            </a:pPr>
            <a:r>
              <a:rPr sz="1400" b="1" spc="-15" dirty="0">
                <a:latin typeface="Inter" panose="020B0604020202020204" charset="0"/>
                <a:ea typeface="Inter" panose="020B0604020202020204" charset="0"/>
                <a:cs typeface="Arial"/>
              </a:rPr>
              <a:t>INTENSIVE GREEN ROOF</a:t>
            </a:r>
            <a:endParaRPr sz="1500" dirty="0">
              <a:latin typeface="Inter" panose="020B0604020202020204" charset="0"/>
              <a:ea typeface="Inter" panose="020B0604020202020204" charset="0"/>
              <a:cs typeface="Arial"/>
            </a:endParaRPr>
          </a:p>
        </p:txBody>
      </p:sp>
      <p:sp>
        <p:nvSpPr>
          <p:cNvPr id="85" name="Rettangolo 84">
            <a:extLst>
              <a:ext uri="{FF2B5EF4-FFF2-40B4-BE49-F238E27FC236}">
                <a16:creationId xmlns:a16="http://schemas.microsoft.com/office/drawing/2014/main" id="{DF7B647D-1228-288D-CAFA-68BAEAE86D2B}"/>
              </a:ext>
            </a:extLst>
          </p:cNvPr>
          <p:cNvSpPr/>
          <p:nvPr/>
        </p:nvSpPr>
        <p:spPr>
          <a:xfrm>
            <a:off x="1964780" y="1471811"/>
            <a:ext cx="1345942" cy="3571475"/>
          </a:xfrm>
          <a:prstGeom prst="rect">
            <a:avLst/>
          </a:prstGeom>
          <a:solidFill>
            <a:srgbClr val="AEC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5560" algn="ctr"/>
            <a:r>
              <a:rPr lang="it-IT" sz="1400" b="1" spc="-25" dirty="0">
                <a:solidFill>
                  <a:schemeClr val="tx1"/>
                </a:solidFill>
                <a:latin typeface="Inter" panose="020B0604020202020204" charset="0"/>
                <a:ea typeface="Inter" panose="020B0604020202020204" charset="0"/>
                <a:cs typeface="Arial"/>
              </a:rPr>
              <a:t>Exhausts</a:t>
            </a:r>
            <a:endParaRPr lang="it-IT" dirty="0">
              <a:solidFill>
                <a:srgbClr val="92D050"/>
              </a:solidFill>
            </a:endParaRPr>
          </a:p>
        </p:txBody>
      </p:sp>
      <p:sp>
        <p:nvSpPr>
          <p:cNvPr id="2" name="object 184">
            <a:extLst>
              <a:ext uri="{FF2B5EF4-FFF2-40B4-BE49-F238E27FC236}">
                <a16:creationId xmlns:a16="http://schemas.microsoft.com/office/drawing/2014/main" id="{4199776B-B365-6708-3453-FF2F50CC9075}"/>
              </a:ext>
            </a:extLst>
          </p:cNvPr>
          <p:cNvSpPr txBox="1"/>
          <p:nvPr/>
        </p:nvSpPr>
        <p:spPr>
          <a:xfrm>
            <a:off x="3466534" y="1471812"/>
            <a:ext cx="5787175" cy="2948243"/>
          </a:xfrm>
          <a:prstGeom prst="rect">
            <a:avLst/>
          </a:prstGeom>
        </p:spPr>
        <p:txBody>
          <a:bodyPr vert="horz" wrap="square" lIns="0" tIns="19050" rIns="0" bIns="0" rtlCol="0">
            <a:spAutoFit/>
          </a:bodyPr>
          <a:lstStyle/>
          <a:p>
            <a:pPr marL="12700" marR="5080" algn="just">
              <a:spcBef>
                <a:spcPts val="150"/>
              </a:spcBef>
            </a:pPr>
            <a:r>
              <a:rPr sz="1400" spc="-35" dirty="0">
                <a:latin typeface="Inter" panose="020B0604020202020204" charset="0"/>
                <a:ea typeface="Inter" panose="020B0604020202020204" charset="0"/>
                <a:cs typeface="Arial"/>
              </a:rPr>
              <a:t>Exhaust </a:t>
            </a:r>
            <a:r>
              <a:rPr sz="1400" spc="-20" dirty="0">
                <a:latin typeface="Inter" panose="020B0604020202020204" charset="0"/>
                <a:ea typeface="Inter" panose="020B0604020202020204" charset="0"/>
                <a:cs typeface="Arial"/>
              </a:rPr>
              <a:t>outlets </a:t>
            </a:r>
            <a:r>
              <a:rPr sz="1400" spc="-40" dirty="0">
                <a:latin typeface="Inter" panose="020B0604020202020204" charset="0"/>
                <a:ea typeface="Inter" panose="020B0604020202020204" charset="0"/>
                <a:cs typeface="Arial"/>
              </a:rPr>
              <a:t>can </a:t>
            </a:r>
            <a:r>
              <a:rPr sz="1400" spc="-55" dirty="0">
                <a:latin typeface="Inter" panose="020B0604020202020204" charset="0"/>
                <a:ea typeface="Inter" panose="020B0604020202020204" charset="0"/>
                <a:cs typeface="Arial"/>
              </a:rPr>
              <a:t>be </a:t>
            </a:r>
            <a:r>
              <a:rPr sz="1400" spc="-35" dirty="0">
                <a:latin typeface="Inter" panose="020B0604020202020204" charset="0"/>
                <a:ea typeface="Inter" panose="020B0604020202020204" charset="0"/>
                <a:cs typeface="Arial"/>
              </a:rPr>
              <a:t>made of </a:t>
            </a:r>
            <a:r>
              <a:rPr sz="1400" spc="-30" dirty="0">
                <a:latin typeface="Inter" panose="020B0604020202020204" charset="0"/>
                <a:ea typeface="Inter" panose="020B0604020202020204" charset="0"/>
                <a:cs typeface="Arial"/>
              </a:rPr>
              <a:t>lead, </a:t>
            </a:r>
            <a:r>
              <a:rPr sz="1400" spc="-55" dirty="0">
                <a:latin typeface="Inter" panose="020B0604020202020204" charset="0"/>
                <a:ea typeface="Inter" panose="020B0604020202020204" charset="0"/>
                <a:cs typeface="Arial"/>
              </a:rPr>
              <a:t>copper </a:t>
            </a:r>
            <a:r>
              <a:rPr sz="1400" spc="-35" dirty="0">
                <a:latin typeface="Inter" panose="020B0604020202020204" charset="0"/>
                <a:ea typeface="Inter" panose="020B0604020202020204" charset="0"/>
                <a:cs typeface="Arial"/>
              </a:rPr>
              <a:t>or </a:t>
            </a:r>
            <a:r>
              <a:rPr sz="1400" spc="-25" dirty="0">
                <a:latin typeface="Inter" panose="020B0604020202020204" charset="0"/>
                <a:ea typeface="Inter" panose="020B0604020202020204" charset="0"/>
                <a:cs typeface="Arial"/>
              </a:rPr>
              <a:t>synthetic </a:t>
            </a:r>
            <a:r>
              <a:rPr sz="1400" spc="-40" dirty="0">
                <a:latin typeface="Inter" panose="020B0604020202020204" charset="0"/>
                <a:ea typeface="Inter" panose="020B0604020202020204" charset="0"/>
                <a:cs typeface="Arial"/>
              </a:rPr>
              <a:t>materials</a:t>
            </a:r>
            <a:r>
              <a:rPr sz="1400" spc="-25" dirty="0">
                <a:latin typeface="Inter" panose="020B0604020202020204" charset="0"/>
                <a:ea typeface="Inter" panose="020B0604020202020204" charset="0"/>
                <a:cs typeface="Arial"/>
              </a:rPr>
              <a:t>; </a:t>
            </a:r>
            <a:r>
              <a:rPr sz="1400" spc="-35" dirty="0">
                <a:latin typeface="Inter" panose="020B0604020202020204" charset="0"/>
                <a:ea typeface="Inter" panose="020B0604020202020204" charset="0"/>
                <a:cs typeface="Arial"/>
              </a:rPr>
              <a:t>in </a:t>
            </a:r>
            <a:r>
              <a:rPr sz="1400" spc="-15" dirty="0">
                <a:latin typeface="Inter" panose="020B0604020202020204" charset="0"/>
                <a:ea typeface="Inter" panose="020B0604020202020204" charset="0"/>
                <a:cs typeface="Arial"/>
              </a:rPr>
              <a:t>all </a:t>
            </a:r>
            <a:r>
              <a:rPr sz="1400" spc="-35" dirty="0">
                <a:latin typeface="Inter" panose="020B0604020202020204" charset="0"/>
                <a:ea typeface="Inter" panose="020B0604020202020204" charset="0"/>
                <a:cs typeface="Arial"/>
              </a:rPr>
              <a:t>cases, </a:t>
            </a:r>
            <a:r>
              <a:rPr sz="1400" spc="-65" dirty="0">
                <a:latin typeface="Inter" panose="020B0604020202020204" charset="0"/>
                <a:ea typeface="Inter" panose="020B0604020202020204" charset="0"/>
                <a:cs typeface="Arial"/>
              </a:rPr>
              <a:t>it is </a:t>
            </a:r>
            <a:r>
              <a:rPr sz="1400" spc="-45" dirty="0">
                <a:latin typeface="Inter" panose="020B0604020202020204" charset="0"/>
                <a:ea typeface="Inter" panose="020B0604020202020204" charset="0"/>
                <a:cs typeface="Arial"/>
              </a:rPr>
              <a:t>necessary that </a:t>
            </a:r>
            <a:r>
              <a:rPr sz="1400" spc="-20" dirty="0">
                <a:latin typeface="Inter" panose="020B0604020202020204" charset="0"/>
                <a:ea typeface="Inter" panose="020B0604020202020204" charset="0"/>
                <a:cs typeface="Arial"/>
              </a:rPr>
              <a:t>the </a:t>
            </a:r>
            <a:r>
              <a:rPr sz="1400" spc="-35" dirty="0">
                <a:latin typeface="Inter" panose="020B0604020202020204" charset="0"/>
                <a:ea typeface="Inter" panose="020B0604020202020204" charset="0"/>
                <a:cs typeface="Arial"/>
              </a:rPr>
              <a:t>connection </a:t>
            </a:r>
            <a:r>
              <a:rPr sz="1400" spc="-40" dirty="0">
                <a:latin typeface="Inter" panose="020B0604020202020204" charset="0"/>
                <a:ea typeface="Inter" panose="020B0604020202020204" charset="0"/>
                <a:cs typeface="Arial"/>
              </a:rPr>
              <a:t>crown </a:t>
            </a:r>
            <a:r>
              <a:rPr sz="1400" spc="-45" dirty="0">
                <a:latin typeface="Inter" panose="020B0604020202020204" charset="0"/>
                <a:ea typeface="Inter" panose="020B0604020202020204" charset="0"/>
                <a:cs typeface="Arial"/>
              </a:rPr>
              <a:t>and </a:t>
            </a:r>
            <a:r>
              <a:rPr sz="1400" spc="-20" dirty="0">
                <a:latin typeface="Inter" panose="020B0604020202020204" charset="0"/>
                <a:ea typeface="Inter" panose="020B0604020202020204" charset="0"/>
                <a:cs typeface="Arial"/>
              </a:rPr>
              <a:t>the </a:t>
            </a:r>
            <a:r>
              <a:rPr sz="1400" spc="-40" dirty="0">
                <a:latin typeface="Inter" panose="020B0604020202020204" charset="0"/>
                <a:ea typeface="Inter" panose="020B0604020202020204" charset="0"/>
                <a:cs typeface="Arial"/>
              </a:rPr>
              <a:t>diameter of </a:t>
            </a:r>
            <a:r>
              <a:rPr sz="1400" spc="-35" dirty="0">
                <a:latin typeface="Inter" panose="020B0604020202020204" charset="0"/>
                <a:ea typeface="Inter" panose="020B0604020202020204" charset="0"/>
                <a:cs typeface="Arial"/>
              </a:rPr>
              <a:t>the outlet </a:t>
            </a:r>
            <a:r>
              <a:rPr sz="1400" spc="-45" dirty="0">
                <a:latin typeface="Inter" panose="020B0604020202020204" charset="0"/>
                <a:ea typeface="Inter" panose="020B0604020202020204" charset="0"/>
                <a:cs typeface="Arial"/>
              </a:rPr>
              <a:t>are amply </a:t>
            </a:r>
            <a:r>
              <a:rPr sz="1400" spc="-35" dirty="0">
                <a:latin typeface="Inter" panose="020B0604020202020204" charset="0"/>
                <a:ea typeface="Inter" panose="020B0604020202020204" charset="0"/>
                <a:cs typeface="Arial"/>
              </a:rPr>
              <a:t>dimensioned.</a:t>
            </a:r>
            <a:endParaRPr sz="1400" dirty="0">
              <a:latin typeface="Inter" panose="020B0604020202020204" charset="0"/>
              <a:ea typeface="Inter" panose="020B0604020202020204" charset="0"/>
              <a:cs typeface="Arial"/>
            </a:endParaRPr>
          </a:p>
          <a:p>
            <a:pPr marL="12700" marR="5080" algn="just"/>
            <a:r>
              <a:rPr sz="1400" spc="-55" dirty="0">
                <a:latin typeface="Inter" panose="020B0604020202020204" charset="0"/>
                <a:ea typeface="Inter" panose="020B0604020202020204" charset="0"/>
                <a:cs typeface="Arial"/>
              </a:rPr>
              <a:t>The </a:t>
            </a:r>
            <a:r>
              <a:rPr sz="1400" spc="-40" dirty="0">
                <a:latin typeface="Inter" panose="020B0604020202020204" charset="0"/>
                <a:ea typeface="Inter" panose="020B0604020202020204" charset="0"/>
                <a:cs typeface="Arial"/>
              </a:rPr>
              <a:t>crown of </a:t>
            </a:r>
            <a:r>
              <a:rPr sz="1400" spc="-35" dirty="0">
                <a:latin typeface="Inter" panose="020B0604020202020204" charset="0"/>
                <a:ea typeface="Inter" panose="020B0604020202020204" charset="0"/>
                <a:cs typeface="Arial"/>
              </a:rPr>
              <a:t>the </a:t>
            </a:r>
            <a:r>
              <a:rPr sz="1400" spc="-30" dirty="0">
                <a:latin typeface="Inter" panose="020B0604020202020204" charset="0"/>
                <a:ea typeface="Inter" panose="020B0604020202020204" charset="0"/>
                <a:cs typeface="Arial"/>
              </a:rPr>
              <a:t>nozzle </a:t>
            </a:r>
            <a:r>
              <a:rPr sz="1400" spc="-45" dirty="0">
                <a:latin typeface="Inter" panose="020B0604020202020204" charset="0"/>
                <a:ea typeface="Inter" panose="020B0604020202020204" charset="0"/>
                <a:cs typeface="Arial"/>
              </a:rPr>
              <a:t>will be </a:t>
            </a:r>
            <a:r>
              <a:rPr sz="1400" spc="-40" dirty="0">
                <a:latin typeface="Inter" panose="020B0604020202020204" charset="0"/>
                <a:ea typeface="Inter" panose="020B0604020202020204" charset="0"/>
                <a:cs typeface="Arial"/>
              </a:rPr>
              <a:t>closed </a:t>
            </a:r>
            <a:r>
              <a:rPr sz="1400" spc="-30" dirty="0">
                <a:latin typeface="Inter" panose="020B0604020202020204" charset="0"/>
                <a:ea typeface="Inter" panose="020B0604020202020204" charset="0"/>
                <a:cs typeface="Arial"/>
              </a:rPr>
              <a:t>between </a:t>
            </a:r>
            <a:r>
              <a:rPr sz="1400" spc="-20" dirty="0">
                <a:latin typeface="Inter" panose="020B0604020202020204" charset="0"/>
                <a:ea typeface="Inter" panose="020B0604020202020204" charset="0"/>
                <a:cs typeface="Arial"/>
              </a:rPr>
              <a:t>the </a:t>
            </a:r>
            <a:r>
              <a:rPr sz="1400" spc="-45" dirty="0">
                <a:latin typeface="Inter" panose="020B0604020202020204" charset="0"/>
                <a:ea typeface="Inter" panose="020B0604020202020204" charset="0"/>
                <a:cs typeface="Arial"/>
              </a:rPr>
              <a:t>two </a:t>
            </a:r>
            <a:r>
              <a:rPr sz="1400" spc="-25" dirty="0">
                <a:latin typeface="Inter" panose="020B0604020202020204" charset="0"/>
                <a:ea typeface="Inter" panose="020B0604020202020204" charset="0"/>
                <a:cs typeface="Arial"/>
              </a:rPr>
              <a:t>layers of </a:t>
            </a:r>
            <a:r>
              <a:rPr sz="1400" spc="-35" dirty="0">
                <a:latin typeface="Inter" panose="020B0604020202020204" charset="0"/>
                <a:ea typeface="Inter" panose="020B0604020202020204" charset="0"/>
                <a:cs typeface="Arial"/>
              </a:rPr>
              <a:t>the waterproofing </a:t>
            </a:r>
            <a:r>
              <a:rPr sz="1400" spc="-40" dirty="0">
                <a:latin typeface="Inter" panose="020B0604020202020204" charset="0"/>
                <a:ea typeface="Inter" panose="020B0604020202020204" charset="0"/>
                <a:cs typeface="Arial"/>
              </a:rPr>
              <a:t>membrane, </a:t>
            </a:r>
            <a:r>
              <a:rPr sz="1400" spc="-35" dirty="0">
                <a:latin typeface="Inter" panose="020B0604020202020204" charset="0"/>
                <a:ea typeface="Inter" panose="020B0604020202020204" charset="0"/>
                <a:cs typeface="Arial"/>
              </a:rPr>
              <a:t>which are flame-welded.</a:t>
            </a:r>
          </a:p>
          <a:p>
            <a:pPr marL="12700" algn="just"/>
            <a:r>
              <a:rPr sz="1400" spc="-35" dirty="0">
                <a:latin typeface="Inter" panose="020B0604020202020204" charset="0"/>
                <a:ea typeface="Inter" panose="020B0604020202020204" charset="0"/>
                <a:cs typeface="Arial"/>
              </a:rPr>
              <a:t>To avoid inconveniences, it is advisable that</a:t>
            </a:r>
          </a:p>
          <a:p>
            <a:pPr marL="12700" marR="6350" algn="just">
              <a:spcBef>
                <a:spcPts val="40"/>
              </a:spcBef>
            </a:pPr>
            <a:r>
              <a:rPr sz="1400" spc="-35" dirty="0">
                <a:latin typeface="Inter" panose="020B0604020202020204" charset="0"/>
                <a:ea typeface="Inter" panose="020B0604020202020204" charset="0"/>
                <a:cs typeface="Arial"/>
              </a:rPr>
              <a:t>drains are easy to inspect, so a sump fitted with a removable plate must be built around the drain.</a:t>
            </a:r>
          </a:p>
          <a:p>
            <a:pPr marL="12700" algn="just"/>
            <a:r>
              <a:rPr sz="1400" spc="-35" dirty="0">
                <a:latin typeface="Inter" panose="020B0604020202020204" charset="0"/>
                <a:ea typeface="Inter" panose="020B0604020202020204" charset="0"/>
                <a:cs typeface="Arial"/>
              </a:rPr>
              <a:t>The sump rests on the protected mantle</a:t>
            </a:r>
          </a:p>
          <a:p>
            <a:pPr marL="12700" marR="5080" algn="just">
              <a:spcBef>
                <a:spcPts val="40"/>
              </a:spcBef>
            </a:pPr>
            <a:r>
              <a:rPr sz="1400" spc="-35" dirty="0">
                <a:latin typeface="Inter" panose="020B0604020202020204" charset="0"/>
                <a:ea typeface="Inter" panose="020B0604020202020204" charset="0"/>
                <a:cs typeface="Arial"/>
              </a:rPr>
              <a:t>at that point with a layer of flame-bonded </a:t>
            </a:r>
            <a:r>
              <a:rPr lang="it-IT" sz="1400" spc="-35" dirty="0">
                <a:latin typeface="Inter" panose="020B0604020202020204" charset="0"/>
                <a:ea typeface="Inter" panose="020B0604020202020204" charset="0"/>
                <a:cs typeface="Arial"/>
              </a:rPr>
              <a:t>bitumen waterproofing membranes. </a:t>
            </a:r>
            <a:r>
              <a:rPr sz="1400" spc="-35" dirty="0">
                <a:latin typeface="Inter" panose="020B0604020202020204" charset="0"/>
                <a:ea typeface="Inter" panose="020B0604020202020204" charset="0"/>
                <a:cs typeface="Arial"/>
              </a:rPr>
              <a:t>For small roof gardens, it is possible to replace the sump </a:t>
            </a:r>
            <a:r>
              <a:rPr lang="it-IT" sz="1400" spc="-35" dirty="0">
                <a:latin typeface="Inter" panose="020B0604020202020204" charset="0"/>
                <a:ea typeface="Inter" panose="020B0604020202020204" charset="0"/>
                <a:cs typeface="Arial"/>
              </a:rPr>
              <a:t>with a mound of expanded clay placed above the drain and almost as high as the entire thickness of the layers.</a:t>
            </a:r>
          </a:p>
          <a:p>
            <a:pPr marL="12700" marR="5080" algn="just">
              <a:lnSpc>
                <a:spcPts val="1000"/>
              </a:lnSpc>
              <a:spcBef>
                <a:spcPts val="40"/>
              </a:spcBef>
            </a:pPr>
            <a:endParaRPr sz="850" dirty="0">
              <a:latin typeface="Arial"/>
              <a:cs typeface="Arial"/>
            </a:endParaRPr>
          </a:p>
        </p:txBody>
      </p:sp>
      <p:sp>
        <p:nvSpPr>
          <p:cNvPr id="14" name="object 186">
            <a:extLst>
              <a:ext uri="{FF2B5EF4-FFF2-40B4-BE49-F238E27FC236}">
                <a16:creationId xmlns:a16="http://schemas.microsoft.com/office/drawing/2014/main" id="{AA62C698-9C6E-752E-33B5-52DAAD4E56C2}"/>
              </a:ext>
            </a:extLst>
          </p:cNvPr>
          <p:cNvSpPr txBox="1"/>
          <p:nvPr/>
        </p:nvSpPr>
        <p:spPr>
          <a:xfrm>
            <a:off x="3457825" y="4384132"/>
            <a:ext cx="5795884" cy="659155"/>
          </a:xfrm>
          <a:prstGeom prst="rect">
            <a:avLst/>
          </a:prstGeom>
        </p:spPr>
        <p:txBody>
          <a:bodyPr vert="horz" wrap="square" lIns="0" tIns="12700" rIns="0" bIns="0" rtlCol="0">
            <a:spAutoFit/>
          </a:bodyPr>
          <a:lstStyle/>
          <a:p>
            <a:pPr marL="12700" algn="just">
              <a:spcBef>
                <a:spcPts val="100"/>
              </a:spcBef>
            </a:pPr>
            <a:r>
              <a:rPr sz="1400" b="1" spc="-50" dirty="0">
                <a:latin typeface="Inter" panose="020B0604020202020204" charset="0"/>
                <a:ea typeface="Inter" panose="020B0604020202020204" charset="0"/>
                <a:cs typeface="Arial"/>
              </a:rPr>
              <a:t>Conformation of </a:t>
            </a:r>
            <a:r>
              <a:rPr sz="1400" b="1" spc="-45" dirty="0">
                <a:latin typeface="Inter" panose="020B0604020202020204" charset="0"/>
                <a:ea typeface="Inter" panose="020B0604020202020204" charset="0"/>
                <a:cs typeface="Arial"/>
              </a:rPr>
              <a:t>the </a:t>
            </a:r>
            <a:r>
              <a:rPr sz="1400" b="1" spc="-50" dirty="0">
                <a:latin typeface="Inter" panose="020B0604020202020204" charset="0"/>
                <a:ea typeface="Inter" panose="020B0604020202020204" charset="0"/>
                <a:cs typeface="Arial"/>
              </a:rPr>
              <a:t>roof garden near </a:t>
            </a:r>
            <a:r>
              <a:rPr sz="1400" b="1" spc="-45" dirty="0">
                <a:latin typeface="Inter" panose="020B0604020202020204" charset="0"/>
                <a:ea typeface="Inter" panose="020B0604020202020204" charset="0"/>
                <a:cs typeface="Arial"/>
              </a:rPr>
              <a:t>the drains</a:t>
            </a:r>
            <a:endParaRPr sz="1400" dirty="0">
              <a:latin typeface="Inter" panose="020B0604020202020204" charset="0"/>
              <a:ea typeface="Inter" panose="020B0604020202020204" charset="0"/>
              <a:cs typeface="Arial"/>
            </a:endParaRPr>
          </a:p>
          <a:p>
            <a:pPr marL="12700" algn="just"/>
            <a:r>
              <a:rPr sz="1400" spc="-45" dirty="0">
                <a:latin typeface="Inter" panose="020B0604020202020204" charset="0"/>
                <a:ea typeface="Inter" panose="020B0604020202020204" charset="0"/>
                <a:cs typeface="Arial"/>
              </a:rPr>
              <a:t>No </a:t>
            </a:r>
            <a:r>
              <a:rPr sz="1400" spc="-40" dirty="0">
                <a:latin typeface="Inter" panose="020B0604020202020204" charset="0"/>
                <a:ea typeface="Inter" panose="020B0604020202020204" charset="0"/>
                <a:cs typeface="Arial"/>
              </a:rPr>
              <a:t>plant </a:t>
            </a:r>
            <a:r>
              <a:rPr sz="1400" spc="-55" dirty="0">
                <a:latin typeface="Inter" panose="020B0604020202020204" charset="0"/>
                <a:ea typeface="Inter" panose="020B0604020202020204" charset="0"/>
                <a:cs typeface="Arial"/>
              </a:rPr>
              <a:t>species </a:t>
            </a:r>
            <a:r>
              <a:rPr sz="1400" spc="-35" dirty="0">
                <a:latin typeface="Inter" panose="020B0604020202020204" charset="0"/>
                <a:ea typeface="Inter" panose="020B0604020202020204" charset="0"/>
                <a:cs typeface="Arial"/>
              </a:rPr>
              <a:t>with </a:t>
            </a:r>
            <a:r>
              <a:rPr sz="1400" spc="-40" dirty="0">
                <a:latin typeface="Inter" panose="020B0604020202020204" charset="0"/>
                <a:ea typeface="Inter" panose="020B0604020202020204" charset="0"/>
                <a:cs typeface="Arial"/>
              </a:rPr>
              <a:t>woody </a:t>
            </a:r>
            <a:r>
              <a:rPr sz="1400" spc="-30" dirty="0">
                <a:latin typeface="Inter" panose="020B0604020202020204" charset="0"/>
                <a:ea typeface="Inter" panose="020B0604020202020204" charset="0"/>
                <a:cs typeface="Arial"/>
              </a:rPr>
              <a:t>stems </a:t>
            </a:r>
            <a:r>
              <a:rPr sz="1400" spc="-40" dirty="0">
                <a:latin typeface="Inter" panose="020B0604020202020204" charset="0"/>
                <a:ea typeface="Inter" panose="020B0604020202020204" charset="0"/>
                <a:cs typeface="Arial"/>
              </a:rPr>
              <a:t>may </a:t>
            </a:r>
            <a:r>
              <a:rPr sz="1400" spc="-55" dirty="0">
                <a:latin typeface="Inter" panose="020B0604020202020204" charset="0"/>
                <a:ea typeface="Inter" panose="020B0604020202020204" charset="0"/>
                <a:cs typeface="Arial"/>
              </a:rPr>
              <a:t>be </a:t>
            </a:r>
            <a:r>
              <a:rPr sz="1400" spc="-35" dirty="0">
                <a:latin typeface="Inter" panose="020B0604020202020204" charset="0"/>
                <a:ea typeface="Inter" panose="020B0604020202020204" charset="0"/>
                <a:cs typeface="Arial"/>
              </a:rPr>
              <a:t>planted </a:t>
            </a:r>
            <a:r>
              <a:rPr sz="1400" spc="-30" dirty="0">
                <a:latin typeface="Inter" panose="020B0604020202020204" charset="0"/>
                <a:ea typeface="Inter" panose="020B0604020202020204" charset="0"/>
                <a:cs typeface="Arial"/>
              </a:rPr>
              <a:t>around </a:t>
            </a:r>
            <a:r>
              <a:rPr sz="1400" spc="-35" dirty="0">
                <a:latin typeface="Inter" panose="020B0604020202020204" charset="0"/>
                <a:ea typeface="Inter" panose="020B0604020202020204" charset="0"/>
                <a:cs typeface="Arial"/>
              </a:rPr>
              <a:t>drains </a:t>
            </a:r>
            <a:r>
              <a:rPr sz="1400" spc="-40" dirty="0">
                <a:latin typeface="Inter" panose="020B0604020202020204" charset="0"/>
                <a:ea typeface="Inter" panose="020B0604020202020204" charset="0"/>
                <a:cs typeface="Arial"/>
              </a:rPr>
              <a:t>for </a:t>
            </a:r>
            <a:r>
              <a:rPr sz="1400" spc="-55" dirty="0">
                <a:latin typeface="Inter" panose="020B0604020202020204" charset="0"/>
                <a:ea typeface="Inter" panose="020B0604020202020204" charset="0"/>
                <a:cs typeface="Arial"/>
              </a:rPr>
              <a:t>a </a:t>
            </a:r>
            <a:r>
              <a:rPr sz="1400" spc="-40" dirty="0">
                <a:latin typeface="Inter" panose="020B0604020202020204" charset="0"/>
                <a:ea typeface="Inter" panose="020B0604020202020204" charset="0"/>
                <a:cs typeface="Arial"/>
              </a:rPr>
              <a:t>distance </a:t>
            </a:r>
            <a:r>
              <a:rPr sz="1400" spc="-20" dirty="0">
                <a:latin typeface="Inter" panose="020B0604020202020204" charset="0"/>
                <a:ea typeface="Inter" panose="020B0604020202020204" charset="0"/>
                <a:cs typeface="Arial"/>
              </a:rPr>
              <a:t>of </a:t>
            </a:r>
            <a:r>
              <a:rPr sz="1400" spc="-50" dirty="0">
                <a:latin typeface="Inter" panose="020B0604020202020204" charset="0"/>
                <a:ea typeface="Inter" panose="020B0604020202020204" charset="0"/>
                <a:cs typeface="Arial"/>
              </a:rPr>
              <a:t>at least 40 </a:t>
            </a:r>
            <a:r>
              <a:rPr sz="1400" spc="-35" dirty="0">
                <a:latin typeface="Inter" panose="020B0604020202020204" charset="0"/>
                <a:ea typeface="Inter" panose="020B0604020202020204" charset="0"/>
                <a:cs typeface="Arial"/>
              </a:rPr>
              <a:t>cm.</a:t>
            </a:r>
            <a:endParaRPr sz="1400" dirty="0">
              <a:latin typeface="Inter" panose="020B0604020202020204" charset="0"/>
              <a:ea typeface="Inter" panose="020B0604020202020204" charset="0"/>
              <a:cs typeface="Arial"/>
            </a:endParaRPr>
          </a:p>
        </p:txBody>
      </p:sp>
      <p:grpSp>
        <p:nvGrpSpPr>
          <p:cNvPr id="273" name="Gruppo 272">
            <a:extLst>
              <a:ext uri="{FF2B5EF4-FFF2-40B4-BE49-F238E27FC236}">
                <a16:creationId xmlns:a16="http://schemas.microsoft.com/office/drawing/2014/main" id="{F12FC907-4763-CE76-EA2D-D4833FA48DD3}"/>
              </a:ext>
            </a:extLst>
          </p:cNvPr>
          <p:cNvGrpSpPr/>
          <p:nvPr/>
        </p:nvGrpSpPr>
        <p:grpSpPr>
          <a:xfrm>
            <a:off x="10264848" y="1375443"/>
            <a:ext cx="5569079" cy="3768057"/>
            <a:chOff x="10258317" y="1471811"/>
            <a:chExt cx="5569079" cy="3768057"/>
          </a:xfrm>
        </p:grpSpPr>
        <p:pic>
          <p:nvPicPr>
            <p:cNvPr id="265" name="Immagine 264">
              <a:extLst>
                <a:ext uri="{FF2B5EF4-FFF2-40B4-BE49-F238E27FC236}">
                  <a16:creationId xmlns:a16="http://schemas.microsoft.com/office/drawing/2014/main" id="{6F31B640-F5FA-8006-695A-FA9C5C2CF54E}"/>
                </a:ext>
              </a:extLst>
            </p:cNvPr>
            <p:cNvPicPr>
              <a:picLocks noChangeAspect="1"/>
            </p:cNvPicPr>
            <p:nvPr/>
          </p:nvPicPr>
          <p:blipFill>
            <a:blip r:embed="rId3"/>
            <a:stretch>
              <a:fillRect/>
            </a:stretch>
          </p:blipFill>
          <p:spPr>
            <a:xfrm>
              <a:off x="10282266" y="1471811"/>
              <a:ext cx="5545130" cy="3768057"/>
            </a:xfrm>
            <a:prstGeom prst="rect">
              <a:avLst/>
            </a:prstGeom>
          </p:spPr>
        </p:pic>
        <p:sp>
          <p:nvSpPr>
            <p:cNvPr id="269" name="CasellaDiTesto 268">
              <a:extLst>
                <a:ext uri="{FF2B5EF4-FFF2-40B4-BE49-F238E27FC236}">
                  <a16:creationId xmlns:a16="http://schemas.microsoft.com/office/drawing/2014/main" id="{66F20400-BD32-556F-6F5D-2AFFEC2F42A4}"/>
                </a:ext>
              </a:extLst>
            </p:cNvPr>
            <p:cNvSpPr txBox="1"/>
            <p:nvPr/>
          </p:nvSpPr>
          <p:spPr>
            <a:xfrm>
              <a:off x="10591800" y="4613422"/>
              <a:ext cx="2142312" cy="430887"/>
            </a:xfrm>
            <a:prstGeom prst="rect">
              <a:avLst/>
            </a:prstGeom>
            <a:noFill/>
          </p:spPr>
          <p:txBody>
            <a:bodyPr wrap="square">
              <a:spAutoFit/>
            </a:bodyPr>
            <a:lstStyle/>
            <a:p>
              <a:pPr algn="ctr"/>
              <a:r>
                <a:rPr lang="it-IT" sz="1100" dirty="0" err="1">
                  <a:latin typeface="Inter" panose="020B0604020202020204" charset="0"/>
                  <a:ea typeface="Inter" panose="020B0604020202020204" charset="0"/>
                </a:rPr>
                <a:t>Root-proofing</a:t>
              </a:r>
              <a:r>
                <a:rPr lang="it-IT" sz="1100" dirty="0">
                  <a:latin typeface="Inter" panose="020B0604020202020204" charset="0"/>
                  <a:ea typeface="Inter" panose="020B0604020202020204" charset="0"/>
                </a:rPr>
                <a:t> system</a:t>
              </a:r>
            </a:p>
          </p:txBody>
        </p:sp>
        <p:sp>
          <p:nvSpPr>
            <p:cNvPr id="270" name="CasellaDiTesto 269">
              <a:extLst>
                <a:ext uri="{FF2B5EF4-FFF2-40B4-BE49-F238E27FC236}">
                  <a16:creationId xmlns:a16="http://schemas.microsoft.com/office/drawing/2014/main" id="{E1377D0C-D169-007C-1A4A-D5AD037E6902}"/>
                </a:ext>
              </a:extLst>
            </p:cNvPr>
            <p:cNvSpPr txBox="1"/>
            <p:nvPr/>
          </p:nvSpPr>
          <p:spPr>
            <a:xfrm>
              <a:off x="10258317" y="1562100"/>
              <a:ext cx="1714501" cy="261610"/>
            </a:xfrm>
            <a:prstGeom prst="rect">
              <a:avLst/>
            </a:prstGeom>
            <a:noFill/>
          </p:spPr>
          <p:txBody>
            <a:bodyPr wrap="square">
              <a:spAutoFit/>
            </a:bodyPr>
            <a:lstStyle/>
            <a:p>
              <a:pPr algn="ctr"/>
              <a:r>
                <a:rPr lang="it-IT" sz="1100" dirty="0">
                  <a:latin typeface="Inter" panose="020B0604020202020204" charset="0"/>
                  <a:ea typeface="Inter" panose="020B0604020202020204" charset="0"/>
                </a:rPr>
                <a:t>Removable plate</a:t>
              </a:r>
            </a:p>
          </p:txBody>
        </p:sp>
        <p:sp>
          <p:nvSpPr>
            <p:cNvPr id="271" name="CasellaDiTesto 270">
              <a:extLst>
                <a:ext uri="{FF2B5EF4-FFF2-40B4-BE49-F238E27FC236}">
                  <a16:creationId xmlns:a16="http://schemas.microsoft.com/office/drawing/2014/main" id="{DE683E32-0EF7-07BF-A5C4-9D9211BA2533}"/>
                </a:ext>
              </a:extLst>
            </p:cNvPr>
            <p:cNvSpPr txBox="1"/>
            <p:nvPr/>
          </p:nvSpPr>
          <p:spPr>
            <a:xfrm>
              <a:off x="14821466" y="2324100"/>
              <a:ext cx="914400" cy="430887"/>
            </a:xfrm>
            <a:prstGeom prst="rect">
              <a:avLst/>
            </a:prstGeom>
            <a:noFill/>
          </p:spPr>
          <p:txBody>
            <a:bodyPr wrap="square">
              <a:spAutoFit/>
            </a:bodyPr>
            <a:lstStyle/>
            <a:p>
              <a:pPr algn="ctr"/>
              <a:r>
                <a:rPr lang="it-IT" sz="1100" dirty="0">
                  <a:latin typeface="Inter" panose="020B0604020202020204" charset="0"/>
                  <a:ea typeface="Inter" panose="020B0604020202020204" charset="0"/>
                </a:rPr>
                <a:t>Filter layer</a:t>
              </a:r>
            </a:p>
          </p:txBody>
        </p:sp>
      </p:grpSp>
      <p:sp>
        <p:nvSpPr>
          <p:cNvPr id="274" name="Rettangolo 273">
            <a:extLst>
              <a:ext uri="{FF2B5EF4-FFF2-40B4-BE49-F238E27FC236}">
                <a16:creationId xmlns:a16="http://schemas.microsoft.com/office/drawing/2014/main" id="{F52E2193-45FF-22CC-AC7F-53F700236618}"/>
              </a:ext>
            </a:extLst>
          </p:cNvPr>
          <p:cNvSpPr/>
          <p:nvPr/>
        </p:nvSpPr>
        <p:spPr>
          <a:xfrm>
            <a:off x="1964780" y="5295900"/>
            <a:ext cx="1345942" cy="4546993"/>
          </a:xfrm>
          <a:prstGeom prst="rect">
            <a:avLst/>
          </a:prstGeom>
          <a:solidFill>
            <a:srgbClr val="AEC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5560" algn="ctr"/>
            <a:r>
              <a:rPr lang="it-IT" sz="1400" b="1" spc="-25" dirty="0">
                <a:solidFill>
                  <a:schemeClr val="tx1"/>
                </a:solidFill>
                <a:latin typeface="Inter" panose="020B0604020202020204" charset="0"/>
                <a:ea typeface="Inter" panose="020B0604020202020204" charset="0"/>
                <a:cs typeface="Arial"/>
              </a:rPr>
              <a:t>Exhausts</a:t>
            </a:r>
            <a:endParaRPr lang="it-IT" dirty="0">
              <a:solidFill>
                <a:srgbClr val="92D050"/>
              </a:solidFill>
            </a:endParaRPr>
          </a:p>
        </p:txBody>
      </p:sp>
      <p:sp>
        <p:nvSpPr>
          <p:cNvPr id="275" name="object 6">
            <a:extLst>
              <a:ext uri="{FF2B5EF4-FFF2-40B4-BE49-F238E27FC236}">
                <a16:creationId xmlns:a16="http://schemas.microsoft.com/office/drawing/2014/main" id="{D2B3C021-97CF-67E4-2EC5-97470A78936F}"/>
              </a:ext>
            </a:extLst>
          </p:cNvPr>
          <p:cNvSpPr txBox="1"/>
          <p:nvPr/>
        </p:nvSpPr>
        <p:spPr>
          <a:xfrm>
            <a:off x="3466534" y="5295900"/>
            <a:ext cx="13678466" cy="450123"/>
          </a:xfrm>
          <a:prstGeom prst="rect">
            <a:avLst/>
          </a:prstGeom>
        </p:spPr>
        <p:txBody>
          <a:bodyPr vert="horz" wrap="square" lIns="0" tIns="19050" rIns="0" bIns="0" rtlCol="0">
            <a:spAutoFit/>
          </a:bodyPr>
          <a:lstStyle/>
          <a:p>
            <a:pPr marL="12700" marR="5080">
              <a:spcBef>
                <a:spcPts val="150"/>
              </a:spcBef>
            </a:pPr>
            <a:r>
              <a:rPr sz="1400" spc="-45" dirty="0">
                <a:latin typeface="Inter" panose="020B0604020202020204" charset="0"/>
                <a:ea typeface="Inter" panose="020B0604020202020204" charset="0"/>
                <a:cs typeface="Arial"/>
              </a:rPr>
              <a:t>In the </a:t>
            </a:r>
            <a:r>
              <a:rPr sz="1400" spc="-35" dirty="0">
                <a:latin typeface="Inter" panose="020B0604020202020204" charset="0"/>
                <a:ea typeface="Inter" panose="020B0604020202020204" charset="0"/>
                <a:cs typeface="Arial"/>
              </a:rPr>
              <a:t>vicinity of the </a:t>
            </a:r>
            <a:r>
              <a:rPr sz="1400" spc="-30" dirty="0">
                <a:latin typeface="Inter" panose="020B0604020202020204" charset="0"/>
                <a:ea typeface="Inter" panose="020B0604020202020204" charset="0"/>
                <a:cs typeface="Arial"/>
              </a:rPr>
              <a:t>joint</a:t>
            </a:r>
            <a:r>
              <a:rPr sz="1400" spc="-20" dirty="0">
                <a:latin typeface="Inter" panose="020B0604020202020204" charset="0"/>
                <a:ea typeface="Inter" panose="020B0604020202020204" charset="0"/>
                <a:cs typeface="Arial"/>
              </a:rPr>
              <a:t>, it </a:t>
            </a:r>
            <a:r>
              <a:rPr sz="1400" spc="-35" dirty="0">
                <a:latin typeface="Inter" panose="020B0604020202020204" charset="0"/>
                <a:ea typeface="Inter" panose="020B0604020202020204" charset="0"/>
                <a:cs typeface="Arial"/>
              </a:rPr>
              <a:t>is advisable to </a:t>
            </a:r>
            <a:r>
              <a:rPr sz="1400" spc="-55" dirty="0">
                <a:latin typeface="Inter" panose="020B0604020202020204" charset="0"/>
                <a:ea typeface="Inter" panose="020B0604020202020204" charset="0"/>
                <a:cs typeface="Arial"/>
              </a:rPr>
              <a:t>raise </a:t>
            </a:r>
            <a:r>
              <a:rPr sz="1400" spc="-45" dirty="0">
                <a:latin typeface="Inter" panose="020B0604020202020204" charset="0"/>
                <a:ea typeface="Inter" panose="020B0604020202020204" charset="0"/>
                <a:cs typeface="Arial"/>
              </a:rPr>
              <a:t>two </a:t>
            </a:r>
            <a:r>
              <a:rPr sz="1400" spc="-35" dirty="0">
                <a:latin typeface="Inter" panose="020B0604020202020204" charset="0"/>
                <a:ea typeface="Inter" panose="020B0604020202020204" charset="0"/>
                <a:cs typeface="Arial"/>
              </a:rPr>
              <a:t>walls </a:t>
            </a:r>
            <a:r>
              <a:rPr sz="1400" spc="-25" dirty="0">
                <a:latin typeface="Inter" panose="020B0604020202020204" charset="0"/>
                <a:ea typeface="Inter" panose="020B0604020202020204" charset="0"/>
                <a:cs typeface="Arial"/>
              </a:rPr>
              <a:t>higher </a:t>
            </a:r>
            <a:r>
              <a:rPr sz="1400" spc="-30" dirty="0">
                <a:latin typeface="Inter" panose="020B0604020202020204" charset="0"/>
                <a:ea typeface="Inter" panose="020B0604020202020204" charset="0"/>
                <a:cs typeface="Arial"/>
              </a:rPr>
              <a:t>than </a:t>
            </a:r>
            <a:r>
              <a:rPr sz="1400" spc="-35" dirty="0">
                <a:latin typeface="Inter" panose="020B0604020202020204" charset="0"/>
                <a:ea typeface="Inter" panose="020B0604020202020204" charset="0"/>
                <a:cs typeface="Arial"/>
              </a:rPr>
              <a:t>the </a:t>
            </a:r>
            <a:r>
              <a:rPr sz="1400" spc="-30" dirty="0">
                <a:latin typeface="Inter" panose="020B0604020202020204" charset="0"/>
                <a:ea typeface="Inter" panose="020B0604020202020204" charset="0"/>
                <a:cs typeface="Arial"/>
              </a:rPr>
              <a:t>layer </a:t>
            </a:r>
            <a:r>
              <a:rPr sz="1400" spc="-20" dirty="0">
                <a:latin typeface="Inter" panose="020B0604020202020204" charset="0"/>
                <a:ea typeface="Inter" panose="020B0604020202020204" charset="0"/>
                <a:cs typeface="Arial"/>
              </a:rPr>
              <a:t>of </a:t>
            </a:r>
            <a:r>
              <a:rPr sz="1400" spc="-45" dirty="0">
                <a:latin typeface="Inter" panose="020B0604020202020204" charset="0"/>
                <a:ea typeface="Inter" panose="020B0604020202020204" charset="0"/>
                <a:cs typeface="Arial"/>
              </a:rPr>
              <a:t>topsoil </a:t>
            </a:r>
            <a:r>
              <a:rPr sz="1400" spc="-65" dirty="0">
                <a:latin typeface="Inter" panose="020B0604020202020204" charset="0"/>
                <a:ea typeface="Inter" panose="020B0604020202020204" charset="0"/>
                <a:cs typeface="Arial"/>
              </a:rPr>
              <a:t>and </a:t>
            </a:r>
            <a:r>
              <a:rPr sz="1400" spc="-20" dirty="0">
                <a:latin typeface="Inter" panose="020B0604020202020204" charset="0"/>
                <a:ea typeface="Inter" panose="020B0604020202020204" charset="0"/>
                <a:cs typeface="Arial"/>
              </a:rPr>
              <a:t>to </a:t>
            </a:r>
            <a:r>
              <a:rPr sz="1400" spc="-35" dirty="0">
                <a:latin typeface="Inter" panose="020B0604020202020204" charset="0"/>
                <a:ea typeface="Inter" panose="020B0604020202020204" charset="0"/>
                <a:cs typeface="Arial"/>
              </a:rPr>
              <a:t>protect them </a:t>
            </a:r>
            <a:r>
              <a:rPr sz="1400" spc="-20" dirty="0">
                <a:latin typeface="Inter" panose="020B0604020202020204" charset="0"/>
                <a:ea typeface="Inter" panose="020B0604020202020204" charset="0"/>
                <a:cs typeface="Arial"/>
              </a:rPr>
              <a:t>in the </a:t>
            </a:r>
            <a:r>
              <a:rPr sz="1400" spc="-45" dirty="0">
                <a:latin typeface="Inter" panose="020B0604020202020204" charset="0"/>
                <a:ea typeface="Inter" panose="020B0604020202020204" charset="0"/>
                <a:cs typeface="Arial"/>
              </a:rPr>
              <a:t>same </a:t>
            </a:r>
            <a:r>
              <a:rPr sz="1400" spc="-35" dirty="0">
                <a:latin typeface="Inter" panose="020B0604020202020204" charset="0"/>
                <a:ea typeface="Inter" panose="020B0604020202020204" charset="0"/>
                <a:cs typeface="Arial"/>
              </a:rPr>
              <a:t>way as </a:t>
            </a:r>
            <a:r>
              <a:rPr sz="1400" spc="-40" dirty="0">
                <a:latin typeface="Inter" panose="020B0604020202020204" charset="0"/>
                <a:ea typeface="Inter" panose="020B0604020202020204" charset="0"/>
                <a:cs typeface="Arial"/>
              </a:rPr>
              <a:t>for </a:t>
            </a:r>
            <a:r>
              <a:rPr sz="1400" spc="-30" dirty="0">
                <a:latin typeface="Inter" panose="020B0604020202020204" charset="0"/>
                <a:ea typeface="Inter" panose="020B0604020202020204" charset="0"/>
                <a:cs typeface="Arial"/>
              </a:rPr>
              <a:t>reliefs.</a:t>
            </a:r>
            <a:endParaRPr sz="1400" dirty="0">
              <a:latin typeface="Inter" panose="020B0604020202020204" charset="0"/>
              <a:ea typeface="Inter" panose="020B0604020202020204" charset="0"/>
              <a:cs typeface="Arial"/>
            </a:endParaRPr>
          </a:p>
          <a:p>
            <a:pPr marL="12700" marR="525145"/>
            <a:r>
              <a:rPr sz="1400" spc="-55" dirty="0">
                <a:latin typeface="Inter" panose="020B0604020202020204" charset="0"/>
                <a:ea typeface="Inter" panose="020B0604020202020204" charset="0"/>
                <a:cs typeface="Arial"/>
              </a:rPr>
              <a:t>To </a:t>
            </a:r>
            <a:r>
              <a:rPr sz="1400" spc="-45" dirty="0">
                <a:latin typeface="Inter" panose="020B0604020202020204" charset="0"/>
                <a:ea typeface="Inter" panose="020B0604020202020204" charset="0"/>
                <a:cs typeface="Arial"/>
              </a:rPr>
              <a:t>avoid the formation </a:t>
            </a:r>
            <a:r>
              <a:rPr sz="1400" spc="-20" dirty="0">
                <a:latin typeface="Inter" panose="020B0604020202020204" charset="0"/>
                <a:ea typeface="Inter" panose="020B0604020202020204" charset="0"/>
                <a:cs typeface="Arial"/>
              </a:rPr>
              <a:t>of </a:t>
            </a:r>
            <a:r>
              <a:rPr sz="1400" spc="-45" dirty="0">
                <a:latin typeface="Inter" panose="020B0604020202020204" charset="0"/>
                <a:ea typeface="Inter" panose="020B0604020202020204" charset="0"/>
                <a:cs typeface="Arial"/>
              </a:rPr>
              <a:t>condensation</a:t>
            </a:r>
            <a:r>
              <a:rPr sz="1400" spc="-65" dirty="0">
                <a:latin typeface="Inter" panose="020B0604020202020204" charset="0"/>
                <a:ea typeface="Inter" panose="020B0604020202020204" charset="0"/>
                <a:cs typeface="Arial"/>
              </a:rPr>
              <a:t>, </a:t>
            </a:r>
            <a:r>
              <a:rPr sz="1400" spc="-20" dirty="0">
                <a:latin typeface="Inter" panose="020B0604020202020204" charset="0"/>
                <a:ea typeface="Inter" panose="020B0604020202020204" charset="0"/>
                <a:cs typeface="Arial"/>
              </a:rPr>
              <a:t>the </a:t>
            </a:r>
            <a:r>
              <a:rPr sz="1400" spc="-30" dirty="0">
                <a:latin typeface="Inter" panose="020B0604020202020204" charset="0"/>
                <a:ea typeface="Inter" panose="020B0604020202020204" charset="0"/>
                <a:cs typeface="Arial"/>
              </a:rPr>
              <a:t>joint should be </a:t>
            </a:r>
            <a:r>
              <a:rPr sz="1400" spc="-40" dirty="0">
                <a:latin typeface="Inter" panose="020B0604020202020204" charset="0"/>
                <a:ea typeface="Inter" panose="020B0604020202020204" charset="0"/>
                <a:cs typeface="Arial"/>
              </a:rPr>
              <a:t>filled </a:t>
            </a:r>
            <a:r>
              <a:rPr sz="1400" spc="-35" dirty="0">
                <a:latin typeface="Inter" panose="020B0604020202020204" charset="0"/>
                <a:ea typeface="Inter" panose="020B0604020202020204" charset="0"/>
                <a:cs typeface="Arial"/>
              </a:rPr>
              <a:t>with compressible </a:t>
            </a:r>
            <a:r>
              <a:rPr sz="1400" spc="-40" dirty="0">
                <a:latin typeface="Inter" panose="020B0604020202020204" charset="0"/>
                <a:ea typeface="Inter" panose="020B0604020202020204" charset="0"/>
                <a:cs typeface="Arial"/>
              </a:rPr>
              <a:t>insulating </a:t>
            </a:r>
            <a:r>
              <a:rPr sz="1400" spc="-45" dirty="0">
                <a:latin typeface="Inter" panose="020B0604020202020204" charset="0"/>
                <a:ea typeface="Inter" panose="020B0604020202020204" charset="0"/>
                <a:cs typeface="Arial"/>
              </a:rPr>
              <a:t>material.  </a:t>
            </a:r>
            <a:r>
              <a:rPr sz="1400" spc="-20" dirty="0">
                <a:latin typeface="Inter" panose="020B0604020202020204" charset="0"/>
                <a:ea typeface="Inter" panose="020B0604020202020204" charset="0"/>
                <a:cs typeface="Arial"/>
              </a:rPr>
              <a:t>Flat </a:t>
            </a:r>
            <a:r>
              <a:rPr sz="1400" spc="-30" dirty="0">
                <a:latin typeface="Inter" panose="020B0604020202020204" charset="0"/>
                <a:ea typeface="Inter" panose="020B0604020202020204" charset="0"/>
                <a:cs typeface="Arial"/>
              </a:rPr>
              <a:t>joints </a:t>
            </a:r>
            <a:r>
              <a:rPr sz="1400" spc="-50" dirty="0">
                <a:latin typeface="Inter" panose="020B0604020202020204" charset="0"/>
                <a:ea typeface="Inter" panose="020B0604020202020204" charset="0"/>
                <a:cs typeface="Arial"/>
              </a:rPr>
              <a:t>are </a:t>
            </a:r>
            <a:r>
              <a:rPr sz="1400" spc="-45" dirty="0">
                <a:latin typeface="Inter" panose="020B0604020202020204" charset="0"/>
                <a:ea typeface="Inter" panose="020B0604020202020204" charset="0"/>
                <a:cs typeface="Arial"/>
              </a:rPr>
              <a:t>to be avoided at all costs.</a:t>
            </a:r>
            <a:endParaRPr sz="1400" dirty="0">
              <a:latin typeface="Inter" panose="020B0604020202020204" charset="0"/>
              <a:ea typeface="Inter" panose="020B0604020202020204" charset="0"/>
              <a:cs typeface="Arial"/>
            </a:endParaRPr>
          </a:p>
        </p:txBody>
      </p:sp>
      <p:sp>
        <p:nvSpPr>
          <p:cNvPr id="276" name="object 7">
            <a:extLst>
              <a:ext uri="{FF2B5EF4-FFF2-40B4-BE49-F238E27FC236}">
                <a16:creationId xmlns:a16="http://schemas.microsoft.com/office/drawing/2014/main" id="{8409667B-24EA-79B1-8B68-9A786E987913}"/>
              </a:ext>
            </a:extLst>
          </p:cNvPr>
          <p:cNvSpPr txBox="1"/>
          <p:nvPr/>
        </p:nvSpPr>
        <p:spPr>
          <a:xfrm>
            <a:off x="3424843" y="5829300"/>
            <a:ext cx="14485179" cy="228268"/>
          </a:xfrm>
          <a:prstGeom prst="rect">
            <a:avLst/>
          </a:prstGeom>
        </p:spPr>
        <p:txBody>
          <a:bodyPr vert="horz" wrap="square" lIns="0" tIns="12700" rIns="0" bIns="0" rtlCol="0">
            <a:spAutoFit/>
          </a:bodyPr>
          <a:lstStyle/>
          <a:p>
            <a:pPr marL="12700" algn="ctr">
              <a:lnSpc>
                <a:spcPct val="100000"/>
              </a:lnSpc>
              <a:spcBef>
                <a:spcPts val="100"/>
              </a:spcBef>
            </a:pPr>
            <a:r>
              <a:rPr sz="1400" b="1" spc="-55" dirty="0">
                <a:latin typeface="Inter" panose="020B0604020202020204" charset="0"/>
                <a:ea typeface="Inter" panose="020B0604020202020204" charset="0"/>
                <a:cs typeface="Arial"/>
              </a:rPr>
              <a:t>Conformation of the roof garden near expansion joints</a:t>
            </a:r>
          </a:p>
        </p:txBody>
      </p:sp>
      <p:sp>
        <p:nvSpPr>
          <p:cNvPr id="277" name="object 8">
            <a:extLst>
              <a:ext uri="{FF2B5EF4-FFF2-40B4-BE49-F238E27FC236}">
                <a16:creationId xmlns:a16="http://schemas.microsoft.com/office/drawing/2014/main" id="{4FD14AB2-686C-9F94-C18A-CC9DD920D8F6}"/>
              </a:ext>
            </a:extLst>
          </p:cNvPr>
          <p:cNvSpPr txBox="1"/>
          <p:nvPr/>
        </p:nvSpPr>
        <p:spPr>
          <a:xfrm>
            <a:off x="3466535" y="6550471"/>
            <a:ext cx="1486465" cy="2598147"/>
          </a:xfrm>
          <a:prstGeom prst="rect">
            <a:avLst/>
          </a:prstGeom>
        </p:spPr>
        <p:txBody>
          <a:bodyPr vert="horz" wrap="square" lIns="0" tIns="12700" rIns="0" bIns="0" rtlCol="0">
            <a:spAutoFit/>
          </a:bodyPr>
          <a:lstStyle/>
          <a:p>
            <a:pPr marL="12700" algn="just">
              <a:spcBef>
                <a:spcPts val="100"/>
              </a:spcBef>
            </a:pPr>
            <a:r>
              <a:rPr sz="1400" b="1" spc="-30" dirty="0">
                <a:latin typeface="Inter" panose="020B0604020202020204" charset="0"/>
                <a:ea typeface="Inter" panose="020B0604020202020204" charset="0"/>
                <a:cs typeface="Arial"/>
              </a:rPr>
              <a:t>Buried joints.</a:t>
            </a:r>
          </a:p>
          <a:p>
            <a:pPr marL="12700" marR="5080" algn="just">
              <a:spcBef>
                <a:spcPts val="40"/>
              </a:spcBef>
            </a:pPr>
            <a:r>
              <a:rPr sz="1400" spc="-30" dirty="0">
                <a:latin typeface="Inter" panose="020B0604020202020204" charset="0"/>
                <a:ea typeface="Inter" panose="020B0604020202020204" charset="0"/>
                <a:cs typeface="Arial"/>
              </a:rPr>
              <a:t>As with drains at a distance of at least 40 cm from both sides of the expansion joints, no plant species with woody stems may be planted.</a:t>
            </a:r>
          </a:p>
        </p:txBody>
      </p:sp>
      <p:pic>
        <p:nvPicPr>
          <p:cNvPr id="279" name="Immagine 278">
            <a:extLst>
              <a:ext uri="{FF2B5EF4-FFF2-40B4-BE49-F238E27FC236}">
                <a16:creationId xmlns:a16="http://schemas.microsoft.com/office/drawing/2014/main" id="{D74DC7AC-B0EE-03DD-E43D-03BD4A99D739}"/>
              </a:ext>
            </a:extLst>
          </p:cNvPr>
          <p:cNvPicPr>
            <a:picLocks noChangeAspect="1"/>
          </p:cNvPicPr>
          <p:nvPr/>
        </p:nvPicPr>
        <p:blipFill>
          <a:blip r:embed="rId4"/>
          <a:stretch>
            <a:fillRect/>
          </a:stretch>
        </p:blipFill>
        <p:spPr>
          <a:xfrm>
            <a:off x="5145777" y="6252242"/>
            <a:ext cx="5533822" cy="3807578"/>
          </a:xfrm>
          <a:prstGeom prst="rect">
            <a:avLst/>
          </a:prstGeom>
        </p:spPr>
      </p:pic>
      <p:sp>
        <p:nvSpPr>
          <p:cNvPr id="280" name="object 9">
            <a:extLst>
              <a:ext uri="{FF2B5EF4-FFF2-40B4-BE49-F238E27FC236}">
                <a16:creationId xmlns:a16="http://schemas.microsoft.com/office/drawing/2014/main" id="{78CC48B8-DF01-F546-30BC-DE0944F31BF4}"/>
              </a:ext>
            </a:extLst>
          </p:cNvPr>
          <p:cNvSpPr txBox="1"/>
          <p:nvPr/>
        </p:nvSpPr>
        <p:spPr>
          <a:xfrm>
            <a:off x="10872376" y="6397268"/>
            <a:ext cx="2168969" cy="3244478"/>
          </a:xfrm>
          <a:prstGeom prst="rect">
            <a:avLst/>
          </a:prstGeom>
        </p:spPr>
        <p:txBody>
          <a:bodyPr vert="horz" wrap="square" lIns="0" tIns="12700" rIns="0" bIns="0" rtlCol="0">
            <a:spAutoFit/>
          </a:bodyPr>
          <a:lstStyle/>
          <a:p>
            <a:pPr marL="12700" algn="just">
              <a:spcBef>
                <a:spcPts val="100"/>
              </a:spcBef>
            </a:pPr>
            <a:r>
              <a:rPr sz="1400" b="1" spc="-45" dirty="0">
                <a:latin typeface="Inter" panose="020B0604020202020204" charset="0"/>
                <a:ea typeface="Inter" panose="020B0604020202020204" charset="0"/>
                <a:cs typeface="Arial"/>
              </a:rPr>
              <a:t>Visible </a:t>
            </a:r>
            <a:r>
              <a:rPr sz="1400" b="1" spc="-55" dirty="0">
                <a:latin typeface="Inter" panose="020B0604020202020204" charset="0"/>
                <a:ea typeface="Inter" panose="020B0604020202020204" charset="0"/>
                <a:cs typeface="Arial"/>
              </a:rPr>
              <a:t>joints.</a:t>
            </a:r>
            <a:endParaRPr sz="1400" dirty="0">
              <a:latin typeface="Inter" panose="020B0604020202020204" charset="0"/>
              <a:ea typeface="Inter" panose="020B0604020202020204" charset="0"/>
              <a:cs typeface="Arial"/>
            </a:endParaRPr>
          </a:p>
          <a:p>
            <a:pPr marL="12700" marR="5080" algn="just">
              <a:spcBef>
                <a:spcPts val="40"/>
              </a:spcBef>
            </a:pPr>
            <a:r>
              <a:rPr sz="1400" spc="-40" dirty="0">
                <a:latin typeface="Inter" panose="020B0604020202020204" charset="0"/>
                <a:ea typeface="Inter" panose="020B0604020202020204" charset="0"/>
                <a:cs typeface="Arial"/>
              </a:rPr>
              <a:t>At </a:t>
            </a:r>
            <a:r>
              <a:rPr sz="1400" spc="-35" dirty="0">
                <a:latin typeface="Inter" panose="020B0604020202020204" charset="0"/>
                <a:ea typeface="Inter" panose="020B0604020202020204" charset="0"/>
                <a:cs typeface="Arial"/>
              </a:rPr>
              <a:t>the raised </a:t>
            </a:r>
            <a:r>
              <a:rPr sz="1400" spc="-30" dirty="0">
                <a:latin typeface="Inter" panose="020B0604020202020204" charset="0"/>
                <a:ea typeface="Inter" panose="020B0604020202020204" charset="0"/>
                <a:cs typeface="Arial"/>
              </a:rPr>
              <a:t>joints </a:t>
            </a:r>
            <a:r>
              <a:rPr sz="1400" spc="-25" dirty="0">
                <a:latin typeface="Inter" panose="020B0604020202020204" charset="0"/>
                <a:ea typeface="Inter" panose="020B0604020202020204" charset="0"/>
                <a:cs typeface="Arial"/>
              </a:rPr>
              <a:t>bordered </a:t>
            </a:r>
            <a:r>
              <a:rPr sz="1400" spc="-45" dirty="0">
                <a:latin typeface="Inter" panose="020B0604020202020204" charset="0"/>
                <a:ea typeface="Inter" panose="020B0604020202020204" charset="0"/>
                <a:cs typeface="Arial"/>
              </a:rPr>
              <a:t>by </a:t>
            </a:r>
            <a:r>
              <a:rPr sz="1400" spc="-35" dirty="0">
                <a:latin typeface="Inter" panose="020B0604020202020204" charset="0"/>
                <a:ea typeface="Inter" panose="020B0604020202020204" charset="0"/>
                <a:cs typeface="Arial"/>
              </a:rPr>
              <a:t>walls</a:t>
            </a:r>
            <a:r>
              <a:rPr sz="1400" spc="-20" dirty="0">
                <a:latin typeface="Inter" panose="020B0604020202020204" charset="0"/>
                <a:ea typeface="Inter" panose="020B0604020202020204" charset="0"/>
                <a:cs typeface="Arial"/>
              </a:rPr>
              <a:t>, the </a:t>
            </a:r>
            <a:r>
              <a:rPr sz="1400" spc="-45" dirty="0">
                <a:latin typeface="Inter" panose="020B0604020202020204" charset="0"/>
                <a:ea typeface="Inter" panose="020B0604020202020204" charset="0"/>
                <a:cs typeface="Arial"/>
              </a:rPr>
              <a:t>same procedure as for </a:t>
            </a:r>
            <a:r>
              <a:rPr sz="1400" spc="-40" dirty="0">
                <a:latin typeface="Inter" panose="020B0604020202020204" charset="0"/>
                <a:ea typeface="Inter" panose="020B0604020202020204" charset="0"/>
                <a:cs typeface="Arial"/>
              </a:rPr>
              <a:t>the </a:t>
            </a:r>
            <a:r>
              <a:rPr sz="1400" spc="-30" dirty="0">
                <a:latin typeface="Inter" panose="020B0604020202020204" charset="0"/>
                <a:ea typeface="Inter" panose="020B0604020202020204" charset="0"/>
                <a:cs typeface="Arial"/>
              </a:rPr>
              <a:t>vertical </a:t>
            </a:r>
            <a:r>
              <a:rPr sz="1400" spc="-25" dirty="0">
                <a:latin typeface="Inter" panose="020B0604020202020204" charset="0"/>
                <a:ea typeface="Inter" panose="020B0604020202020204" charset="0"/>
                <a:cs typeface="Arial"/>
              </a:rPr>
              <a:t>parts will be followed</a:t>
            </a:r>
            <a:r>
              <a:rPr sz="1400" spc="-45" dirty="0">
                <a:latin typeface="Inter" panose="020B0604020202020204" charset="0"/>
                <a:ea typeface="Inter" panose="020B0604020202020204" charset="0"/>
                <a:cs typeface="Arial"/>
              </a:rPr>
              <a:t>, providing </a:t>
            </a:r>
            <a:r>
              <a:rPr sz="1400" spc="-55" dirty="0">
                <a:latin typeface="Inter" panose="020B0604020202020204" charset="0"/>
                <a:ea typeface="Inter" panose="020B0604020202020204" charset="0"/>
                <a:cs typeface="Arial"/>
              </a:rPr>
              <a:t>a </a:t>
            </a:r>
            <a:r>
              <a:rPr sz="1400" spc="-35" dirty="0">
                <a:latin typeface="Inter" panose="020B0604020202020204" charset="0"/>
                <a:ea typeface="Inter" panose="020B0604020202020204" charset="0"/>
                <a:cs typeface="Arial"/>
              </a:rPr>
              <a:t>sterile </a:t>
            </a:r>
            <a:r>
              <a:rPr sz="1400" spc="-55" dirty="0">
                <a:latin typeface="Inter" panose="020B0604020202020204" charset="0"/>
                <a:ea typeface="Inter" panose="020B0604020202020204" charset="0"/>
                <a:cs typeface="Arial"/>
              </a:rPr>
              <a:t>zone </a:t>
            </a:r>
            <a:r>
              <a:rPr sz="1400" spc="-25" dirty="0">
                <a:latin typeface="Inter" panose="020B0604020202020204" charset="0"/>
                <a:ea typeface="Inter" panose="020B0604020202020204" charset="0"/>
                <a:cs typeface="Arial"/>
              </a:rPr>
              <a:t>consisting </a:t>
            </a:r>
            <a:r>
              <a:rPr sz="1400" spc="-20" dirty="0">
                <a:latin typeface="Inter" panose="020B0604020202020204" charset="0"/>
                <a:ea typeface="Inter" panose="020B0604020202020204" charset="0"/>
                <a:cs typeface="Arial"/>
              </a:rPr>
              <a:t>of </a:t>
            </a:r>
            <a:r>
              <a:rPr sz="1400" spc="-35" dirty="0">
                <a:latin typeface="Inter" panose="020B0604020202020204" charset="0"/>
                <a:ea typeface="Inter" panose="020B0604020202020204" charset="0"/>
                <a:cs typeface="Arial"/>
              </a:rPr>
              <a:t>polystyrene </a:t>
            </a:r>
            <a:r>
              <a:rPr sz="1400" spc="-40" dirty="0">
                <a:latin typeface="Inter" panose="020B0604020202020204" charset="0"/>
                <a:ea typeface="Inter" panose="020B0604020202020204" charset="0"/>
                <a:cs typeface="Arial"/>
              </a:rPr>
              <a:t>draining panels </a:t>
            </a:r>
            <a:r>
              <a:rPr sz="1400" spc="-50" dirty="0">
                <a:latin typeface="Inter" panose="020B0604020202020204" charset="0"/>
                <a:ea typeface="Inter" panose="020B0604020202020204" charset="0"/>
                <a:cs typeface="Arial"/>
              </a:rPr>
              <a:t>at least </a:t>
            </a:r>
            <a:r>
              <a:rPr sz="1400" spc="-40" dirty="0">
                <a:latin typeface="Inter" panose="020B0604020202020204" charset="0"/>
                <a:ea typeface="Inter" panose="020B0604020202020204" charset="0"/>
                <a:cs typeface="Arial"/>
              </a:rPr>
              <a:t>3.5 </a:t>
            </a:r>
            <a:r>
              <a:rPr sz="1400" spc="-35" dirty="0">
                <a:latin typeface="Inter" panose="020B0604020202020204" charset="0"/>
                <a:ea typeface="Inter" panose="020B0604020202020204" charset="0"/>
                <a:cs typeface="Arial"/>
              </a:rPr>
              <a:t>cm </a:t>
            </a:r>
            <a:r>
              <a:rPr sz="1400" spc="-45" dirty="0">
                <a:latin typeface="Inter" panose="020B0604020202020204" charset="0"/>
                <a:ea typeface="Inter" panose="020B0604020202020204" charset="0"/>
                <a:cs typeface="Arial"/>
              </a:rPr>
              <a:t>thick </a:t>
            </a:r>
            <a:r>
              <a:rPr sz="1400" spc="-40" dirty="0">
                <a:latin typeface="Inter" panose="020B0604020202020204" charset="0"/>
                <a:ea typeface="Inter" panose="020B0604020202020204" charset="0"/>
                <a:cs typeface="Arial"/>
              </a:rPr>
              <a:t>or </a:t>
            </a:r>
            <a:r>
              <a:rPr sz="1400" spc="-50" dirty="0">
                <a:latin typeface="Inter" panose="020B0604020202020204" charset="0"/>
                <a:ea typeface="Inter" panose="020B0604020202020204" charset="0"/>
                <a:cs typeface="Arial"/>
              </a:rPr>
              <a:t>a </a:t>
            </a:r>
            <a:r>
              <a:rPr sz="1400" spc="-30" dirty="0">
                <a:latin typeface="Inter" panose="020B0604020202020204" charset="0"/>
                <a:ea typeface="Inter" panose="020B0604020202020204" charset="0"/>
                <a:cs typeface="Arial"/>
              </a:rPr>
              <a:t>composite </a:t>
            </a:r>
            <a:r>
              <a:rPr sz="1400" spc="-45" dirty="0">
                <a:latin typeface="Inter" panose="020B0604020202020204" charset="0"/>
                <a:ea typeface="Inter" panose="020B0604020202020204" charset="0"/>
                <a:cs typeface="Arial"/>
              </a:rPr>
              <a:t>draining </a:t>
            </a:r>
            <a:r>
              <a:rPr sz="1400" spc="-65" dirty="0">
                <a:latin typeface="Inter" panose="020B0604020202020204" charset="0"/>
                <a:ea typeface="Inter" panose="020B0604020202020204" charset="0"/>
                <a:cs typeface="Arial"/>
              </a:rPr>
              <a:t>and </a:t>
            </a:r>
            <a:r>
              <a:rPr sz="1400" spc="-30" dirty="0">
                <a:latin typeface="Inter" panose="020B0604020202020204" charset="0"/>
                <a:ea typeface="Inter" panose="020B0604020202020204" charset="0"/>
                <a:cs typeface="Arial"/>
              </a:rPr>
              <a:t>filtering </a:t>
            </a:r>
            <a:r>
              <a:rPr sz="1400" spc="-40" dirty="0">
                <a:latin typeface="Inter" panose="020B0604020202020204" charset="0"/>
                <a:ea typeface="Inter" panose="020B0604020202020204" charset="0"/>
                <a:cs typeface="Arial"/>
              </a:rPr>
              <a:t>geotextile </a:t>
            </a:r>
            <a:r>
              <a:rPr sz="1400" spc="-20" dirty="0">
                <a:latin typeface="Inter" panose="020B0604020202020204" charset="0"/>
                <a:ea typeface="Inter" panose="020B0604020202020204" charset="0"/>
                <a:cs typeface="Arial"/>
              </a:rPr>
              <a:t>at</a:t>
            </a:r>
            <a:r>
              <a:rPr sz="1400" spc="-50" dirty="0">
                <a:latin typeface="Inter" panose="020B0604020202020204" charset="0"/>
                <a:ea typeface="Inter" panose="020B0604020202020204" charset="0"/>
                <a:cs typeface="Arial"/>
              </a:rPr>
              <a:t> least 2 </a:t>
            </a:r>
            <a:r>
              <a:rPr sz="1400" spc="-35" dirty="0">
                <a:latin typeface="Inter" panose="020B0604020202020204" charset="0"/>
                <a:ea typeface="Inter" panose="020B0604020202020204" charset="0"/>
                <a:cs typeface="Arial"/>
              </a:rPr>
              <a:t>cm </a:t>
            </a:r>
            <a:r>
              <a:rPr sz="1400" spc="-45" dirty="0">
                <a:latin typeface="Inter" panose="020B0604020202020204" charset="0"/>
                <a:ea typeface="Inter" panose="020B0604020202020204" charset="0"/>
                <a:cs typeface="Arial"/>
              </a:rPr>
              <a:t>thick </a:t>
            </a:r>
            <a:r>
              <a:rPr sz="1400" spc="-20" dirty="0">
                <a:latin typeface="Inter" panose="020B0604020202020204" charset="0"/>
                <a:ea typeface="Inter" panose="020B0604020202020204" charset="0"/>
                <a:cs typeface="Arial"/>
              </a:rPr>
              <a:t>under </a:t>
            </a:r>
            <a:r>
              <a:rPr sz="1400" spc="-30" dirty="0">
                <a:latin typeface="Inter" panose="020B0604020202020204" charset="0"/>
                <a:ea typeface="Inter" panose="020B0604020202020204" charset="0"/>
                <a:cs typeface="Arial"/>
              </a:rPr>
              <a:t>load</a:t>
            </a:r>
            <a:r>
              <a:rPr sz="850" spc="-30" dirty="0">
                <a:latin typeface="Arial"/>
                <a:cs typeface="Arial"/>
              </a:rPr>
              <a:t>.</a:t>
            </a:r>
            <a:endParaRPr sz="850" dirty="0">
              <a:latin typeface="Arial"/>
              <a:cs typeface="Arial"/>
            </a:endParaRPr>
          </a:p>
        </p:txBody>
      </p:sp>
      <p:sp>
        <p:nvSpPr>
          <p:cNvPr id="283" name="CasellaDiTesto 282">
            <a:extLst>
              <a:ext uri="{FF2B5EF4-FFF2-40B4-BE49-F238E27FC236}">
                <a16:creationId xmlns:a16="http://schemas.microsoft.com/office/drawing/2014/main" id="{18CD8CEE-DE26-28E2-1670-DC18E0C79D93}"/>
              </a:ext>
            </a:extLst>
          </p:cNvPr>
          <p:cNvSpPr txBox="1"/>
          <p:nvPr/>
        </p:nvSpPr>
        <p:spPr>
          <a:xfrm>
            <a:off x="5050236" y="6532036"/>
            <a:ext cx="1066802" cy="430887"/>
          </a:xfrm>
          <a:prstGeom prst="rect">
            <a:avLst/>
          </a:prstGeom>
          <a:noFill/>
        </p:spPr>
        <p:txBody>
          <a:bodyPr wrap="square">
            <a:spAutoFit/>
          </a:bodyPr>
          <a:lstStyle/>
          <a:p>
            <a:pPr algn="ctr"/>
            <a:r>
              <a:rPr lang="it-IT" sz="1100" dirty="0">
                <a:latin typeface="Inter" panose="020B0604020202020204" charset="0"/>
                <a:ea typeface="Inter" panose="020B0604020202020204" charset="0"/>
              </a:rPr>
              <a:t>Removable plate</a:t>
            </a:r>
          </a:p>
        </p:txBody>
      </p:sp>
      <p:sp>
        <p:nvSpPr>
          <p:cNvPr id="284" name="CasellaDiTesto 283">
            <a:extLst>
              <a:ext uri="{FF2B5EF4-FFF2-40B4-BE49-F238E27FC236}">
                <a16:creationId xmlns:a16="http://schemas.microsoft.com/office/drawing/2014/main" id="{79415123-4046-211E-CC7E-D24C64EB08CB}"/>
              </a:ext>
            </a:extLst>
          </p:cNvPr>
          <p:cNvSpPr txBox="1"/>
          <p:nvPr/>
        </p:nvSpPr>
        <p:spPr>
          <a:xfrm>
            <a:off x="5579283" y="9429936"/>
            <a:ext cx="2142312" cy="430887"/>
          </a:xfrm>
          <a:prstGeom prst="rect">
            <a:avLst/>
          </a:prstGeom>
          <a:noFill/>
        </p:spPr>
        <p:txBody>
          <a:bodyPr wrap="square">
            <a:spAutoFit/>
          </a:bodyPr>
          <a:lstStyle/>
          <a:p>
            <a:pPr algn="ctr"/>
            <a:r>
              <a:rPr lang="it-IT" sz="1100" dirty="0" err="1">
                <a:latin typeface="Inter" panose="020B0604020202020204" charset="0"/>
                <a:ea typeface="Inter" panose="020B0604020202020204" charset="0"/>
              </a:rPr>
              <a:t>Root-proofing</a:t>
            </a:r>
            <a:r>
              <a:rPr lang="it-IT" sz="1100" dirty="0">
                <a:latin typeface="Inter" panose="020B0604020202020204" charset="0"/>
                <a:ea typeface="Inter" panose="020B0604020202020204" charset="0"/>
              </a:rPr>
              <a:t> system</a:t>
            </a:r>
          </a:p>
        </p:txBody>
      </p:sp>
      <p:sp>
        <p:nvSpPr>
          <p:cNvPr id="285" name="CasellaDiTesto 284">
            <a:extLst>
              <a:ext uri="{FF2B5EF4-FFF2-40B4-BE49-F238E27FC236}">
                <a16:creationId xmlns:a16="http://schemas.microsoft.com/office/drawing/2014/main" id="{68B83CD7-C31D-F33F-0EC8-BFE96AEAD233}"/>
              </a:ext>
            </a:extLst>
          </p:cNvPr>
          <p:cNvSpPr txBox="1"/>
          <p:nvPr/>
        </p:nvSpPr>
        <p:spPr>
          <a:xfrm>
            <a:off x="7817136" y="9426302"/>
            <a:ext cx="2142312" cy="430887"/>
          </a:xfrm>
          <a:prstGeom prst="rect">
            <a:avLst/>
          </a:prstGeom>
          <a:noFill/>
        </p:spPr>
        <p:txBody>
          <a:bodyPr wrap="square">
            <a:spAutoFit/>
          </a:bodyPr>
          <a:lstStyle/>
          <a:p>
            <a:pPr algn="ctr"/>
            <a:r>
              <a:rPr lang="it-IT" sz="1100" dirty="0">
                <a:latin typeface="Inter" panose="020B0604020202020204" charset="0"/>
                <a:ea typeface="Inter" panose="020B0604020202020204" charset="0"/>
              </a:rPr>
              <a:t>Compressible insulation material</a:t>
            </a:r>
          </a:p>
        </p:txBody>
      </p:sp>
      <p:sp>
        <p:nvSpPr>
          <p:cNvPr id="286" name="CasellaDiTesto 285">
            <a:extLst>
              <a:ext uri="{FF2B5EF4-FFF2-40B4-BE49-F238E27FC236}">
                <a16:creationId xmlns:a16="http://schemas.microsoft.com/office/drawing/2014/main" id="{EF9C7260-3F45-74F0-44B1-9B754E4AD749}"/>
              </a:ext>
            </a:extLst>
          </p:cNvPr>
          <p:cNvSpPr txBox="1"/>
          <p:nvPr/>
        </p:nvSpPr>
        <p:spPr>
          <a:xfrm>
            <a:off x="9731403" y="7200958"/>
            <a:ext cx="914400" cy="430887"/>
          </a:xfrm>
          <a:prstGeom prst="rect">
            <a:avLst/>
          </a:prstGeom>
          <a:noFill/>
        </p:spPr>
        <p:txBody>
          <a:bodyPr wrap="square">
            <a:spAutoFit/>
          </a:bodyPr>
          <a:lstStyle/>
          <a:p>
            <a:pPr algn="ctr"/>
            <a:r>
              <a:rPr lang="it-IT" sz="1100" dirty="0">
                <a:latin typeface="Inter" panose="020B0604020202020204" charset="0"/>
                <a:ea typeface="Inter" panose="020B0604020202020204" charset="0"/>
              </a:rPr>
              <a:t>Filter layer</a:t>
            </a:r>
          </a:p>
        </p:txBody>
      </p:sp>
      <p:grpSp>
        <p:nvGrpSpPr>
          <p:cNvPr id="292" name="Gruppo 291">
            <a:extLst>
              <a:ext uri="{FF2B5EF4-FFF2-40B4-BE49-F238E27FC236}">
                <a16:creationId xmlns:a16="http://schemas.microsoft.com/office/drawing/2014/main" id="{B33D0197-0E1A-2090-95C6-68D1E4D85D2C}"/>
              </a:ext>
            </a:extLst>
          </p:cNvPr>
          <p:cNvGrpSpPr/>
          <p:nvPr/>
        </p:nvGrpSpPr>
        <p:grpSpPr>
          <a:xfrm>
            <a:off x="13073532" y="6161074"/>
            <a:ext cx="4956264" cy="3898746"/>
            <a:chOff x="13073532" y="6161074"/>
            <a:chExt cx="4956264" cy="3898746"/>
          </a:xfrm>
        </p:grpSpPr>
        <p:pic>
          <p:nvPicPr>
            <p:cNvPr id="282" name="Immagine 281">
              <a:extLst>
                <a:ext uri="{FF2B5EF4-FFF2-40B4-BE49-F238E27FC236}">
                  <a16:creationId xmlns:a16="http://schemas.microsoft.com/office/drawing/2014/main" id="{1E9A3A70-5C94-4CFD-6B09-E2FB674E4D7C}"/>
                </a:ext>
              </a:extLst>
            </p:cNvPr>
            <p:cNvPicPr>
              <a:picLocks noChangeAspect="1"/>
            </p:cNvPicPr>
            <p:nvPr/>
          </p:nvPicPr>
          <p:blipFill>
            <a:blip r:embed="rId5"/>
            <a:stretch>
              <a:fillRect/>
            </a:stretch>
          </p:blipFill>
          <p:spPr>
            <a:xfrm>
              <a:off x="13182600" y="6161074"/>
              <a:ext cx="4847196" cy="3898746"/>
            </a:xfrm>
            <a:prstGeom prst="rect">
              <a:avLst/>
            </a:prstGeom>
          </p:spPr>
        </p:pic>
        <p:sp>
          <p:nvSpPr>
            <p:cNvPr id="287" name="CasellaDiTesto 286">
              <a:extLst>
                <a:ext uri="{FF2B5EF4-FFF2-40B4-BE49-F238E27FC236}">
                  <a16:creationId xmlns:a16="http://schemas.microsoft.com/office/drawing/2014/main" id="{ED2679A2-3BA1-7092-7068-A00DD1990DF4}"/>
                </a:ext>
              </a:extLst>
            </p:cNvPr>
            <p:cNvSpPr txBox="1"/>
            <p:nvPr/>
          </p:nvSpPr>
          <p:spPr>
            <a:xfrm>
              <a:off x="15810340" y="6397268"/>
              <a:ext cx="914400" cy="430887"/>
            </a:xfrm>
            <a:prstGeom prst="rect">
              <a:avLst/>
            </a:prstGeom>
            <a:noFill/>
          </p:spPr>
          <p:txBody>
            <a:bodyPr wrap="square">
              <a:spAutoFit/>
            </a:bodyPr>
            <a:lstStyle/>
            <a:p>
              <a:pPr algn="ctr"/>
              <a:r>
                <a:rPr lang="it-IT" sz="1100" dirty="0">
                  <a:latin typeface="Inter" panose="020B0604020202020204" charset="0"/>
                  <a:ea typeface="Inter" panose="020B0604020202020204" charset="0"/>
                </a:rPr>
                <a:t>Filter layer</a:t>
              </a:r>
            </a:p>
          </p:txBody>
        </p:sp>
        <p:sp>
          <p:nvSpPr>
            <p:cNvPr id="289" name="CasellaDiTesto 288">
              <a:extLst>
                <a:ext uri="{FF2B5EF4-FFF2-40B4-BE49-F238E27FC236}">
                  <a16:creationId xmlns:a16="http://schemas.microsoft.com/office/drawing/2014/main" id="{0249A22C-3B93-DFC1-4F9A-B2D20B08BA06}"/>
                </a:ext>
              </a:extLst>
            </p:cNvPr>
            <p:cNvSpPr txBox="1"/>
            <p:nvPr/>
          </p:nvSpPr>
          <p:spPr>
            <a:xfrm>
              <a:off x="13073532" y="6316592"/>
              <a:ext cx="1066802" cy="430887"/>
            </a:xfrm>
            <a:prstGeom prst="rect">
              <a:avLst/>
            </a:prstGeom>
            <a:noFill/>
          </p:spPr>
          <p:txBody>
            <a:bodyPr wrap="square">
              <a:spAutoFit/>
            </a:bodyPr>
            <a:lstStyle/>
            <a:p>
              <a:pPr algn="ctr"/>
              <a:r>
                <a:rPr lang="it-IT" sz="1100" dirty="0">
                  <a:latin typeface="Inter" panose="020B0604020202020204" charset="0"/>
                  <a:ea typeface="Inter" panose="020B0604020202020204" charset="0"/>
                </a:rPr>
                <a:t>Removable plate</a:t>
              </a:r>
            </a:p>
          </p:txBody>
        </p:sp>
        <p:sp>
          <p:nvSpPr>
            <p:cNvPr id="290" name="CasellaDiTesto 289">
              <a:extLst>
                <a:ext uri="{FF2B5EF4-FFF2-40B4-BE49-F238E27FC236}">
                  <a16:creationId xmlns:a16="http://schemas.microsoft.com/office/drawing/2014/main" id="{BA2E91BD-B023-DA81-5A44-67EE5ED706DA}"/>
                </a:ext>
              </a:extLst>
            </p:cNvPr>
            <p:cNvSpPr txBox="1"/>
            <p:nvPr/>
          </p:nvSpPr>
          <p:spPr>
            <a:xfrm>
              <a:off x="13406844" y="9467687"/>
              <a:ext cx="2137502" cy="430887"/>
            </a:xfrm>
            <a:prstGeom prst="rect">
              <a:avLst/>
            </a:prstGeom>
            <a:noFill/>
          </p:spPr>
          <p:txBody>
            <a:bodyPr wrap="square">
              <a:spAutoFit/>
            </a:bodyPr>
            <a:lstStyle/>
            <a:p>
              <a:pPr algn="ctr"/>
              <a:r>
                <a:rPr lang="it-IT" sz="1100" dirty="0" err="1">
                  <a:latin typeface="Inter" panose="020B0604020202020204" charset="0"/>
                  <a:ea typeface="Inter" panose="020B0604020202020204" charset="0"/>
                </a:rPr>
                <a:t>Root-proofing</a:t>
              </a:r>
              <a:r>
                <a:rPr lang="it-IT" sz="1100" dirty="0">
                  <a:latin typeface="Inter" panose="020B0604020202020204" charset="0"/>
                  <a:ea typeface="Inter" panose="020B0604020202020204" charset="0"/>
                </a:rPr>
                <a:t> system</a:t>
              </a:r>
            </a:p>
          </p:txBody>
        </p:sp>
        <p:sp>
          <p:nvSpPr>
            <p:cNvPr id="291" name="CasellaDiTesto 290">
              <a:extLst>
                <a:ext uri="{FF2B5EF4-FFF2-40B4-BE49-F238E27FC236}">
                  <a16:creationId xmlns:a16="http://schemas.microsoft.com/office/drawing/2014/main" id="{19CB09DD-F2D6-1015-FE19-5B7B9EEDDA5A}"/>
                </a:ext>
              </a:extLst>
            </p:cNvPr>
            <p:cNvSpPr txBox="1"/>
            <p:nvPr/>
          </p:nvSpPr>
          <p:spPr>
            <a:xfrm>
              <a:off x="15544346" y="9447068"/>
              <a:ext cx="2142312" cy="430887"/>
            </a:xfrm>
            <a:prstGeom prst="rect">
              <a:avLst/>
            </a:prstGeom>
            <a:noFill/>
          </p:spPr>
          <p:txBody>
            <a:bodyPr wrap="square">
              <a:spAutoFit/>
            </a:bodyPr>
            <a:lstStyle/>
            <a:p>
              <a:pPr algn="ctr"/>
              <a:r>
                <a:rPr lang="it-IT" sz="1100" dirty="0">
                  <a:latin typeface="Inter" panose="020B0604020202020204" charset="0"/>
                  <a:ea typeface="Inter" panose="020B0604020202020204" charset="0"/>
                </a:rPr>
                <a:t>Compressible insulation material</a:t>
              </a:r>
            </a:p>
          </p:txBody>
        </p:sp>
      </p:grpSp>
      <p:sp>
        <p:nvSpPr>
          <p:cNvPr id="8" name="TextBox 7">
            <a:extLst>
              <a:ext uri="{FF2B5EF4-FFF2-40B4-BE49-F238E27FC236}">
                <a16:creationId xmlns:a16="http://schemas.microsoft.com/office/drawing/2014/main" id="{8EC9B087-EB0C-0277-683A-A712C74D79D1}"/>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09-15</a:t>
            </a:r>
          </a:p>
        </p:txBody>
      </p:sp>
    </p:spTree>
    <p:extLst>
      <p:ext uri="{BB962C8B-B14F-4D97-AF65-F5344CB8AC3E}">
        <p14:creationId xmlns:p14="http://schemas.microsoft.com/office/powerpoint/2010/main" val="2163066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405490"/>
            <a:ext cx="11353800" cy="641603"/>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2</a:t>
            </a:r>
            <a:r>
              <a:rPr lang="en-US" sz="1400" dirty="0">
                <a:solidFill>
                  <a:schemeClr val="bg1"/>
                </a:solidFill>
              </a:rPr>
              <a:t>: Roofing tools &amp; equipment</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13</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641180" y="388426"/>
            <a:ext cx="106680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INSTALLATION DETAILS AND WARNINGS</a:t>
            </a:r>
            <a:endParaRPr lang="it-IT" sz="4200" b="1" spc="19" dirty="0">
              <a:solidFill>
                <a:schemeClr val="bg1"/>
              </a:solidFill>
              <a:latin typeface="Inter" panose="020B0604020202020204" charset="0"/>
              <a:ea typeface="Inter" panose="020B0604020202020204" charset="0"/>
            </a:endParaRPr>
          </a:p>
        </p:txBody>
      </p:sp>
      <p:sp>
        <p:nvSpPr>
          <p:cNvPr id="75" name="object 44">
            <a:extLst>
              <a:ext uri="{FF2B5EF4-FFF2-40B4-BE49-F238E27FC236}">
                <a16:creationId xmlns:a16="http://schemas.microsoft.com/office/drawing/2014/main" id="{D100D000-DBA5-BD59-1622-262B4FA73AC7}"/>
              </a:ext>
            </a:extLst>
          </p:cNvPr>
          <p:cNvSpPr txBox="1"/>
          <p:nvPr/>
        </p:nvSpPr>
        <p:spPr>
          <a:xfrm>
            <a:off x="3147046" y="1133618"/>
            <a:ext cx="6609715" cy="228268"/>
          </a:xfrm>
          <a:prstGeom prst="rect">
            <a:avLst/>
          </a:prstGeom>
        </p:spPr>
        <p:txBody>
          <a:bodyPr vert="horz" wrap="square" lIns="0" tIns="12700" rIns="0" bIns="0" rtlCol="0">
            <a:spAutoFit/>
          </a:bodyPr>
          <a:lstStyle/>
          <a:p>
            <a:pPr marL="12700">
              <a:lnSpc>
                <a:spcPct val="100000"/>
              </a:lnSpc>
              <a:spcBef>
                <a:spcPts val="100"/>
              </a:spcBef>
              <a:tabLst>
                <a:tab pos="6596380" algn="l"/>
              </a:tabLst>
            </a:pPr>
            <a:r>
              <a:rPr sz="1400" b="1" spc="-15" dirty="0">
                <a:latin typeface="Inter" panose="020B0604020202020204" charset="0"/>
                <a:ea typeface="Inter" panose="020B0604020202020204" charset="0"/>
                <a:cs typeface="Arial"/>
              </a:rPr>
              <a:t>INTENSIVE GREEN ROOF</a:t>
            </a:r>
            <a:endParaRPr sz="1500" dirty="0">
              <a:latin typeface="Inter" panose="020B0604020202020204" charset="0"/>
              <a:ea typeface="Inter" panose="020B0604020202020204" charset="0"/>
              <a:cs typeface="Arial"/>
            </a:endParaRPr>
          </a:p>
        </p:txBody>
      </p:sp>
      <p:sp>
        <p:nvSpPr>
          <p:cNvPr id="85" name="Rettangolo 84">
            <a:extLst>
              <a:ext uri="{FF2B5EF4-FFF2-40B4-BE49-F238E27FC236}">
                <a16:creationId xmlns:a16="http://schemas.microsoft.com/office/drawing/2014/main" id="{DF7B647D-1228-288D-CAFA-68BAEAE86D2B}"/>
              </a:ext>
            </a:extLst>
          </p:cNvPr>
          <p:cNvSpPr/>
          <p:nvPr/>
        </p:nvSpPr>
        <p:spPr>
          <a:xfrm>
            <a:off x="1964780" y="1471811"/>
            <a:ext cx="1345942" cy="4128731"/>
          </a:xfrm>
          <a:prstGeom prst="rect">
            <a:avLst/>
          </a:prstGeom>
          <a:solidFill>
            <a:srgbClr val="AEC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5560" algn="ctr"/>
            <a:r>
              <a:rPr lang="it-IT" sz="1400" b="1" spc="-25" dirty="0">
                <a:solidFill>
                  <a:schemeClr val="tx1"/>
                </a:solidFill>
                <a:latin typeface="Inter" panose="020B0604020202020204" charset="0"/>
                <a:ea typeface="Inter" panose="020B0604020202020204" charset="0"/>
                <a:cs typeface="Arial"/>
              </a:rPr>
              <a:t>Embankments</a:t>
            </a:r>
          </a:p>
        </p:txBody>
      </p:sp>
      <p:sp>
        <p:nvSpPr>
          <p:cNvPr id="274" name="Rettangolo 273">
            <a:extLst>
              <a:ext uri="{FF2B5EF4-FFF2-40B4-BE49-F238E27FC236}">
                <a16:creationId xmlns:a16="http://schemas.microsoft.com/office/drawing/2014/main" id="{F52E2193-45FF-22CC-AC7F-53F700236618}"/>
              </a:ext>
            </a:extLst>
          </p:cNvPr>
          <p:cNvSpPr/>
          <p:nvPr/>
        </p:nvSpPr>
        <p:spPr>
          <a:xfrm>
            <a:off x="1964780" y="5981700"/>
            <a:ext cx="1345942" cy="3861193"/>
          </a:xfrm>
          <a:prstGeom prst="rect">
            <a:avLst/>
          </a:prstGeom>
          <a:solidFill>
            <a:srgbClr val="AEC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5560" algn="ctr"/>
            <a:r>
              <a:rPr lang="it-IT" sz="1400" b="1" spc="-25" dirty="0">
                <a:solidFill>
                  <a:schemeClr val="tx1"/>
                </a:solidFill>
                <a:latin typeface="Inter" panose="020B0604020202020204" charset="0"/>
                <a:ea typeface="Inter" panose="020B0604020202020204" charset="0"/>
                <a:cs typeface="Arial"/>
              </a:rPr>
              <a:t>Tree pits</a:t>
            </a:r>
          </a:p>
        </p:txBody>
      </p:sp>
      <p:sp>
        <p:nvSpPr>
          <p:cNvPr id="9" name="CasellaDiTesto 8">
            <a:extLst>
              <a:ext uri="{FF2B5EF4-FFF2-40B4-BE49-F238E27FC236}">
                <a16:creationId xmlns:a16="http://schemas.microsoft.com/office/drawing/2014/main" id="{B6A3E65D-B0D4-D4DB-D32D-2089548C4EC5}"/>
              </a:ext>
            </a:extLst>
          </p:cNvPr>
          <p:cNvSpPr txBox="1"/>
          <p:nvPr/>
        </p:nvSpPr>
        <p:spPr>
          <a:xfrm>
            <a:off x="3547354" y="2017769"/>
            <a:ext cx="3657600" cy="1992661"/>
          </a:xfrm>
          <a:prstGeom prst="rect">
            <a:avLst/>
          </a:prstGeom>
          <a:noFill/>
        </p:spPr>
        <p:txBody>
          <a:bodyPr wrap="square">
            <a:spAutoFit/>
          </a:bodyPr>
          <a:lstStyle/>
          <a:p>
            <a:pPr marL="12700" marR="5080" algn="just">
              <a:lnSpc>
                <a:spcPct val="98000"/>
              </a:lnSpc>
              <a:spcBef>
                <a:spcPts val="120"/>
              </a:spcBef>
            </a:pPr>
            <a:r>
              <a:rPr lang="it-IT" sz="1400" spc="-35" dirty="0">
                <a:latin typeface="Inter" panose="020B0604020202020204" charset="0"/>
                <a:ea typeface="Inter" panose="020B0604020202020204" charset="0"/>
                <a:cs typeface="Arial"/>
              </a:rPr>
              <a:t>If a terrace roof is partly buried or in contact with an embankment, in addition to the normal waterproofing, a strip of protective plastic film must be laid around the perimeter of the roof in contact with the ground, with a vertical waterproofing lap of at least one metre.</a:t>
            </a:r>
          </a:p>
        </p:txBody>
      </p:sp>
      <p:grpSp>
        <p:nvGrpSpPr>
          <p:cNvPr id="38" name="Gruppo 37">
            <a:extLst>
              <a:ext uri="{FF2B5EF4-FFF2-40B4-BE49-F238E27FC236}">
                <a16:creationId xmlns:a16="http://schemas.microsoft.com/office/drawing/2014/main" id="{05501473-FB3F-C946-664A-C30D1C714F21}"/>
              </a:ext>
            </a:extLst>
          </p:cNvPr>
          <p:cNvGrpSpPr/>
          <p:nvPr/>
        </p:nvGrpSpPr>
        <p:grpSpPr>
          <a:xfrm>
            <a:off x="8699284" y="1311920"/>
            <a:ext cx="4594542" cy="3967274"/>
            <a:chOff x="8699284" y="1311920"/>
            <a:chExt cx="4594542" cy="3967274"/>
          </a:xfrm>
        </p:grpSpPr>
        <p:pic>
          <p:nvPicPr>
            <p:cNvPr id="19" name="Immagine 18">
              <a:extLst>
                <a:ext uri="{FF2B5EF4-FFF2-40B4-BE49-F238E27FC236}">
                  <a16:creationId xmlns:a16="http://schemas.microsoft.com/office/drawing/2014/main" id="{CB0DC3F7-7843-2756-B733-0D734F0B4C13}"/>
                </a:ext>
              </a:extLst>
            </p:cNvPr>
            <p:cNvPicPr>
              <a:picLocks noChangeAspect="1"/>
            </p:cNvPicPr>
            <p:nvPr/>
          </p:nvPicPr>
          <p:blipFill>
            <a:blip r:embed="rId3"/>
            <a:stretch>
              <a:fillRect/>
            </a:stretch>
          </p:blipFill>
          <p:spPr>
            <a:xfrm>
              <a:off x="8699284" y="1540188"/>
              <a:ext cx="4594542" cy="3739006"/>
            </a:xfrm>
            <a:prstGeom prst="rect">
              <a:avLst/>
            </a:prstGeom>
          </p:spPr>
        </p:pic>
        <p:sp>
          <p:nvSpPr>
            <p:cNvPr id="24" name="CasellaDiTesto 23">
              <a:extLst>
                <a:ext uri="{FF2B5EF4-FFF2-40B4-BE49-F238E27FC236}">
                  <a16:creationId xmlns:a16="http://schemas.microsoft.com/office/drawing/2014/main" id="{899531B2-9731-0A1B-4E36-BD82F57BCCC8}"/>
                </a:ext>
              </a:extLst>
            </p:cNvPr>
            <p:cNvSpPr txBox="1"/>
            <p:nvPr/>
          </p:nvSpPr>
          <p:spPr>
            <a:xfrm>
              <a:off x="9448800" y="1311920"/>
              <a:ext cx="3587635" cy="292388"/>
            </a:xfrm>
            <a:prstGeom prst="rect">
              <a:avLst/>
            </a:prstGeom>
            <a:noFill/>
          </p:spPr>
          <p:txBody>
            <a:bodyPr wrap="square">
              <a:spAutoFit/>
            </a:bodyPr>
            <a:lstStyle/>
            <a:p>
              <a:r>
                <a:rPr lang="it-IT" sz="1300" b="0" i="0" dirty="0" err="1">
                  <a:effectLst/>
                  <a:latin typeface="Inter" panose="020B0604020202020204" charset="0"/>
                  <a:ea typeface="Inter" panose="020B0604020202020204" charset="0"/>
                </a:rPr>
                <a:t>Root-proof </a:t>
              </a:r>
              <a:r>
                <a:rPr lang="it-IT" sz="1300" b="0" i="0" dirty="0">
                  <a:effectLst/>
                  <a:latin typeface="Inter" panose="020B0604020202020204" charset="0"/>
                  <a:ea typeface="Inter" panose="020B0604020202020204" charset="0"/>
                </a:rPr>
                <a:t>waterproofing membrane</a:t>
              </a:r>
              <a:endParaRPr lang="it-IT" sz="1300" dirty="0">
                <a:latin typeface="Inter" panose="020B0604020202020204" charset="0"/>
                <a:ea typeface="Inter" panose="020B0604020202020204" charset="0"/>
              </a:endParaRPr>
            </a:p>
          </p:txBody>
        </p:sp>
      </p:grpSp>
      <p:sp>
        <p:nvSpPr>
          <p:cNvPr id="26" name="CasellaDiTesto 25">
            <a:extLst>
              <a:ext uri="{FF2B5EF4-FFF2-40B4-BE49-F238E27FC236}">
                <a16:creationId xmlns:a16="http://schemas.microsoft.com/office/drawing/2014/main" id="{122D381C-AEAB-5B61-6377-BEB5CF48BA0A}"/>
              </a:ext>
            </a:extLst>
          </p:cNvPr>
          <p:cNvSpPr txBox="1"/>
          <p:nvPr/>
        </p:nvSpPr>
        <p:spPr>
          <a:xfrm>
            <a:off x="3561002" y="6276571"/>
            <a:ext cx="3657600" cy="2893100"/>
          </a:xfrm>
          <a:prstGeom prst="rect">
            <a:avLst/>
          </a:prstGeom>
          <a:noFill/>
        </p:spPr>
        <p:txBody>
          <a:bodyPr wrap="square">
            <a:spAutoFit/>
          </a:bodyPr>
          <a:lstStyle/>
          <a:p>
            <a:pPr marL="12700" marR="5080" algn="just">
              <a:spcBef>
                <a:spcPts val="150"/>
              </a:spcBef>
            </a:pPr>
            <a:r>
              <a:rPr lang="it-IT" sz="1400" spc="-35" dirty="0">
                <a:latin typeface="Inter" panose="020B0604020202020204" charset="0"/>
                <a:ea typeface="Inter" panose="020B0604020202020204" charset="0"/>
                <a:cs typeface="Arial"/>
              </a:rPr>
              <a:t>In the case of gardening work of a certain degree of commitment, where the planting of stem plants of a certain height is envisaged, pots of sufficient size and height must be provided, which will provide deep burying for normal root growth.</a:t>
            </a:r>
          </a:p>
          <a:p>
            <a:pPr marL="12700" algn="just"/>
            <a:r>
              <a:rPr lang="it-IT" sz="1400" spc="-35" dirty="0">
                <a:latin typeface="Inter" panose="020B0604020202020204" charset="0"/>
                <a:ea typeface="Inter" panose="020B0604020202020204" charset="0"/>
                <a:cs typeface="Arial"/>
              </a:rPr>
              <a:t>These tanks will be placed on the drainage layer, having</a:t>
            </a:r>
          </a:p>
          <a:p>
            <a:pPr marL="12700" algn="just"/>
            <a:r>
              <a:rPr lang="it-IT" sz="1400" spc="-35" dirty="0">
                <a:latin typeface="Inter" panose="020B0604020202020204" charset="0"/>
                <a:ea typeface="Inter" panose="020B0604020202020204" charset="0"/>
                <a:cs typeface="Arial"/>
              </a:rPr>
              <a:t>taken care to separate them with a weight-distributing layer.</a:t>
            </a:r>
          </a:p>
          <a:p>
            <a:pPr marL="12700" marR="5080" algn="just">
              <a:spcBef>
                <a:spcPts val="40"/>
              </a:spcBef>
            </a:pPr>
            <a:r>
              <a:rPr lang="it-IT" sz="1400" spc="-35" dirty="0">
                <a:latin typeface="Inter" panose="020B0604020202020204" charset="0"/>
                <a:ea typeface="Inter" panose="020B0604020202020204" charset="0"/>
                <a:cs typeface="Arial"/>
              </a:rPr>
              <a:t>The tank itself will have a drainage layer inside with drains and a separating filter.</a:t>
            </a:r>
          </a:p>
        </p:txBody>
      </p:sp>
      <p:sp>
        <p:nvSpPr>
          <p:cNvPr id="33" name="CasellaDiTesto 32">
            <a:extLst>
              <a:ext uri="{FF2B5EF4-FFF2-40B4-BE49-F238E27FC236}">
                <a16:creationId xmlns:a16="http://schemas.microsoft.com/office/drawing/2014/main" id="{B8317B79-BE13-8853-4B7E-71AA4DD02537}"/>
              </a:ext>
            </a:extLst>
          </p:cNvPr>
          <p:cNvSpPr txBox="1"/>
          <p:nvPr/>
        </p:nvSpPr>
        <p:spPr>
          <a:xfrm>
            <a:off x="10996555" y="7888702"/>
            <a:ext cx="662045" cy="261610"/>
          </a:xfrm>
          <a:prstGeom prst="rect">
            <a:avLst/>
          </a:prstGeom>
          <a:noFill/>
        </p:spPr>
        <p:txBody>
          <a:bodyPr wrap="square">
            <a:spAutoFit/>
          </a:bodyPr>
          <a:lstStyle/>
          <a:p>
            <a:r>
              <a:rPr lang="it-IT" sz="1100" b="1" spc="-20" dirty="0">
                <a:latin typeface="Inter" panose="020B0604020202020204" charset="0"/>
                <a:ea typeface="Inter" panose="020B0604020202020204" charset="0"/>
                <a:cs typeface="Arial"/>
              </a:rPr>
              <a:t>Filter</a:t>
            </a:r>
            <a:endParaRPr lang="it-IT" sz="1100" dirty="0">
              <a:latin typeface="Inter" panose="020B0604020202020204" charset="0"/>
              <a:ea typeface="Inter" panose="020B0604020202020204" charset="0"/>
            </a:endParaRPr>
          </a:p>
        </p:txBody>
      </p:sp>
      <p:grpSp>
        <p:nvGrpSpPr>
          <p:cNvPr id="40" name="Gruppo 39">
            <a:extLst>
              <a:ext uri="{FF2B5EF4-FFF2-40B4-BE49-F238E27FC236}">
                <a16:creationId xmlns:a16="http://schemas.microsoft.com/office/drawing/2014/main" id="{65A0F465-A758-6014-C92C-00E1B6F28528}"/>
              </a:ext>
            </a:extLst>
          </p:cNvPr>
          <p:cNvGrpSpPr/>
          <p:nvPr/>
        </p:nvGrpSpPr>
        <p:grpSpPr>
          <a:xfrm>
            <a:off x="9261461" y="5569817"/>
            <a:ext cx="3643174" cy="4320227"/>
            <a:chOff x="9261461" y="5569817"/>
            <a:chExt cx="3643174" cy="4320227"/>
          </a:xfrm>
        </p:grpSpPr>
        <p:pic>
          <p:nvPicPr>
            <p:cNvPr id="30" name="Immagine 29">
              <a:extLst>
                <a:ext uri="{FF2B5EF4-FFF2-40B4-BE49-F238E27FC236}">
                  <a16:creationId xmlns:a16="http://schemas.microsoft.com/office/drawing/2014/main" id="{93F3FDC3-AD7D-621F-BD76-9BB4043C01F1}"/>
                </a:ext>
              </a:extLst>
            </p:cNvPr>
            <p:cNvPicPr>
              <a:picLocks noChangeAspect="1"/>
            </p:cNvPicPr>
            <p:nvPr/>
          </p:nvPicPr>
          <p:blipFill>
            <a:blip r:embed="rId4"/>
            <a:stretch>
              <a:fillRect/>
            </a:stretch>
          </p:blipFill>
          <p:spPr>
            <a:xfrm>
              <a:off x="9412004" y="5569817"/>
              <a:ext cx="3314792" cy="4320227"/>
            </a:xfrm>
            <a:prstGeom prst="rect">
              <a:avLst/>
            </a:prstGeom>
          </p:spPr>
        </p:pic>
        <p:sp>
          <p:nvSpPr>
            <p:cNvPr id="34" name="object 107">
              <a:extLst>
                <a:ext uri="{FF2B5EF4-FFF2-40B4-BE49-F238E27FC236}">
                  <a16:creationId xmlns:a16="http://schemas.microsoft.com/office/drawing/2014/main" id="{CD601B1F-C67D-8BEE-3962-451738A31F79}"/>
                </a:ext>
              </a:extLst>
            </p:cNvPr>
            <p:cNvSpPr txBox="1"/>
            <p:nvPr/>
          </p:nvSpPr>
          <p:spPr>
            <a:xfrm>
              <a:off x="9261461" y="6819900"/>
              <a:ext cx="990599" cy="351378"/>
            </a:xfrm>
            <a:prstGeom prst="rect">
              <a:avLst/>
            </a:prstGeom>
          </p:spPr>
          <p:txBody>
            <a:bodyPr vert="horz" wrap="square" lIns="0" tIns="12700" rIns="0" bIns="0" rtlCol="0">
              <a:spAutoFit/>
            </a:bodyPr>
            <a:lstStyle/>
            <a:p>
              <a:pPr marR="5080" algn="ctr">
                <a:lnSpc>
                  <a:spcPct val="100000"/>
                </a:lnSpc>
                <a:spcBef>
                  <a:spcPts val="100"/>
                </a:spcBef>
              </a:pPr>
              <a:r>
                <a:rPr sz="1100" spc="-30" dirty="0">
                  <a:latin typeface="Inter" panose="020B0604020202020204" charset="0"/>
                  <a:ea typeface="Inter" panose="020B0604020202020204" charset="0"/>
                  <a:cs typeface="Arial"/>
                </a:rPr>
                <a:t>Draining </a:t>
              </a:r>
              <a:r>
                <a:rPr sz="1100" spc="-20" dirty="0">
                  <a:latin typeface="Inter" panose="020B0604020202020204" charset="0"/>
                  <a:ea typeface="Inter" panose="020B0604020202020204" charset="0"/>
                  <a:cs typeface="Arial"/>
                </a:rPr>
                <a:t>layer</a:t>
              </a:r>
              <a:endParaRPr sz="1100" dirty="0">
                <a:latin typeface="Inter" panose="020B0604020202020204" charset="0"/>
                <a:ea typeface="Inter" panose="020B0604020202020204" charset="0"/>
                <a:cs typeface="Arial"/>
              </a:endParaRPr>
            </a:p>
          </p:txBody>
        </p:sp>
        <p:sp>
          <p:nvSpPr>
            <p:cNvPr id="35" name="object 107">
              <a:extLst>
                <a:ext uri="{FF2B5EF4-FFF2-40B4-BE49-F238E27FC236}">
                  <a16:creationId xmlns:a16="http://schemas.microsoft.com/office/drawing/2014/main" id="{8687F664-6E9B-3438-1E26-D1843923B2A9}"/>
                </a:ext>
              </a:extLst>
            </p:cNvPr>
            <p:cNvSpPr txBox="1"/>
            <p:nvPr/>
          </p:nvSpPr>
          <p:spPr>
            <a:xfrm>
              <a:off x="12064579" y="6979098"/>
              <a:ext cx="840056" cy="351378"/>
            </a:xfrm>
            <a:prstGeom prst="rect">
              <a:avLst/>
            </a:prstGeom>
          </p:spPr>
          <p:txBody>
            <a:bodyPr vert="horz" wrap="square" lIns="0" tIns="12700" rIns="0" bIns="0" rtlCol="0">
              <a:spAutoFit/>
            </a:bodyPr>
            <a:lstStyle/>
            <a:p>
              <a:pPr marR="5080" algn="ctr">
                <a:lnSpc>
                  <a:spcPct val="100000"/>
                </a:lnSpc>
                <a:spcBef>
                  <a:spcPts val="100"/>
                </a:spcBef>
              </a:pPr>
              <a:r>
                <a:rPr lang="it-IT" sz="1100" spc="-10" dirty="0">
                  <a:latin typeface="Inter" panose="020B0604020202020204" charset="0"/>
                  <a:ea typeface="Inter" panose="020B0604020202020204" charset="0"/>
                  <a:cs typeface="Arial"/>
                </a:rPr>
                <a:t>Filter </a:t>
              </a:r>
              <a:r>
                <a:rPr sz="1100" spc="-20" dirty="0" err="1">
                  <a:latin typeface="Inter" panose="020B0604020202020204" charset="0"/>
                  <a:ea typeface="Inter" panose="020B0604020202020204" charset="0"/>
                  <a:cs typeface="Arial"/>
                </a:rPr>
                <a:t>layer</a:t>
              </a:r>
              <a:endParaRPr sz="1100" dirty="0">
                <a:latin typeface="Inter" panose="020B0604020202020204" charset="0"/>
                <a:ea typeface="Inter" panose="020B0604020202020204" charset="0"/>
                <a:cs typeface="Arial"/>
              </a:endParaRPr>
            </a:p>
          </p:txBody>
        </p:sp>
        <p:sp>
          <p:nvSpPr>
            <p:cNvPr id="36" name="object 107">
              <a:extLst>
                <a:ext uri="{FF2B5EF4-FFF2-40B4-BE49-F238E27FC236}">
                  <a16:creationId xmlns:a16="http://schemas.microsoft.com/office/drawing/2014/main" id="{34B38C26-A981-5993-DD52-0F84868ED162}"/>
                </a:ext>
              </a:extLst>
            </p:cNvPr>
            <p:cNvSpPr txBox="1"/>
            <p:nvPr/>
          </p:nvSpPr>
          <p:spPr>
            <a:xfrm>
              <a:off x="9913289" y="9582810"/>
              <a:ext cx="2312222" cy="182101"/>
            </a:xfrm>
            <a:prstGeom prst="rect">
              <a:avLst/>
            </a:prstGeom>
          </p:spPr>
          <p:txBody>
            <a:bodyPr vert="horz" wrap="square" lIns="0" tIns="12700" rIns="0" bIns="0" rtlCol="0">
              <a:spAutoFit/>
            </a:bodyPr>
            <a:lstStyle/>
            <a:p>
              <a:pPr marR="5080" algn="ctr">
                <a:lnSpc>
                  <a:spcPct val="100000"/>
                </a:lnSpc>
                <a:spcBef>
                  <a:spcPts val="100"/>
                </a:spcBef>
              </a:pPr>
              <a:r>
                <a:rPr lang="it-IT" sz="1100" b="1" spc="-10" dirty="0">
                  <a:latin typeface="Inter" panose="020B0604020202020204" charset="0"/>
                  <a:ea typeface="Inter" panose="020B0604020202020204" charset="0"/>
                  <a:cs typeface="Arial"/>
                </a:rPr>
                <a:t>Spreader </a:t>
              </a:r>
              <a:r>
                <a:rPr sz="1100" b="1" spc="-20" dirty="0" err="1">
                  <a:latin typeface="Inter" panose="020B0604020202020204" charset="0"/>
                  <a:ea typeface="Inter" panose="020B0604020202020204" charset="0"/>
                  <a:cs typeface="Arial"/>
                </a:rPr>
                <a:t>layer</a:t>
              </a:r>
              <a:endParaRPr sz="1100" b="1" dirty="0">
                <a:latin typeface="Inter" panose="020B0604020202020204" charset="0"/>
                <a:ea typeface="Inter" panose="020B0604020202020204" charset="0"/>
                <a:cs typeface="Arial"/>
              </a:endParaRPr>
            </a:p>
          </p:txBody>
        </p:sp>
      </p:grpSp>
      <p:sp>
        <p:nvSpPr>
          <p:cNvPr id="2" name="TextBox 7">
            <a:extLst>
              <a:ext uri="{FF2B5EF4-FFF2-40B4-BE49-F238E27FC236}">
                <a16:creationId xmlns:a16="http://schemas.microsoft.com/office/drawing/2014/main" id="{00EDD156-D26D-700C-1560-AB2ED3FF4BE7}"/>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09-15</a:t>
            </a:r>
          </a:p>
        </p:txBody>
      </p:sp>
    </p:spTree>
    <p:extLst>
      <p:ext uri="{BB962C8B-B14F-4D97-AF65-F5344CB8AC3E}">
        <p14:creationId xmlns:p14="http://schemas.microsoft.com/office/powerpoint/2010/main" val="3796600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266700"/>
            <a:ext cx="11353800" cy="641603"/>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2</a:t>
            </a:r>
            <a:r>
              <a:rPr lang="en-US" sz="1400" dirty="0">
                <a:solidFill>
                  <a:schemeClr val="bg1"/>
                </a:solidFill>
              </a:rPr>
              <a:t>: Roofing tools &amp; equipment</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14</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641180" y="293833"/>
            <a:ext cx="106680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INSTALLATION DETAILS AND WARNINGS</a:t>
            </a:r>
            <a:endParaRPr lang="it-IT" sz="4200" b="1" spc="19" dirty="0">
              <a:solidFill>
                <a:schemeClr val="bg1"/>
              </a:solidFill>
              <a:latin typeface="Inter" panose="020B0604020202020204" charset="0"/>
              <a:ea typeface="Inter" panose="020B0604020202020204" charset="0"/>
            </a:endParaRPr>
          </a:p>
        </p:txBody>
      </p:sp>
      <p:sp>
        <p:nvSpPr>
          <p:cNvPr id="75" name="object 44">
            <a:extLst>
              <a:ext uri="{FF2B5EF4-FFF2-40B4-BE49-F238E27FC236}">
                <a16:creationId xmlns:a16="http://schemas.microsoft.com/office/drawing/2014/main" id="{D100D000-DBA5-BD59-1622-262B4FA73AC7}"/>
              </a:ext>
            </a:extLst>
          </p:cNvPr>
          <p:cNvSpPr txBox="1"/>
          <p:nvPr/>
        </p:nvSpPr>
        <p:spPr>
          <a:xfrm>
            <a:off x="3147046" y="952500"/>
            <a:ext cx="6609715" cy="228268"/>
          </a:xfrm>
          <a:prstGeom prst="rect">
            <a:avLst/>
          </a:prstGeom>
        </p:spPr>
        <p:txBody>
          <a:bodyPr vert="horz" wrap="square" lIns="0" tIns="12700" rIns="0" bIns="0" rtlCol="0">
            <a:spAutoFit/>
          </a:bodyPr>
          <a:lstStyle/>
          <a:p>
            <a:pPr marL="12700">
              <a:lnSpc>
                <a:spcPct val="100000"/>
              </a:lnSpc>
              <a:spcBef>
                <a:spcPts val="100"/>
              </a:spcBef>
              <a:tabLst>
                <a:tab pos="6596380" algn="l"/>
              </a:tabLst>
            </a:pPr>
            <a:r>
              <a:rPr sz="1400" b="1" spc="-15" dirty="0">
                <a:latin typeface="Inter" panose="020B0604020202020204" charset="0"/>
                <a:ea typeface="Inter" panose="020B0604020202020204" charset="0"/>
                <a:cs typeface="Arial"/>
              </a:rPr>
              <a:t>EXTENSIVE GREEN ROOF</a:t>
            </a:r>
            <a:endParaRPr sz="1500" dirty="0">
              <a:latin typeface="Inter" panose="020B0604020202020204" charset="0"/>
              <a:ea typeface="Inter" panose="020B0604020202020204" charset="0"/>
              <a:cs typeface="Arial"/>
            </a:endParaRPr>
          </a:p>
        </p:txBody>
      </p:sp>
      <p:sp>
        <p:nvSpPr>
          <p:cNvPr id="85" name="Rettangolo 84">
            <a:extLst>
              <a:ext uri="{FF2B5EF4-FFF2-40B4-BE49-F238E27FC236}">
                <a16:creationId xmlns:a16="http://schemas.microsoft.com/office/drawing/2014/main" id="{DF7B647D-1228-288D-CAFA-68BAEAE86D2B}"/>
              </a:ext>
            </a:extLst>
          </p:cNvPr>
          <p:cNvSpPr/>
          <p:nvPr/>
        </p:nvSpPr>
        <p:spPr>
          <a:xfrm>
            <a:off x="1964780" y="1223097"/>
            <a:ext cx="1582574" cy="4377446"/>
          </a:xfrm>
          <a:prstGeom prst="rect">
            <a:avLst/>
          </a:prstGeom>
          <a:solidFill>
            <a:srgbClr val="AEC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5560"/>
            <a:r>
              <a:rPr lang="it-IT" sz="1400" b="1" spc="-25" dirty="0">
                <a:solidFill>
                  <a:schemeClr val="tx1"/>
                </a:solidFill>
                <a:latin typeface="Inter" panose="020B0604020202020204" charset="0"/>
                <a:ea typeface="Inter" panose="020B0604020202020204" charset="0"/>
                <a:cs typeface="Arial"/>
              </a:rPr>
              <a:t>Extensive green roofing in the vicinity of the drain</a:t>
            </a:r>
          </a:p>
        </p:txBody>
      </p:sp>
      <p:sp>
        <p:nvSpPr>
          <p:cNvPr id="274" name="Rettangolo 273">
            <a:extLst>
              <a:ext uri="{FF2B5EF4-FFF2-40B4-BE49-F238E27FC236}">
                <a16:creationId xmlns:a16="http://schemas.microsoft.com/office/drawing/2014/main" id="{F52E2193-45FF-22CC-AC7F-53F700236618}"/>
              </a:ext>
            </a:extLst>
          </p:cNvPr>
          <p:cNvSpPr/>
          <p:nvPr/>
        </p:nvSpPr>
        <p:spPr>
          <a:xfrm>
            <a:off x="1964780" y="5765291"/>
            <a:ext cx="1596222" cy="4255009"/>
          </a:xfrm>
          <a:prstGeom prst="rect">
            <a:avLst/>
          </a:prstGeom>
          <a:solidFill>
            <a:srgbClr val="AEC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5560"/>
            <a:r>
              <a:rPr lang="it-IT" sz="1400" b="1" spc="-25" dirty="0">
                <a:solidFill>
                  <a:schemeClr val="tx1"/>
                </a:solidFill>
                <a:latin typeface="Inter" panose="020B0604020202020204" charset="0"/>
                <a:ea typeface="Inter" panose="020B0604020202020204" charset="0"/>
                <a:cs typeface="Arial"/>
              </a:rPr>
              <a:t>Extensive green roof conformation in proximity</a:t>
            </a:r>
          </a:p>
          <a:p>
            <a:pPr marL="35560"/>
            <a:r>
              <a:rPr lang="it-IT" sz="1400" b="1" spc="-25" dirty="0">
                <a:solidFill>
                  <a:schemeClr val="tx1"/>
                </a:solidFill>
                <a:latin typeface="Inter" panose="020B0604020202020204" charset="0"/>
                <a:ea typeface="Inter" panose="020B0604020202020204" charset="0"/>
                <a:cs typeface="Arial"/>
              </a:rPr>
              <a:t>of a rainwater collection channel</a:t>
            </a:r>
          </a:p>
        </p:txBody>
      </p:sp>
      <p:grpSp>
        <p:nvGrpSpPr>
          <p:cNvPr id="42" name="Gruppo 41">
            <a:extLst>
              <a:ext uri="{FF2B5EF4-FFF2-40B4-BE49-F238E27FC236}">
                <a16:creationId xmlns:a16="http://schemas.microsoft.com/office/drawing/2014/main" id="{63D8275B-AB52-1E61-1D89-BAA3BC470C2A}"/>
              </a:ext>
            </a:extLst>
          </p:cNvPr>
          <p:cNvGrpSpPr/>
          <p:nvPr/>
        </p:nvGrpSpPr>
        <p:grpSpPr>
          <a:xfrm>
            <a:off x="4648201" y="1257300"/>
            <a:ext cx="9829800" cy="4336496"/>
            <a:chOff x="4757371" y="1257300"/>
            <a:chExt cx="9720629" cy="4336496"/>
          </a:xfrm>
        </p:grpSpPr>
        <p:pic>
          <p:nvPicPr>
            <p:cNvPr id="8" name="Immagine 7">
              <a:extLst>
                <a:ext uri="{FF2B5EF4-FFF2-40B4-BE49-F238E27FC236}">
                  <a16:creationId xmlns:a16="http://schemas.microsoft.com/office/drawing/2014/main" id="{AE557C33-A86C-8438-B8BE-F34CFB51A551}"/>
                </a:ext>
              </a:extLst>
            </p:cNvPr>
            <p:cNvPicPr>
              <a:picLocks noChangeAspect="1"/>
            </p:cNvPicPr>
            <p:nvPr/>
          </p:nvPicPr>
          <p:blipFill>
            <a:blip r:embed="rId3"/>
            <a:stretch>
              <a:fillRect/>
            </a:stretch>
          </p:blipFill>
          <p:spPr>
            <a:xfrm>
              <a:off x="5811674" y="1365094"/>
              <a:ext cx="7218526" cy="4228702"/>
            </a:xfrm>
            <a:prstGeom prst="rect">
              <a:avLst/>
            </a:prstGeom>
          </p:spPr>
        </p:pic>
        <p:sp>
          <p:nvSpPr>
            <p:cNvPr id="12" name="Rettangolo 11">
              <a:extLst>
                <a:ext uri="{FF2B5EF4-FFF2-40B4-BE49-F238E27FC236}">
                  <a16:creationId xmlns:a16="http://schemas.microsoft.com/office/drawing/2014/main" id="{94BB3DDD-F654-92EE-173D-266C122D9362}"/>
                </a:ext>
              </a:extLst>
            </p:cNvPr>
            <p:cNvSpPr/>
            <p:nvPr/>
          </p:nvSpPr>
          <p:spPr>
            <a:xfrm>
              <a:off x="4896750" y="1257300"/>
              <a:ext cx="9581250" cy="4312747"/>
            </a:xfrm>
            <a:prstGeom prst="rect">
              <a:avLst/>
            </a:prstGeom>
            <a:noFill/>
            <a:ln w="317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CasellaDiTesto 13">
              <a:extLst>
                <a:ext uri="{FF2B5EF4-FFF2-40B4-BE49-F238E27FC236}">
                  <a16:creationId xmlns:a16="http://schemas.microsoft.com/office/drawing/2014/main" id="{9C2B4F2E-9CE7-55A4-155C-BCA4FE5D89B8}"/>
                </a:ext>
              </a:extLst>
            </p:cNvPr>
            <p:cNvSpPr txBox="1"/>
            <p:nvPr/>
          </p:nvSpPr>
          <p:spPr>
            <a:xfrm>
              <a:off x="7391400" y="5223950"/>
              <a:ext cx="1905000" cy="261610"/>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1. Support</a:t>
              </a:r>
              <a:endParaRPr lang="it-IT" sz="1100" dirty="0">
                <a:latin typeface="Inter" panose="020B0604020202020204" charset="0"/>
                <a:ea typeface="Inter" panose="020B0604020202020204" charset="0"/>
              </a:endParaRPr>
            </a:p>
          </p:txBody>
        </p:sp>
        <p:sp>
          <p:nvSpPr>
            <p:cNvPr id="15" name="CasellaDiTesto 14">
              <a:extLst>
                <a:ext uri="{FF2B5EF4-FFF2-40B4-BE49-F238E27FC236}">
                  <a16:creationId xmlns:a16="http://schemas.microsoft.com/office/drawing/2014/main" id="{26935527-C206-4864-81E0-5F0B325DA99F}"/>
                </a:ext>
              </a:extLst>
            </p:cNvPr>
            <p:cNvSpPr txBox="1"/>
            <p:nvPr/>
          </p:nvSpPr>
          <p:spPr>
            <a:xfrm>
              <a:off x="4757371" y="4057221"/>
              <a:ext cx="1471708" cy="430887"/>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2. Vapour barrier </a:t>
              </a:r>
              <a:endParaRPr lang="it-IT" sz="1100" dirty="0">
                <a:latin typeface="Inter" panose="020B0604020202020204" charset="0"/>
                <a:ea typeface="Inter" panose="020B0604020202020204" charset="0"/>
              </a:endParaRPr>
            </a:p>
          </p:txBody>
        </p:sp>
        <p:sp>
          <p:nvSpPr>
            <p:cNvPr id="16" name="CasellaDiTesto 15">
              <a:extLst>
                <a:ext uri="{FF2B5EF4-FFF2-40B4-BE49-F238E27FC236}">
                  <a16:creationId xmlns:a16="http://schemas.microsoft.com/office/drawing/2014/main" id="{84BDD812-6779-73E5-7BCE-AEA626656558}"/>
                </a:ext>
              </a:extLst>
            </p:cNvPr>
            <p:cNvSpPr txBox="1"/>
            <p:nvPr/>
          </p:nvSpPr>
          <p:spPr>
            <a:xfrm>
              <a:off x="4805767" y="2895769"/>
              <a:ext cx="1582574" cy="600164"/>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3. Thermal insulation</a:t>
              </a:r>
            </a:p>
            <a:p>
              <a:pPr lvl="1"/>
              <a:endParaRPr lang="it-IT" sz="1100" dirty="0">
                <a:latin typeface="Inter" panose="020B0604020202020204" charset="0"/>
                <a:ea typeface="Inter" panose="020B0604020202020204" charset="0"/>
              </a:endParaRPr>
            </a:p>
          </p:txBody>
        </p:sp>
        <p:sp>
          <p:nvSpPr>
            <p:cNvPr id="17" name="CasellaDiTesto 16">
              <a:extLst>
                <a:ext uri="{FF2B5EF4-FFF2-40B4-BE49-F238E27FC236}">
                  <a16:creationId xmlns:a16="http://schemas.microsoft.com/office/drawing/2014/main" id="{71BD1E36-A781-AC28-1A69-B31C37CF23B4}"/>
                </a:ext>
              </a:extLst>
            </p:cNvPr>
            <p:cNvSpPr txBox="1"/>
            <p:nvPr/>
          </p:nvSpPr>
          <p:spPr>
            <a:xfrm>
              <a:off x="4884114" y="1937712"/>
              <a:ext cx="1860275" cy="430887"/>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6. Cultivated land</a:t>
              </a:r>
            </a:p>
            <a:p>
              <a:pPr lvl="1"/>
              <a:endParaRPr lang="it-IT" sz="1100" dirty="0">
                <a:latin typeface="Inter" panose="020B0604020202020204" charset="0"/>
                <a:ea typeface="Inter" panose="020B0604020202020204" charset="0"/>
              </a:endParaRPr>
            </a:p>
          </p:txBody>
        </p:sp>
        <p:sp>
          <p:nvSpPr>
            <p:cNvPr id="18" name="CasellaDiTesto 17">
              <a:extLst>
                <a:ext uri="{FF2B5EF4-FFF2-40B4-BE49-F238E27FC236}">
                  <a16:creationId xmlns:a16="http://schemas.microsoft.com/office/drawing/2014/main" id="{512202DA-0C5A-EA2B-9394-59642428D96F}"/>
                </a:ext>
              </a:extLst>
            </p:cNvPr>
            <p:cNvSpPr txBox="1"/>
            <p:nvPr/>
          </p:nvSpPr>
          <p:spPr>
            <a:xfrm>
              <a:off x="6744389" y="1282793"/>
              <a:ext cx="1314721" cy="430887"/>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7. Discharge</a:t>
              </a:r>
            </a:p>
            <a:p>
              <a:pPr lvl="1"/>
              <a:endParaRPr lang="it-IT" sz="1100" dirty="0">
                <a:latin typeface="Inter" panose="020B0604020202020204" charset="0"/>
                <a:ea typeface="Inter" panose="020B0604020202020204" charset="0"/>
              </a:endParaRPr>
            </a:p>
          </p:txBody>
        </p:sp>
        <p:sp>
          <p:nvSpPr>
            <p:cNvPr id="23" name="CasellaDiTesto 22">
              <a:extLst>
                <a:ext uri="{FF2B5EF4-FFF2-40B4-BE49-F238E27FC236}">
                  <a16:creationId xmlns:a16="http://schemas.microsoft.com/office/drawing/2014/main" id="{854BFF4D-AE97-1DE7-C2C4-E16786B1D37C}"/>
                </a:ext>
              </a:extLst>
            </p:cNvPr>
            <p:cNvSpPr txBox="1"/>
            <p:nvPr/>
          </p:nvSpPr>
          <p:spPr>
            <a:xfrm>
              <a:off x="12023575" y="2153155"/>
              <a:ext cx="1951119" cy="600164"/>
            </a:xfrm>
            <a:prstGeom prst="rect">
              <a:avLst/>
            </a:prstGeom>
            <a:noFill/>
          </p:spPr>
          <p:txBody>
            <a:bodyPr wrap="square">
              <a:spAutoFit/>
            </a:bodyPr>
            <a:lstStyle/>
            <a:p>
              <a:pPr lvl="1"/>
              <a:r>
                <a:rPr lang="it-IT" sz="1100" dirty="0">
                  <a:latin typeface="Inter" panose="020B0604020202020204" charset="0"/>
                  <a:ea typeface="Inter" panose="020B0604020202020204" charset="0"/>
                </a:rPr>
                <a:t>5. Root-proof waterproofing membrane </a:t>
              </a:r>
            </a:p>
          </p:txBody>
        </p:sp>
        <p:sp>
          <p:nvSpPr>
            <p:cNvPr id="25" name="CasellaDiTesto 24">
              <a:extLst>
                <a:ext uri="{FF2B5EF4-FFF2-40B4-BE49-F238E27FC236}">
                  <a16:creationId xmlns:a16="http://schemas.microsoft.com/office/drawing/2014/main" id="{EAA976FF-0155-F93A-CF7C-D50BEC14B1AB}"/>
                </a:ext>
              </a:extLst>
            </p:cNvPr>
            <p:cNvSpPr txBox="1"/>
            <p:nvPr/>
          </p:nvSpPr>
          <p:spPr>
            <a:xfrm>
              <a:off x="12358061" y="3361810"/>
              <a:ext cx="1951119" cy="430887"/>
            </a:xfrm>
            <a:prstGeom prst="rect">
              <a:avLst/>
            </a:prstGeom>
            <a:noFill/>
          </p:spPr>
          <p:txBody>
            <a:bodyPr wrap="square">
              <a:spAutoFit/>
            </a:bodyPr>
            <a:lstStyle/>
            <a:p>
              <a:pPr lvl="1"/>
              <a:r>
                <a:rPr lang="it-IT" sz="1100" dirty="0">
                  <a:latin typeface="Inter" panose="020B0604020202020204" charset="0"/>
                  <a:ea typeface="Inter" panose="020B0604020202020204" charset="0"/>
                </a:rPr>
                <a:t>4. Waterproofing membrane</a:t>
              </a:r>
            </a:p>
          </p:txBody>
        </p:sp>
      </p:grpSp>
      <p:grpSp>
        <p:nvGrpSpPr>
          <p:cNvPr id="43" name="Gruppo 42">
            <a:extLst>
              <a:ext uri="{FF2B5EF4-FFF2-40B4-BE49-F238E27FC236}">
                <a16:creationId xmlns:a16="http://schemas.microsoft.com/office/drawing/2014/main" id="{EE1DA89D-80ED-8B43-D97E-C0580C55C29D}"/>
              </a:ext>
            </a:extLst>
          </p:cNvPr>
          <p:cNvGrpSpPr/>
          <p:nvPr/>
        </p:nvGrpSpPr>
        <p:grpSpPr>
          <a:xfrm>
            <a:off x="4789145" y="5765291"/>
            <a:ext cx="9729623" cy="4340235"/>
            <a:chOff x="4838042" y="5765291"/>
            <a:chExt cx="9680726" cy="4340235"/>
          </a:xfrm>
        </p:grpSpPr>
        <p:pic>
          <p:nvPicPr>
            <p:cNvPr id="11" name="Immagine 10">
              <a:extLst>
                <a:ext uri="{FF2B5EF4-FFF2-40B4-BE49-F238E27FC236}">
                  <a16:creationId xmlns:a16="http://schemas.microsoft.com/office/drawing/2014/main" id="{EC501C7A-0F7A-A046-9B7E-4A5C26D7092B}"/>
                </a:ext>
              </a:extLst>
            </p:cNvPr>
            <p:cNvPicPr>
              <a:picLocks noChangeAspect="1"/>
            </p:cNvPicPr>
            <p:nvPr/>
          </p:nvPicPr>
          <p:blipFill>
            <a:blip r:embed="rId4"/>
            <a:stretch>
              <a:fillRect/>
            </a:stretch>
          </p:blipFill>
          <p:spPr>
            <a:xfrm>
              <a:off x="5811674" y="5846440"/>
              <a:ext cx="7921388" cy="4250060"/>
            </a:xfrm>
            <a:prstGeom prst="rect">
              <a:avLst/>
            </a:prstGeom>
          </p:spPr>
        </p:pic>
        <p:sp>
          <p:nvSpPr>
            <p:cNvPr id="27" name="Rettangolo 26">
              <a:extLst>
                <a:ext uri="{FF2B5EF4-FFF2-40B4-BE49-F238E27FC236}">
                  <a16:creationId xmlns:a16="http://schemas.microsoft.com/office/drawing/2014/main" id="{D792C365-A347-2059-FDE2-614449C34C0C}"/>
                </a:ext>
              </a:extLst>
            </p:cNvPr>
            <p:cNvSpPr/>
            <p:nvPr/>
          </p:nvSpPr>
          <p:spPr>
            <a:xfrm>
              <a:off x="4838042" y="5765291"/>
              <a:ext cx="9639958" cy="4331209"/>
            </a:xfrm>
            <a:prstGeom prst="rect">
              <a:avLst/>
            </a:prstGeom>
            <a:noFill/>
            <a:ln w="317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CasellaDiTesto 27">
              <a:extLst>
                <a:ext uri="{FF2B5EF4-FFF2-40B4-BE49-F238E27FC236}">
                  <a16:creationId xmlns:a16="http://schemas.microsoft.com/office/drawing/2014/main" id="{D40D0D62-5E61-A06B-F13F-65AE33B0BBEC}"/>
                </a:ext>
              </a:extLst>
            </p:cNvPr>
            <p:cNvSpPr txBox="1"/>
            <p:nvPr/>
          </p:nvSpPr>
          <p:spPr>
            <a:xfrm>
              <a:off x="8059110" y="9843916"/>
              <a:ext cx="1905000" cy="261610"/>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1. Support</a:t>
              </a:r>
              <a:endParaRPr lang="it-IT" sz="1100" dirty="0">
                <a:latin typeface="Inter" panose="020B0604020202020204" charset="0"/>
                <a:ea typeface="Inter" panose="020B0604020202020204" charset="0"/>
              </a:endParaRPr>
            </a:p>
          </p:txBody>
        </p:sp>
        <p:sp>
          <p:nvSpPr>
            <p:cNvPr id="29" name="CasellaDiTesto 28">
              <a:extLst>
                <a:ext uri="{FF2B5EF4-FFF2-40B4-BE49-F238E27FC236}">
                  <a16:creationId xmlns:a16="http://schemas.microsoft.com/office/drawing/2014/main" id="{4BAEC35E-A6DE-073E-4A94-8A7C6440D712}"/>
                </a:ext>
              </a:extLst>
            </p:cNvPr>
            <p:cNvSpPr txBox="1"/>
            <p:nvPr/>
          </p:nvSpPr>
          <p:spPr>
            <a:xfrm>
              <a:off x="4913810" y="7912296"/>
              <a:ext cx="1471708" cy="430887"/>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2. Vapour barrier </a:t>
              </a:r>
              <a:endParaRPr lang="it-IT" sz="1100" dirty="0">
                <a:latin typeface="Inter" panose="020B0604020202020204" charset="0"/>
                <a:ea typeface="Inter" panose="020B0604020202020204" charset="0"/>
              </a:endParaRPr>
            </a:p>
          </p:txBody>
        </p:sp>
        <p:sp>
          <p:nvSpPr>
            <p:cNvPr id="31" name="CasellaDiTesto 30">
              <a:extLst>
                <a:ext uri="{FF2B5EF4-FFF2-40B4-BE49-F238E27FC236}">
                  <a16:creationId xmlns:a16="http://schemas.microsoft.com/office/drawing/2014/main" id="{D7799969-C130-DC1C-2E56-2C16B38A9BB8}"/>
                </a:ext>
              </a:extLst>
            </p:cNvPr>
            <p:cNvSpPr txBox="1"/>
            <p:nvPr/>
          </p:nvSpPr>
          <p:spPr>
            <a:xfrm>
              <a:off x="4913810" y="7035739"/>
              <a:ext cx="1582574" cy="600164"/>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3. Thermal insulation</a:t>
              </a:r>
            </a:p>
            <a:p>
              <a:pPr lvl="1"/>
              <a:endParaRPr lang="it-IT" sz="1100" dirty="0">
                <a:latin typeface="Inter" panose="020B0604020202020204" charset="0"/>
                <a:ea typeface="Inter" panose="020B0604020202020204" charset="0"/>
              </a:endParaRPr>
            </a:p>
          </p:txBody>
        </p:sp>
        <p:sp>
          <p:nvSpPr>
            <p:cNvPr id="37" name="CasellaDiTesto 36">
              <a:extLst>
                <a:ext uri="{FF2B5EF4-FFF2-40B4-BE49-F238E27FC236}">
                  <a16:creationId xmlns:a16="http://schemas.microsoft.com/office/drawing/2014/main" id="{46FE8A6C-AD9B-8163-20E5-4825D2FECDC5}"/>
                </a:ext>
              </a:extLst>
            </p:cNvPr>
            <p:cNvSpPr txBox="1"/>
            <p:nvPr/>
          </p:nvSpPr>
          <p:spPr>
            <a:xfrm>
              <a:off x="4896750" y="6169153"/>
              <a:ext cx="1860275" cy="430887"/>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6. Cultivated land</a:t>
              </a:r>
            </a:p>
            <a:p>
              <a:pPr lvl="1"/>
              <a:endParaRPr lang="it-IT" sz="1100" dirty="0">
                <a:latin typeface="Inter" panose="020B0604020202020204" charset="0"/>
                <a:ea typeface="Inter" panose="020B0604020202020204" charset="0"/>
              </a:endParaRPr>
            </a:p>
          </p:txBody>
        </p:sp>
        <p:sp>
          <p:nvSpPr>
            <p:cNvPr id="38" name="CasellaDiTesto 37">
              <a:extLst>
                <a:ext uri="{FF2B5EF4-FFF2-40B4-BE49-F238E27FC236}">
                  <a16:creationId xmlns:a16="http://schemas.microsoft.com/office/drawing/2014/main" id="{505D9DD2-012A-0479-F214-B994357BECFE}"/>
                </a:ext>
              </a:extLst>
            </p:cNvPr>
            <p:cNvSpPr txBox="1"/>
            <p:nvPr/>
          </p:nvSpPr>
          <p:spPr>
            <a:xfrm>
              <a:off x="7842166" y="5999875"/>
              <a:ext cx="2038401" cy="769441"/>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7. Rainwater collection channel</a:t>
              </a:r>
            </a:p>
            <a:p>
              <a:pPr lvl="1"/>
              <a:endParaRPr lang="it-IT" sz="1100" dirty="0">
                <a:latin typeface="Inter" panose="020B0604020202020204" charset="0"/>
                <a:ea typeface="Inter" panose="020B0604020202020204" charset="0"/>
              </a:endParaRPr>
            </a:p>
          </p:txBody>
        </p:sp>
        <p:sp>
          <p:nvSpPr>
            <p:cNvPr id="39" name="CasellaDiTesto 38">
              <a:extLst>
                <a:ext uri="{FF2B5EF4-FFF2-40B4-BE49-F238E27FC236}">
                  <a16:creationId xmlns:a16="http://schemas.microsoft.com/office/drawing/2014/main" id="{A2A6F4D4-FD05-7F30-5CEC-6FCCC4D2D2FC}"/>
                </a:ext>
              </a:extLst>
            </p:cNvPr>
            <p:cNvSpPr txBox="1"/>
            <p:nvPr/>
          </p:nvSpPr>
          <p:spPr>
            <a:xfrm>
              <a:off x="10515600" y="5894650"/>
              <a:ext cx="2038401" cy="430887"/>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8. Draining metal element</a:t>
              </a:r>
              <a:endParaRPr lang="it-IT" sz="1100" dirty="0">
                <a:latin typeface="Inter" panose="020B0604020202020204" charset="0"/>
                <a:ea typeface="Inter" panose="020B0604020202020204" charset="0"/>
              </a:endParaRPr>
            </a:p>
          </p:txBody>
        </p:sp>
        <p:sp>
          <p:nvSpPr>
            <p:cNvPr id="40" name="CasellaDiTesto 39">
              <a:extLst>
                <a:ext uri="{FF2B5EF4-FFF2-40B4-BE49-F238E27FC236}">
                  <a16:creationId xmlns:a16="http://schemas.microsoft.com/office/drawing/2014/main" id="{373D4DD1-6FA2-A08D-AC84-AC4C7703C19A}"/>
                </a:ext>
              </a:extLst>
            </p:cNvPr>
            <p:cNvSpPr txBox="1"/>
            <p:nvPr/>
          </p:nvSpPr>
          <p:spPr>
            <a:xfrm>
              <a:off x="12416976" y="6259611"/>
              <a:ext cx="1951119" cy="600164"/>
            </a:xfrm>
            <a:prstGeom prst="rect">
              <a:avLst/>
            </a:prstGeom>
            <a:noFill/>
          </p:spPr>
          <p:txBody>
            <a:bodyPr wrap="square">
              <a:spAutoFit/>
            </a:bodyPr>
            <a:lstStyle/>
            <a:p>
              <a:pPr lvl="1"/>
              <a:r>
                <a:rPr lang="it-IT" sz="1100" dirty="0">
                  <a:latin typeface="Inter" panose="020B0604020202020204" charset="0"/>
                  <a:ea typeface="Inter" panose="020B0604020202020204" charset="0"/>
                </a:rPr>
                <a:t>5. Root-proofing membrane </a:t>
              </a:r>
            </a:p>
          </p:txBody>
        </p:sp>
        <p:sp>
          <p:nvSpPr>
            <p:cNvPr id="41" name="CasellaDiTesto 40">
              <a:extLst>
                <a:ext uri="{FF2B5EF4-FFF2-40B4-BE49-F238E27FC236}">
                  <a16:creationId xmlns:a16="http://schemas.microsoft.com/office/drawing/2014/main" id="{B3611710-54BF-A8CF-B622-6661452B9006}"/>
                </a:ext>
              </a:extLst>
            </p:cNvPr>
            <p:cNvSpPr txBox="1"/>
            <p:nvPr/>
          </p:nvSpPr>
          <p:spPr>
            <a:xfrm>
              <a:off x="12567649" y="7609501"/>
              <a:ext cx="1951119" cy="430887"/>
            </a:xfrm>
            <a:prstGeom prst="rect">
              <a:avLst/>
            </a:prstGeom>
            <a:noFill/>
          </p:spPr>
          <p:txBody>
            <a:bodyPr wrap="square">
              <a:spAutoFit/>
            </a:bodyPr>
            <a:lstStyle/>
            <a:p>
              <a:pPr lvl="1"/>
              <a:r>
                <a:rPr lang="it-IT" sz="1100" dirty="0">
                  <a:latin typeface="Inter" panose="020B0604020202020204" charset="0"/>
                  <a:ea typeface="Inter" panose="020B0604020202020204" charset="0"/>
                </a:rPr>
                <a:t>4. Waterproofing membrane</a:t>
              </a:r>
            </a:p>
          </p:txBody>
        </p:sp>
      </p:grpSp>
      <p:sp>
        <p:nvSpPr>
          <p:cNvPr id="2" name="TextBox 7">
            <a:extLst>
              <a:ext uri="{FF2B5EF4-FFF2-40B4-BE49-F238E27FC236}">
                <a16:creationId xmlns:a16="http://schemas.microsoft.com/office/drawing/2014/main" id="{B3311B17-2092-92BF-29E3-6ED6AAC713F6}"/>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09-15</a:t>
            </a:r>
          </a:p>
        </p:txBody>
      </p:sp>
    </p:spTree>
    <p:extLst>
      <p:ext uri="{BB962C8B-B14F-4D97-AF65-F5344CB8AC3E}">
        <p14:creationId xmlns:p14="http://schemas.microsoft.com/office/powerpoint/2010/main" val="4294550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266700"/>
            <a:ext cx="11353800" cy="641603"/>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2</a:t>
            </a:r>
            <a:r>
              <a:rPr lang="en-US" sz="1400" dirty="0">
                <a:solidFill>
                  <a:schemeClr val="bg1"/>
                </a:solidFill>
              </a:rPr>
              <a:t>: Roofing tools &amp; equipment</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15</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641180" y="293833"/>
            <a:ext cx="106680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INSTALLATION DETAILS AND WARNINGS</a:t>
            </a:r>
            <a:endParaRPr lang="it-IT" sz="4200" b="1" spc="19" dirty="0">
              <a:solidFill>
                <a:schemeClr val="bg1"/>
              </a:solidFill>
              <a:latin typeface="Inter" panose="020B0604020202020204" charset="0"/>
              <a:ea typeface="Inter" panose="020B0604020202020204" charset="0"/>
            </a:endParaRPr>
          </a:p>
        </p:txBody>
      </p:sp>
      <p:sp>
        <p:nvSpPr>
          <p:cNvPr id="75" name="object 44">
            <a:extLst>
              <a:ext uri="{FF2B5EF4-FFF2-40B4-BE49-F238E27FC236}">
                <a16:creationId xmlns:a16="http://schemas.microsoft.com/office/drawing/2014/main" id="{D100D000-DBA5-BD59-1622-262B4FA73AC7}"/>
              </a:ext>
            </a:extLst>
          </p:cNvPr>
          <p:cNvSpPr txBox="1"/>
          <p:nvPr/>
        </p:nvSpPr>
        <p:spPr>
          <a:xfrm>
            <a:off x="3147046" y="994828"/>
            <a:ext cx="6609715" cy="228268"/>
          </a:xfrm>
          <a:prstGeom prst="rect">
            <a:avLst/>
          </a:prstGeom>
        </p:spPr>
        <p:txBody>
          <a:bodyPr vert="horz" wrap="square" lIns="0" tIns="12700" rIns="0" bIns="0" rtlCol="0">
            <a:spAutoFit/>
          </a:bodyPr>
          <a:lstStyle/>
          <a:p>
            <a:pPr marL="12700">
              <a:lnSpc>
                <a:spcPct val="100000"/>
              </a:lnSpc>
              <a:spcBef>
                <a:spcPts val="100"/>
              </a:spcBef>
              <a:tabLst>
                <a:tab pos="6596380" algn="l"/>
              </a:tabLst>
            </a:pPr>
            <a:r>
              <a:rPr sz="1400" b="1" spc="-15" dirty="0">
                <a:latin typeface="Inter" panose="020B0604020202020204" charset="0"/>
                <a:ea typeface="Inter" panose="020B0604020202020204" charset="0"/>
                <a:cs typeface="Arial"/>
              </a:rPr>
              <a:t>EXTENSIVE GREEN ROOF</a:t>
            </a:r>
            <a:endParaRPr sz="1500" dirty="0">
              <a:latin typeface="Inter" panose="020B0604020202020204" charset="0"/>
              <a:ea typeface="Inter" panose="020B0604020202020204" charset="0"/>
              <a:cs typeface="Arial"/>
            </a:endParaRPr>
          </a:p>
        </p:txBody>
      </p:sp>
      <p:sp>
        <p:nvSpPr>
          <p:cNvPr id="85" name="Rettangolo 84">
            <a:extLst>
              <a:ext uri="{FF2B5EF4-FFF2-40B4-BE49-F238E27FC236}">
                <a16:creationId xmlns:a16="http://schemas.microsoft.com/office/drawing/2014/main" id="{DF7B647D-1228-288D-CAFA-68BAEAE86D2B}"/>
              </a:ext>
            </a:extLst>
          </p:cNvPr>
          <p:cNvSpPr/>
          <p:nvPr/>
        </p:nvSpPr>
        <p:spPr>
          <a:xfrm>
            <a:off x="1980950" y="2094492"/>
            <a:ext cx="1582574" cy="6874104"/>
          </a:xfrm>
          <a:prstGeom prst="rect">
            <a:avLst/>
          </a:prstGeom>
          <a:solidFill>
            <a:srgbClr val="AEC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5560"/>
            <a:r>
              <a:rPr lang="it-IT" sz="1400" b="1" spc="-25" dirty="0">
                <a:solidFill>
                  <a:schemeClr val="tx1"/>
                </a:solidFill>
                <a:latin typeface="Inter" panose="020B0604020202020204" charset="0"/>
                <a:ea typeface="Inter" panose="020B0604020202020204" charset="0"/>
                <a:cs typeface="Arial"/>
              </a:rPr>
              <a:t>Example of an extensive green roof on a slope</a:t>
            </a:r>
          </a:p>
        </p:txBody>
      </p:sp>
      <p:sp>
        <p:nvSpPr>
          <p:cNvPr id="59" name="CasellaDiTesto 58">
            <a:extLst>
              <a:ext uri="{FF2B5EF4-FFF2-40B4-BE49-F238E27FC236}">
                <a16:creationId xmlns:a16="http://schemas.microsoft.com/office/drawing/2014/main" id="{85092DBB-5DC3-2700-FF64-6FD1336F7005}"/>
              </a:ext>
            </a:extLst>
          </p:cNvPr>
          <p:cNvSpPr txBox="1"/>
          <p:nvPr/>
        </p:nvSpPr>
        <p:spPr>
          <a:xfrm>
            <a:off x="7311812" y="5223950"/>
            <a:ext cx="1926395" cy="261610"/>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1. Support</a:t>
            </a:r>
            <a:endParaRPr lang="it-IT" sz="1100" dirty="0">
              <a:latin typeface="Inter" panose="020B0604020202020204" charset="0"/>
              <a:ea typeface="Inter" panose="020B0604020202020204" charset="0"/>
            </a:endParaRPr>
          </a:p>
        </p:txBody>
      </p:sp>
      <p:grpSp>
        <p:nvGrpSpPr>
          <p:cNvPr id="270" name="Gruppo 269">
            <a:extLst>
              <a:ext uri="{FF2B5EF4-FFF2-40B4-BE49-F238E27FC236}">
                <a16:creationId xmlns:a16="http://schemas.microsoft.com/office/drawing/2014/main" id="{99F8E537-1287-61C5-C7A4-ECDA0A3981F9}"/>
              </a:ext>
            </a:extLst>
          </p:cNvPr>
          <p:cNvGrpSpPr/>
          <p:nvPr/>
        </p:nvGrpSpPr>
        <p:grpSpPr>
          <a:xfrm>
            <a:off x="4572000" y="2094492"/>
            <a:ext cx="10573341" cy="6874104"/>
            <a:chOff x="4995121" y="1469796"/>
            <a:chExt cx="10573341" cy="6874104"/>
          </a:xfrm>
        </p:grpSpPr>
        <p:pic>
          <p:nvPicPr>
            <p:cNvPr id="13" name="Immagine 12">
              <a:extLst>
                <a:ext uri="{FF2B5EF4-FFF2-40B4-BE49-F238E27FC236}">
                  <a16:creationId xmlns:a16="http://schemas.microsoft.com/office/drawing/2014/main" id="{2395CDEF-A4AE-96E4-8BA7-49E611927072}"/>
                </a:ext>
              </a:extLst>
            </p:cNvPr>
            <p:cNvPicPr>
              <a:picLocks noChangeAspect="1"/>
            </p:cNvPicPr>
            <p:nvPr/>
          </p:nvPicPr>
          <p:blipFill>
            <a:blip r:embed="rId3"/>
            <a:stretch>
              <a:fillRect/>
            </a:stretch>
          </p:blipFill>
          <p:spPr>
            <a:xfrm>
              <a:off x="5499737" y="1714500"/>
              <a:ext cx="8957791" cy="6525703"/>
            </a:xfrm>
            <a:prstGeom prst="rect">
              <a:avLst/>
            </a:prstGeom>
          </p:spPr>
        </p:pic>
        <p:sp>
          <p:nvSpPr>
            <p:cNvPr id="60" name="CasellaDiTesto 59">
              <a:extLst>
                <a:ext uri="{FF2B5EF4-FFF2-40B4-BE49-F238E27FC236}">
                  <a16:creationId xmlns:a16="http://schemas.microsoft.com/office/drawing/2014/main" id="{D052DCE8-6098-01F4-C86D-36929E64C050}"/>
                </a:ext>
              </a:extLst>
            </p:cNvPr>
            <p:cNvSpPr txBox="1"/>
            <p:nvPr/>
          </p:nvSpPr>
          <p:spPr>
            <a:xfrm>
              <a:off x="12424753" y="5585562"/>
              <a:ext cx="1488237" cy="430887"/>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2. Vapour barrier </a:t>
              </a:r>
              <a:endParaRPr lang="it-IT" sz="1100" dirty="0">
                <a:latin typeface="Inter" panose="020B0604020202020204" charset="0"/>
                <a:ea typeface="Inter" panose="020B0604020202020204" charset="0"/>
              </a:endParaRPr>
            </a:p>
          </p:txBody>
        </p:sp>
        <p:sp>
          <p:nvSpPr>
            <p:cNvPr id="61" name="CasellaDiTesto 60">
              <a:extLst>
                <a:ext uri="{FF2B5EF4-FFF2-40B4-BE49-F238E27FC236}">
                  <a16:creationId xmlns:a16="http://schemas.microsoft.com/office/drawing/2014/main" id="{B5E1154F-E5CA-6B07-7057-0E0404383FF8}"/>
                </a:ext>
              </a:extLst>
            </p:cNvPr>
            <p:cNvSpPr txBox="1"/>
            <p:nvPr/>
          </p:nvSpPr>
          <p:spPr>
            <a:xfrm>
              <a:off x="13792200" y="4832083"/>
              <a:ext cx="1600348" cy="600164"/>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3. Thermal insulation</a:t>
              </a:r>
            </a:p>
            <a:p>
              <a:pPr lvl="1"/>
              <a:endParaRPr lang="it-IT" sz="1100" dirty="0">
                <a:latin typeface="Inter" panose="020B0604020202020204" charset="0"/>
                <a:ea typeface="Inter" panose="020B0604020202020204" charset="0"/>
              </a:endParaRPr>
            </a:p>
          </p:txBody>
        </p:sp>
        <p:sp>
          <p:nvSpPr>
            <p:cNvPr id="62" name="CasellaDiTesto 61">
              <a:extLst>
                <a:ext uri="{FF2B5EF4-FFF2-40B4-BE49-F238E27FC236}">
                  <a16:creationId xmlns:a16="http://schemas.microsoft.com/office/drawing/2014/main" id="{B80E81F5-041F-40FA-66A5-7875D5E12B0C}"/>
                </a:ext>
              </a:extLst>
            </p:cNvPr>
            <p:cNvSpPr txBox="1"/>
            <p:nvPr/>
          </p:nvSpPr>
          <p:spPr>
            <a:xfrm>
              <a:off x="8816177" y="2114378"/>
              <a:ext cx="1881167" cy="430887"/>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6. Cultivated land</a:t>
              </a:r>
            </a:p>
            <a:p>
              <a:pPr lvl="1"/>
              <a:endParaRPr lang="it-IT" sz="1100" dirty="0">
                <a:latin typeface="Inter" panose="020B0604020202020204" charset="0"/>
                <a:ea typeface="Inter" panose="020B0604020202020204" charset="0"/>
              </a:endParaRPr>
            </a:p>
          </p:txBody>
        </p:sp>
        <p:sp>
          <p:nvSpPr>
            <p:cNvPr id="256" name="CasellaDiTesto 255">
              <a:extLst>
                <a:ext uri="{FF2B5EF4-FFF2-40B4-BE49-F238E27FC236}">
                  <a16:creationId xmlns:a16="http://schemas.microsoft.com/office/drawing/2014/main" id="{3E644869-8792-50B1-2620-E4702052371B}"/>
                </a:ext>
              </a:extLst>
            </p:cNvPr>
            <p:cNvSpPr txBox="1"/>
            <p:nvPr/>
          </p:nvSpPr>
          <p:spPr>
            <a:xfrm>
              <a:off x="13168871" y="1595966"/>
              <a:ext cx="1973032" cy="600164"/>
            </a:xfrm>
            <a:prstGeom prst="rect">
              <a:avLst/>
            </a:prstGeom>
            <a:noFill/>
          </p:spPr>
          <p:txBody>
            <a:bodyPr wrap="square">
              <a:spAutoFit/>
            </a:bodyPr>
            <a:lstStyle/>
            <a:p>
              <a:pPr lvl="1"/>
              <a:r>
                <a:rPr lang="it-IT" sz="1100" dirty="0">
                  <a:latin typeface="Inter" panose="020B0604020202020204" charset="0"/>
                  <a:ea typeface="Inter" panose="020B0604020202020204" charset="0"/>
                </a:rPr>
                <a:t>5. Root-proofing membrane </a:t>
              </a:r>
            </a:p>
          </p:txBody>
        </p:sp>
        <p:sp>
          <p:nvSpPr>
            <p:cNvPr id="257" name="CasellaDiTesto 256">
              <a:extLst>
                <a:ext uri="{FF2B5EF4-FFF2-40B4-BE49-F238E27FC236}">
                  <a16:creationId xmlns:a16="http://schemas.microsoft.com/office/drawing/2014/main" id="{02DF193F-52CD-B485-54D9-C4DE9C07E983}"/>
                </a:ext>
              </a:extLst>
            </p:cNvPr>
            <p:cNvSpPr txBox="1"/>
            <p:nvPr/>
          </p:nvSpPr>
          <p:spPr>
            <a:xfrm>
              <a:off x="13322664" y="3361808"/>
              <a:ext cx="1973032" cy="430887"/>
            </a:xfrm>
            <a:prstGeom prst="rect">
              <a:avLst/>
            </a:prstGeom>
            <a:noFill/>
          </p:spPr>
          <p:txBody>
            <a:bodyPr wrap="square">
              <a:spAutoFit/>
            </a:bodyPr>
            <a:lstStyle/>
            <a:p>
              <a:pPr lvl="1"/>
              <a:r>
                <a:rPr lang="it-IT" sz="1100" dirty="0">
                  <a:latin typeface="Inter" panose="020B0604020202020204" charset="0"/>
                  <a:ea typeface="Inter" panose="020B0604020202020204" charset="0"/>
                </a:rPr>
                <a:t>4. Waterproofing membrane</a:t>
              </a:r>
            </a:p>
          </p:txBody>
        </p:sp>
        <p:sp>
          <p:nvSpPr>
            <p:cNvPr id="258" name="CasellaDiTesto 257">
              <a:extLst>
                <a:ext uri="{FF2B5EF4-FFF2-40B4-BE49-F238E27FC236}">
                  <a16:creationId xmlns:a16="http://schemas.microsoft.com/office/drawing/2014/main" id="{6396AD1A-5C7A-7297-4A2C-3670E8C0A4AC}"/>
                </a:ext>
              </a:extLst>
            </p:cNvPr>
            <p:cNvSpPr txBox="1"/>
            <p:nvPr/>
          </p:nvSpPr>
          <p:spPr>
            <a:xfrm>
              <a:off x="10210800" y="7124700"/>
              <a:ext cx="1926395" cy="261610"/>
            </a:xfrm>
            <a:prstGeom prst="rect">
              <a:avLst/>
            </a:prstGeom>
            <a:noFill/>
          </p:spPr>
          <p:txBody>
            <a:bodyPr wrap="square">
              <a:spAutoFit/>
            </a:bodyPr>
            <a:lstStyle/>
            <a:p>
              <a:pPr lvl="1"/>
              <a:r>
                <a:rPr lang="it-IT" sz="1100" spc="-30" dirty="0">
                  <a:latin typeface="Inter" panose="020B0604020202020204" charset="0"/>
                  <a:ea typeface="Inter" panose="020B0604020202020204" charset="0"/>
                  <a:cs typeface="Arial"/>
                </a:rPr>
                <a:t>1. Support</a:t>
              </a:r>
              <a:endParaRPr lang="it-IT" sz="1100" dirty="0">
                <a:latin typeface="Inter" panose="020B0604020202020204" charset="0"/>
                <a:ea typeface="Inter" panose="020B0604020202020204" charset="0"/>
              </a:endParaRPr>
            </a:p>
          </p:txBody>
        </p:sp>
        <p:sp>
          <p:nvSpPr>
            <p:cNvPr id="261" name="Rettangolo 260">
              <a:extLst>
                <a:ext uri="{FF2B5EF4-FFF2-40B4-BE49-F238E27FC236}">
                  <a16:creationId xmlns:a16="http://schemas.microsoft.com/office/drawing/2014/main" id="{F382C37B-A00D-7903-E6AE-79446FD3EAFA}"/>
                </a:ext>
              </a:extLst>
            </p:cNvPr>
            <p:cNvSpPr/>
            <p:nvPr/>
          </p:nvSpPr>
          <p:spPr>
            <a:xfrm>
              <a:off x="4995121" y="1469796"/>
              <a:ext cx="10573341" cy="6874104"/>
            </a:xfrm>
            <a:prstGeom prst="rect">
              <a:avLst/>
            </a:prstGeom>
            <a:noFill/>
            <a:ln w="317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2" name="TextBox 7">
            <a:extLst>
              <a:ext uri="{FF2B5EF4-FFF2-40B4-BE49-F238E27FC236}">
                <a16:creationId xmlns:a16="http://schemas.microsoft.com/office/drawing/2014/main" id="{3FB96C86-E575-898F-DB8C-3EB72E6A09B5}"/>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09-15</a:t>
            </a:r>
          </a:p>
        </p:txBody>
      </p:sp>
    </p:spTree>
    <p:extLst>
      <p:ext uri="{BB962C8B-B14F-4D97-AF65-F5344CB8AC3E}">
        <p14:creationId xmlns:p14="http://schemas.microsoft.com/office/powerpoint/2010/main" val="2725256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it-IT"/>
          </a:p>
        </p:txBody>
      </p:sp>
      <p:sp>
        <p:nvSpPr>
          <p:cNvPr id="3" name="TextBox 8">
            <a:extLst>
              <a:ext uri="{FF2B5EF4-FFF2-40B4-BE49-F238E27FC236}">
                <a16:creationId xmlns:a16="http://schemas.microsoft.com/office/drawing/2014/main" id="{D32870CD-7B7B-402C-A64F-11106C8C3624}"/>
              </a:ext>
            </a:extLst>
          </p:cNvPr>
          <p:cNvSpPr txBox="1"/>
          <p:nvPr/>
        </p:nvSpPr>
        <p:spPr>
          <a:xfrm>
            <a:off x="2514600" y="4838700"/>
            <a:ext cx="14249400" cy="2062296"/>
          </a:xfrm>
          <a:prstGeom prst="rect">
            <a:avLst/>
          </a:prstGeom>
        </p:spPr>
        <p:txBody>
          <a:bodyPr wrap="square" lIns="0" tIns="0" rIns="0" bIns="0" rtlCol="0" anchor="t">
            <a:spAutoFit/>
          </a:bodyPr>
          <a:lstStyle/>
          <a:p>
            <a:pPr marL="0" lvl="1">
              <a:lnSpc>
                <a:spcPts val="5980"/>
              </a:lnSpc>
              <a:spcBef>
                <a:spcPts val="4485"/>
              </a:spcBef>
            </a:pPr>
            <a:r>
              <a:rPr lang="en-US" sz="4600" spc="276" dirty="0">
                <a:solidFill>
                  <a:srgbClr val="FFFFFF"/>
                </a:solidFill>
                <a:latin typeface="Inter Bold"/>
              </a:rPr>
              <a:t>Learning Unit 3: </a:t>
            </a:r>
            <a:r>
              <a:rPr lang="en-US" sz="4800" dirty="0">
                <a:solidFill>
                  <a:schemeClr val="bg1"/>
                </a:solidFill>
              </a:rPr>
              <a:t>Roof assemblies &amp; structures</a:t>
            </a:r>
          </a:p>
          <a:p>
            <a:pPr marL="0" lvl="1" indent="0" algn="l">
              <a:lnSpc>
                <a:spcPts val="5980"/>
              </a:lnSpc>
              <a:spcBef>
                <a:spcPts val="4485"/>
              </a:spcBef>
            </a:pPr>
            <a:r>
              <a:rPr lang="en-US" sz="4600" spc="276" dirty="0">
                <a:solidFill>
                  <a:srgbClr val="FFFFFF"/>
                </a:solidFill>
                <a:latin typeface="Inter Bold"/>
              </a:rPr>
              <a:t> </a:t>
            </a:r>
            <a:endParaRPr lang="en-US" sz="4600" u="none" spc="276" dirty="0">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6" name="TextBox 8">
            <a:extLst>
              <a:ext uri="{FF2B5EF4-FFF2-40B4-BE49-F238E27FC236}">
                <a16:creationId xmlns:a16="http://schemas.microsoft.com/office/drawing/2014/main" id="{38FF80D2-18CA-43B9-AB59-4D28568A4A3E}"/>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16</a:t>
            </a:r>
          </a:p>
        </p:txBody>
      </p:sp>
    </p:spTree>
    <p:extLst>
      <p:ext uri="{BB962C8B-B14F-4D97-AF65-F5344CB8AC3E}">
        <p14:creationId xmlns:p14="http://schemas.microsoft.com/office/powerpoint/2010/main" val="2094504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405490"/>
            <a:ext cx="11353800" cy="641603"/>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3</a:t>
            </a:r>
            <a:r>
              <a:rPr lang="en-US" sz="1400" dirty="0">
                <a:solidFill>
                  <a:schemeClr val="bg1"/>
                </a:solidFill>
              </a:rPr>
              <a:t>: Roof assemblies &amp; structures</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17-28</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18</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276600" y="368593"/>
            <a:ext cx="110490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Double-layer ventilated roof (cold roof)</a:t>
            </a:r>
            <a:endParaRPr lang="it-IT" sz="4200" b="1" spc="19" dirty="0">
              <a:solidFill>
                <a:schemeClr val="bg1"/>
              </a:solidFill>
              <a:latin typeface="Inter" panose="020B0604020202020204" charset="0"/>
              <a:ea typeface="Inter" panose="020B0604020202020204" charset="0"/>
            </a:endParaRPr>
          </a:p>
        </p:txBody>
      </p:sp>
      <p:grpSp>
        <p:nvGrpSpPr>
          <p:cNvPr id="8" name="Group 3">
            <a:extLst>
              <a:ext uri="{FF2B5EF4-FFF2-40B4-BE49-F238E27FC236}">
                <a16:creationId xmlns:a16="http://schemas.microsoft.com/office/drawing/2014/main" id="{46D9C66B-42E8-D395-8EDB-6D851A8329F4}"/>
              </a:ext>
            </a:extLst>
          </p:cNvPr>
          <p:cNvGrpSpPr>
            <a:grpSpLocks/>
          </p:cNvGrpSpPr>
          <p:nvPr/>
        </p:nvGrpSpPr>
        <p:grpSpPr bwMode="auto">
          <a:xfrm>
            <a:off x="4114800" y="1943100"/>
            <a:ext cx="9386926" cy="7146489"/>
            <a:chOff x="1127" y="1267"/>
            <a:chExt cx="3468" cy="2741"/>
          </a:xfrm>
        </p:grpSpPr>
        <p:grpSp>
          <p:nvGrpSpPr>
            <p:cNvPr id="9" name="Group 4">
              <a:extLst>
                <a:ext uri="{FF2B5EF4-FFF2-40B4-BE49-F238E27FC236}">
                  <a16:creationId xmlns:a16="http://schemas.microsoft.com/office/drawing/2014/main" id="{1900C4FB-27F8-DD54-0939-0DA47594A9AC}"/>
                </a:ext>
              </a:extLst>
            </p:cNvPr>
            <p:cNvGrpSpPr>
              <a:grpSpLocks/>
            </p:cNvGrpSpPr>
            <p:nvPr/>
          </p:nvGrpSpPr>
          <p:grpSpPr bwMode="auto">
            <a:xfrm>
              <a:off x="1139" y="1720"/>
              <a:ext cx="3448" cy="40"/>
              <a:chOff x="1179" y="1997"/>
              <a:chExt cx="3448" cy="40"/>
            </a:xfrm>
          </p:grpSpPr>
          <p:sp>
            <p:nvSpPr>
              <p:cNvPr id="1628" name="Rectangle 5">
                <a:extLst>
                  <a:ext uri="{FF2B5EF4-FFF2-40B4-BE49-F238E27FC236}">
                    <a16:creationId xmlns:a16="http://schemas.microsoft.com/office/drawing/2014/main" id="{B529970C-C9BC-8833-FB55-D367744823A8}"/>
                  </a:ext>
                </a:extLst>
              </p:cNvPr>
              <p:cNvSpPr>
                <a:spLocks noChangeArrowheads="1"/>
              </p:cNvSpPr>
              <p:nvPr/>
            </p:nvSpPr>
            <p:spPr bwMode="auto">
              <a:xfrm>
                <a:off x="1179" y="1997"/>
                <a:ext cx="3448" cy="40"/>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29" name="Rectangle 6">
                <a:extLst>
                  <a:ext uri="{FF2B5EF4-FFF2-40B4-BE49-F238E27FC236}">
                    <a16:creationId xmlns:a16="http://schemas.microsoft.com/office/drawing/2014/main" id="{ECEFB074-C3EB-DB99-4A0F-9D4E4F803452}"/>
                  </a:ext>
                </a:extLst>
              </p:cNvPr>
              <p:cNvSpPr>
                <a:spLocks noChangeArrowheads="1"/>
              </p:cNvSpPr>
              <p:nvPr/>
            </p:nvSpPr>
            <p:spPr bwMode="auto">
              <a:xfrm>
                <a:off x="1179" y="1997"/>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30" name="Rectangle 7">
                <a:extLst>
                  <a:ext uri="{FF2B5EF4-FFF2-40B4-BE49-F238E27FC236}">
                    <a16:creationId xmlns:a16="http://schemas.microsoft.com/office/drawing/2014/main" id="{BC74F58F-2604-DB24-6CDA-BAE784C02709}"/>
                  </a:ext>
                </a:extLst>
              </p:cNvPr>
              <p:cNvSpPr>
                <a:spLocks noChangeArrowheads="1"/>
              </p:cNvSpPr>
              <p:nvPr/>
            </p:nvSpPr>
            <p:spPr bwMode="auto">
              <a:xfrm>
                <a:off x="1947" y="1997"/>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31" name="Rectangle 8">
                <a:extLst>
                  <a:ext uri="{FF2B5EF4-FFF2-40B4-BE49-F238E27FC236}">
                    <a16:creationId xmlns:a16="http://schemas.microsoft.com/office/drawing/2014/main" id="{69C31789-FF1C-04A0-B026-82F8E887B218}"/>
                  </a:ext>
                </a:extLst>
              </p:cNvPr>
              <p:cNvSpPr>
                <a:spLocks noChangeArrowheads="1"/>
              </p:cNvSpPr>
              <p:nvPr/>
            </p:nvSpPr>
            <p:spPr bwMode="auto">
              <a:xfrm>
                <a:off x="2715" y="1997"/>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32" name="Rectangle 9">
                <a:extLst>
                  <a:ext uri="{FF2B5EF4-FFF2-40B4-BE49-F238E27FC236}">
                    <a16:creationId xmlns:a16="http://schemas.microsoft.com/office/drawing/2014/main" id="{F811452F-DB40-4EEC-5970-4A60027E8196}"/>
                  </a:ext>
                </a:extLst>
              </p:cNvPr>
              <p:cNvSpPr>
                <a:spLocks noChangeArrowheads="1"/>
              </p:cNvSpPr>
              <p:nvPr/>
            </p:nvSpPr>
            <p:spPr bwMode="auto">
              <a:xfrm>
                <a:off x="3483" y="1997"/>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33" name="Rectangle 10">
                <a:extLst>
                  <a:ext uri="{FF2B5EF4-FFF2-40B4-BE49-F238E27FC236}">
                    <a16:creationId xmlns:a16="http://schemas.microsoft.com/office/drawing/2014/main" id="{93D50593-940A-8F22-1EBD-0BE0F51EAAB0}"/>
                  </a:ext>
                </a:extLst>
              </p:cNvPr>
              <p:cNvSpPr>
                <a:spLocks noChangeArrowheads="1"/>
              </p:cNvSpPr>
              <p:nvPr/>
            </p:nvSpPr>
            <p:spPr bwMode="auto">
              <a:xfrm>
                <a:off x="4251" y="1997"/>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0" name="Group 11">
              <a:extLst>
                <a:ext uri="{FF2B5EF4-FFF2-40B4-BE49-F238E27FC236}">
                  <a16:creationId xmlns:a16="http://schemas.microsoft.com/office/drawing/2014/main" id="{E16DF595-5396-288D-F2F5-2A80DF787AE5}"/>
                </a:ext>
              </a:extLst>
            </p:cNvPr>
            <p:cNvGrpSpPr>
              <a:grpSpLocks/>
            </p:cNvGrpSpPr>
            <p:nvPr/>
          </p:nvGrpSpPr>
          <p:grpSpPr bwMode="auto">
            <a:xfrm>
              <a:off x="1136" y="1779"/>
              <a:ext cx="3455" cy="51"/>
              <a:chOff x="928" y="2535"/>
              <a:chExt cx="3455" cy="51"/>
            </a:xfrm>
          </p:grpSpPr>
          <p:sp>
            <p:nvSpPr>
              <p:cNvPr id="1555" name="Rectangle 12">
                <a:extLst>
                  <a:ext uri="{FF2B5EF4-FFF2-40B4-BE49-F238E27FC236}">
                    <a16:creationId xmlns:a16="http://schemas.microsoft.com/office/drawing/2014/main" id="{FA86B45D-64CB-6961-A347-252D330A5905}"/>
                  </a:ext>
                </a:extLst>
              </p:cNvPr>
              <p:cNvSpPr>
                <a:spLocks noChangeArrowheads="1"/>
              </p:cNvSpPr>
              <p:nvPr/>
            </p:nvSpPr>
            <p:spPr bwMode="auto">
              <a:xfrm>
                <a:off x="931" y="2538"/>
                <a:ext cx="3448" cy="48"/>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56" name="Line 13">
                <a:extLst>
                  <a:ext uri="{FF2B5EF4-FFF2-40B4-BE49-F238E27FC236}">
                    <a16:creationId xmlns:a16="http://schemas.microsoft.com/office/drawing/2014/main" id="{A6985BA7-71C2-943A-2C3E-C69E31C8D07A}"/>
                  </a:ext>
                </a:extLst>
              </p:cNvPr>
              <p:cNvSpPr>
                <a:spLocks noChangeShapeType="1"/>
              </p:cNvSpPr>
              <p:nvPr/>
            </p:nvSpPr>
            <p:spPr bwMode="auto">
              <a:xfrm flipV="1">
                <a:off x="92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57" name="Line 14">
                <a:extLst>
                  <a:ext uri="{FF2B5EF4-FFF2-40B4-BE49-F238E27FC236}">
                    <a16:creationId xmlns:a16="http://schemas.microsoft.com/office/drawing/2014/main" id="{FB62E08E-A303-2C6D-8467-81492F666645}"/>
                  </a:ext>
                </a:extLst>
              </p:cNvPr>
              <p:cNvSpPr>
                <a:spLocks noChangeShapeType="1"/>
              </p:cNvSpPr>
              <p:nvPr/>
            </p:nvSpPr>
            <p:spPr bwMode="auto">
              <a:xfrm>
                <a:off x="97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58" name="Line 15">
                <a:extLst>
                  <a:ext uri="{FF2B5EF4-FFF2-40B4-BE49-F238E27FC236}">
                    <a16:creationId xmlns:a16="http://schemas.microsoft.com/office/drawing/2014/main" id="{926BD882-F525-16C3-C518-95CACDA77057}"/>
                  </a:ext>
                </a:extLst>
              </p:cNvPr>
              <p:cNvSpPr>
                <a:spLocks noChangeShapeType="1"/>
              </p:cNvSpPr>
              <p:nvPr/>
            </p:nvSpPr>
            <p:spPr bwMode="auto">
              <a:xfrm flipV="1">
                <a:off x="102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59" name="Line 16">
                <a:extLst>
                  <a:ext uri="{FF2B5EF4-FFF2-40B4-BE49-F238E27FC236}">
                    <a16:creationId xmlns:a16="http://schemas.microsoft.com/office/drawing/2014/main" id="{20E8CB4B-50DC-1686-1E9D-B2A95610FF2B}"/>
                  </a:ext>
                </a:extLst>
              </p:cNvPr>
              <p:cNvSpPr>
                <a:spLocks noChangeShapeType="1"/>
              </p:cNvSpPr>
              <p:nvPr/>
            </p:nvSpPr>
            <p:spPr bwMode="auto">
              <a:xfrm>
                <a:off x="107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60" name="Line 17">
                <a:extLst>
                  <a:ext uri="{FF2B5EF4-FFF2-40B4-BE49-F238E27FC236}">
                    <a16:creationId xmlns:a16="http://schemas.microsoft.com/office/drawing/2014/main" id="{0CEB6FC4-BC87-90CF-38E0-BFB3B9D70E99}"/>
                  </a:ext>
                </a:extLst>
              </p:cNvPr>
              <p:cNvSpPr>
                <a:spLocks noChangeShapeType="1"/>
              </p:cNvSpPr>
              <p:nvPr/>
            </p:nvSpPr>
            <p:spPr bwMode="auto">
              <a:xfrm flipV="1">
                <a:off x="112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61" name="Line 18">
                <a:extLst>
                  <a:ext uri="{FF2B5EF4-FFF2-40B4-BE49-F238E27FC236}">
                    <a16:creationId xmlns:a16="http://schemas.microsoft.com/office/drawing/2014/main" id="{016929B6-C76B-454E-18AC-E77523291FD8}"/>
                  </a:ext>
                </a:extLst>
              </p:cNvPr>
              <p:cNvSpPr>
                <a:spLocks noChangeShapeType="1"/>
              </p:cNvSpPr>
              <p:nvPr/>
            </p:nvSpPr>
            <p:spPr bwMode="auto">
              <a:xfrm>
                <a:off x="116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62" name="Line 19">
                <a:extLst>
                  <a:ext uri="{FF2B5EF4-FFF2-40B4-BE49-F238E27FC236}">
                    <a16:creationId xmlns:a16="http://schemas.microsoft.com/office/drawing/2014/main" id="{40A343BB-1729-CC85-47FA-1E3732CFB0CF}"/>
                  </a:ext>
                </a:extLst>
              </p:cNvPr>
              <p:cNvSpPr>
                <a:spLocks noChangeShapeType="1"/>
              </p:cNvSpPr>
              <p:nvPr/>
            </p:nvSpPr>
            <p:spPr bwMode="auto">
              <a:xfrm flipV="1">
                <a:off x="121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63" name="Line 20">
                <a:extLst>
                  <a:ext uri="{FF2B5EF4-FFF2-40B4-BE49-F238E27FC236}">
                    <a16:creationId xmlns:a16="http://schemas.microsoft.com/office/drawing/2014/main" id="{185F79C5-31A7-FD02-5F16-A91625F8F833}"/>
                  </a:ext>
                </a:extLst>
              </p:cNvPr>
              <p:cNvSpPr>
                <a:spLocks noChangeShapeType="1"/>
              </p:cNvSpPr>
              <p:nvPr/>
            </p:nvSpPr>
            <p:spPr bwMode="auto">
              <a:xfrm>
                <a:off x="126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64" name="Line 21">
                <a:extLst>
                  <a:ext uri="{FF2B5EF4-FFF2-40B4-BE49-F238E27FC236}">
                    <a16:creationId xmlns:a16="http://schemas.microsoft.com/office/drawing/2014/main" id="{4E3056E5-192A-EBF0-E866-EB9F76464EDB}"/>
                  </a:ext>
                </a:extLst>
              </p:cNvPr>
              <p:cNvSpPr>
                <a:spLocks noChangeShapeType="1"/>
              </p:cNvSpPr>
              <p:nvPr/>
            </p:nvSpPr>
            <p:spPr bwMode="auto">
              <a:xfrm flipV="1">
                <a:off x="131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65" name="Line 22">
                <a:extLst>
                  <a:ext uri="{FF2B5EF4-FFF2-40B4-BE49-F238E27FC236}">
                    <a16:creationId xmlns:a16="http://schemas.microsoft.com/office/drawing/2014/main" id="{E9FF98E3-593E-AA1D-FC3F-862AE493C6C0}"/>
                  </a:ext>
                </a:extLst>
              </p:cNvPr>
              <p:cNvSpPr>
                <a:spLocks noChangeShapeType="1"/>
              </p:cNvSpPr>
              <p:nvPr/>
            </p:nvSpPr>
            <p:spPr bwMode="auto">
              <a:xfrm>
                <a:off x="136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66" name="Line 23">
                <a:extLst>
                  <a:ext uri="{FF2B5EF4-FFF2-40B4-BE49-F238E27FC236}">
                    <a16:creationId xmlns:a16="http://schemas.microsoft.com/office/drawing/2014/main" id="{DF03BA4C-DE41-9CED-DD82-BD67A747B004}"/>
                  </a:ext>
                </a:extLst>
              </p:cNvPr>
              <p:cNvSpPr>
                <a:spLocks noChangeShapeType="1"/>
              </p:cNvSpPr>
              <p:nvPr/>
            </p:nvSpPr>
            <p:spPr bwMode="auto">
              <a:xfrm flipV="1">
                <a:off x="140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67" name="Line 24">
                <a:extLst>
                  <a:ext uri="{FF2B5EF4-FFF2-40B4-BE49-F238E27FC236}">
                    <a16:creationId xmlns:a16="http://schemas.microsoft.com/office/drawing/2014/main" id="{AB370313-CA9F-9D7C-2417-A5CE3C179C94}"/>
                  </a:ext>
                </a:extLst>
              </p:cNvPr>
              <p:cNvSpPr>
                <a:spLocks noChangeShapeType="1"/>
              </p:cNvSpPr>
              <p:nvPr/>
            </p:nvSpPr>
            <p:spPr bwMode="auto">
              <a:xfrm>
                <a:off x="145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68" name="Line 25">
                <a:extLst>
                  <a:ext uri="{FF2B5EF4-FFF2-40B4-BE49-F238E27FC236}">
                    <a16:creationId xmlns:a16="http://schemas.microsoft.com/office/drawing/2014/main" id="{CEE39FF7-DAFE-9C5E-65FA-BAFD8344A73F}"/>
                  </a:ext>
                </a:extLst>
              </p:cNvPr>
              <p:cNvSpPr>
                <a:spLocks noChangeShapeType="1"/>
              </p:cNvSpPr>
              <p:nvPr/>
            </p:nvSpPr>
            <p:spPr bwMode="auto">
              <a:xfrm flipV="1">
                <a:off x="150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69" name="Line 26">
                <a:extLst>
                  <a:ext uri="{FF2B5EF4-FFF2-40B4-BE49-F238E27FC236}">
                    <a16:creationId xmlns:a16="http://schemas.microsoft.com/office/drawing/2014/main" id="{60A9E078-5B1F-07B2-BD6A-6B7519693732}"/>
                  </a:ext>
                </a:extLst>
              </p:cNvPr>
              <p:cNvSpPr>
                <a:spLocks noChangeShapeType="1"/>
              </p:cNvSpPr>
              <p:nvPr/>
            </p:nvSpPr>
            <p:spPr bwMode="auto">
              <a:xfrm>
                <a:off x="155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70" name="Line 27">
                <a:extLst>
                  <a:ext uri="{FF2B5EF4-FFF2-40B4-BE49-F238E27FC236}">
                    <a16:creationId xmlns:a16="http://schemas.microsoft.com/office/drawing/2014/main" id="{3DECF14D-B9AA-2C4E-4665-20400BC2365A}"/>
                  </a:ext>
                </a:extLst>
              </p:cNvPr>
              <p:cNvSpPr>
                <a:spLocks noChangeShapeType="1"/>
              </p:cNvSpPr>
              <p:nvPr/>
            </p:nvSpPr>
            <p:spPr bwMode="auto">
              <a:xfrm flipV="1">
                <a:off x="160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71" name="Line 28">
                <a:extLst>
                  <a:ext uri="{FF2B5EF4-FFF2-40B4-BE49-F238E27FC236}">
                    <a16:creationId xmlns:a16="http://schemas.microsoft.com/office/drawing/2014/main" id="{78D8DCAD-8540-9272-2884-2B48F4571B51}"/>
                  </a:ext>
                </a:extLst>
              </p:cNvPr>
              <p:cNvSpPr>
                <a:spLocks noChangeShapeType="1"/>
              </p:cNvSpPr>
              <p:nvPr/>
            </p:nvSpPr>
            <p:spPr bwMode="auto">
              <a:xfrm>
                <a:off x="164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72" name="Line 29">
                <a:extLst>
                  <a:ext uri="{FF2B5EF4-FFF2-40B4-BE49-F238E27FC236}">
                    <a16:creationId xmlns:a16="http://schemas.microsoft.com/office/drawing/2014/main" id="{4AC2AB1F-DAF1-6C89-5938-623C8A24EDDE}"/>
                  </a:ext>
                </a:extLst>
              </p:cNvPr>
              <p:cNvSpPr>
                <a:spLocks noChangeShapeType="1"/>
              </p:cNvSpPr>
              <p:nvPr/>
            </p:nvSpPr>
            <p:spPr bwMode="auto">
              <a:xfrm flipV="1">
                <a:off x="169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73" name="Line 30">
                <a:extLst>
                  <a:ext uri="{FF2B5EF4-FFF2-40B4-BE49-F238E27FC236}">
                    <a16:creationId xmlns:a16="http://schemas.microsoft.com/office/drawing/2014/main" id="{3DA8C452-203B-61B2-F35E-891B8C5F8058}"/>
                  </a:ext>
                </a:extLst>
              </p:cNvPr>
              <p:cNvSpPr>
                <a:spLocks noChangeShapeType="1"/>
              </p:cNvSpPr>
              <p:nvPr/>
            </p:nvSpPr>
            <p:spPr bwMode="auto">
              <a:xfrm>
                <a:off x="174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74" name="Line 31">
                <a:extLst>
                  <a:ext uri="{FF2B5EF4-FFF2-40B4-BE49-F238E27FC236}">
                    <a16:creationId xmlns:a16="http://schemas.microsoft.com/office/drawing/2014/main" id="{D1DD8924-F406-BC5B-02BA-C54DA042418F}"/>
                  </a:ext>
                </a:extLst>
              </p:cNvPr>
              <p:cNvSpPr>
                <a:spLocks noChangeShapeType="1"/>
              </p:cNvSpPr>
              <p:nvPr/>
            </p:nvSpPr>
            <p:spPr bwMode="auto">
              <a:xfrm flipV="1">
                <a:off x="179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75" name="Line 32">
                <a:extLst>
                  <a:ext uri="{FF2B5EF4-FFF2-40B4-BE49-F238E27FC236}">
                    <a16:creationId xmlns:a16="http://schemas.microsoft.com/office/drawing/2014/main" id="{7962B97A-F0CF-B24F-AD39-A473FEC5B5B1}"/>
                  </a:ext>
                </a:extLst>
              </p:cNvPr>
              <p:cNvSpPr>
                <a:spLocks noChangeShapeType="1"/>
              </p:cNvSpPr>
              <p:nvPr/>
            </p:nvSpPr>
            <p:spPr bwMode="auto">
              <a:xfrm>
                <a:off x="184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76" name="Line 33">
                <a:extLst>
                  <a:ext uri="{FF2B5EF4-FFF2-40B4-BE49-F238E27FC236}">
                    <a16:creationId xmlns:a16="http://schemas.microsoft.com/office/drawing/2014/main" id="{385DD70F-25FE-489F-5306-4DC90138E35F}"/>
                  </a:ext>
                </a:extLst>
              </p:cNvPr>
              <p:cNvSpPr>
                <a:spLocks noChangeShapeType="1"/>
              </p:cNvSpPr>
              <p:nvPr/>
            </p:nvSpPr>
            <p:spPr bwMode="auto">
              <a:xfrm flipV="1">
                <a:off x="188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77" name="Line 34">
                <a:extLst>
                  <a:ext uri="{FF2B5EF4-FFF2-40B4-BE49-F238E27FC236}">
                    <a16:creationId xmlns:a16="http://schemas.microsoft.com/office/drawing/2014/main" id="{71E507B6-EA1A-15CE-71A9-E056013741C6}"/>
                  </a:ext>
                </a:extLst>
              </p:cNvPr>
              <p:cNvSpPr>
                <a:spLocks noChangeShapeType="1"/>
              </p:cNvSpPr>
              <p:nvPr/>
            </p:nvSpPr>
            <p:spPr bwMode="auto">
              <a:xfrm>
                <a:off x="193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78" name="Line 35">
                <a:extLst>
                  <a:ext uri="{FF2B5EF4-FFF2-40B4-BE49-F238E27FC236}">
                    <a16:creationId xmlns:a16="http://schemas.microsoft.com/office/drawing/2014/main" id="{8EF58A90-AFD7-6CA4-FDEC-17B8488F71AD}"/>
                  </a:ext>
                </a:extLst>
              </p:cNvPr>
              <p:cNvSpPr>
                <a:spLocks noChangeShapeType="1"/>
              </p:cNvSpPr>
              <p:nvPr/>
            </p:nvSpPr>
            <p:spPr bwMode="auto">
              <a:xfrm flipV="1">
                <a:off x="198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79" name="Line 36">
                <a:extLst>
                  <a:ext uri="{FF2B5EF4-FFF2-40B4-BE49-F238E27FC236}">
                    <a16:creationId xmlns:a16="http://schemas.microsoft.com/office/drawing/2014/main" id="{5213F8F5-697E-1F32-C299-108B6E1D995E}"/>
                  </a:ext>
                </a:extLst>
              </p:cNvPr>
              <p:cNvSpPr>
                <a:spLocks noChangeShapeType="1"/>
              </p:cNvSpPr>
              <p:nvPr/>
            </p:nvSpPr>
            <p:spPr bwMode="auto">
              <a:xfrm>
                <a:off x="203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80" name="Line 37">
                <a:extLst>
                  <a:ext uri="{FF2B5EF4-FFF2-40B4-BE49-F238E27FC236}">
                    <a16:creationId xmlns:a16="http://schemas.microsoft.com/office/drawing/2014/main" id="{A2F5870A-D111-CE3B-5C84-D2A0ECC10B8C}"/>
                  </a:ext>
                </a:extLst>
              </p:cNvPr>
              <p:cNvSpPr>
                <a:spLocks noChangeShapeType="1"/>
              </p:cNvSpPr>
              <p:nvPr/>
            </p:nvSpPr>
            <p:spPr bwMode="auto">
              <a:xfrm flipV="1">
                <a:off x="208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81" name="Line 38">
                <a:extLst>
                  <a:ext uri="{FF2B5EF4-FFF2-40B4-BE49-F238E27FC236}">
                    <a16:creationId xmlns:a16="http://schemas.microsoft.com/office/drawing/2014/main" id="{C29F7F42-6A5D-6323-4F9E-1E3CF826DB21}"/>
                  </a:ext>
                </a:extLst>
              </p:cNvPr>
              <p:cNvSpPr>
                <a:spLocks noChangeShapeType="1"/>
              </p:cNvSpPr>
              <p:nvPr/>
            </p:nvSpPr>
            <p:spPr bwMode="auto">
              <a:xfrm>
                <a:off x="212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82" name="Line 39">
                <a:extLst>
                  <a:ext uri="{FF2B5EF4-FFF2-40B4-BE49-F238E27FC236}">
                    <a16:creationId xmlns:a16="http://schemas.microsoft.com/office/drawing/2014/main" id="{9B4913C0-CC62-3D52-744F-14063015A0C3}"/>
                  </a:ext>
                </a:extLst>
              </p:cNvPr>
              <p:cNvSpPr>
                <a:spLocks noChangeShapeType="1"/>
              </p:cNvSpPr>
              <p:nvPr/>
            </p:nvSpPr>
            <p:spPr bwMode="auto">
              <a:xfrm flipV="1">
                <a:off x="217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83" name="Line 40">
                <a:extLst>
                  <a:ext uri="{FF2B5EF4-FFF2-40B4-BE49-F238E27FC236}">
                    <a16:creationId xmlns:a16="http://schemas.microsoft.com/office/drawing/2014/main" id="{38EA9205-B7AF-0749-4373-735F67436CE6}"/>
                  </a:ext>
                </a:extLst>
              </p:cNvPr>
              <p:cNvSpPr>
                <a:spLocks noChangeShapeType="1"/>
              </p:cNvSpPr>
              <p:nvPr/>
            </p:nvSpPr>
            <p:spPr bwMode="auto">
              <a:xfrm>
                <a:off x="222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84" name="Line 41">
                <a:extLst>
                  <a:ext uri="{FF2B5EF4-FFF2-40B4-BE49-F238E27FC236}">
                    <a16:creationId xmlns:a16="http://schemas.microsoft.com/office/drawing/2014/main" id="{9591B014-C7AC-F059-2118-B7FD2F60893F}"/>
                  </a:ext>
                </a:extLst>
              </p:cNvPr>
              <p:cNvSpPr>
                <a:spLocks noChangeShapeType="1"/>
              </p:cNvSpPr>
              <p:nvPr/>
            </p:nvSpPr>
            <p:spPr bwMode="auto">
              <a:xfrm flipV="1">
                <a:off x="227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85" name="Line 42">
                <a:extLst>
                  <a:ext uri="{FF2B5EF4-FFF2-40B4-BE49-F238E27FC236}">
                    <a16:creationId xmlns:a16="http://schemas.microsoft.com/office/drawing/2014/main" id="{6692D7F1-3967-DDEB-B1FF-5EB40D0B072C}"/>
                  </a:ext>
                </a:extLst>
              </p:cNvPr>
              <p:cNvSpPr>
                <a:spLocks noChangeShapeType="1"/>
              </p:cNvSpPr>
              <p:nvPr/>
            </p:nvSpPr>
            <p:spPr bwMode="auto">
              <a:xfrm>
                <a:off x="232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86" name="Line 43">
                <a:extLst>
                  <a:ext uri="{FF2B5EF4-FFF2-40B4-BE49-F238E27FC236}">
                    <a16:creationId xmlns:a16="http://schemas.microsoft.com/office/drawing/2014/main" id="{0511E24B-CABA-9398-4923-6230082EEF7D}"/>
                  </a:ext>
                </a:extLst>
              </p:cNvPr>
              <p:cNvSpPr>
                <a:spLocks noChangeShapeType="1"/>
              </p:cNvSpPr>
              <p:nvPr/>
            </p:nvSpPr>
            <p:spPr bwMode="auto">
              <a:xfrm flipV="1">
                <a:off x="236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87" name="Line 44">
                <a:extLst>
                  <a:ext uri="{FF2B5EF4-FFF2-40B4-BE49-F238E27FC236}">
                    <a16:creationId xmlns:a16="http://schemas.microsoft.com/office/drawing/2014/main" id="{30F2B50C-A1FA-592D-FF86-665436F20735}"/>
                  </a:ext>
                </a:extLst>
              </p:cNvPr>
              <p:cNvSpPr>
                <a:spLocks noChangeShapeType="1"/>
              </p:cNvSpPr>
              <p:nvPr/>
            </p:nvSpPr>
            <p:spPr bwMode="auto">
              <a:xfrm>
                <a:off x="241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88" name="Line 45">
                <a:extLst>
                  <a:ext uri="{FF2B5EF4-FFF2-40B4-BE49-F238E27FC236}">
                    <a16:creationId xmlns:a16="http://schemas.microsoft.com/office/drawing/2014/main" id="{6F32E2F9-E319-233E-4F48-D79276908CE2}"/>
                  </a:ext>
                </a:extLst>
              </p:cNvPr>
              <p:cNvSpPr>
                <a:spLocks noChangeShapeType="1"/>
              </p:cNvSpPr>
              <p:nvPr/>
            </p:nvSpPr>
            <p:spPr bwMode="auto">
              <a:xfrm flipV="1">
                <a:off x="246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89" name="Line 46">
                <a:extLst>
                  <a:ext uri="{FF2B5EF4-FFF2-40B4-BE49-F238E27FC236}">
                    <a16:creationId xmlns:a16="http://schemas.microsoft.com/office/drawing/2014/main" id="{777D963B-5649-3FDB-138C-681A9DA89118}"/>
                  </a:ext>
                </a:extLst>
              </p:cNvPr>
              <p:cNvSpPr>
                <a:spLocks noChangeShapeType="1"/>
              </p:cNvSpPr>
              <p:nvPr/>
            </p:nvSpPr>
            <p:spPr bwMode="auto">
              <a:xfrm>
                <a:off x="251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90" name="Line 47">
                <a:extLst>
                  <a:ext uri="{FF2B5EF4-FFF2-40B4-BE49-F238E27FC236}">
                    <a16:creationId xmlns:a16="http://schemas.microsoft.com/office/drawing/2014/main" id="{332A8140-6347-28E4-9C92-5BB0A3DFA700}"/>
                  </a:ext>
                </a:extLst>
              </p:cNvPr>
              <p:cNvSpPr>
                <a:spLocks noChangeShapeType="1"/>
              </p:cNvSpPr>
              <p:nvPr/>
            </p:nvSpPr>
            <p:spPr bwMode="auto">
              <a:xfrm flipV="1">
                <a:off x="256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91" name="Line 48">
                <a:extLst>
                  <a:ext uri="{FF2B5EF4-FFF2-40B4-BE49-F238E27FC236}">
                    <a16:creationId xmlns:a16="http://schemas.microsoft.com/office/drawing/2014/main" id="{23CF8E27-2ADE-91CC-E3C3-1304655AD478}"/>
                  </a:ext>
                </a:extLst>
              </p:cNvPr>
              <p:cNvSpPr>
                <a:spLocks noChangeShapeType="1"/>
              </p:cNvSpPr>
              <p:nvPr/>
            </p:nvSpPr>
            <p:spPr bwMode="auto">
              <a:xfrm>
                <a:off x="260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92" name="Line 49">
                <a:extLst>
                  <a:ext uri="{FF2B5EF4-FFF2-40B4-BE49-F238E27FC236}">
                    <a16:creationId xmlns:a16="http://schemas.microsoft.com/office/drawing/2014/main" id="{584E711B-DFD4-C01A-DB8E-92CC138C36D0}"/>
                  </a:ext>
                </a:extLst>
              </p:cNvPr>
              <p:cNvSpPr>
                <a:spLocks noChangeShapeType="1"/>
              </p:cNvSpPr>
              <p:nvPr/>
            </p:nvSpPr>
            <p:spPr bwMode="auto">
              <a:xfrm flipV="1">
                <a:off x="265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93" name="Line 50">
                <a:extLst>
                  <a:ext uri="{FF2B5EF4-FFF2-40B4-BE49-F238E27FC236}">
                    <a16:creationId xmlns:a16="http://schemas.microsoft.com/office/drawing/2014/main" id="{FCEBD2A5-CCE7-3355-C522-864868393547}"/>
                  </a:ext>
                </a:extLst>
              </p:cNvPr>
              <p:cNvSpPr>
                <a:spLocks noChangeShapeType="1"/>
              </p:cNvSpPr>
              <p:nvPr/>
            </p:nvSpPr>
            <p:spPr bwMode="auto">
              <a:xfrm>
                <a:off x="270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94" name="Line 51">
                <a:extLst>
                  <a:ext uri="{FF2B5EF4-FFF2-40B4-BE49-F238E27FC236}">
                    <a16:creationId xmlns:a16="http://schemas.microsoft.com/office/drawing/2014/main" id="{D2D72EBF-3AFB-9473-16F4-362EDEFCBCBC}"/>
                  </a:ext>
                </a:extLst>
              </p:cNvPr>
              <p:cNvSpPr>
                <a:spLocks noChangeShapeType="1"/>
              </p:cNvSpPr>
              <p:nvPr/>
            </p:nvSpPr>
            <p:spPr bwMode="auto">
              <a:xfrm flipV="1">
                <a:off x="275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95" name="Line 52">
                <a:extLst>
                  <a:ext uri="{FF2B5EF4-FFF2-40B4-BE49-F238E27FC236}">
                    <a16:creationId xmlns:a16="http://schemas.microsoft.com/office/drawing/2014/main" id="{E2AD39ED-D5D2-8B12-FC83-5C2E0CB68845}"/>
                  </a:ext>
                </a:extLst>
              </p:cNvPr>
              <p:cNvSpPr>
                <a:spLocks noChangeShapeType="1"/>
              </p:cNvSpPr>
              <p:nvPr/>
            </p:nvSpPr>
            <p:spPr bwMode="auto">
              <a:xfrm>
                <a:off x="280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96" name="Line 53">
                <a:extLst>
                  <a:ext uri="{FF2B5EF4-FFF2-40B4-BE49-F238E27FC236}">
                    <a16:creationId xmlns:a16="http://schemas.microsoft.com/office/drawing/2014/main" id="{51959ED0-66DF-2525-8DFA-823CA3A304A4}"/>
                  </a:ext>
                </a:extLst>
              </p:cNvPr>
              <p:cNvSpPr>
                <a:spLocks noChangeShapeType="1"/>
              </p:cNvSpPr>
              <p:nvPr/>
            </p:nvSpPr>
            <p:spPr bwMode="auto">
              <a:xfrm flipV="1">
                <a:off x="284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97" name="Line 54">
                <a:extLst>
                  <a:ext uri="{FF2B5EF4-FFF2-40B4-BE49-F238E27FC236}">
                    <a16:creationId xmlns:a16="http://schemas.microsoft.com/office/drawing/2014/main" id="{AF86604E-E7CC-E86D-2F9C-43D8409DC21F}"/>
                  </a:ext>
                </a:extLst>
              </p:cNvPr>
              <p:cNvSpPr>
                <a:spLocks noChangeShapeType="1"/>
              </p:cNvSpPr>
              <p:nvPr/>
            </p:nvSpPr>
            <p:spPr bwMode="auto">
              <a:xfrm>
                <a:off x="289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98" name="Line 55">
                <a:extLst>
                  <a:ext uri="{FF2B5EF4-FFF2-40B4-BE49-F238E27FC236}">
                    <a16:creationId xmlns:a16="http://schemas.microsoft.com/office/drawing/2014/main" id="{039D7D63-4C2A-EFC2-B4C3-AF3C00D1C5DD}"/>
                  </a:ext>
                </a:extLst>
              </p:cNvPr>
              <p:cNvSpPr>
                <a:spLocks noChangeShapeType="1"/>
              </p:cNvSpPr>
              <p:nvPr/>
            </p:nvSpPr>
            <p:spPr bwMode="auto">
              <a:xfrm flipV="1">
                <a:off x="294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99" name="Line 56">
                <a:extLst>
                  <a:ext uri="{FF2B5EF4-FFF2-40B4-BE49-F238E27FC236}">
                    <a16:creationId xmlns:a16="http://schemas.microsoft.com/office/drawing/2014/main" id="{9836069B-83AD-4A63-1FAA-5C0889FA713A}"/>
                  </a:ext>
                </a:extLst>
              </p:cNvPr>
              <p:cNvSpPr>
                <a:spLocks noChangeShapeType="1"/>
              </p:cNvSpPr>
              <p:nvPr/>
            </p:nvSpPr>
            <p:spPr bwMode="auto">
              <a:xfrm>
                <a:off x="299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00" name="Line 57">
                <a:extLst>
                  <a:ext uri="{FF2B5EF4-FFF2-40B4-BE49-F238E27FC236}">
                    <a16:creationId xmlns:a16="http://schemas.microsoft.com/office/drawing/2014/main" id="{D006EFBA-7352-D0BD-4CBA-0690B8CEE9F6}"/>
                  </a:ext>
                </a:extLst>
              </p:cNvPr>
              <p:cNvSpPr>
                <a:spLocks noChangeShapeType="1"/>
              </p:cNvSpPr>
              <p:nvPr/>
            </p:nvSpPr>
            <p:spPr bwMode="auto">
              <a:xfrm flipV="1">
                <a:off x="304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01" name="Line 58">
                <a:extLst>
                  <a:ext uri="{FF2B5EF4-FFF2-40B4-BE49-F238E27FC236}">
                    <a16:creationId xmlns:a16="http://schemas.microsoft.com/office/drawing/2014/main" id="{55792DE9-28D2-640A-13ED-646141F7A659}"/>
                  </a:ext>
                </a:extLst>
              </p:cNvPr>
              <p:cNvSpPr>
                <a:spLocks noChangeShapeType="1"/>
              </p:cNvSpPr>
              <p:nvPr/>
            </p:nvSpPr>
            <p:spPr bwMode="auto">
              <a:xfrm>
                <a:off x="308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02" name="Line 59">
                <a:extLst>
                  <a:ext uri="{FF2B5EF4-FFF2-40B4-BE49-F238E27FC236}">
                    <a16:creationId xmlns:a16="http://schemas.microsoft.com/office/drawing/2014/main" id="{BC71AF7B-0D18-D46A-4D37-CDCBB26EA5CB}"/>
                  </a:ext>
                </a:extLst>
              </p:cNvPr>
              <p:cNvSpPr>
                <a:spLocks noChangeShapeType="1"/>
              </p:cNvSpPr>
              <p:nvPr/>
            </p:nvSpPr>
            <p:spPr bwMode="auto">
              <a:xfrm flipV="1">
                <a:off x="313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03" name="Line 60">
                <a:extLst>
                  <a:ext uri="{FF2B5EF4-FFF2-40B4-BE49-F238E27FC236}">
                    <a16:creationId xmlns:a16="http://schemas.microsoft.com/office/drawing/2014/main" id="{2E881ECF-F2B3-7CC2-2BC8-FF95DE58A3A6}"/>
                  </a:ext>
                </a:extLst>
              </p:cNvPr>
              <p:cNvSpPr>
                <a:spLocks noChangeShapeType="1"/>
              </p:cNvSpPr>
              <p:nvPr/>
            </p:nvSpPr>
            <p:spPr bwMode="auto">
              <a:xfrm>
                <a:off x="318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04" name="Line 61">
                <a:extLst>
                  <a:ext uri="{FF2B5EF4-FFF2-40B4-BE49-F238E27FC236}">
                    <a16:creationId xmlns:a16="http://schemas.microsoft.com/office/drawing/2014/main" id="{5A697F89-992B-C235-8D16-0ED3F5B44A54}"/>
                  </a:ext>
                </a:extLst>
              </p:cNvPr>
              <p:cNvSpPr>
                <a:spLocks noChangeShapeType="1"/>
              </p:cNvSpPr>
              <p:nvPr/>
            </p:nvSpPr>
            <p:spPr bwMode="auto">
              <a:xfrm flipV="1">
                <a:off x="323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05" name="Line 62">
                <a:extLst>
                  <a:ext uri="{FF2B5EF4-FFF2-40B4-BE49-F238E27FC236}">
                    <a16:creationId xmlns:a16="http://schemas.microsoft.com/office/drawing/2014/main" id="{B44D8CC0-6422-CA47-3A55-5F56E1ACB497}"/>
                  </a:ext>
                </a:extLst>
              </p:cNvPr>
              <p:cNvSpPr>
                <a:spLocks noChangeShapeType="1"/>
              </p:cNvSpPr>
              <p:nvPr/>
            </p:nvSpPr>
            <p:spPr bwMode="auto">
              <a:xfrm>
                <a:off x="328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06" name="Line 63">
                <a:extLst>
                  <a:ext uri="{FF2B5EF4-FFF2-40B4-BE49-F238E27FC236}">
                    <a16:creationId xmlns:a16="http://schemas.microsoft.com/office/drawing/2014/main" id="{C8CC8463-23B6-5691-C9A9-6E8DC0E84A5F}"/>
                  </a:ext>
                </a:extLst>
              </p:cNvPr>
              <p:cNvSpPr>
                <a:spLocks noChangeShapeType="1"/>
              </p:cNvSpPr>
              <p:nvPr/>
            </p:nvSpPr>
            <p:spPr bwMode="auto">
              <a:xfrm flipV="1">
                <a:off x="332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07" name="Line 64">
                <a:extLst>
                  <a:ext uri="{FF2B5EF4-FFF2-40B4-BE49-F238E27FC236}">
                    <a16:creationId xmlns:a16="http://schemas.microsoft.com/office/drawing/2014/main" id="{77AE8D32-79BB-7DD4-CF81-BD21719B1B05}"/>
                  </a:ext>
                </a:extLst>
              </p:cNvPr>
              <p:cNvSpPr>
                <a:spLocks noChangeShapeType="1"/>
              </p:cNvSpPr>
              <p:nvPr/>
            </p:nvSpPr>
            <p:spPr bwMode="auto">
              <a:xfrm>
                <a:off x="337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08" name="Line 65">
                <a:extLst>
                  <a:ext uri="{FF2B5EF4-FFF2-40B4-BE49-F238E27FC236}">
                    <a16:creationId xmlns:a16="http://schemas.microsoft.com/office/drawing/2014/main" id="{CE2ED17B-742C-77EC-A617-C45A4C0175CC}"/>
                  </a:ext>
                </a:extLst>
              </p:cNvPr>
              <p:cNvSpPr>
                <a:spLocks noChangeShapeType="1"/>
              </p:cNvSpPr>
              <p:nvPr/>
            </p:nvSpPr>
            <p:spPr bwMode="auto">
              <a:xfrm flipV="1">
                <a:off x="342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09" name="Line 66">
                <a:extLst>
                  <a:ext uri="{FF2B5EF4-FFF2-40B4-BE49-F238E27FC236}">
                    <a16:creationId xmlns:a16="http://schemas.microsoft.com/office/drawing/2014/main" id="{EDADC95A-9291-54EA-5501-2B58B8CA62C9}"/>
                  </a:ext>
                </a:extLst>
              </p:cNvPr>
              <p:cNvSpPr>
                <a:spLocks noChangeShapeType="1"/>
              </p:cNvSpPr>
              <p:nvPr/>
            </p:nvSpPr>
            <p:spPr bwMode="auto">
              <a:xfrm>
                <a:off x="347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10" name="Line 67">
                <a:extLst>
                  <a:ext uri="{FF2B5EF4-FFF2-40B4-BE49-F238E27FC236}">
                    <a16:creationId xmlns:a16="http://schemas.microsoft.com/office/drawing/2014/main" id="{26F7839F-FB17-42AB-6BD4-BCC0D110DE5B}"/>
                  </a:ext>
                </a:extLst>
              </p:cNvPr>
              <p:cNvSpPr>
                <a:spLocks noChangeShapeType="1"/>
              </p:cNvSpPr>
              <p:nvPr/>
            </p:nvSpPr>
            <p:spPr bwMode="auto">
              <a:xfrm flipV="1">
                <a:off x="352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11" name="Line 68">
                <a:extLst>
                  <a:ext uri="{FF2B5EF4-FFF2-40B4-BE49-F238E27FC236}">
                    <a16:creationId xmlns:a16="http://schemas.microsoft.com/office/drawing/2014/main" id="{01052841-4810-5D4E-C458-EE8808BF72BD}"/>
                  </a:ext>
                </a:extLst>
              </p:cNvPr>
              <p:cNvSpPr>
                <a:spLocks noChangeShapeType="1"/>
              </p:cNvSpPr>
              <p:nvPr/>
            </p:nvSpPr>
            <p:spPr bwMode="auto">
              <a:xfrm>
                <a:off x="356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12" name="Line 69">
                <a:extLst>
                  <a:ext uri="{FF2B5EF4-FFF2-40B4-BE49-F238E27FC236}">
                    <a16:creationId xmlns:a16="http://schemas.microsoft.com/office/drawing/2014/main" id="{FB4CF917-A6BC-6225-0193-C9AC66C515BF}"/>
                  </a:ext>
                </a:extLst>
              </p:cNvPr>
              <p:cNvSpPr>
                <a:spLocks noChangeShapeType="1"/>
              </p:cNvSpPr>
              <p:nvPr/>
            </p:nvSpPr>
            <p:spPr bwMode="auto">
              <a:xfrm flipV="1">
                <a:off x="361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13" name="Line 70">
                <a:extLst>
                  <a:ext uri="{FF2B5EF4-FFF2-40B4-BE49-F238E27FC236}">
                    <a16:creationId xmlns:a16="http://schemas.microsoft.com/office/drawing/2014/main" id="{D8D00961-128E-67E4-D68A-C4FF112CE36E}"/>
                  </a:ext>
                </a:extLst>
              </p:cNvPr>
              <p:cNvSpPr>
                <a:spLocks noChangeShapeType="1"/>
              </p:cNvSpPr>
              <p:nvPr/>
            </p:nvSpPr>
            <p:spPr bwMode="auto">
              <a:xfrm>
                <a:off x="366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14" name="Line 71">
                <a:extLst>
                  <a:ext uri="{FF2B5EF4-FFF2-40B4-BE49-F238E27FC236}">
                    <a16:creationId xmlns:a16="http://schemas.microsoft.com/office/drawing/2014/main" id="{0E9E1768-7BF2-F678-5BCD-42A9772D47F4}"/>
                  </a:ext>
                </a:extLst>
              </p:cNvPr>
              <p:cNvSpPr>
                <a:spLocks noChangeShapeType="1"/>
              </p:cNvSpPr>
              <p:nvPr/>
            </p:nvSpPr>
            <p:spPr bwMode="auto">
              <a:xfrm flipV="1">
                <a:off x="371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15" name="Line 72">
                <a:extLst>
                  <a:ext uri="{FF2B5EF4-FFF2-40B4-BE49-F238E27FC236}">
                    <a16:creationId xmlns:a16="http://schemas.microsoft.com/office/drawing/2014/main" id="{08EA9A31-C85B-6037-6DD2-7AA89E09B199}"/>
                  </a:ext>
                </a:extLst>
              </p:cNvPr>
              <p:cNvSpPr>
                <a:spLocks noChangeShapeType="1"/>
              </p:cNvSpPr>
              <p:nvPr/>
            </p:nvSpPr>
            <p:spPr bwMode="auto">
              <a:xfrm>
                <a:off x="376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16" name="Line 73">
                <a:extLst>
                  <a:ext uri="{FF2B5EF4-FFF2-40B4-BE49-F238E27FC236}">
                    <a16:creationId xmlns:a16="http://schemas.microsoft.com/office/drawing/2014/main" id="{B6377B0B-4D03-951F-D807-63A0FBD43C55}"/>
                  </a:ext>
                </a:extLst>
              </p:cNvPr>
              <p:cNvSpPr>
                <a:spLocks noChangeShapeType="1"/>
              </p:cNvSpPr>
              <p:nvPr/>
            </p:nvSpPr>
            <p:spPr bwMode="auto">
              <a:xfrm flipV="1">
                <a:off x="380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17" name="Line 74">
                <a:extLst>
                  <a:ext uri="{FF2B5EF4-FFF2-40B4-BE49-F238E27FC236}">
                    <a16:creationId xmlns:a16="http://schemas.microsoft.com/office/drawing/2014/main" id="{EF87ED57-9D4D-A669-43BF-16F18B5704A7}"/>
                  </a:ext>
                </a:extLst>
              </p:cNvPr>
              <p:cNvSpPr>
                <a:spLocks noChangeShapeType="1"/>
              </p:cNvSpPr>
              <p:nvPr/>
            </p:nvSpPr>
            <p:spPr bwMode="auto">
              <a:xfrm>
                <a:off x="385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18" name="Line 75">
                <a:extLst>
                  <a:ext uri="{FF2B5EF4-FFF2-40B4-BE49-F238E27FC236}">
                    <a16:creationId xmlns:a16="http://schemas.microsoft.com/office/drawing/2014/main" id="{921814AF-5FDB-ADDE-A6A9-6FA1A007D9CC}"/>
                  </a:ext>
                </a:extLst>
              </p:cNvPr>
              <p:cNvSpPr>
                <a:spLocks noChangeShapeType="1"/>
              </p:cNvSpPr>
              <p:nvPr/>
            </p:nvSpPr>
            <p:spPr bwMode="auto">
              <a:xfrm flipV="1">
                <a:off x="390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19" name="Line 76">
                <a:extLst>
                  <a:ext uri="{FF2B5EF4-FFF2-40B4-BE49-F238E27FC236}">
                    <a16:creationId xmlns:a16="http://schemas.microsoft.com/office/drawing/2014/main" id="{234370FD-688B-E608-D6EA-E3E9FC86F04A}"/>
                  </a:ext>
                </a:extLst>
              </p:cNvPr>
              <p:cNvSpPr>
                <a:spLocks noChangeShapeType="1"/>
              </p:cNvSpPr>
              <p:nvPr/>
            </p:nvSpPr>
            <p:spPr bwMode="auto">
              <a:xfrm>
                <a:off x="395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20" name="Line 77">
                <a:extLst>
                  <a:ext uri="{FF2B5EF4-FFF2-40B4-BE49-F238E27FC236}">
                    <a16:creationId xmlns:a16="http://schemas.microsoft.com/office/drawing/2014/main" id="{552DB1EF-3062-4484-2981-A2BBD1A82E44}"/>
                  </a:ext>
                </a:extLst>
              </p:cNvPr>
              <p:cNvSpPr>
                <a:spLocks noChangeShapeType="1"/>
              </p:cNvSpPr>
              <p:nvPr/>
            </p:nvSpPr>
            <p:spPr bwMode="auto">
              <a:xfrm flipV="1">
                <a:off x="400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21" name="Line 78">
                <a:extLst>
                  <a:ext uri="{FF2B5EF4-FFF2-40B4-BE49-F238E27FC236}">
                    <a16:creationId xmlns:a16="http://schemas.microsoft.com/office/drawing/2014/main" id="{7AA663D3-11BA-4980-F09A-CDF10A11C135}"/>
                  </a:ext>
                </a:extLst>
              </p:cNvPr>
              <p:cNvSpPr>
                <a:spLocks noChangeShapeType="1"/>
              </p:cNvSpPr>
              <p:nvPr/>
            </p:nvSpPr>
            <p:spPr bwMode="auto">
              <a:xfrm>
                <a:off x="404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22" name="Line 79">
                <a:extLst>
                  <a:ext uri="{FF2B5EF4-FFF2-40B4-BE49-F238E27FC236}">
                    <a16:creationId xmlns:a16="http://schemas.microsoft.com/office/drawing/2014/main" id="{FE60A5DB-9E76-F4D8-7DCD-2BEF69B33BF7}"/>
                  </a:ext>
                </a:extLst>
              </p:cNvPr>
              <p:cNvSpPr>
                <a:spLocks noChangeShapeType="1"/>
              </p:cNvSpPr>
              <p:nvPr/>
            </p:nvSpPr>
            <p:spPr bwMode="auto">
              <a:xfrm flipV="1">
                <a:off x="409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23" name="Line 80">
                <a:extLst>
                  <a:ext uri="{FF2B5EF4-FFF2-40B4-BE49-F238E27FC236}">
                    <a16:creationId xmlns:a16="http://schemas.microsoft.com/office/drawing/2014/main" id="{C0395C89-6CD3-CC17-5D30-9F5F13AD7445}"/>
                  </a:ext>
                </a:extLst>
              </p:cNvPr>
              <p:cNvSpPr>
                <a:spLocks noChangeShapeType="1"/>
              </p:cNvSpPr>
              <p:nvPr/>
            </p:nvSpPr>
            <p:spPr bwMode="auto">
              <a:xfrm>
                <a:off x="414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24" name="Line 81">
                <a:extLst>
                  <a:ext uri="{FF2B5EF4-FFF2-40B4-BE49-F238E27FC236}">
                    <a16:creationId xmlns:a16="http://schemas.microsoft.com/office/drawing/2014/main" id="{EFE1FCE9-CBFE-4550-1804-6AB38B7D9EAF}"/>
                  </a:ext>
                </a:extLst>
              </p:cNvPr>
              <p:cNvSpPr>
                <a:spLocks noChangeShapeType="1"/>
              </p:cNvSpPr>
              <p:nvPr/>
            </p:nvSpPr>
            <p:spPr bwMode="auto">
              <a:xfrm flipV="1">
                <a:off x="419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25" name="Line 82">
                <a:extLst>
                  <a:ext uri="{FF2B5EF4-FFF2-40B4-BE49-F238E27FC236}">
                    <a16:creationId xmlns:a16="http://schemas.microsoft.com/office/drawing/2014/main" id="{D8B5B89A-52E9-3F7D-3BF9-84D9C2D52042}"/>
                  </a:ext>
                </a:extLst>
              </p:cNvPr>
              <p:cNvSpPr>
                <a:spLocks noChangeShapeType="1"/>
              </p:cNvSpPr>
              <p:nvPr/>
            </p:nvSpPr>
            <p:spPr bwMode="auto">
              <a:xfrm>
                <a:off x="424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26" name="Line 83">
                <a:extLst>
                  <a:ext uri="{FF2B5EF4-FFF2-40B4-BE49-F238E27FC236}">
                    <a16:creationId xmlns:a16="http://schemas.microsoft.com/office/drawing/2014/main" id="{12CFF160-359A-FA9A-58E4-6014C4890947}"/>
                  </a:ext>
                </a:extLst>
              </p:cNvPr>
              <p:cNvSpPr>
                <a:spLocks noChangeShapeType="1"/>
              </p:cNvSpPr>
              <p:nvPr/>
            </p:nvSpPr>
            <p:spPr bwMode="auto">
              <a:xfrm flipV="1">
                <a:off x="428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27" name="Line 84">
                <a:extLst>
                  <a:ext uri="{FF2B5EF4-FFF2-40B4-BE49-F238E27FC236}">
                    <a16:creationId xmlns:a16="http://schemas.microsoft.com/office/drawing/2014/main" id="{B54471EA-00D0-FC91-106E-5F074A1F400D}"/>
                  </a:ext>
                </a:extLst>
              </p:cNvPr>
              <p:cNvSpPr>
                <a:spLocks noChangeShapeType="1"/>
              </p:cNvSpPr>
              <p:nvPr/>
            </p:nvSpPr>
            <p:spPr bwMode="auto">
              <a:xfrm>
                <a:off x="433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sp>
          <p:nvSpPr>
            <p:cNvPr id="11" name="Rectangle 85" descr="Eiche">
              <a:extLst>
                <a:ext uri="{FF2B5EF4-FFF2-40B4-BE49-F238E27FC236}">
                  <a16:creationId xmlns:a16="http://schemas.microsoft.com/office/drawing/2014/main" id="{D70A6C96-F96C-08D8-2A57-13B3BFEBE141}"/>
                </a:ext>
              </a:extLst>
            </p:cNvPr>
            <p:cNvSpPr>
              <a:spLocks noChangeArrowheads="1"/>
            </p:cNvSpPr>
            <p:nvPr/>
          </p:nvSpPr>
          <p:spPr bwMode="auto">
            <a:xfrm>
              <a:off x="1139" y="2444"/>
              <a:ext cx="3448" cy="88"/>
            </a:xfrm>
            <a:prstGeom prst="rect">
              <a:avLst/>
            </a:prstGeom>
            <a:blipFill dpi="0" rotWithShape="0">
              <a:blip r:embed="rId3"/>
              <a:srcRect/>
              <a:tile tx="0" ty="0" sx="100000" sy="100000" flip="none" algn="tl"/>
            </a:blip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 name="Rectangle 86" descr="Eiche">
              <a:extLst>
                <a:ext uri="{FF2B5EF4-FFF2-40B4-BE49-F238E27FC236}">
                  <a16:creationId xmlns:a16="http://schemas.microsoft.com/office/drawing/2014/main" id="{8A1F1B5E-077D-627D-99C2-69C8C907B4FF}"/>
                </a:ext>
              </a:extLst>
            </p:cNvPr>
            <p:cNvSpPr>
              <a:spLocks noChangeArrowheads="1"/>
            </p:cNvSpPr>
            <p:nvPr/>
          </p:nvSpPr>
          <p:spPr bwMode="auto">
            <a:xfrm>
              <a:off x="1619" y="2528"/>
              <a:ext cx="272" cy="424"/>
            </a:xfrm>
            <a:prstGeom prst="rect">
              <a:avLst/>
            </a:prstGeom>
            <a:blipFill dpi="0" rotWithShape="0">
              <a:blip r:embed="rId4"/>
              <a:srcRect/>
              <a:tile tx="0" ty="0" sx="100000" sy="100000" flip="none" algn="tl"/>
            </a:blip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 name="Oval 87">
              <a:extLst>
                <a:ext uri="{FF2B5EF4-FFF2-40B4-BE49-F238E27FC236}">
                  <a16:creationId xmlns:a16="http://schemas.microsoft.com/office/drawing/2014/main" id="{892F6554-0933-C99A-3F68-015903A35685}"/>
                </a:ext>
              </a:extLst>
            </p:cNvPr>
            <p:cNvSpPr>
              <a:spLocks noChangeArrowheads="1"/>
            </p:cNvSpPr>
            <p:nvPr/>
          </p:nvSpPr>
          <p:spPr bwMode="auto">
            <a:xfrm>
              <a:off x="1775" y="2393"/>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14" name="Group 88">
              <a:extLst>
                <a:ext uri="{FF2B5EF4-FFF2-40B4-BE49-F238E27FC236}">
                  <a16:creationId xmlns:a16="http://schemas.microsoft.com/office/drawing/2014/main" id="{6B2098D1-1483-E7E7-DD42-4C934177D9F7}"/>
                </a:ext>
              </a:extLst>
            </p:cNvPr>
            <p:cNvGrpSpPr>
              <a:grpSpLocks/>
            </p:cNvGrpSpPr>
            <p:nvPr/>
          </p:nvGrpSpPr>
          <p:grpSpPr bwMode="auto">
            <a:xfrm>
              <a:off x="2704" y="1267"/>
              <a:ext cx="1891" cy="378"/>
              <a:chOff x="3166" y="1085"/>
              <a:chExt cx="1891" cy="378"/>
            </a:xfrm>
          </p:grpSpPr>
          <p:graphicFrame>
            <p:nvGraphicFramePr>
              <p:cNvPr id="1552" name="Object 89">
                <a:extLst>
                  <a:ext uri="{FF2B5EF4-FFF2-40B4-BE49-F238E27FC236}">
                    <a16:creationId xmlns:a16="http://schemas.microsoft.com/office/drawing/2014/main" id="{FA9C7A74-F3DD-9434-947C-511A7A885048}"/>
                  </a:ext>
                </a:extLst>
              </p:cNvPr>
              <p:cNvGraphicFramePr>
                <a:graphicFrameLocks/>
              </p:cNvGraphicFramePr>
              <p:nvPr/>
            </p:nvGraphicFramePr>
            <p:xfrm>
              <a:off x="3181" y="1085"/>
              <a:ext cx="945" cy="333"/>
            </p:xfrm>
            <a:graphic>
              <a:graphicData uri="http://schemas.openxmlformats.org/presentationml/2006/ole">
                <mc:AlternateContent xmlns:mc="http://schemas.openxmlformats.org/markup-compatibility/2006">
                  <mc:Choice xmlns:v="urn:schemas-microsoft-com:vml" Requires="v">
                    <p:oleObj name="CorelDRAW" r:id="rId5" imgW="1923840" imgH="537840" progId="CorelDraw.Graphic.7">
                      <p:embed/>
                    </p:oleObj>
                  </mc:Choice>
                  <mc:Fallback>
                    <p:oleObj name="CorelDRAW" r:id="rId5" imgW="1923840" imgH="537840" progId="CorelDraw.Graphic.7">
                      <p:embed/>
                      <p:pic>
                        <p:nvPicPr>
                          <p:cNvPr id="1552" name="Object 89">
                            <a:extLst>
                              <a:ext uri="{FF2B5EF4-FFF2-40B4-BE49-F238E27FC236}">
                                <a16:creationId xmlns:a16="http://schemas.microsoft.com/office/drawing/2014/main" id="{FA9C7A74-F3DD-9434-947C-511A7A885048}"/>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81" y="1085"/>
                            <a:ext cx="945"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53" name="Object 90">
                <a:extLst>
                  <a:ext uri="{FF2B5EF4-FFF2-40B4-BE49-F238E27FC236}">
                    <a16:creationId xmlns:a16="http://schemas.microsoft.com/office/drawing/2014/main" id="{4209D1AE-84DB-5B5A-00F8-E363928937C8}"/>
                  </a:ext>
                </a:extLst>
              </p:cNvPr>
              <p:cNvGraphicFramePr>
                <a:graphicFrameLocks/>
              </p:cNvGraphicFramePr>
              <p:nvPr/>
            </p:nvGraphicFramePr>
            <p:xfrm>
              <a:off x="4093" y="1085"/>
              <a:ext cx="945" cy="333"/>
            </p:xfrm>
            <a:graphic>
              <a:graphicData uri="http://schemas.openxmlformats.org/presentationml/2006/ole">
                <mc:AlternateContent xmlns:mc="http://schemas.openxmlformats.org/markup-compatibility/2006">
                  <mc:Choice xmlns:v="urn:schemas-microsoft-com:vml" Requires="v">
                    <p:oleObj name="CorelDRAW" r:id="rId7" imgW="1923840" imgH="537840" progId="CorelDraw.Graphic.7">
                      <p:embed/>
                    </p:oleObj>
                  </mc:Choice>
                  <mc:Fallback>
                    <p:oleObj name="CorelDRAW" r:id="rId7" imgW="1923840" imgH="537840" progId="CorelDraw.Graphic.7">
                      <p:embed/>
                      <p:pic>
                        <p:nvPicPr>
                          <p:cNvPr id="1553" name="Object 90">
                            <a:extLst>
                              <a:ext uri="{FF2B5EF4-FFF2-40B4-BE49-F238E27FC236}">
                                <a16:creationId xmlns:a16="http://schemas.microsoft.com/office/drawing/2014/main" id="{4209D1AE-84DB-5B5A-00F8-E363928937C8}"/>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93" y="1085"/>
                            <a:ext cx="945"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54" name="Rectangle 91" descr="Kork">
                <a:extLst>
                  <a:ext uri="{FF2B5EF4-FFF2-40B4-BE49-F238E27FC236}">
                    <a16:creationId xmlns:a16="http://schemas.microsoft.com/office/drawing/2014/main" id="{FD4D751E-B0CE-7F40-F828-8270DEBDBB4C}"/>
                  </a:ext>
                </a:extLst>
              </p:cNvPr>
              <p:cNvSpPr>
                <a:spLocks noChangeArrowheads="1"/>
              </p:cNvSpPr>
              <p:nvPr/>
            </p:nvSpPr>
            <p:spPr bwMode="auto">
              <a:xfrm>
                <a:off x="3166" y="1290"/>
                <a:ext cx="1891" cy="173"/>
              </a:xfrm>
              <a:prstGeom prst="rect">
                <a:avLst/>
              </a:prstGeom>
              <a:blipFill dpi="0" rotWithShape="0">
                <a:blip r:embed="rId8"/>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5" name="Group 92">
              <a:extLst>
                <a:ext uri="{FF2B5EF4-FFF2-40B4-BE49-F238E27FC236}">
                  <a16:creationId xmlns:a16="http://schemas.microsoft.com/office/drawing/2014/main" id="{88D5B54B-3DF2-7E2B-DF24-796B25A3AD26}"/>
                </a:ext>
              </a:extLst>
            </p:cNvPr>
            <p:cNvGrpSpPr>
              <a:grpSpLocks/>
            </p:cNvGrpSpPr>
            <p:nvPr/>
          </p:nvGrpSpPr>
          <p:grpSpPr bwMode="auto">
            <a:xfrm>
              <a:off x="1136" y="2320"/>
              <a:ext cx="3454" cy="47"/>
              <a:chOff x="1204" y="2052"/>
              <a:chExt cx="3448" cy="40"/>
            </a:xfrm>
          </p:grpSpPr>
          <p:sp>
            <p:nvSpPr>
              <p:cNvPr id="1520" name="Rectangle 93">
                <a:extLst>
                  <a:ext uri="{FF2B5EF4-FFF2-40B4-BE49-F238E27FC236}">
                    <a16:creationId xmlns:a16="http://schemas.microsoft.com/office/drawing/2014/main" id="{28E276B2-8D7C-2468-4765-D037C57026BD}"/>
                  </a:ext>
                </a:extLst>
              </p:cNvPr>
              <p:cNvSpPr>
                <a:spLocks noChangeArrowheads="1"/>
              </p:cNvSpPr>
              <p:nvPr/>
            </p:nvSpPr>
            <p:spPr bwMode="auto">
              <a:xfrm>
                <a:off x="1204" y="2052"/>
                <a:ext cx="3448" cy="40"/>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1521" name="Group 94">
                <a:extLst>
                  <a:ext uri="{FF2B5EF4-FFF2-40B4-BE49-F238E27FC236}">
                    <a16:creationId xmlns:a16="http://schemas.microsoft.com/office/drawing/2014/main" id="{C431B7DE-F3E7-F648-AE00-A8882B66D1B5}"/>
                  </a:ext>
                </a:extLst>
              </p:cNvPr>
              <p:cNvGrpSpPr>
                <a:grpSpLocks/>
              </p:cNvGrpSpPr>
              <p:nvPr/>
            </p:nvGrpSpPr>
            <p:grpSpPr bwMode="auto">
              <a:xfrm>
                <a:off x="1234" y="2052"/>
                <a:ext cx="1048" cy="40"/>
                <a:chOff x="1234" y="2052"/>
                <a:chExt cx="1048" cy="40"/>
              </a:xfrm>
            </p:grpSpPr>
            <p:grpSp>
              <p:nvGrpSpPr>
                <p:cNvPr id="1542" name="Group 95">
                  <a:extLst>
                    <a:ext uri="{FF2B5EF4-FFF2-40B4-BE49-F238E27FC236}">
                      <a16:creationId xmlns:a16="http://schemas.microsoft.com/office/drawing/2014/main" id="{298FD625-BE7B-AFFC-945A-B50442F80E5F}"/>
                    </a:ext>
                  </a:extLst>
                </p:cNvPr>
                <p:cNvGrpSpPr>
                  <a:grpSpLocks/>
                </p:cNvGrpSpPr>
                <p:nvPr/>
              </p:nvGrpSpPr>
              <p:grpSpPr bwMode="auto">
                <a:xfrm>
                  <a:off x="1234" y="2052"/>
                  <a:ext cx="472" cy="40"/>
                  <a:chOff x="1234" y="2052"/>
                  <a:chExt cx="472" cy="40"/>
                </a:xfrm>
              </p:grpSpPr>
              <p:sp>
                <p:nvSpPr>
                  <p:cNvPr id="1548" name="Oval 96">
                    <a:extLst>
                      <a:ext uri="{FF2B5EF4-FFF2-40B4-BE49-F238E27FC236}">
                        <a16:creationId xmlns:a16="http://schemas.microsoft.com/office/drawing/2014/main" id="{B7174565-375A-4F16-75B9-B95AB9A4CF40}"/>
                      </a:ext>
                    </a:extLst>
                  </p:cNvPr>
                  <p:cNvSpPr>
                    <a:spLocks noChangeArrowheads="1"/>
                  </p:cNvSpPr>
                  <p:nvPr/>
                </p:nvSpPr>
                <p:spPr bwMode="auto">
                  <a:xfrm>
                    <a:off x="1234"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49" name="Oval 97">
                    <a:extLst>
                      <a:ext uri="{FF2B5EF4-FFF2-40B4-BE49-F238E27FC236}">
                        <a16:creationId xmlns:a16="http://schemas.microsoft.com/office/drawing/2014/main" id="{2BC3C800-623B-5A5B-55B3-A2DCA7451528}"/>
                      </a:ext>
                    </a:extLst>
                  </p:cNvPr>
                  <p:cNvSpPr>
                    <a:spLocks noChangeArrowheads="1"/>
                  </p:cNvSpPr>
                  <p:nvPr/>
                </p:nvSpPr>
                <p:spPr bwMode="auto">
                  <a:xfrm>
                    <a:off x="1381"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50" name="Oval 98">
                    <a:extLst>
                      <a:ext uri="{FF2B5EF4-FFF2-40B4-BE49-F238E27FC236}">
                        <a16:creationId xmlns:a16="http://schemas.microsoft.com/office/drawing/2014/main" id="{FBE19C20-9723-08F7-BF7C-71501A6E6D49}"/>
                      </a:ext>
                    </a:extLst>
                  </p:cNvPr>
                  <p:cNvSpPr>
                    <a:spLocks noChangeArrowheads="1"/>
                  </p:cNvSpPr>
                  <p:nvPr/>
                </p:nvSpPr>
                <p:spPr bwMode="auto">
                  <a:xfrm>
                    <a:off x="1522"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51" name="Oval 99">
                    <a:extLst>
                      <a:ext uri="{FF2B5EF4-FFF2-40B4-BE49-F238E27FC236}">
                        <a16:creationId xmlns:a16="http://schemas.microsoft.com/office/drawing/2014/main" id="{2BAA5886-C7F5-E1D7-BE3F-5AB2BEF4D53E}"/>
                      </a:ext>
                    </a:extLst>
                  </p:cNvPr>
                  <p:cNvSpPr>
                    <a:spLocks noChangeArrowheads="1"/>
                  </p:cNvSpPr>
                  <p:nvPr/>
                </p:nvSpPr>
                <p:spPr bwMode="auto">
                  <a:xfrm>
                    <a:off x="1669"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543" name="Group 100">
                  <a:extLst>
                    <a:ext uri="{FF2B5EF4-FFF2-40B4-BE49-F238E27FC236}">
                      <a16:creationId xmlns:a16="http://schemas.microsoft.com/office/drawing/2014/main" id="{B02D96C8-10D2-CD19-8A45-2B15E9D16FE6}"/>
                    </a:ext>
                  </a:extLst>
                </p:cNvPr>
                <p:cNvGrpSpPr>
                  <a:grpSpLocks/>
                </p:cNvGrpSpPr>
                <p:nvPr/>
              </p:nvGrpSpPr>
              <p:grpSpPr bwMode="auto">
                <a:xfrm>
                  <a:off x="1810" y="2052"/>
                  <a:ext cx="472" cy="40"/>
                  <a:chOff x="1810" y="2052"/>
                  <a:chExt cx="472" cy="40"/>
                </a:xfrm>
              </p:grpSpPr>
              <p:sp>
                <p:nvSpPr>
                  <p:cNvPr id="1544" name="Oval 101">
                    <a:extLst>
                      <a:ext uri="{FF2B5EF4-FFF2-40B4-BE49-F238E27FC236}">
                        <a16:creationId xmlns:a16="http://schemas.microsoft.com/office/drawing/2014/main" id="{65D40E3B-B844-221D-B5AE-D1ABAFE7BA33}"/>
                      </a:ext>
                    </a:extLst>
                  </p:cNvPr>
                  <p:cNvSpPr>
                    <a:spLocks noChangeArrowheads="1"/>
                  </p:cNvSpPr>
                  <p:nvPr/>
                </p:nvSpPr>
                <p:spPr bwMode="auto">
                  <a:xfrm>
                    <a:off x="1810"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45" name="Oval 102">
                    <a:extLst>
                      <a:ext uri="{FF2B5EF4-FFF2-40B4-BE49-F238E27FC236}">
                        <a16:creationId xmlns:a16="http://schemas.microsoft.com/office/drawing/2014/main" id="{8CDEA905-6AC3-53F9-2AF7-B6FA365E4102}"/>
                      </a:ext>
                    </a:extLst>
                  </p:cNvPr>
                  <p:cNvSpPr>
                    <a:spLocks noChangeArrowheads="1"/>
                  </p:cNvSpPr>
                  <p:nvPr/>
                </p:nvSpPr>
                <p:spPr bwMode="auto">
                  <a:xfrm>
                    <a:off x="1957"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46" name="Oval 103">
                    <a:extLst>
                      <a:ext uri="{FF2B5EF4-FFF2-40B4-BE49-F238E27FC236}">
                        <a16:creationId xmlns:a16="http://schemas.microsoft.com/office/drawing/2014/main" id="{A186A8E6-39D5-918B-CD46-965BA3C100D9}"/>
                      </a:ext>
                    </a:extLst>
                  </p:cNvPr>
                  <p:cNvSpPr>
                    <a:spLocks noChangeArrowheads="1"/>
                  </p:cNvSpPr>
                  <p:nvPr/>
                </p:nvSpPr>
                <p:spPr bwMode="auto">
                  <a:xfrm>
                    <a:off x="2098"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47" name="Oval 104">
                    <a:extLst>
                      <a:ext uri="{FF2B5EF4-FFF2-40B4-BE49-F238E27FC236}">
                        <a16:creationId xmlns:a16="http://schemas.microsoft.com/office/drawing/2014/main" id="{DF499026-1C02-3024-6F9F-6CF510DA791A}"/>
                      </a:ext>
                    </a:extLst>
                  </p:cNvPr>
                  <p:cNvSpPr>
                    <a:spLocks noChangeArrowheads="1"/>
                  </p:cNvSpPr>
                  <p:nvPr/>
                </p:nvSpPr>
                <p:spPr bwMode="auto">
                  <a:xfrm>
                    <a:off x="2245"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sp>
            <p:nvSpPr>
              <p:cNvPr id="1522" name="Oval 105">
                <a:extLst>
                  <a:ext uri="{FF2B5EF4-FFF2-40B4-BE49-F238E27FC236}">
                    <a16:creationId xmlns:a16="http://schemas.microsoft.com/office/drawing/2014/main" id="{BE1C9837-6715-6C34-4238-E2C3B5892FEA}"/>
                  </a:ext>
                </a:extLst>
              </p:cNvPr>
              <p:cNvSpPr>
                <a:spLocks noChangeArrowheads="1"/>
              </p:cNvSpPr>
              <p:nvPr/>
            </p:nvSpPr>
            <p:spPr bwMode="auto">
              <a:xfrm>
                <a:off x="2386"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23" name="Oval 106">
                <a:extLst>
                  <a:ext uri="{FF2B5EF4-FFF2-40B4-BE49-F238E27FC236}">
                    <a16:creationId xmlns:a16="http://schemas.microsoft.com/office/drawing/2014/main" id="{79C86A8C-1FBE-9ED6-DAA7-627E5098C4E5}"/>
                  </a:ext>
                </a:extLst>
              </p:cNvPr>
              <p:cNvSpPr>
                <a:spLocks noChangeArrowheads="1"/>
              </p:cNvSpPr>
              <p:nvPr/>
            </p:nvSpPr>
            <p:spPr bwMode="auto">
              <a:xfrm>
                <a:off x="2533"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24" name="Oval 107">
                <a:extLst>
                  <a:ext uri="{FF2B5EF4-FFF2-40B4-BE49-F238E27FC236}">
                    <a16:creationId xmlns:a16="http://schemas.microsoft.com/office/drawing/2014/main" id="{F3940B9E-5040-97B7-3FF6-C9B7F43DB221}"/>
                  </a:ext>
                </a:extLst>
              </p:cNvPr>
              <p:cNvSpPr>
                <a:spLocks noChangeArrowheads="1"/>
              </p:cNvSpPr>
              <p:nvPr/>
            </p:nvSpPr>
            <p:spPr bwMode="auto">
              <a:xfrm>
                <a:off x="2674"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25" name="Oval 108">
                <a:extLst>
                  <a:ext uri="{FF2B5EF4-FFF2-40B4-BE49-F238E27FC236}">
                    <a16:creationId xmlns:a16="http://schemas.microsoft.com/office/drawing/2014/main" id="{87C341F8-29D7-4A60-9FCC-428BF0157D74}"/>
                  </a:ext>
                </a:extLst>
              </p:cNvPr>
              <p:cNvSpPr>
                <a:spLocks noChangeArrowheads="1"/>
              </p:cNvSpPr>
              <p:nvPr/>
            </p:nvSpPr>
            <p:spPr bwMode="auto">
              <a:xfrm>
                <a:off x="2821"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1526" name="Group 109">
                <a:extLst>
                  <a:ext uri="{FF2B5EF4-FFF2-40B4-BE49-F238E27FC236}">
                    <a16:creationId xmlns:a16="http://schemas.microsoft.com/office/drawing/2014/main" id="{E39F5567-31F4-03C0-3879-F52F6855F76A}"/>
                  </a:ext>
                </a:extLst>
              </p:cNvPr>
              <p:cNvGrpSpPr>
                <a:grpSpLocks/>
              </p:cNvGrpSpPr>
              <p:nvPr/>
            </p:nvGrpSpPr>
            <p:grpSpPr bwMode="auto">
              <a:xfrm>
                <a:off x="2962" y="2052"/>
                <a:ext cx="472" cy="40"/>
                <a:chOff x="2962" y="2052"/>
                <a:chExt cx="472" cy="40"/>
              </a:xfrm>
            </p:grpSpPr>
            <p:sp>
              <p:nvSpPr>
                <p:cNvPr id="1538" name="Oval 110">
                  <a:extLst>
                    <a:ext uri="{FF2B5EF4-FFF2-40B4-BE49-F238E27FC236}">
                      <a16:creationId xmlns:a16="http://schemas.microsoft.com/office/drawing/2014/main" id="{B016F7F6-41BC-D8BE-3E6C-48B427D01586}"/>
                    </a:ext>
                  </a:extLst>
                </p:cNvPr>
                <p:cNvSpPr>
                  <a:spLocks noChangeArrowheads="1"/>
                </p:cNvSpPr>
                <p:nvPr/>
              </p:nvSpPr>
              <p:spPr bwMode="auto">
                <a:xfrm>
                  <a:off x="2962"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39" name="Oval 111">
                  <a:extLst>
                    <a:ext uri="{FF2B5EF4-FFF2-40B4-BE49-F238E27FC236}">
                      <a16:creationId xmlns:a16="http://schemas.microsoft.com/office/drawing/2014/main" id="{36D8DD4D-88B4-183E-DA31-9C2EE80E5CED}"/>
                    </a:ext>
                  </a:extLst>
                </p:cNvPr>
                <p:cNvSpPr>
                  <a:spLocks noChangeArrowheads="1"/>
                </p:cNvSpPr>
                <p:nvPr/>
              </p:nvSpPr>
              <p:spPr bwMode="auto">
                <a:xfrm>
                  <a:off x="3109"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40" name="Oval 112">
                  <a:extLst>
                    <a:ext uri="{FF2B5EF4-FFF2-40B4-BE49-F238E27FC236}">
                      <a16:creationId xmlns:a16="http://schemas.microsoft.com/office/drawing/2014/main" id="{C20A7199-9AB2-865F-17FF-1A986007F583}"/>
                    </a:ext>
                  </a:extLst>
                </p:cNvPr>
                <p:cNvSpPr>
                  <a:spLocks noChangeArrowheads="1"/>
                </p:cNvSpPr>
                <p:nvPr/>
              </p:nvSpPr>
              <p:spPr bwMode="auto">
                <a:xfrm>
                  <a:off x="3250"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41" name="Oval 113">
                  <a:extLst>
                    <a:ext uri="{FF2B5EF4-FFF2-40B4-BE49-F238E27FC236}">
                      <a16:creationId xmlns:a16="http://schemas.microsoft.com/office/drawing/2014/main" id="{67B25ECD-D670-AEA6-93D7-492A9EDAA054}"/>
                    </a:ext>
                  </a:extLst>
                </p:cNvPr>
                <p:cNvSpPr>
                  <a:spLocks noChangeArrowheads="1"/>
                </p:cNvSpPr>
                <p:nvPr/>
              </p:nvSpPr>
              <p:spPr bwMode="auto">
                <a:xfrm>
                  <a:off x="3397"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527" name="Group 114">
                <a:extLst>
                  <a:ext uri="{FF2B5EF4-FFF2-40B4-BE49-F238E27FC236}">
                    <a16:creationId xmlns:a16="http://schemas.microsoft.com/office/drawing/2014/main" id="{5E58CAAD-9FB2-9EE7-D060-FC1DADDE1349}"/>
                  </a:ext>
                </a:extLst>
              </p:cNvPr>
              <p:cNvGrpSpPr>
                <a:grpSpLocks/>
              </p:cNvGrpSpPr>
              <p:nvPr/>
            </p:nvGrpSpPr>
            <p:grpSpPr bwMode="auto">
              <a:xfrm>
                <a:off x="3538" y="2052"/>
                <a:ext cx="1048" cy="40"/>
                <a:chOff x="3538" y="2052"/>
                <a:chExt cx="1048" cy="40"/>
              </a:xfrm>
            </p:grpSpPr>
            <p:grpSp>
              <p:nvGrpSpPr>
                <p:cNvPr id="1528" name="Group 115">
                  <a:extLst>
                    <a:ext uri="{FF2B5EF4-FFF2-40B4-BE49-F238E27FC236}">
                      <a16:creationId xmlns:a16="http://schemas.microsoft.com/office/drawing/2014/main" id="{2B697CC9-80A2-E77C-8C65-70E2F80A071F}"/>
                    </a:ext>
                  </a:extLst>
                </p:cNvPr>
                <p:cNvGrpSpPr>
                  <a:grpSpLocks/>
                </p:cNvGrpSpPr>
                <p:nvPr/>
              </p:nvGrpSpPr>
              <p:grpSpPr bwMode="auto">
                <a:xfrm>
                  <a:off x="3538" y="2052"/>
                  <a:ext cx="472" cy="40"/>
                  <a:chOff x="3538" y="2052"/>
                  <a:chExt cx="472" cy="40"/>
                </a:xfrm>
              </p:grpSpPr>
              <p:sp>
                <p:nvSpPr>
                  <p:cNvPr id="1534" name="Oval 116">
                    <a:extLst>
                      <a:ext uri="{FF2B5EF4-FFF2-40B4-BE49-F238E27FC236}">
                        <a16:creationId xmlns:a16="http://schemas.microsoft.com/office/drawing/2014/main" id="{5015E1D6-1299-741C-EE1C-18C088096DA4}"/>
                      </a:ext>
                    </a:extLst>
                  </p:cNvPr>
                  <p:cNvSpPr>
                    <a:spLocks noChangeArrowheads="1"/>
                  </p:cNvSpPr>
                  <p:nvPr/>
                </p:nvSpPr>
                <p:spPr bwMode="auto">
                  <a:xfrm>
                    <a:off x="3538"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35" name="Oval 117">
                    <a:extLst>
                      <a:ext uri="{FF2B5EF4-FFF2-40B4-BE49-F238E27FC236}">
                        <a16:creationId xmlns:a16="http://schemas.microsoft.com/office/drawing/2014/main" id="{F907B6E4-4629-662C-3227-4B9E2E57B8C4}"/>
                      </a:ext>
                    </a:extLst>
                  </p:cNvPr>
                  <p:cNvSpPr>
                    <a:spLocks noChangeArrowheads="1"/>
                  </p:cNvSpPr>
                  <p:nvPr/>
                </p:nvSpPr>
                <p:spPr bwMode="auto">
                  <a:xfrm>
                    <a:off x="3685"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36" name="Oval 118">
                    <a:extLst>
                      <a:ext uri="{FF2B5EF4-FFF2-40B4-BE49-F238E27FC236}">
                        <a16:creationId xmlns:a16="http://schemas.microsoft.com/office/drawing/2014/main" id="{E45FF00C-A5AD-BB7B-80DD-579AA056D1FE}"/>
                      </a:ext>
                    </a:extLst>
                  </p:cNvPr>
                  <p:cNvSpPr>
                    <a:spLocks noChangeArrowheads="1"/>
                  </p:cNvSpPr>
                  <p:nvPr/>
                </p:nvSpPr>
                <p:spPr bwMode="auto">
                  <a:xfrm>
                    <a:off x="3826"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37" name="Oval 119">
                    <a:extLst>
                      <a:ext uri="{FF2B5EF4-FFF2-40B4-BE49-F238E27FC236}">
                        <a16:creationId xmlns:a16="http://schemas.microsoft.com/office/drawing/2014/main" id="{6D40D0C0-DE49-1D80-E52D-51B810EEC025}"/>
                      </a:ext>
                    </a:extLst>
                  </p:cNvPr>
                  <p:cNvSpPr>
                    <a:spLocks noChangeArrowheads="1"/>
                  </p:cNvSpPr>
                  <p:nvPr/>
                </p:nvSpPr>
                <p:spPr bwMode="auto">
                  <a:xfrm>
                    <a:off x="3973"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529" name="Group 120">
                  <a:extLst>
                    <a:ext uri="{FF2B5EF4-FFF2-40B4-BE49-F238E27FC236}">
                      <a16:creationId xmlns:a16="http://schemas.microsoft.com/office/drawing/2014/main" id="{2EC9B7CE-31A6-9A79-4A28-802FFAF0B6FA}"/>
                    </a:ext>
                  </a:extLst>
                </p:cNvPr>
                <p:cNvGrpSpPr>
                  <a:grpSpLocks/>
                </p:cNvGrpSpPr>
                <p:nvPr/>
              </p:nvGrpSpPr>
              <p:grpSpPr bwMode="auto">
                <a:xfrm>
                  <a:off x="4114" y="2052"/>
                  <a:ext cx="472" cy="40"/>
                  <a:chOff x="4114" y="2052"/>
                  <a:chExt cx="472" cy="40"/>
                </a:xfrm>
              </p:grpSpPr>
              <p:sp>
                <p:nvSpPr>
                  <p:cNvPr id="1530" name="Oval 121">
                    <a:extLst>
                      <a:ext uri="{FF2B5EF4-FFF2-40B4-BE49-F238E27FC236}">
                        <a16:creationId xmlns:a16="http://schemas.microsoft.com/office/drawing/2014/main" id="{B9729AEC-7B60-59A7-689D-5AD319993BC1}"/>
                      </a:ext>
                    </a:extLst>
                  </p:cNvPr>
                  <p:cNvSpPr>
                    <a:spLocks noChangeArrowheads="1"/>
                  </p:cNvSpPr>
                  <p:nvPr/>
                </p:nvSpPr>
                <p:spPr bwMode="auto">
                  <a:xfrm>
                    <a:off x="4114"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31" name="Oval 122">
                    <a:extLst>
                      <a:ext uri="{FF2B5EF4-FFF2-40B4-BE49-F238E27FC236}">
                        <a16:creationId xmlns:a16="http://schemas.microsoft.com/office/drawing/2014/main" id="{DBEDCBAA-7B29-4B4C-1E2E-4EED149DF3C6}"/>
                      </a:ext>
                    </a:extLst>
                  </p:cNvPr>
                  <p:cNvSpPr>
                    <a:spLocks noChangeArrowheads="1"/>
                  </p:cNvSpPr>
                  <p:nvPr/>
                </p:nvSpPr>
                <p:spPr bwMode="auto">
                  <a:xfrm>
                    <a:off x="4261"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32" name="Oval 123">
                    <a:extLst>
                      <a:ext uri="{FF2B5EF4-FFF2-40B4-BE49-F238E27FC236}">
                        <a16:creationId xmlns:a16="http://schemas.microsoft.com/office/drawing/2014/main" id="{E3059B3C-B8A7-0AF4-A893-0DFADDD3EEE7}"/>
                      </a:ext>
                    </a:extLst>
                  </p:cNvPr>
                  <p:cNvSpPr>
                    <a:spLocks noChangeArrowheads="1"/>
                  </p:cNvSpPr>
                  <p:nvPr/>
                </p:nvSpPr>
                <p:spPr bwMode="auto">
                  <a:xfrm>
                    <a:off x="4402"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533" name="Oval 124">
                    <a:extLst>
                      <a:ext uri="{FF2B5EF4-FFF2-40B4-BE49-F238E27FC236}">
                        <a16:creationId xmlns:a16="http://schemas.microsoft.com/office/drawing/2014/main" id="{C834D1C2-769B-24FD-948F-8898AD9D6123}"/>
                      </a:ext>
                    </a:extLst>
                  </p:cNvPr>
                  <p:cNvSpPr>
                    <a:spLocks noChangeArrowheads="1"/>
                  </p:cNvSpPr>
                  <p:nvPr/>
                </p:nvSpPr>
                <p:spPr bwMode="auto">
                  <a:xfrm>
                    <a:off x="4549"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grpSp>
        <p:grpSp>
          <p:nvGrpSpPr>
            <p:cNvPr id="16" name="Group 125">
              <a:extLst>
                <a:ext uri="{FF2B5EF4-FFF2-40B4-BE49-F238E27FC236}">
                  <a16:creationId xmlns:a16="http://schemas.microsoft.com/office/drawing/2014/main" id="{620BD04F-A764-E6FD-3F0B-32DA7DA3D995}"/>
                </a:ext>
              </a:extLst>
            </p:cNvPr>
            <p:cNvGrpSpPr>
              <a:grpSpLocks/>
            </p:cNvGrpSpPr>
            <p:nvPr/>
          </p:nvGrpSpPr>
          <p:grpSpPr bwMode="auto">
            <a:xfrm>
              <a:off x="1136" y="2379"/>
              <a:ext cx="3455" cy="51"/>
              <a:chOff x="928" y="2535"/>
              <a:chExt cx="3455" cy="51"/>
            </a:xfrm>
          </p:grpSpPr>
          <p:sp>
            <p:nvSpPr>
              <p:cNvPr id="1447" name="Rectangle 126">
                <a:extLst>
                  <a:ext uri="{FF2B5EF4-FFF2-40B4-BE49-F238E27FC236}">
                    <a16:creationId xmlns:a16="http://schemas.microsoft.com/office/drawing/2014/main" id="{BFA4A66D-61A5-0251-BA55-491CB79DF888}"/>
                  </a:ext>
                </a:extLst>
              </p:cNvPr>
              <p:cNvSpPr>
                <a:spLocks noChangeArrowheads="1"/>
              </p:cNvSpPr>
              <p:nvPr/>
            </p:nvSpPr>
            <p:spPr bwMode="auto">
              <a:xfrm>
                <a:off x="931" y="2538"/>
                <a:ext cx="3448" cy="48"/>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48" name="Line 127">
                <a:extLst>
                  <a:ext uri="{FF2B5EF4-FFF2-40B4-BE49-F238E27FC236}">
                    <a16:creationId xmlns:a16="http://schemas.microsoft.com/office/drawing/2014/main" id="{A57DED99-FF4A-DB20-D31E-E0C8498BAB27}"/>
                  </a:ext>
                </a:extLst>
              </p:cNvPr>
              <p:cNvSpPr>
                <a:spLocks noChangeShapeType="1"/>
              </p:cNvSpPr>
              <p:nvPr/>
            </p:nvSpPr>
            <p:spPr bwMode="auto">
              <a:xfrm flipV="1">
                <a:off x="92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49" name="Line 128">
                <a:extLst>
                  <a:ext uri="{FF2B5EF4-FFF2-40B4-BE49-F238E27FC236}">
                    <a16:creationId xmlns:a16="http://schemas.microsoft.com/office/drawing/2014/main" id="{58DDE5B7-4040-F74E-198C-6D8490112DB0}"/>
                  </a:ext>
                </a:extLst>
              </p:cNvPr>
              <p:cNvSpPr>
                <a:spLocks noChangeShapeType="1"/>
              </p:cNvSpPr>
              <p:nvPr/>
            </p:nvSpPr>
            <p:spPr bwMode="auto">
              <a:xfrm>
                <a:off x="97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50" name="Line 129">
                <a:extLst>
                  <a:ext uri="{FF2B5EF4-FFF2-40B4-BE49-F238E27FC236}">
                    <a16:creationId xmlns:a16="http://schemas.microsoft.com/office/drawing/2014/main" id="{AE1712F9-BB65-7D5D-DB29-E145287BBFF1}"/>
                  </a:ext>
                </a:extLst>
              </p:cNvPr>
              <p:cNvSpPr>
                <a:spLocks noChangeShapeType="1"/>
              </p:cNvSpPr>
              <p:nvPr/>
            </p:nvSpPr>
            <p:spPr bwMode="auto">
              <a:xfrm flipV="1">
                <a:off x="102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51" name="Line 130">
                <a:extLst>
                  <a:ext uri="{FF2B5EF4-FFF2-40B4-BE49-F238E27FC236}">
                    <a16:creationId xmlns:a16="http://schemas.microsoft.com/office/drawing/2014/main" id="{85E23EEE-9E8B-16D8-F23A-D913BB19994B}"/>
                  </a:ext>
                </a:extLst>
              </p:cNvPr>
              <p:cNvSpPr>
                <a:spLocks noChangeShapeType="1"/>
              </p:cNvSpPr>
              <p:nvPr/>
            </p:nvSpPr>
            <p:spPr bwMode="auto">
              <a:xfrm>
                <a:off x="107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52" name="Line 131">
                <a:extLst>
                  <a:ext uri="{FF2B5EF4-FFF2-40B4-BE49-F238E27FC236}">
                    <a16:creationId xmlns:a16="http://schemas.microsoft.com/office/drawing/2014/main" id="{AF7026E4-2CC2-2B9A-C9D4-7C9BB856ED08}"/>
                  </a:ext>
                </a:extLst>
              </p:cNvPr>
              <p:cNvSpPr>
                <a:spLocks noChangeShapeType="1"/>
              </p:cNvSpPr>
              <p:nvPr/>
            </p:nvSpPr>
            <p:spPr bwMode="auto">
              <a:xfrm flipV="1">
                <a:off x="112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53" name="Line 132">
                <a:extLst>
                  <a:ext uri="{FF2B5EF4-FFF2-40B4-BE49-F238E27FC236}">
                    <a16:creationId xmlns:a16="http://schemas.microsoft.com/office/drawing/2014/main" id="{7E95EB38-04C2-DDE0-6DC9-C8A385F2AFDC}"/>
                  </a:ext>
                </a:extLst>
              </p:cNvPr>
              <p:cNvSpPr>
                <a:spLocks noChangeShapeType="1"/>
              </p:cNvSpPr>
              <p:nvPr/>
            </p:nvSpPr>
            <p:spPr bwMode="auto">
              <a:xfrm>
                <a:off x="116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54" name="Line 133">
                <a:extLst>
                  <a:ext uri="{FF2B5EF4-FFF2-40B4-BE49-F238E27FC236}">
                    <a16:creationId xmlns:a16="http://schemas.microsoft.com/office/drawing/2014/main" id="{D6915517-3069-5496-B3F1-FB5C428A6F08}"/>
                  </a:ext>
                </a:extLst>
              </p:cNvPr>
              <p:cNvSpPr>
                <a:spLocks noChangeShapeType="1"/>
              </p:cNvSpPr>
              <p:nvPr/>
            </p:nvSpPr>
            <p:spPr bwMode="auto">
              <a:xfrm flipV="1">
                <a:off x="121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55" name="Line 134">
                <a:extLst>
                  <a:ext uri="{FF2B5EF4-FFF2-40B4-BE49-F238E27FC236}">
                    <a16:creationId xmlns:a16="http://schemas.microsoft.com/office/drawing/2014/main" id="{7177037D-EE14-8C5B-9CC5-28A36435B529}"/>
                  </a:ext>
                </a:extLst>
              </p:cNvPr>
              <p:cNvSpPr>
                <a:spLocks noChangeShapeType="1"/>
              </p:cNvSpPr>
              <p:nvPr/>
            </p:nvSpPr>
            <p:spPr bwMode="auto">
              <a:xfrm>
                <a:off x="126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56" name="Line 135">
                <a:extLst>
                  <a:ext uri="{FF2B5EF4-FFF2-40B4-BE49-F238E27FC236}">
                    <a16:creationId xmlns:a16="http://schemas.microsoft.com/office/drawing/2014/main" id="{C2E53691-B90B-DBCE-9044-FF721C82E81E}"/>
                  </a:ext>
                </a:extLst>
              </p:cNvPr>
              <p:cNvSpPr>
                <a:spLocks noChangeShapeType="1"/>
              </p:cNvSpPr>
              <p:nvPr/>
            </p:nvSpPr>
            <p:spPr bwMode="auto">
              <a:xfrm flipV="1">
                <a:off x="131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57" name="Line 136">
                <a:extLst>
                  <a:ext uri="{FF2B5EF4-FFF2-40B4-BE49-F238E27FC236}">
                    <a16:creationId xmlns:a16="http://schemas.microsoft.com/office/drawing/2014/main" id="{2976F77B-D121-2A33-6016-61A6B8323A37}"/>
                  </a:ext>
                </a:extLst>
              </p:cNvPr>
              <p:cNvSpPr>
                <a:spLocks noChangeShapeType="1"/>
              </p:cNvSpPr>
              <p:nvPr/>
            </p:nvSpPr>
            <p:spPr bwMode="auto">
              <a:xfrm>
                <a:off x="136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58" name="Line 137">
                <a:extLst>
                  <a:ext uri="{FF2B5EF4-FFF2-40B4-BE49-F238E27FC236}">
                    <a16:creationId xmlns:a16="http://schemas.microsoft.com/office/drawing/2014/main" id="{0DD92AF3-90DE-1CE6-BECD-63A49DABD3A5}"/>
                  </a:ext>
                </a:extLst>
              </p:cNvPr>
              <p:cNvSpPr>
                <a:spLocks noChangeShapeType="1"/>
              </p:cNvSpPr>
              <p:nvPr/>
            </p:nvSpPr>
            <p:spPr bwMode="auto">
              <a:xfrm flipV="1">
                <a:off x="140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59" name="Line 138">
                <a:extLst>
                  <a:ext uri="{FF2B5EF4-FFF2-40B4-BE49-F238E27FC236}">
                    <a16:creationId xmlns:a16="http://schemas.microsoft.com/office/drawing/2014/main" id="{34C7CBC2-26FD-EC81-B631-984DEB00D5BE}"/>
                  </a:ext>
                </a:extLst>
              </p:cNvPr>
              <p:cNvSpPr>
                <a:spLocks noChangeShapeType="1"/>
              </p:cNvSpPr>
              <p:nvPr/>
            </p:nvSpPr>
            <p:spPr bwMode="auto">
              <a:xfrm>
                <a:off x="145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60" name="Line 139">
                <a:extLst>
                  <a:ext uri="{FF2B5EF4-FFF2-40B4-BE49-F238E27FC236}">
                    <a16:creationId xmlns:a16="http://schemas.microsoft.com/office/drawing/2014/main" id="{9D48132D-1B59-9E96-6723-0BB2CA0B6705}"/>
                  </a:ext>
                </a:extLst>
              </p:cNvPr>
              <p:cNvSpPr>
                <a:spLocks noChangeShapeType="1"/>
              </p:cNvSpPr>
              <p:nvPr/>
            </p:nvSpPr>
            <p:spPr bwMode="auto">
              <a:xfrm flipV="1">
                <a:off x="150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61" name="Line 140">
                <a:extLst>
                  <a:ext uri="{FF2B5EF4-FFF2-40B4-BE49-F238E27FC236}">
                    <a16:creationId xmlns:a16="http://schemas.microsoft.com/office/drawing/2014/main" id="{1B90B49D-CBD0-35B9-57B6-8C76849A9F4E}"/>
                  </a:ext>
                </a:extLst>
              </p:cNvPr>
              <p:cNvSpPr>
                <a:spLocks noChangeShapeType="1"/>
              </p:cNvSpPr>
              <p:nvPr/>
            </p:nvSpPr>
            <p:spPr bwMode="auto">
              <a:xfrm>
                <a:off x="155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62" name="Line 141">
                <a:extLst>
                  <a:ext uri="{FF2B5EF4-FFF2-40B4-BE49-F238E27FC236}">
                    <a16:creationId xmlns:a16="http://schemas.microsoft.com/office/drawing/2014/main" id="{5A4A0143-DD1F-7328-A6BF-15A08EC1B58D}"/>
                  </a:ext>
                </a:extLst>
              </p:cNvPr>
              <p:cNvSpPr>
                <a:spLocks noChangeShapeType="1"/>
              </p:cNvSpPr>
              <p:nvPr/>
            </p:nvSpPr>
            <p:spPr bwMode="auto">
              <a:xfrm flipV="1">
                <a:off x="160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63" name="Line 142">
                <a:extLst>
                  <a:ext uri="{FF2B5EF4-FFF2-40B4-BE49-F238E27FC236}">
                    <a16:creationId xmlns:a16="http://schemas.microsoft.com/office/drawing/2014/main" id="{B547B3CA-3FEC-CD8E-8185-39E47B8466A1}"/>
                  </a:ext>
                </a:extLst>
              </p:cNvPr>
              <p:cNvSpPr>
                <a:spLocks noChangeShapeType="1"/>
              </p:cNvSpPr>
              <p:nvPr/>
            </p:nvSpPr>
            <p:spPr bwMode="auto">
              <a:xfrm>
                <a:off x="164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64" name="Line 143">
                <a:extLst>
                  <a:ext uri="{FF2B5EF4-FFF2-40B4-BE49-F238E27FC236}">
                    <a16:creationId xmlns:a16="http://schemas.microsoft.com/office/drawing/2014/main" id="{457B4F23-0681-ACF4-6362-E9A794656DF7}"/>
                  </a:ext>
                </a:extLst>
              </p:cNvPr>
              <p:cNvSpPr>
                <a:spLocks noChangeShapeType="1"/>
              </p:cNvSpPr>
              <p:nvPr/>
            </p:nvSpPr>
            <p:spPr bwMode="auto">
              <a:xfrm flipV="1">
                <a:off x="169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65" name="Line 144">
                <a:extLst>
                  <a:ext uri="{FF2B5EF4-FFF2-40B4-BE49-F238E27FC236}">
                    <a16:creationId xmlns:a16="http://schemas.microsoft.com/office/drawing/2014/main" id="{0CC022C4-1B51-1D6C-BDC0-AFF1AD64B857}"/>
                  </a:ext>
                </a:extLst>
              </p:cNvPr>
              <p:cNvSpPr>
                <a:spLocks noChangeShapeType="1"/>
              </p:cNvSpPr>
              <p:nvPr/>
            </p:nvSpPr>
            <p:spPr bwMode="auto">
              <a:xfrm>
                <a:off x="174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66" name="Line 145">
                <a:extLst>
                  <a:ext uri="{FF2B5EF4-FFF2-40B4-BE49-F238E27FC236}">
                    <a16:creationId xmlns:a16="http://schemas.microsoft.com/office/drawing/2014/main" id="{F5B66C03-2B62-74C1-19EF-E8803BF5D7FC}"/>
                  </a:ext>
                </a:extLst>
              </p:cNvPr>
              <p:cNvSpPr>
                <a:spLocks noChangeShapeType="1"/>
              </p:cNvSpPr>
              <p:nvPr/>
            </p:nvSpPr>
            <p:spPr bwMode="auto">
              <a:xfrm flipV="1">
                <a:off x="179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67" name="Line 146">
                <a:extLst>
                  <a:ext uri="{FF2B5EF4-FFF2-40B4-BE49-F238E27FC236}">
                    <a16:creationId xmlns:a16="http://schemas.microsoft.com/office/drawing/2014/main" id="{EAC4AB52-B254-2FA0-3512-9B89486F2897}"/>
                  </a:ext>
                </a:extLst>
              </p:cNvPr>
              <p:cNvSpPr>
                <a:spLocks noChangeShapeType="1"/>
              </p:cNvSpPr>
              <p:nvPr/>
            </p:nvSpPr>
            <p:spPr bwMode="auto">
              <a:xfrm>
                <a:off x="184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68" name="Line 147">
                <a:extLst>
                  <a:ext uri="{FF2B5EF4-FFF2-40B4-BE49-F238E27FC236}">
                    <a16:creationId xmlns:a16="http://schemas.microsoft.com/office/drawing/2014/main" id="{6BCA8F20-DC5B-FE11-08FD-6492AA3F9DAE}"/>
                  </a:ext>
                </a:extLst>
              </p:cNvPr>
              <p:cNvSpPr>
                <a:spLocks noChangeShapeType="1"/>
              </p:cNvSpPr>
              <p:nvPr/>
            </p:nvSpPr>
            <p:spPr bwMode="auto">
              <a:xfrm flipV="1">
                <a:off x="188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69" name="Line 148">
                <a:extLst>
                  <a:ext uri="{FF2B5EF4-FFF2-40B4-BE49-F238E27FC236}">
                    <a16:creationId xmlns:a16="http://schemas.microsoft.com/office/drawing/2014/main" id="{5D887451-E0D8-767D-A490-0BBDAFC759F1}"/>
                  </a:ext>
                </a:extLst>
              </p:cNvPr>
              <p:cNvSpPr>
                <a:spLocks noChangeShapeType="1"/>
              </p:cNvSpPr>
              <p:nvPr/>
            </p:nvSpPr>
            <p:spPr bwMode="auto">
              <a:xfrm>
                <a:off x="193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70" name="Line 149">
                <a:extLst>
                  <a:ext uri="{FF2B5EF4-FFF2-40B4-BE49-F238E27FC236}">
                    <a16:creationId xmlns:a16="http://schemas.microsoft.com/office/drawing/2014/main" id="{1B1DC8A9-B607-16C0-47C6-72B2F1E07686}"/>
                  </a:ext>
                </a:extLst>
              </p:cNvPr>
              <p:cNvSpPr>
                <a:spLocks noChangeShapeType="1"/>
              </p:cNvSpPr>
              <p:nvPr/>
            </p:nvSpPr>
            <p:spPr bwMode="auto">
              <a:xfrm flipV="1">
                <a:off x="198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71" name="Line 150">
                <a:extLst>
                  <a:ext uri="{FF2B5EF4-FFF2-40B4-BE49-F238E27FC236}">
                    <a16:creationId xmlns:a16="http://schemas.microsoft.com/office/drawing/2014/main" id="{3D19FD62-5A12-FF77-2D43-A57F09222231}"/>
                  </a:ext>
                </a:extLst>
              </p:cNvPr>
              <p:cNvSpPr>
                <a:spLocks noChangeShapeType="1"/>
              </p:cNvSpPr>
              <p:nvPr/>
            </p:nvSpPr>
            <p:spPr bwMode="auto">
              <a:xfrm>
                <a:off x="203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72" name="Line 151">
                <a:extLst>
                  <a:ext uri="{FF2B5EF4-FFF2-40B4-BE49-F238E27FC236}">
                    <a16:creationId xmlns:a16="http://schemas.microsoft.com/office/drawing/2014/main" id="{91BBD66A-0BEA-7B70-3730-DDFC77E3D7E5}"/>
                  </a:ext>
                </a:extLst>
              </p:cNvPr>
              <p:cNvSpPr>
                <a:spLocks noChangeShapeType="1"/>
              </p:cNvSpPr>
              <p:nvPr/>
            </p:nvSpPr>
            <p:spPr bwMode="auto">
              <a:xfrm flipV="1">
                <a:off x="208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73" name="Line 152">
                <a:extLst>
                  <a:ext uri="{FF2B5EF4-FFF2-40B4-BE49-F238E27FC236}">
                    <a16:creationId xmlns:a16="http://schemas.microsoft.com/office/drawing/2014/main" id="{CEC746E3-5507-6E9D-54BB-8DCB8B683E13}"/>
                  </a:ext>
                </a:extLst>
              </p:cNvPr>
              <p:cNvSpPr>
                <a:spLocks noChangeShapeType="1"/>
              </p:cNvSpPr>
              <p:nvPr/>
            </p:nvSpPr>
            <p:spPr bwMode="auto">
              <a:xfrm>
                <a:off x="212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74" name="Line 153">
                <a:extLst>
                  <a:ext uri="{FF2B5EF4-FFF2-40B4-BE49-F238E27FC236}">
                    <a16:creationId xmlns:a16="http://schemas.microsoft.com/office/drawing/2014/main" id="{912B300E-D0CE-FFA1-DF17-2D98B0BD877A}"/>
                  </a:ext>
                </a:extLst>
              </p:cNvPr>
              <p:cNvSpPr>
                <a:spLocks noChangeShapeType="1"/>
              </p:cNvSpPr>
              <p:nvPr/>
            </p:nvSpPr>
            <p:spPr bwMode="auto">
              <a:xfrm flipV="1">
                <a:off x="217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75" name="Line 154">
                <a:extLst>
                  <a:ext uri="{FF2B5EF4-FFF2-40B4-BE49-F238E27FC236}">
                    <a16:creationId xmlns:a16="http://schemas.microsoft.com/office/drawing/2014/main" id="{FF2B6C7F-1942-F8C4-09EC-D856C5B4EF70}"/>
                  </a:ext>
                </a:extLst>
              </p:cNvPr>
              <p:cNvSpPr>
                <a:spLocks noChangeShapeType="1"/>
              </p:cNvSpPr>
              <p:nvPr/>
            </p:nvSpPr>
            <p:spPr bwMode="auto">
              <a:xfrm>
                <a:off x="222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76" name="Line 155">
                <a:extLst>
                  <a:ext uri="{FF2B5EF4-FFF2-40B4-BE49-F238E27FC236}">
                    <a16:creationId xmlns:a16="http://schemas.microsoft.com/office/drawing/2014/main" id="{15FD1920-12F3-1F4D-06CC-5E31C30E00CF}"/>
                  </a:ext>
                </a:extLst>
              </p:cNvPr>
              <p:cNvSpPr>
                <a:spLocks noChangeShapeType="1"/>
              </p:cNvSpPr>
              <p:nvPr/>
            </p:nvSpPr>
            <p:spPr bwMode="auto">
              <a:xfrm flipV="1">
                <a:off x="227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77" name="Line 156">
                <a:extLst>
                  <a:ext uri="{FF2B5EF4-FFF2-40B4-BE49-F238E27FC236}">
                    <a16:creationId xmlns:a16="http://schemas.microsoft.com/office/drawing/2014/main" id="{F2BB1D05-E31F-4221-BCFA-3DAC865C7424}"/>
                  </a:ext>
                </a:extLst>
              </p:cNvPr>
              <p:cNvSpPr>
                <a:spLocks noChangeShapeType="1"/>
              </p:cNvSpPr>
              <p:nvPr/>
            </p:nvSpPr>
            <p:spPr bwMode="auto">
              <a:xfrm>
                <a:off x="232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78" name="Line 157">
                <a:extLst>
                  <a:ext uri="{FF2B5EF4-FFF2-40B4-BE49-F238E27FC236}">
                    <a16:creationId xmlns:a16="http://schemas.microsoft.com/office/drawing/2014/main" id="{96B9FEE7-65A0-5ECF-EB23-90E5CB3A9A6A}"/>
                  </a:ext>
                </a:extLst>
              </p:cNvPr>
              <p:cNvSpPr>
                <a:spLocks noChangeShapeType="1"/>
              </p:cNvSpPr>
              <p:nvPr/>
            </p:nvSpPr>
            <p:spPr bwMode="auto">
              <a:xfrm flipV="1">
                <a:off x="236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79" name="Line 158">
                <a:extLst>
                  <a:ext uri="{FF2B5EF4-FFF2-40B4-BE49-F238E27FC236}">
                    <a16:creationId xmlns:a16="http://schemas.microsoft.com/office/drawing/2014/main" id="{2994324D-5B5E-535C-A5B9-785CA00CDE93}"/>
                  </a:ext>
                </a:extLst>
              </p:cNvPr>
              <p:cNvSpPr>
                <a:spLocks noChangeShapeType="1"/>
              </p:cNvSpPr>
              <p:nvPr/>
            </p:nvSpPr>
            <p:spPr bwMode="auto">
              <a:xfrm>
                <a:off x="241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80" name="Line 159">
                <a:extLst>
                  <a:ext uri="{FF2B5EF4-FFF2-40B4-BE49-F238E27FC236}">
                    <a16:creationId xmlns:a16="http://schemas.microsoft.com/office/drawing/2014/main" id="{0914EE54-7B28-14C8-889F-24DB1FB2647B}"/>
                  </a:ext>
                </a:extLst>
              </p:cNvPr>
              <p:cNvSpPr>
                <a:spLocks noChangeShapeType="1"/>
              </p:cNvSpPr>
              <p:nvPr/>
            </p:nvSpPr>
            <p:spPr bwMode="auto">
              <a:xfrm flipV="1">
                <a:off x="246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81" name="Line 160">
                <a:extLst>
                  <a:ext uri="{FF2B5EF4-FFF2-40B4-BE49-F238E27FC236}">
                    <a16:creationId xmlns:a16="http://schemas.microsoft.com/office/drawing/2014/main" id="{ECC5CE5D-8C37-9A67-3E84-6F06218BF460}"/>
                  </a:ext>
                </a:extLst>
              </p:cNvPr>
              <p:cNvSpPr>
                <a:spLocks noChangeShapeType="1"/>
              </p:cNvSpPr>
              <p:nvPr/>
            </p:nvSpPr>
            <p:spPr bwMode="auto">
              <a:xfrm>
                <a:off x="251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82" name="Line 161">
                <a:extLst>
                  <a:ext uri="{FF2B5EF4-FFF2-40B4-BE49-F238E27FC236}">
                    <a16:creationId xmlns:a16="http://schemas.microsoft.com/office/drawing/2014/main" id="{5B1E86FC-F37E-8582-8EF3-8871338EB11D}"/>
                  </a:ext>
                </a:extLst>
              </p:cNvPr>
              <p:cNvSpPr>
                <a:spLocks noChangeShapeType="1"/>
              </p:cNvSpPr>
              <p:nvPr/>
            </p:nvSpPr>
            <p:spPr bwMode="auto">
              <a:xfrm flipV="1">
                <a:off x="256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83" name="Line 162">
                <a:extLst>
                  <a:ext uri="{FF2B5EF4-FFF2-40B4-BE49-F238E27FC236}">
                    <a16:creationId xmlns:a16="http://schemas.microsoft.com/office/drawing/2014/main" id="{8491B4C6-0223-86F1-C74A-D88073480F13}"/>
                  </a:ext>
                </a:extLst>
              </p:cNvPr>
              <p:cNvSpPr>
                <a:spLocks noChangeShapeType="1"/>
              </p:cNvSpPr>
              <p:nvPr/>
            </p:nvSpPr>
            <p:spPr bwMode="auto">
              <a:xfrm>
                <a:off x="260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84" name="Line 163">
                <a:extLst>
                  <a:ext uri="{FF2B5EF4-FFF2-40B4-BE49-F238E27FC236}">
                    <a16:creationId xmlns:a16="http://schemas.microsoft.com/office/drawing/2014/main" id="{83A7A353-861F-225F-9821-D431817B019C}"/>
                  </a:ext>
                </a:extLst>
              </p:cNvPr>
              <p:cNvSpPr>
                <a:spLocks noChangeShapeType="1"/>
              </p:cNvSpPr>
              <p:nvPr/>
            </p:nvSpPr>
            <p:spPr bwMode="auto">
              <a:xfrm flipV="1">
                <a:off x="265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85" name="Line 164">
                <a:extLst>
                  <a:ext uri="{FF2B5EF4-FFF2-40B4-BE49-F238E27FC236}">
                    <a16:creationId xmlns:a16="http://schemas.microsoft.com/office/drawing/2014/main" id="{16E8425D-AE18-8A42-47DF-1B036EAAD678}"/>
                  </a:ext>
                </a:extLst>
              </p:cNvPr>
              <p:cNvSpPr>
                <a:spLocks noChangeShapeType="1"/>
              </p:cNvSpPr>
              <p:nvPr/>
            </p:nvSpPr>
            <p:spPr bwMode="auto">
              <a:xfrm>
                <a:off x="270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86" name="Line 165">
                <a:extLst>
                  <a:ext uri="{FF2B5EF4-FFF2-40B4-BE49-F238E27FC236}">
                    <a16:creationId xmlns:a16="http://schemas.microsoft.com/office/drawing/2014/main" id="{915CA6F8-B310-2311-35DC-FD531620FB3A}"/>
                  </a:ext>
                </a:extLst>
              </p:cNvPr>
              <p:cNvSpPr>
                <a:spLocks noChangeShapeType="1"/>
              </p:cNvSpPr>
              <p:nvPr/>
            </p:nvSpPr>
            <p:spPr bwMode="auto">
              <a:xfrm flipV="1">
                <a:off x="275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87" name="Line 166">
                <a:extLst>
                  <a:ext uri="{FF2B5EF4-FFF2-40B4-BE49-F238E27FC236}">
                    <a16:creationId xmlns:a16="http://schemas.microsoft.com/office/drawing/2014/main" id="{75871AC5-65E0-3201-5245-838E27854DED}"/>
                  </a:ext>
                </a:extLst>
              </p:cNvPr>
              <p:cNvSpPr>
                <a:spLocks noChangeShapeType="1"/>
              </p:cNvSpPr>
              <p:nvPr/>
            </p:nvSpPr>
            <p:spPr bwMode="auto">
              <a:xfrm>
                <a:off x="280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88" name="Line 167">
                <a:extLst>
                  <a:ext uri="{FF2B5EF4-FFF2-40B4-BE49-F238E27FC236}">
                    <a16:creationId xmlns:a16="http://schemas.microsoft.com/office/drawing/2014/main" id="{DCEB47AF-8569-EB7D-9A9D-531D731D6637}"/>
                  </a:ext>
                </a:extLst>
              </p:cNvPr>
              <p:cNvSpPr>
                <a:spLocks noChangeShapeType="1"/>
              </p:cNvSpPr>
              <p:nvPr/>
            </p:nvSpPr>
            <p:spPr bwMode="auto">
              <a:xfrm flipV="1">
                <a:off x="284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89" name="Line 168">
                <a:extLst>
                  <a:ext uri="{FF2B5EF4-FFF2-40B4-BE49-F238E27FC236}">
                    <a16:creationId xmlns:a16="http://schemas.microsoft.com/office/drawing/2014/main" id="{D75B56E2-777E-37E3-6F3A-3CFF2366090C}"/>
                  </a:ext>
                </a:extLst>
              </p:cNvPr>
              <p:cNvSpPr>
                <a:spLocks noChangeShapeType="1"/>
              </p:cNvSpPr>
              <p:nvPr/>
            </p:nvSpPr>
            <p:spPr bwMode="auto">
              <a:xfrm>
                <a:off x="289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90" name="Line 169">
                <a:extLst>
                  <a:ext uri="{FF2B5EF4-FFF2-40B4-BE49-F238E27FC236}">
                    <a16:creationId xmlns:a16="http://schemas.microsoft.com/office/drawing/2014/main" id="{5A576DE8-DE6A-FD35-5982-55521FE92F95}"/>
                  </a:ext>
                </a:extLst>
              </p:cNvPr>
              <p:cNvSpPr>
                <a:spLocks noChangeShapeType="1"/>
              </p:cNvSpPr>
              <p:nvPr/>
            </p:nvSpPr>
            <p:spPr bwMode="auto">
              <a:xfrm flipV="1">
                <a:off x="294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91" name="Line 170">
                <a:extLst>
                  <a:ext uri="{FF2B5EF4-FFF2-40B4-BE49-F238E27FC236}">
                    <a16:creationId xmlns:a16="http://schemas.microsoft.com/office/drawing/2014/main" id="{484BE16E-EAB8-568A-FD95-EAC4042DBC8A}"/>
                  </a:ext>
                </a:extLst>
              </p:cNvPr>
              <p:cNvSpPr>
                <a:spLocks noChangeShapeType="1"/>
              </p:cNvSpPr>
              <p:nvPr/>
            </p:nvSpPr>
            <p:spPr bwMode="auto">
              <a:xfrm>
                <a:off x="299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92" name="Line 171">
                <a:extLst>
                  <a:ext uri="{FF2B5EF4-FFF2-40B4-BE49-F238E27FC236}">
                    <a16:creationId xmlns:a16="http://schemas.microsoft.com/office/drawing/2014/main" id="{306C66CC-4DDF-A040-834A-C89D31EE3962}"/>
                  </a:ext>
                </a:extLst>
              </p:cNvPr>
              <p:cNvSpPr>
                <a:spLocks noChangeShapeType="1"/>
              </p:cNvSpPr>
              <p:nvPr/>
            </p:nvSpPr>
            <p:spPr bwMode="auto">
              <a:xfrm flipV="1">
                <a:off x="304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93" name="Line 172">
                <a:extLst>
                  <a:ext uri="{FF2B5EF4-FFF2-40B4-BE49-F238E27FC236}">
                    <a16:creationId xmlns:a16="http://schemas.microsoft.com/office/drawing/2014/main" id="{398C1EB4-058C-89A0-4839-885F183CCC87}"/>
                  </a:ext>
                </a:extLst>
              </p:cNvPr>
              <p:cNvSpPr>
                <a:spLocks noChangeShapeType="1"/>
              </p:cNvSpPr>
              <p:nvPr/>
            </p:nvSpPr>
            <p:spPr bwMode="auto">
              <a:xfrm>
                <a:off x="308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94" name="Line 173">
                <a:extLst>
                  <a:ext uri="{FF2B5EF4-FFF2-40B4-BE49-F238E27FC236}">
                    <a16:creationId xmlns:a16="http://schemas.microsoft.com/office/drawing/2014/main" id="{93926638-0CED-A0FF-184A-567412F6619D}"/>
                  </a:ext>
                </a:extLst>
              </p:cNvPr>
              <p:cNvSpPr>
                <a:spLocks noChangeShapeType="1"/>
              </p:cNvSpPr>
              <p:nvPr/>
            </p:nvSpPr>
            <p:spPr bwMode="auto">
              <a:xfrm flipV="1">
                <a:off x="313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95" name="Line 174">
                <a:extLst>
                  <a:ext uri="{FF2B5EF4-FFF2-40B4-BE49-F238E27FC236}">
                    <a16:creationId xmlns:a16="http://schemas.microsoft.com/office/drawing/2014/main" id="{A14961D9-0191-0E94-EC7A-0CAC1D9C5A9D}"/>
                  </a:ext>
                </a:extLst>
              </p:cNvPr>
              <p:cNvSpPr>
                <a:spLocks noChangeShapeType="1"/>
              </p:cNvSpPr>
              <p:nvPr/>
            </p:nvSpPr>
            <p:spPr bwMode="auto">
              <a:xfrm>
                <a:off x="318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96" name="Line 175">
                <a:extLst>
                  <a:ext uri="{FF2B5EF4-FFF2-40B4-BE49-F238E27FC236}">
                    <a16:creationId xmlns:a16="http://schemas.microsoft.com/office/drawing/2014/main" id="{A5B5F1D5-98FC-EE17-482B-A664ED39603A}"/>
                  </a:ext>
                </a:extLst>
              </p:cNvPr>
              <p:cNvSpPr>
                <a:spLocks noChangeShapeType="1"/>
              </p:cNvSpPr>
              <p:nvPr/>
            </p:nvSpPr>
            <p:spPr bwMode="auto">
              <a:xfrm flipV="1">
                <a:off x="323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97" name="Line 176">
                <a:extLst>
                  <a:ext uri="{FF2B5EF4-FFF2-40B4-BE49-F238E27FC236}">
                    <a16:creationId xmlns:a16="http://schemas.microsoft.com/office/drawing/2014/main" id="{FD245A6A-5C77-0909-46BC-0633D0CB9834}"/>
                  </a:ext>
                </a:extLst>
              </p:cNvPr>
              <p:cNvSpPr>
                <a:spLocks noChangeShapeType="1"/>
              </p:cNvSpPr>
              <p:nvPr/>
            </p:nvSpPr>
            <p:spPr bwMode="auto">
              <a:xfrm>
                <a:off x="328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98" name="Line 177">
                <a:extLst>
                  <a:ext uri="{FF2B5EF4-FFF2-40B4-BE49-F238E27FC236}">
                    <a16:creationId xmlns:a16="http://schemas.microsoft.com/office/drawing/2014/main" id="{D929E470-2E83-A5D0-E2AB-993136DBB473}"/>
                  </a:ext>
                </a:extLst>
              </p:cNvPr>
              <p:cNvSpPr>
                <a:spLocks noChangeShapeType="1"/>
              </p:cNvSpPr>
              <p:nvPr/>
            </p:nvSpPr>
            <p:spPr bwMode="auto">
              <a:xfrm flipV="1">
                <a:off x="332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99" name="Line 178">
                <a:extLst>
                  <a:ext uri="{FF2B5EF4-FFF2-40B4-BE49-F238E27FC236}">
                    <a16:creationId xmlns:a16="http://schemas.microsoft.com/office/drawing/2014/main" id="{2A95843F-B553-A907-5C73-F17CEC94A42C}"/>
                  </a:ext>
                </a:extLst>
              </p:cNvPr>
              <p:cNvSpPr>
                <a:spLocks noChangeShapeType="1"/>
              </p:cNvSpPr>
              <p:nvPr/>
            </p:nvSpPr>
            <p:spPr bwMode="auto">
              <a:xfrm>
                <a:off x="337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00" name="Line 179">
                <a:extLst>
                  <a:ext uri="{FF2B5EF4-FFF2-40B4-BE49-F238E27FC236}">
                    <a16:creationId xmlns:a16="http://schemas.microsoft.com/office/drawing/2014/main" id="{908B940C-CDE5-A753-994D-7CDBD4CC9FFE}"/>
                  </a:ext>
                </a:extLst>
              </p:cNvPr>
              <p:cNvSpPr>
                <a:spLocks noChangeShapeType="1"/>
              </p:cNvSpPr>
              <p:nvPr/>
            </p:nvSpPr>
            <p:spPr bwMode="auto">
              <a:xfrm flipV="1">
                <a:off x="342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01" name="Line 180">
                <a:extLst>
                  <a:ext uri="{FF2B5EF4-FFF2-40B4-BE49-F238E27FC236}">
                    <a16:creationId xmlns:a16="http://schemas.microsoft.com/office/drawing/2014/main" id="{48E1B2C6-9234-1E05-D38D-032CC99298EF}"/>
                  </a:ext>
                </a:extLst>
              </p:cNvPr>
              <p:cNvSpPr>
                <a:spLocks noChangeShapeType="1"/>
              </p:cNvSpPr>
              <p:nvPr/>
            </p:nvSpPr>
            <p:spPr bwMode="auto">
              <a:xfrm>
                <a:off x="347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02" name="Line 181">
                <a:extLst>
                  <a:ext uri="{FF2B5EF4-FFF2-40B4-BE49-F238E27FC236}">
                    <a16:creationId xmlns:a16="http://schemas.microsoft.com/office/drawing/2014/main" id="{913D87AB-BBE2-1433-205E-F4E14FD5BDED}"/>
                  </a:ext>
                </a:extLst>
              </p:cNvPr>
              <p:cNvSpPr>
                <a:spLocks noChangeShapeType="1"/>
              </p:cNvSpPr>
              <p:nvPr/>
            </p:nvSpPr>
            <p:spPr bwMode="auto">
              <a:xfrm flipV="1">
                <a:off x="352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03" name="Line 182">
                <a:extLst>
                  <a:ext uri="{FF2B5EF4-FFF2-40B4-BE49-F238E27FC236}">
                    <a16:creationId xmlns:a16="http://schemas.microsoft.com/office/drawing/2014/main" id="{47DCAF97-319E-8839-D095-55DF4351B081}"/>
                  </a:ext>
                </a:extLst>
              </p:cNvPr>
              <p:cNvSpPr>
                <a:spLocks noChangeShapeType="1"/>
              </p:cNvSpPr>
              <p:nvPr/>
            </p:nvSpPr>
            <p:spPr bwMode="auto">
              <a:xfrm>
                <a:off x="356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04" name="Line 183">
                <a:extLst>
                  <a:ext uri="{FF2B5EF4-FFF2-40B4-BE49-F238E27FC236}">
                    <a16:creationId xmlns:a16="http://schemas.microsoft.com/office/drawing/2014/main" id="{9574207D-7E51-5220-7B0E-F42F18C9811C}"/>
                  </a:ext>
                </a:extLst>
              </p:cNvPr>
              <p:cNvSpPr>
                <a:spLocks noChangeShapeType="1"/>
              </p:cNvSpPr>
              <p:nvPr/>
            </p:nvSpPr>
            <p:spPr bwMode="auto">
              <a:xfrm flipV="1">
                <a:off x="361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05" name="Line 184">
                <a:extLst>
                  <a:ext uri="{FF2B5EF4-FFF2-40B4-BE49-F238E27FC236}">
                    <a16:creationId xmlns:a16="http://schemas.microsoft.com/office/drawing/2014/main" id="{E9DA7FF7-056E-6E84-F6F7-F9B8B84538FF}"/>
                  </a:ext>
                </a:extLst>
              </p:cNvPr>
              <p:cNvSpPr>
                <a:spLocks noChangeShapeType="1"/>
              </p:cNvSpPr>
              <p:nvPr/>
            </p:nvSpPr>
            <p:spPr bwMode="auto">
              <a:xfrm>
                <a:off x="366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06" name="Line 185">
                <a:extLst>
                  <a:ext uri="{FF2B5EF4-FFF2-40B4-BE49-F238E27FC236}">
                    <a16:creationId xmlns:a16="http://schemas.microsoft.com/office/drawing/2014/main" id="{140F3367-F540-E4EF-B730-3FAD18641C24}"/>
                  </a:ext>
                </a:extLst>
              </p:cNvPr>
              <p:cNvSpPr>
                <a:spLocks noChangeShapeType="1"/>
              </p:cNvSpPr>
              <p:nvPr/>
            </p:nvSpPr>
            <p:spPr bwMode="auto">
              <a:xfrm flipV="1">
                <a:off x="371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07" name="Line 186">
                <a:extLst>
                  <a:ext uri="{FF2B5EF4-FFF2-40B4-BE49-F238E27FC236}">
                    <a16:creationId xmlns:a16="http://schemas.microsoft.com/office/drawing/2014/main" id="{C913B83E-136A-0F39-9085-FF977933199E}"/>
                  </a:ext>
                </a:extLst>
              </p:cNvPr>
              <p:cNvSpPr>
                <a:spLocks noChangeShapeType="1"/>
              </p:cNvSpPr>
              <p:nvPr/>
            </p:nvSpPr>
            <p:spPr bwMode="auto">
              <a:xfrm>
                <a:off x="376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08" name="Line 187">
                <a:extLst>
                  <a:ext uri="{FF2B5EF4-FFF2-40B4-BE49-F238E27FC236}">
                    <a16:creationId xmlns:a16="http://schemas.microsoft.com/office/drawing/2014/main" id="{A713DE4D-1F32-89A6-B7EB-8908F1901640}"/>
                  </a:ext>
                </a:extLst>
              </p:cNvPr>
              <p:cNvSpPr>
                <a:spLocks noChangeShapeType="1"/>
              </p:cNvSpPr>
              <p:nvPr/>
            </p:nvSpPr>
            <p:spPr bwMode="auto">
              <a:xfrm flipV="1">
                <a:off x="380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09" name="Line 188">
                <a:extLst>
                  <a:ext uri="{FF2B5EF4-FFF2-40B4-BE49-F238E27FC236}">
                    <a16:creationId xmlns:a16="http://schemas.microsoft.com/office/drawing/2014/main" id="{9A6A10C1-E209-76CA-D416-E4C6B278C3B5}"/>
                  </a:ext>
                </a:extLst>
              </p:cNvPr>
              <p:cNvSpPr>
                <a:spLocks noChangeShapeType="1"/>
              </p:cNvSpPr>
              <p:nvPr/>
            </p:nvSpPr>
            <p:spPr bwMode="auto">
              <a:xfrm>
                <a:off x="385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10" name="Line 189">
                <a:extLst>
                  <a:ext uri="{FF2B5EF4-FFF2-40B4-BE49-F238E27FC236}">
                    <a16:creationId xmlns:a16="http://schemas.microsoft.com/office/drawing/2014/main" id="{F9931CC1-D94A-FAE3-25BF-F6990D30F86F}"/>
                  </a:ext>
                </a:extLst>
              </p:cNvPr>
              <p:cNvSpPr>
                <a:spLocks noChangeShapeType="1"/>
              </p:cNvSpPr>
              <p:nvPr/>
            </p:nvSpPr>
            <p:spPr bwMode="auto">
              <a:xfrm flipV="1">
                <a:off x="390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11" name="Line 190">
                <a:extLst>
                  <a:ext uri="{FF2B5EF4-FFF2-40B4-BE49-F238E27FC236}">
                    <a16:creationId xmlns:a16="http://schemas.microsoft.com/office/drawing/2014/main" id="{BD90DD6A-278F-D660-01BD-66D17C27A2E4}"/>
                  </a:ext>
                </a:extLst>
              </p:cNvPr>
              <p:cNvSpPr>
                <a:spLocks noChangeShapeType="1"/>
              </p:cNvSpPr>
              <p:nvPr/>
            </p:nvSpPr>
            <p:spPr bwMode="auto">
              <a:xfrm>
                <a:off x="395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12" name="Line 191">
                <a:extLst>
                  <a:ext uri="{FF2B5EF4-FFF2-40B4-BE49-F238E27FC236}">
                    <a16:creationId xmlns:a16="http://schemas.microsoft.com/office/drawing/2014/main" id="{BCCDA0AC-7D37-BF8B-5FDF-16B65BE6AF01}"/>
                  </a:ext>
                </a:extLst>
              </p:cNvPr>
              <p:cNvSpPr>
                <a:spLocks noChangeShapeType="1"/>
              </p:cNvSpPr>
              <p:nvPr/>
            </p:nvSpPr>
            <p:spPr bwMode="auto">
              <a:xfrm flipV="1">
                <a:off x="400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13" name="Line 192">
                <a:extLst>
                  <a:ext uri="{FF2B5EF4-FFF2-40B4-BE49-F238E27FC236}">
                    <a16:creationId xmlns:a16="http://schemas.microsoft.com/office/drawing/2014/main" id="{A19C7762-D8DF-A1DE-D178-E959D7E67BC2}"/>
                  </a:ext>
                </a:extLst>
              </p:cNvPr>
              <p:cNvSpPr>
                <a:spLocks noChangeShapeType="1"/>
              </p:cNvSpPr>
              <p:nvPr/>
            </p:nvSpPr>
            <p:spPr bwMode="auto">
              <a:xfrm>
                <a:off x="404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14" name="Line 193">
                <a:extLst>
                  <a:ext uri="{FF2B5EF4-FFF2-40B4-BE49-F238E27FC236}">
                    <a16:creationId xmlns:a16="http://schemas.microsoft.com/office/drawing/2014/main" id="{4E5D0689-5AAD-B2F4-6C8A-695E6D3A500E}"/>
                  </a:ext>
                </a:extLst>
              </p:cNvPr>
              <p:cNvSpPr>
                <a:spLocks noChangeShapeType="1"/>
              </p:cNvSpPr>
              <p:nvPr/>
            </p:nvSpPr>
            <p:spPr bwMode="auto">
              <a:xfrm flipV="1">
                <a:off x="409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15" name="Line 194">
                <a:extLst>
                  <a:ext uri="{FF2B5EF4-FFF2-40B4-BE49-F238E27FC236}">
                    <a16:creationId xmlns:a16="http://schemas.microsoft.com/office/drawing/2014/main" id="{50E1C056-B5A8-616C-8047-B2FE4C0FE936}"/>
                  </a:ext>
                </a:extLst>
              </p:cNvPr>
              <p:cNvSpPr>
                <a:spLocks noChangeShapeType="1"/>
              </p:cNvSpPr>
              <p:nvPr/>
            </p:nvSpPr>
            <p:spPr bwMode="auto">
              <a:xfrm>
                <a:off x="414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16" name="Line 195">
                <a:extLst>
                  <a:ext uri="{FF2B5EF4-FFF2-40B4-BE49-F238E27FC236}">
                    <a16:creationId xmlns:a16="http://schemas.microsoft.com/office/drawing/2014/main" id="{8C3DCB5A-860C-7941-592D-BED68481B05B}"/>
                  </a:ext>
                </a:extLst>
              </p:cNvPr>
              <p:cNvSpPr>
                <a:spLocks noChangeShapeType="1"/>
              </p:cNvSpPr>
              <p:nvPr/>
            </p:nvSpPr>
            <p:spPr bwMode="auto">
              <a:xfrm flipV="1">
                <a:off x="419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17" name="Line 196">
                <a:extLst>
                  <a:ext uri="{FF2B5EF4-FFF2-40B4-BE49-F238E27FC236}">
                    <a16:creationId xmlns:a16="http://schemas.microsoft.com/office/drawing/2014/main" id="{1B784B4B-E8E4-5C64-55F8-EBCADEF58342}"/>
                  </a:ext>
                </a:extLst>
              </p:cNvPr>
              <p:cNvSpPr>
                <a:spLocks noChangeShapeType="1"/>
              </p:cNvSpPr>
              <p:nvPr/>
            </p:nvSpPr>
            <p:spPr bwMode="auto">
              <a:xfrm>
                <a:off x="424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18" name="Line 197">
                <a:extLst>
                  <a:ext uri="{FF2B5EF4-FFF2-40B4-BE49-F238E27FC236}">
                    <a16:creationId xmlns:a16="http://schemas.microsoft.com/office/drawing/2014/main" id="{A56C5707-631A-561E-9833-54E42EFAD0A4}"/>
                  </a:ext>
                </a:extLst>
              </p:cNvPr>
              <p:cNvSpPr>
                <a:spLocks noChangeShapeType="1"/>
              </p:cNvSpPr>
              <p:nvPr/>
            </p:nvSpPr>
            <p:spPr bwMode="auto">
              <a:xfrm flipV="1">
                <a:off x="428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19" name="Line 198">
                <a:extLst>
                  <a:ext uri="{FF2B5EF4-FFF2-40B4-BE49-F238E27FC236}">
                    <a16:creationId xmlns:a16="http://schemas.microsoft.com/office/drawing/2014/main" id="{AF644D3C-8883-16CB-A57C-8FC3B8DF2452}"/>
                  </a:ext>
                </a:extLst>
              </p:cNvPr>
              <p:cNvSpPr>
                <a:spLocks noChangeShapeType="1"/>
              </p:cNvSpPr>
              <p:nvPr/>
            </p:nvSpPr>
            <p:spPr bwMode="auto">
              <a:xfrm>
                <a:off x="433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17" name="Group 199">
              <a:extLst>
                <a:ext uri="{FF2B5EF4-FFF2-40B4-BE49-F238E27FC236}">
                  <a16:creationId xmlns:a16="http://schemas.microsoft.com/office/drawing/2014/main" id="{DA682155-6796-5C87-84DF-F6A9A7143B2B}"/>
                </a:ext>
              </a:extLst>
            </p:cNvPr>
            <p:cNvGrpSpPr>
              <a:grpSpLocks/>
            </p:cNvGrpSpPr>
            <p:nvPr/>
          </p:nvGrpSpPr>
          <p:grpSpPr bwMode="auto">
            <a:xfrm>
              <a:off x="1132" y="1992"/>
              <a:ext cx="3462" cy="318"/>
              <a:chOff x="1284" y="1708"/>
              <a:chExt cx="3286" cy="318"/>
            </a:xfrm>
          </p:grpSpPr>
          <p:sp>
            <p:nvSpPr>
              <p:cNvPr id="1151" name="Rectangle 200">
                <a:extLst>
                  <a:ext uri="{FF2B5EF4-FFF2-40B4-BE49-F238E27FC236}">
                    <a16:creationId xmlns:a16="http://schemas.microsoft.com/office/drawing/2014/main" id="{65ECF4E8-6CE8-4D19-23C4-05EDACEF4718}"/>
                  </a:ext>
                </a:extLst>
              </p:cNvPr>
              <p:cNvSpPr>
                <a:spLocks noChangeArrowheads="1"/>
              </p:cNvSpPr>
              <p:nvPr/>
            </p:nvSpPr>
            <p:spPr bwMode="auto">
              <a:xfrm>
                <a:off x="1284" y="1713"/>
                <a:ext cx="3278" cy="305"/>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1152" name="Group 201">
                <a:extLst>
                  <a:ext uri="{FF2B5EF4-FFF2-40B4-BE49-F238E27FC236}">
                    <a16:creationId xmlns:a16="http://schemas.microsoft.com/office/drawing/2014/main" id="{07637748-0F72-5129-AD4C-9DE009221FFE}"/>
                  </a:ext>
                </a:extLst>
              </p:cNvPr>
              <p:cNvGrpSpPr>
                <a:grpSpLocks/>
              </p:cNvGrpSpPr>
              <p:nvPr/>
            </p:nvGrpSpPr>
            <p:grpSpPr bwMode="auto">
              <a:xfrm>
                <a:off x="1289" y="1712"/>
                <a:ext cx="1108" cy="314"/>
                <a:chOff x="1205" y="1691"/>
                <a:chExt cx="1166" cy="347"/>
              </a:xfrm>
            </p:grpSpPr>
            <p:grpSp>
              <p:nvGrpSpPr>
                <p:cNvPr id="1349" name="Group 202">
                  <a:extLst>
                    <a:ext uri="{FF2B5EF4-FFF2-40B4-BE49-F238E27FC236}">
                      <a16:creationId xmlns:a16="http://schemas.microsoft.com/office/drawing/2014/main" id="{69A018F0-7E11-3B6B-144A-D6BB59ADF83F}"/>
                    </a:ext>
                  </a:extLst>
                </p:cNvPr>
                <p:cNvGrpSpPr>
                  <a:grpSpLocks/>
                </p:cNvGrpSpPr>
                <p:nvPr/>
              </p:nvGrpSpPr>
              <p:grpSpPr bwMode="auto">
                <a:xfrm>
                  <a:off x="1205" y="1695"/>
                  <a:ext cx="586" cy="343"/>
                  <a:chOff x="1205" y="1695"/>
                  <a:chExt cx="586" cy="343"/>
                </a:xfrm>
              </p:grpSpPr>
              <p:grpSp>
                <p:nvGrpSpPr>
                  <p:cNvPr id="1399" name="Group 203">
                    <a:extLst>
                      <a:ext uri="{FF2B5EF4-FFF2-40B4-BE49-F238E27FC236}">
                        <a16:creationId xmlns:a16="http://schemas.microsoft.com/office/drawing/2014/main" id="{38A1751D-3A3A-2B67-EBD4-48A95116715E}"/>
                      </a:ext>
                    </a:extLst>
                  </p:cNvPr>
                  <p:cNvGrpSpPr>
                    <a:grpSpLocks/>
                  </p:cNvGrpSpPr>
                  <p:nvPr/>
                </p:nvGrpSpPr>
                <p:grpSpPr bwMode="auto">
                  <a:xfrm>
                    <a:off x="1205" y="1699"/>
                    <a:ext cx="102" cy="87"/>
                    <a:chOff x="1205" y="1699"/>
                    <a:chExt cx="102" cy="87"/>
                  </a:xfrm>
                </p:grpSpPr>
                <p:sp>
                  <p:nvSpPr>
                    <p:cNvPr id="1445" name="Arc 204">
                      <a:extLst>
                        <a:ext uri="{FF2B5EF4-FFF2-40B4-BE49-F238E27FC236}">
                          <a16:creationId xmlns:a16="http://schemas.microsoft.com/office/drawing/2014/main" id="{A6276D4D-A3F4-097A-A8A2-0F7AF046A329}"/>
                        </a:ext>
                      </a:extLst>
                    </p:cNvPr>
                    <p:cNvSpPr>
                      <a:spLocks/>
                    </p:cNvSpPr>
                    <p:nvPr/>
                  </p:nvSpPr>
                  <p:spPr bwMode="auto">
                    <a:xfrm>
                      <a:off x="1255"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46" name="Arc 205">
                      <a:extLst>
                        <a:ext uri="{FF2B5EF4-FFF2-40B4-BE49-F238E27FC236}">
                          <a16:creationId xmlns:a16="http://schemas.microsoft.com/office/drawing/2014/main" id="{5E653688-7E04-34D8-E787-37B3A8C03E20}"/>
                        </a:ext>
                      </a:extLst>
                    </p:cNvPr>
                    <p:cNvSpPr>
                      <a:spLocks/>
                    </p:cNvSpPr>
                    <p:nvPr/>
                  </p:nvSpPr>
                  <p:spPr bwMode="auto">
                    <a:xfrm>
                      <a:off x="1205"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400" name="Group 206">
                    <a:extLst>
                      <a:ext uri="{FF2B5EF4-FFF2-40B4-BE49-F238E27FC236}">
                        <a16:creationId xmlns:a16="http://schemas.microsoft.com/office/drawing/2014/main" id="{FD8BF408-6CC4-AA73-BC5C-EF135610CCBE}"/>
                      </a:ext>
                    </a:extLst>
                  </p:cNvPr>
                  <p:cNvGrpSpPr>
                    <a:grpSpLocks/>
                  </p:cNvGrpSpPr>
                  <p:nvPr/>
                </p:nvGrpSpPr>
                <p:grpSpPr bwMode="auto">
                  <a:xfrm>
                    <a:off x="1207" y="1947"/>
                    <a:ext cx="97" cy="87"/>
                    <a:chOff x="1207" y="1947"/>
                    <a:chExt cx="97" cy="87"/>
                  </a:xfrm>
                </p:grpSpPr>
                <p:sp>
                  <p:nvSpPr>
                    <p:cNvPr id="1443" name="Arc 207">
                      <a:extLst>
                        <a:ext uri="{FF2B5EF4-FFF2-40B4-BE49-F238E27FC236}">
                          <a16:creationId xmlns:a16="http://schemas.microsoft.com/office/drawing/2014/main" id="{4B2829D2-CB72-7C77-C9A7-6FB351B6E75C}"/>
                        </a:ext>
                      </a:extLst>
                    </p:cNvPr>
                    <p:cNvSpPr>
                      <a:spLocks/>
                    </p:cNvSpPr>
                    <p:nvPr/>
                  </p:nvSpPr>
                  <p:spPr bwMode="auto">
                    <a:xfrm rot="10800000">
                      <a:off x="1255"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44" name="Arc 208">
                      <a:extLst>
                        <a:ext uri="{FF2B5EF4-FFF2-40B4-BE49-F238E27FC236}">
                          <a16:creationId xmlns:a16="http://schemas.microsoft.com/office/drawing/2014/main" id="{315F63DE-53F3-B33A-06EF-AE7775CE2606}"/>
                        </a:ext>
                      </a:extLst>
                    </p:cNvPr>
                    <p:cNvSpPr>
                      <a:spLocks/>
                    </p:cNvSpPr>
                    <p:nvPr/>
                  </p:nvSpPr>
                  <p:spPr bwMode="auto">
                    <a:xfrm rot="10800000">
                      <a:off x="1207"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401" name="Line 209">
                    <a:extLst>
                      <a:ext uri="{FF2B5EF4-FFF2-40B4-BE49-F238E27FC236}">
                        <a16:creationId xmlns:a16="http://schemas.microsoft.com/office/drawing/2014/main" id="{A76F3320-BEC2-A117-2FF7-D82D07C1FBD8}"/>
                      </a:ext>
                    </a:extLst>
                  </p:cNvPr>
                  <p:cNvSpPr>
                    <a:spLocks noChangeShapeType="1"/>
                  </p:cNvSpPr>
                  <p:nvPr/>
                </p:nvSpPr>
                <p:spPr bwMode="auto">
                  <a:xfrm>
                    <a:off x="1209" y="1788"/>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02" name="Line 210">
                    <a:extLst>
                      <a:ext uri="{FF2B5EF4-FFF2-40B4-BE49-F238E27FC236}">
                        <a16:creationId xmlns:a16="http://schemas.microsoft.com/office/drawing/2014/main" id="{BED3EA44-A83E-14F7-7865-205AFCAA4B6F}"/>
                      </a:ext>
                    </a:extLst>
                  </p:cNvPr>
                  <p:cNvSpPr>
                    <a:spLocks noChangeShapeType="1"/>
                  </p:cNvSpPr>
                  <p:nvPr/>
                </p:nvSpPr>
                <p:spPr bwMode="auto">
                  <a:xfrm flipH="1">
                    <a:off x="1209"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403" name="Group 211">
                    <a:extLst>
                      <a:ext uri="{FF2B5EF4-FFF2-40B4-BE49-F238E27FC236}">
                        <a16:creationId xmlns:a16="http://schemas.microsoft.com/office/drawing/2014/main" id="{62C2051D-2054-E17E-A1C8-C660CA31B6C9}"/>
                      </a:ext>
                    </a:extLst>
                  </p:cNvPr>
                  <p:cNvGrpSpPr>
                    <a:grpSpLocks/>
                  </p:cNvGrpSpPr>
                  <p:nvPr/>
                </p:nvGrpSpPr>
                <p:grpSpPr bwMode="auto">
                  <a:xfrm>
                    <a:off x="1301" y="1703"/>
                    <a:ext cx="102" cy="87"/>
                    <a:chOff x="1301" y="1703"/>
                    <a:chExt cx="102" cy="87"/>
                  </a:xfrm>
                </p:grpSpPr>
                <p:sp>
                  <p:nvSpPr>
                    <p:cNvPr id="1441" name="Arc 212">
                      <a:extLst>
                        <a:ext uri="{FF2B5EF4-FFF2-40B4-BE49-F238E27FC236}">
                          <a16:creationId xmlns:a16="http://schemas.microsoft.com/office/drawing/2014/main" id="{B2638F0A-71AD-8287-4298-B2438C9D6A60}"/>
                        </a:ext>
                      </a:extLst>
                    </p:cNvPr>
                    <p:cNvSpPr>
                      <a:spLocks/>
                    </p:cNvSpPr>
                    <p:nvPr/>
                  </p:nvSpPr>
                  <p:spPr bwMode="auto">
                    <a:xfrm>
                      <a:off x="1351" y="1703"/>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42" name="Arc 213">
                      <a:extLst>
                        <a:ext uri="{FF2B5EF4-FFF2-40B4-BE49-F238E27FC236}">
                          <a16:creationId xmlns:a16="http://schemas.microsoft.com/office/drawing/2014/main" id="{3EAD53BA-F9A9-ACBC-E267-C960420AB45A}"/>
                        </a:ext>
                      </a:extLst>
                    </p:cNvPr>
                    <p:cNvSpPr>
                      <a:spLocks/>
                    </p:cNvSpPr>
                    <p:nvPr/>
                  </p:nvSpPr>
                  <p:spPr bwMode="auto">
                    <a:xfrm>
                      <a:off x="1301" y="1703"/>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404" name="Group 214">
                    <a:extLst>
                      <a:ext uri="{FF2B5EF4-FFF2-40B4-BE49-F238E27FC236}">
                        <a16:creationId xmlns:a16="http://schemas.microsoft.com/office/drawing/2014/main" id="{A42E8129-7692-2E1A-A368-11593BF0ED2F}"/>
                      </a:ext>
                    </a:extLst>
                  </p:cNvPr>
                  <p:cNvGrpSpPr>
                    <a:grpSpLocks/>
                  </p:cNvGrpSpPr>
                  <p:nvPr/>
                </p:nvGrpSpPr>
                <p:grpSpPr bwMode="auto">
                  <a:xfrm>
                    <a:off x="1303" y="1951"/>
                    <a:ext cx="97" cy="87"/>
                    <a:chOff x="1303" y="1951"/>
                    <a:chExt cx="97" cy="87"/>
                  </a:xfrm>
                </p:grpSpPr>
                <p:sp>
                  <p:nvSpPr>
                    <p:cNvPr id="1439" name="Arc 215">
                      <a:extLst>
                        <a:ext uri="{FF2B5EF4-FFF2-40B4-BE49-F238E27FC236}">
                          <a16:creationId xmlns:a16="http://schemas.microsoft.com/office/drawing/2014/main" id="{27F66737-8048-70C4-2102-FD67480E2A7D}"/>
                        </a:ext>
                      </a:extLst>
                    </p:cNvPr>
                    <p:cNvSpPr>
                      <a:spLocks/>
                    </p:cNvSpPr>
                    <p:nvPr/>
                  </p:nvSpPr>
                  <p:spPr bwMode="auto">
                    <a:xfrm rot="10800000">
                      <a:off x="1351" y="1951"/>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40" name="Arc 216">
                      <a:extLst>
                        <a:ext uri="{FF2B5EF4-FFF2-40B4-BE49-F238E27FC236}">
                          <a16:creationId xmlns:a16="http://schemas.microsoft.com/office/drawing/2014/main" id="{0E87DD0F-6BB0-DFDF-E9D9-0C92F45F0B75}"/>
                        </a:ext>
                      </a:extLst>
                    </p:cNvPr>
                    <p:cNvSpPr>
                      <a:spLocks/>
                    </p:cNvSpPr>
                    <p:nvPr/>
                  </p:nvSpPr>
                  <p:spPr bwMode="auto">
                    <a:xfrm rot="10800000">
                      <a:off x="1303" y="1951"/>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405" name="Line 217">
                    <a:extLst>
                      <a:ext uri="{FF2B5EF4-FFF2-40B4-BE49-F238E27FC236}">
                        <a16:creationId xmlns:a16="http://schemas.microsoft.com/office/drawing/2014/main" id="{A14361BD-2D10-E724-E8BB-E84B81FC7D82}"/>
                      </a:ext>
                    </a:extLst>
                  </p:cNvPr>
                  <p:cNvSpPr>
                    <a:spLocks noChangeShapeType="1"/>
                  </p:cNvSpPr>
                  <p:nvPr/>
                </p:nvSpPr>
                <p:spPr bwMode="auto">
                  <a:xfrm>
                    <a:off x="1305" y="1792"/>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06" name="Line 218">
                    <a:extLst>
                      <a:ext uri="{FF2B5EF4-FFF2-40B4-BE49-F238E27FC236}">
                        <a16:creationId xmlns:a16="http://schemas.microsoft.com/office/drawing/2014/main" id="{F5D5FB08-438D-77B6-AEAF-62827ACAAB54}"/>
                      </a:ext>
                    </a:extLst>
                  </p:cNvPr>
                  <p:cNvSpPr>
                    <a:spLocks noChangeShapeType="1"/>
                  </p:cNvSpPr>
                  <p:nvPr/>
                </p:nvSpPr>
                <p:spPr bwMode="auto">
                  <a:xfrm flipH="1">
                    <a:off x="1305" y="1792"/>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407" name="Group 219">
                    <a:extLst>
                      <a:ext uri="{FF2B5EF4-FFF2-40B4-BE49-F238E27FC236}">
                        <a16:creationId xmlns:a16="http://schemas.microsoft.com/office/drawing/2014/main" id="{C207F5DD-B06D-15B3-C059-67F77B690E96}"/>
                      </a:ext>
                    </a:extLst>
                  </p:cNvPr>
                  <p:cNvGrpSpPr>
                    <a:grpSpLocks/>
                  </p:cNvGrpSpPr>
                  <p:nvPr/>
                </p:nvGrpSpPr>
                <p:grpSpPr bwMode="auto">
                  <a:xfrm>
                    <a:off x="1397" y="1699"/>
                    <a:ext cx="102" cy="87"/>
                    <a:chOff x="1397" y="1699"/>
                    <a:chExt cx="102" cy="87"/>
                  </a:xfrm>
                </p:grpSpPr>
                <p:sp>
                  <p:nvSpPr>
                    <p:cNvPr id="1437" name="Arc 220">
                      <a:extLst>
                        <a:ext uri="{FF2B5EF4-FFF2-40B4-BE49-F238E27FC236}">
                          <a16:creationId xmlns:a16="http://schemas.microsoft.com/office/drawing/2014/main" id="{A0833EBC-92B8-AC0A-9316-CD5427B2FFA8}"/>
                        </a:ext>
                      </a:extLst>
                    </p:cNvPr>
                    <p:cNvSpPr>
                      <a:spLocks/>
                    </p:cNvSpPr>
                    <p:nvPr/>
                  </p:nvSpPr>
                  <p:spPr bwMode="auto">
                    <a:xfrm>
                      <a:off x="1447"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38" name="Arc 221">
                      <a:extLst>
                        <a:ext uri="{FF2B5EF4-FFF2-40B4-BE49-F238E27FC236}">
                          <a16:creationId xmlns:a16="http://schemas.microsoft.com/office/drawing/2014/main" id="{74D21D1B-D5F4-C991-D5C8-CA423C133453}"/>
                        </a:ext>
                      </a:extLst>
                    </p:cNvPr>
                    <p:cNvSpPr>
                      <a:spLocks/>
                    </p:cNvSpPr>
                    <p:nvPr/>
                  </p:nvSpPr>
                  <p:spPr bwMode="auto">
                    <a:xfrm>
                      <a:off x="1397"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408" name="Group 222">
                    <a:extLst>
                      <a:ext uri="{FF2B5EF4-FFF2-40B4-BE49-F238E27FC236}">
                        <a16:creationId xmlns:a16="http://schemas.microsoft.com/office/drawing/2014/main" id="{15377AFB-5B1F-4A81-FC28-257A93077787}"/>
                      </a:ext>
                    </a:extLst>
                  </p:cNvPr>
                  <p:cNvGrpSpPr>
                    <a:grpSpLocks/>
                  </p:cNvGrpSpPr>
                  <p:nvPr/>
                </p:nvGrpSpPr>
                <p:grpSpPr bwMode="auto">
                  <a:xfrm>
                    <a:off x="1399" y="1947"/>
                    <a:ext cx="97" cy="87"/>
                    <a:chOff x="1399" y="1947"/>
                    <a:chExt cx="97" cy="87"/>
                  </a:xfrm>
                </p:grpSpPr>
                <p:sp>
                  <p:nvSpPr>
                    <p:cNvPr id="1435" name="Arc 223">
                      <a:extLst>
                        <a:ext uri="{FF2B5EF4-FFF2-40B4-BE49-F238E27FC236}">
                          <a16:creationId xmlns:a16="http://schemas.microsoft.com/office/drawing/2014/main" id="{DB9BC6B9-203B-4EC5-3E8F-06CBAAD66904}"/>
                        </a:ext>
                      </a:extLst>
                    </p:cNvPr>
                    <p:cNvSpPr>
                      <a:spLocks/>
                    </p:cNvSpPr>
                    <p:nvPr/>
                  </p:nvSpPr>
                  <p:spPr bwMode="auto">
                    <a:xfrm rot="10800000">
                      <a:off x="1447"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36" name="Arc 224">
                      <a:extLst>
                        <a:ext uri="{FF2B5EF4-FFF2-40B4-BE49-F238E27FC236}">
                          <a16:creationId xmlns:a16="http://schemas.microsoft.com/office/drawing/2014/main" id="{69121D62-7786-8EE5-85EF-2F5905CFBBA9}"/>
                        </a:ext>
                      </a:extLst>
                    </p:cNvPr>
                    <p:cNvSpPr>
                      <a:spLocks/>
                    </p:cNvSpPr>
                    <p:nvPr/>
                  </p:nvSpPr>
                  <p:spPr bwMode="auto">
                    <a:xfrm rot="10800000">
                      <a:off x="1399"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409" name="Line 225">
                    <a:extLst>
                      <a:ext uri="{FF2B5EF4-FFF2-40B4-BE49-F238E27FC236}">
                        <a16:creationId xmlns:a16="http://schemas.microsoft.com/office/drawing/2014/main" id="{4AD3ECD2-4148-EA2E-F57B-B278256B2C4E}"/>
                      </a:ext>
                    </a:extLst>
                  </p:cNvPr>
                  <p:cNvSpPr>
                    <a:spLocks noChangeShapeType="1"/>
                  </p:cNvSpPr>
                  <p:nvPr/>
                </p:nvSpPr>
                <p:spPr bwMode="auto">
                  <a:xfrm>
                    <a:off x="1401" y="1788"/>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10" name="Line 226">
                    <a:extLst>
                      <a:ext uri="{FF2B5EF4-FFF2-40B4-BE49-F238E27FC236}">
                        <a16:creationId xmlns:a16="http://schemas.microsoft.com/office/drawing/2014/main" id="{4E285A6E-F708-48CF-0945-B17828C81695}"/>
                      </a:ext>
                    </a:extLst>
                  </p:cNvPr>
                  <p:cNvSpPr>
                    <a:spLocks noChangeShapeType="1"/>
                  </p:cNvSpPr>
                  <p:nvPr/>
                </p:nvSpPr>
                <p:spPr bwMode="auto">
                  <a:xfrm flipH="1">
                    <a:off x="1401"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411" name="Group 227">
                    <a:extLst>
                      <a:ext uri="{FF2B5EF4-FFF2-40B4-BE49-F238E27FC236}">
                        <a16:creationId xmlns:a16="http://schemas.microsoft.com/office/drawing/2014/main" id="{F716A8A9-2858-7B50-992E-5E8609962F9E}"/>
                      </a:ext>
                    </a:extLst>
                  </p:cNvPr>
                  <p:cNvGrpSpPr>
                    <a:grpSpLocks/>
                  </p:cNvGrpSpPr>
                  <p:nvPr/>
                </p:nvGrpSpPr>
                <p:grpSpPr bwMode="auto">
                  <a:xfrm>
                    <a:off x="1497" y="1695"/>
                    <a:ext cx="102" cy="87"/>
                    <a:chOff x="1497" y="1695"/>
                    <a:chExt cx="102" cy="87"/>
                  </a:xfrm>
                </p:grpSpPr>
                <p:sp>
                  <p:nvSpPr>
                    <p:cNvPr id="1433" name="Arc 228">
                      <a:extLst>
                        <a:ext uri="{FF2B5EF4-FFF2-40B4-BE49-F238E27FC236}">
                          <a16:creationId xmlns:a16="http://schemas.microsoft.com/office/drawing/2014/main" id="{EE0D30EB-5C49-2C26-B960-59A0FF2B7ED9}"/>
                        </a:ext>
                      </a:extLst>
                    </p:cNvPr>
                    <p:cNvSpPr>
                      <a:spLocks/>
                    </p:cNvSpPr>
                    <p:nvPr/>
                  </p:nvSpPr>
                  <p:spPr bwMode="auto">
                    <a:xfrm>
                      <a:off x="1547"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34" name="Arc 229">
                      <a:extLst>
                        <a:ext uri="{FF2B5EF4-FFF2-40B4-BE49-F238E27FC236}">
                          <a16:creationId xmlns:a16="http://schemas.microsoft.com/office/drawing/2014/main" id="{82C2C6BB-7907-A006-8F84-F1AAA572BF80}"/>
                        </a:ext>
                      </a:extLst>
                    </p:cNvPr>
                    <p:cNvSpPr>
                      <a:spLocks/>
                    </p:cNvSpPr>
                    <p:nvPr/>
                  </p:nvSpPr>
                  <p:spPr bwMode="auto">
                    <a:xfrm>
                      <a:off x="1497"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412" name="Group 230">
                    <a:extLst>
                      <a:ext uri="{FF2B5EF4-FFF2-40B4-BE49-F238E27FC236}">
                        <a16:creationId xmlns:a16="http://schemas.microsoft.com/office/drawing/2014/main" id="{5FB75DC4-BB60-34A3-99F8-D01753EBF2D3}"/>
                      </a:ext>
                    </a:extLst>
                  </p:cNvPr>
                  <p:cNvGrpSpPr>
                    <a:grpSpLocks/>
                  </p:cNvGrpSpPr>
                  <p:nvPr/>
                </p:nvGrpSpPr>
                <p:grpSpPr bwMode="auto">
                  <a:xfrm>
                    <a:off x="1499" y="1943"/>
                    <a:ext cx="97" cy="87"/>
                    <a:chOff x="1499" y="1943"/>
                    <a:chExt cx="97" cy="87"/>
                  </a:xfrm>
                </p:grpSpPr>
                <p:sp>
                  <p:nvSpPr>
                    <p:cNvPr id="1431" name="Arc 231">
                      <a:extLst>
                        <a:ext uri="{FF2B5EF4-FFF2-40B4-BE49-F238E27FC236}">
                          <a16:creationId xmlns:a16="http://schemas.microsoft.com/office/drawing/2014/main" id="{9A84A469-D6E9-4987-1B6A-BC893A5B3153}"/>
                        </a:ext>
                      </a:extLst>
                    </p:cNvPr>
                    <p:cNvSpPr>
                      <a:spLocks/>
                    </p:cNvSpPr>
                    <p:nvPr/>
                  </p:nvSpPr>
                  <p:spPr bwMode="auto">
                    <a:xfrm rot="10800000">
                      <a:off x="1547"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32" name="Arc 232">
                      <a:extLst>
                        <a:ext uri="{FF2B5EF4-FFF2-40B4-BE49-F238E27FC236}">
                          <a16:creationId xmlns:a16="http://schemas.microsoft.com/office/drawing/2014/main" id="{249539F1-EC6F-EB7A-4300-758F9DF33E0A}"/>
                        </a:ext>
                      </a:extLst>
                    </p:cNvPr>
                    <p:cNvSpPr>
                      <a:spLocks/>
                    </p:cNvSpPr>
                    <p:nvPr/>
                  </p:nvSpPr>
                  <p:spPr bwMode="auto">
                    <a:xfrm rot="10800000">
                      <a:off x="1499"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413" name="Line 233">
                    <a:extLst>
                      <a:ext uri="{FF2B5EF4-FFF2-40B4-BE49-F238E27FC236}">
                        <a16:creationId xmlns:a16="http://schemas.microsoft.com/office/drawing/2014/main" id="{0CA679E3-1F6D-D456-5B57-87291C7F7F37}"/>
                      </a:ext>
                    </a:extLst>
                  </p:cNvPr>
                  <p:cNvSpPr>
                    <a:spLocks noChangeShapeType="1"/>
                  </p:cNvSpPr>
                  <p:nvPr/>
                </p:nvSpPr>
                <p:spPr bwMode="auto">
                  <a:xfrm>
                    <a:off x="1501"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14" name="Line 234">
                    <a:extLst>
                      <a:ext uri="{FF2B5EF4-FFF2-40B4-BE49-F238E27FC236}">
                        <a16:creationId xmlns:a16="http://schemas.microsoft.com/office/drawing/2014/main" id="{55F15ABA-AEF7-55AB-C8EE-8A639B462FCC}"/>
                      </a:ext>
                    </a:extLst>
                  </p:cNvPr>
                  <p:cNvSpPr>
                    <a:spLocks noChangeShapeType="1"/>
                  </p:cNvSpPr>
                  <p:nvPr/>
                </p:nvSpPr>
                <p:spPr bwMode="auto">
                  <a:xfrm flipH="1">
                    <a:off x="1501"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415" name="Group 235">
                    <a:extLst>
                      <a:ext uri="{FF2B5EF4-FFF2-40B4-BE49-F238E27FC236}">
                        <a16:creationId xmlns:a16="http://schemas.microsoft.com/office/drawing/2014/main" id="{1A307F31-390E-0BC0-3E3F-FCA5F691C81F}"/>
                      </a:ext>
                    </a:extLst>
                  </p:cNvPr>
                  <p:cNvGrpSpPr>
                    <a:grpSpLocks/>
                  </p:cNvGrpSpPr>
                  <p:nvPr/>
                </p:nvGrpSpPr>
                <p:grpSpPr bwMode="auto">
                  <a:xfrm>
                    <a:off x="1593" y="1699"/>
                    <a:ext cx="102" cy="87"/>
                    <a:chOff x="1593" y="1699"/>
                    <a:chExt cx="102" cy="87"/>
                  </a:xfrm>
                </p:grpSpPr>
                <p:sp>
                  <p:nvSpPr>
                    <p:cNvPr id="1429" name="Arc 236">
                      <a:extLst>
                        <a:ext uri="{FF2B5EF4-FFF2-40B4-BE49-F238E27FC236}">
                          <a16:creationId xmlns:a16="http://schemas.microsoft.com/office/drawing/2014/main" id="{DFD06160-217D-025D-EBA9-1EF2FD0C8B00}"/>
                        </a:ext>
                      </a:extLst>
                    </p:cNvPr>
                    <p:cNvSpPr>
                      <a:spLocks/>
                    </p:cNvSpPr>
                    <p:nvPr/>
                  </p:nvSpPr>
                  <p:spPr bwMode="auto">
                    <a:xfrm>
                      <a:off x="1643"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30" name="Arc 237">
                      <a:extLst>
                        <a:ext uri="{FF2B5EF4-FFF2-40B4-BE49-F238E27FC236}">
                          <a16:creationId xmlns:a16="http://schemas.microsoft.com/office/drawing/2014/main" id="{502F029C-7B8C-483F-6492-780571444E0F}"/>
                        </a:ext>
                      </a:extLst>
                    </p:cNvPr>
                    <p:cNvSpPr>
                      <a:spLocks/>
                    </p:cNvSpPr>
                    <p:nvPr/>
                  </p:nvSpPr>
                  <p:spPr bwMode="auto">
                    <a:xfrm>
                      <a:off x="1593"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416" name="Group 238">
                    <a:extLst>
                      <a:ext uri="{FF2B5EF4-FFF2-40B4-BE49-F238E27FC236}">
                        <a16:creationId xmlns:a16="http://schemas.microsoft.com/office/drawing/2014/main" id="{3AB345D2-A235-33EC-56DD-D71C490DF875}"/>
                      </a:ext>
                    </a:extLst>
                  </p:cNvPr>
                  <p:cNvGrpSpPr>
                    <a:grpSpLocks/>
                  </p:cNvGrpSpPr>
                  <p:nvPr/>
                </p:nvGrpSpPr>
                <p:grpSpPr bwMode="auto">
                  <a:xfrm>
                    <a:off x="1595" y="1947"/>
                    <a:ext cx="97" cy="87"/>
                    <a:chOff x="1595" y="1947"/>
                    <a:chExt cx="97" cy="87"/>
                  </a:xfrm>
                </p:grpSpPr>
                <p:sp>
                  <p:nvSpPr>
                    <p:cNvPr id="1427" name="Arc 239">
                      <a:extLst>
                        <a:ext uri="{FF2B5EF4-FFF2-40B4-BE49-F238E27FC236}">
                          <a16:creationId xmlns:a16="http://schemas.microsoft.com/office/drawing/2014/main" id="{C0E5C666-2952-7A29-A8E3-65F29EE6B029}"/>
                        </a:ext>
                      </a:extLst>
                    </p:cNvPr>
                    <p:cNvSpPr>
                      <a:spLocks/>
                    </p:cNvSpPr>
                    <p:nvPr/>
                  </p:nvSpPr>
                  <p:spPr bwMode="auto">
                    <a:xfrm rot="10800000">
                      <a:off x="1643"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28" name="Arc 240">
                      <a:extLst>
                        <a:ext uri="{FF2B5EF4-FFF2-40B4-BE49-F238E27FC236}">
                          <a16:creationId xmlns:a16="http://schemas.microsoft.com/office/drawing/2014/main" id="{FD653F13-8E9F-AA6A-D5D3-C76940F27EE4}"/>
                        </a:ext>
                      </a:extLst>
                    </p:cNvPr>
                    <p:cNvSpPr>
                      <a:spLocks/>
                    </p:cNvSpPr>
                    <p:nvPr/>
                  </p:nvSpPr>
                  <p:spPr bwMode="auto">
                    <a:xfrm rot="10800000">
                      <a:off x="1595"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417" name="Line 241">
                    <a:extLst>
                      <a:ext uri="{FF2B5EF4-FFF2-40B4-BE49-F238E27FC236}">
                        <a16:creationId xmlns:a16="http://schemas.microsoft.com/office/drawing/2014/main" id="{2FD6681B-6EE8-BD94-A154-0D22A585F064}"/>
                      </a:ext>
                    </a:extLst>
                  </p:cNvPr>
                  <p:cNvSpPr>
                    <a:spLocks noChangeShapeType="1"/>
                  </p:cNvSpPr>
                  <p:nvPr/>
                </p:nvSpPr>
                <p:spPr bwMode="auto">
                  <a:xfrm>
                    <a:off x="1597" y="1788"/>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18" name="Line 242">
                    <a:extLst>
                      <a:ext uri="{FF2B5EF4-FFF2-40B4-BE49-F238E27FC236}">
                        <a16:creationId xmlns:a16="http://schemas.microsoft.com/office/drawing/2014/main" id="{4E5AE46F-9152-0D25-7014-C262F504DE9D}"/>
                      </a:ext>
                    </a:extLst>
                  </p:cNvPr>
                  <p:cNvSpPr>
                    <a:spLocks noChangeShapeType="1"/>
                  </p:cNvSpPr>
                  <p:nvPr/>
                </p:nvSpPr>
                <p:spPr bwMode="auto">
                  <a:xfrm flipH="1">
                    <a:off x="1597"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419" name="Group 243">
                    <a:extLst>
                      <a:ext uri="{FF2B5EF4-FFF2-40B4-BE49-F238E27FC236}">
                        <a16:creationId xmlns:a16="http://schemas.microsoft.com/office/drawing/2014/main" id="{085FAEFC-BB7D-8AF0-9C21-0141CDF5C876}"/>
                      </a:ext>
                    </a:extLst>
                  </p:cNvPr>
                  <p:cNvGrpSpPr>
                    <a:grpSpLocks/>
                  </p:cNvGrpSpPr>
                  <p:nvPr/>
                </p:nvGrpSpPr>
                <p:grpSpPr bwMode="auto">
                  <a:xfrm>
                    <a:off x="1689" y="1695"/>
                    <a:ext cx="102" cy="87"/>
                    <a:chOff x="1689" y="1695"/>
                    <a:chExt cx="102" cy="87"/>
                  </a:xfrm>
                </p:grpSpPr>
                <p:sp>
                  <p:nvSpPr>
                    <p:cNvPr id="1425" name="Arc 244">
                      <a:extLst>
                        <a:ext uri="{FF2B5EF4-FFF2-40B4-BE49-F238E27FC236}">
                          <a16:creationId xmlns:a16="http://schemas.microsoft.com/office/drawing/2014/main" id="{9C0A6DF0-AA69-DDB0-73C9-56987A50E4EE}"/>
                        </a:ext>
                      </a:extLst>
                    </p:cNvPr>
                    <p:cNvSpPr>
                      <a:spLocks/>
                    </p:cNvSpPr>
                    <p:nvPr/>
                  </p:nvSpPr>
                  <p:spPr bwMode="auto">
                    <a:xfrm>
                      <a:off x="1739"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26" name="Arc 245">
                      <a:extLst>
                        <a:ext uri="{FF2B5EF4-FFF2-40B4-BE49-F238E27FC236}">
                          <a16:creationId xmlns:a16="http://schemas.microsoft.com/office/drawing/2014/main" id="{AAED7775-BEDD-8B98-EED6-89C80E46C03C}"/>
                        </a:ext>
                      </a:extLst>
                    </p:cNvPr>
                    <p:cNvSpPr>
                      <a:spLocks/>
                    </p:cNvSpPr>
                    <p:nvPr/>
                  </p:nvSpPr>
                  <p:spPr bwMode="auto">
                    <a:xfrm>
                      <a:off x="1689"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420" name="Group 246">
                    <a:extLst>
                      <a:ext uri="{FF2B5EF4-FFF2-40B4-BE49-F238E27FC236}">
                        <a16:creationId xmlns:a16="http://schemas.microsoft.com/office/drawing/2014/main" id="{91684A4B-5930-C1FA-B812-AD82A7E3A616}"/>
                      </a:ext>
                    </a:extLst>
                  </p:cNvPr>
                  <p:cNvGrpSpPr>
                    <a:grpSpLocks/>
                  </p:cNvGrpSpPr>
                  <p:nvPr/>
                </p:nvGrpSpPr>
                <p:grpSpPr bwMode="auto">
                  <a:xfrm>
                    <a:off x="1691" y="1943"/>
                    <a:ext cx="97" cy="87"/>
                    <a:chOff x="1691" y="1943"/>
                    <a:chExt cx="97" cy="87"/>
                  </a:xfrm>
                </p:grpSpPr>
                <p:sp>
                  <p:nvSpPr>
                    <p:cNvPr id="1423" name="Arc 247">
                      <a:extLst>
                        <a:ext uri="{FF2B5EF4-FFF2-40B4-BE49-F238E27FC236}">
                          <a16:creationId xmlns:a16="http://schemas.microsoft.com/office/drawing/2014/main" id="{D90CF7AF-9F65-B3CF-0851-98B1E0E926F4}"/>
                        </a:ext>
                      </a:extLst>
                    </p:cNvPr>
                    <p:cNvSpPr>
                      <a:spLocks/>
                    </p:cNvSpPr>
                    <p:nvPr/>
                  </p:nvSpPr>
                  <p:spPr bwMode="auto">
                    <a:xfrm rot="10800000">
                      <a:off x="1739"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424" name="Arc 248">
                      <a:extLst>
                        <a:ext uri="{FF2B5EF4-FFF2-40B4-BE49-F238E27FC236}">
                          <a16:creationId xmlns:a16="http://schemas.microsoft.com/office/drawing/2014/main" id="{03F4CBC6-BB5C-7A8A-71AB-21309B4AA89E}"/>
                        </a:ext>
                      </a:extLst>
                    </p:cNvPr>
                    <p:cNvSpPr>
                      <a:spLocks/>
                    </p:cNvSpPr>
                    <p:nvPr/>
                  </p:nvSpPr>
                  <p:spPr bwMode="auto">
                    <a:xfrm rot="10800000">
                      <a:off x="1691"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421" name="Line 249">
                    <a:extLst>
                      <a:ext uri="{FF2B5EF4-FFF2-40B4-BE49-F238E27FC236}">
                        <a16:creationId xmlns:a16="http://schemas.microsoft.com/office/drawing/2014/main" id="{4CAE9980-C816-B7C0-39C6-6FC0C6688959}"/>
                      </a:ext>
                    </a:extLst>
                  </p:cNvPr>
                  <p:cNvSpPr>
                    <a:spLocks noChangeShapeType="1"/>
                  </p:cNvSpPr>
                  <p:nvPr/>
                </p:nvSpPr>
                <p:spPr bwMode="auto">
                  <a:xfrm>
                    <a:off x="1693"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422" name="Line 250">
                    <a:extLst>
                      <a:ext uri="{FF2B5EF4-FFF2-40B4-BE49-F238E27FC236}">
                        <a16:creationId xmlns:a16="http://schemas.microsoft.com/office/drawing/2014/main" id="{79A725A6-B1E6-349B-EFBA-693A3DB3912E}"/>
                      </a:ext>
                    </a:extLst>
                  </p:cNvPr>
                  <p:cNvSpPr>
                    <a:spLocks noChangeShapeType="1"/>
                  </p:cNvSpPr>
                  <p:nvPr/>
                </p:nvSpPr>
                <p:spPr bwMode="auto">
                  <a:xfrm flipH="1">
                    <a:off x="1693"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1350" name="Group 251">
                  <a:extLst>
                    <a:ext uri="{FF2B5EF4-FFF2-40B4-BE49-F238E27FC236}">
                      <a16:creationId xmlns:a16="http://schemas.microsoft.com/office/drawing/2014/main" id="{7AB61819-182D-456D-6B4C-3C6598FB9A17}"/>
                    </a:ext>
                  </a:extLst>
                </p:cNvPr>
                <p:cNvGrpSpPr>
                  <a:grpSpLocks/>
                </p:cNvGrpSpPr>
                <p:nvPr/>
              </p:nvGrpSpPr>
              <p:grpSpPr bwMode="auto">
                <a:xfrm>
                  <a:off x="1785" y="1691"/>
                  <a:ext cx="586" cy="343"/>
                  <a:chOff x="1785" y="1691"/>
                  <a:chExt cx="586" cy="343"/>
                </a:xfrm>
              </p:grpSpPr>
              <p:grpSp>
                <p:nvGrpSpPr>
                  <p:cNvPr id="1351" name="Group 252">
                    <a:extLst>
                      <a:ext uri="{FF2B5EF4-FFF2-40B4-BE49-F238E27FC236}">
                        <a16:creationId xmlns:a16="http://schemas.microsoft.com/office/drawing/2014/main" id="{B7D2BB15-BA78-C921-20E9-FD1152C623B5}"/>
                      </a:ext>
                    </a:extLst>
                  </p:cNvPr>
                  <p:cNvGrpSpPr>
                    <a:grpSpLocks/>
                  </p:cNvGrpSpPr>
                  <p:nvPr/>
                </p:nvGrpSpPr>
                <p:grpSpPr bwMode="auto">
                  <a:xfrm>
                    <a:off x="1785" y="1695"/>
                    <a:ext cx="102" cy="87"/>
                    <a:chOff x="1785" y="1695"/>
                    <a:chExt cx="102" cy="87"/>
                  </a:xfrm>
                </p:grpSpPr>
                <p:sp>
                  <p:nvSpPr>
                    <p:cNvPr id="1397" name="Arc 253">
                      <a:extLst>
                        <a:ext uri="{FF2B5EF4-FFF2-40B4-BE49-F238E27FC236}">
                          <a16:creationId xmlns:a16="http://schemas.microsoft.com/office/drawing/2014/main" id="{9FA10B01-CF4F-7140-6CA8-04836BF200D4}"/>
                        </a:ext>
                      </a:extLst>
                    </p:cNvPr>
                    <p:cNvSpPr>
                      <a:spLocks/>
                    </p:cNvSpPr>
                    <p:nvPr/>
                  </p:nvSpPr>
                  <p:spPr bwMode="auto">
                    <a:xfrm>
                      <a:off x="1835"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98" name="Arc 254">
                      <a:extLst>
                        <a:ext uri="{FF2B5EF4-FFF2-40B4-BE49-F238E27FC236}">
                          <a16:creationId xmlns:a16="http://schemas.microsoft.com/office/drawing/2014/main" id="{9F471B99-6D74-489C-6A51-E5E6D979B93F}"/>
                        </a:ext>
                      </a:extLst>
                    </p:cNvPr>
                    <p:cNvSpPr>
                      <a:spLocks/>
                    </p:cNvSpPr>
                    <p:nvPr/>
                  </p:nvSpPr>
                  <p:spPr bwMode="auto">
                    <a:xfrm>
                      <a:off x="1785"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52" name="Group 255">
                    <a:extLst>
                      <a:ext uri="{FF2B5EF4-FFF2-40B4-BE49-F238E27FC236}">
                        <a16:creationId xmlns:a16="http://schemas.microsoft.com/office/drawing/2014/main" id="{9AB63122-3D7C-3380-FD6A-AAE3D3EB3CBF}"/>
                      </a:ext>
                    </a:extLst>
                  </p:cNvPr>
                  <p:cNvGrpSpPr>
                    <a:grpSpLocks/>
                  </p:cNvGrpSpPr>
                  <p:nvPr/>
                </p:nvGrpSpPr>
                <p:grpSpPr bwMode="auto">
                  <a:xfrm>
                    <a:off x="1787" y="1943"/>
                    <a:ext cx="97" cy="87"/>
                    <a:chOff x="1787" y="1943"/>
                    <a:chExt cx="97" cy="87"/>
                  </a:xfrm>
                </p:grpSpPr>
                <p:sp>
                  <p:nvSpPr>
                    <p:cNvPr id="1395" name="Arc 256">
                      <a:extLst>
                        <a:ext uri="{FF2B5EF4-FFF2-40B4-BE49-F238E27FC236}">
                          <a16:creationId xmlns:a16="http://schemas.microsoft.com/office/drawing/2014/main" id="{83E2F04E-16B6-0246-C5DC-EF29AF813D48}"/>
                        </a:ext>
                      </a:extLst>
                    </p:cNvPr>
                    <p:cNvSpPr>
                      <a:spLocks/>
                    </p:cNvSpPr>
                    <p:nvPr/>
                  </p:nvSpPr>
                  <p:spPr bwMode="auto">
                    <a:xfrm rot="10800000">
                      <a:off x="1835"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96" name="Arc 257">
                      <a:extLst>
                        <a:ext uri="{FF2B5EF4-FFF2-40B4-BE49-F238E27FC236}">
                          <a16:creationId xmlns:a16="http://schemas.microsoft.com/office/drawing/2014/main" id="{40E7A67F-FC58-46BF-1216-D669267D95DB}"/>
                        </a:ext>
                      </a:extLst>
                    </p:cNvPr>
                    <p:cNvSpPr>
                      <a:spLocks/>
                    </p:cNvSpPr>
                    <p:nvPr/>
                  </p:nvSpPr>
                  <p:spPr bwMode="auto">
                    <a:xfrm rot="10800000">
                      <a:off x="1787"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53" name="Line 258">
                    <a:extLst>
                      <a:ext uri="{FF2B5EF4-FFF2-40B4-BE49-F238E27FC236}">
                        <a16:creationId xmlns:a16="http://schemas.microsoft.com/office/drawing/2014/main" id="{F13DAF9D-FA21-65A4-2694-ED1097E0FE96}"/>
                      </a:ext>
                    </a:extLst>
                  </p:cNvPr>
                  <p:cNvSpPr>
                    <a:spLocks noChangeShapeType="1"/>
                  </p:cNvSpPr>
                  <p:nvPr/>
                </p:nvSpPr>
                <p:spPr bwMode="auto">
                  <a:xfrm>
                    <a:off x="1789"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54" name="Line 259">
                    <a:extLst>
                      <a:ext uri="{FF2B5EF4-FFF2-40B4-BE49-F238E27FC236}">
                        <a16:creationId xmlns:a16="http://schemas.microsoft.com/office/drawing/2014/main" id="{65ED7EDC-2703-D7AD-215D-9D1271DD1689}"/>
                      </a:ext>
                    </a:extLst>
                  </p:cNvPr>
                  <p:cNvSpPr>
                    <a:spLocks noChangeShapeType="1"/>
                  </p:cNvSpPr>
                  <p:nvPr/>
                </p:nvSpPr>
                <p:spPr bwMode="auto">
                  <a:xfrm flipH="1">
                    <a:off x="1789"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355" name="Group 260">
                    <a:extLst>
                      <a:ext uri="{FF2B5EF4-FFF2-40B4-BE49-F238E27FC236}">
                        <a16:creationId xmlns:a16="http://schemas.microsoft.com/office/drawing/2014/main" id="{0090790A-DF33-C746-ACBF-CEF0B3EFEFE6}"/>
                      </a:ext>
                    </a:extLst>
                  </p:cNvPr>
                  <p:cNvGrpSpPr>
                    <a:grpSpLocks/>
                  </p:cNvGrpSpPr>
                  <p:nvPr/>
                </p:nvGrpSpPr>
                <p:grpSpPr bwMode="auto">
                  <a:xfrm>
                    <a:off x="1881" y="1699"/>
                    <a:ext cx="102" cy="87"/>
                    <a:chOff x="1881" y="1699"/>
                    <a:chExt cx="102" cy="87"/>
                  </a:xfrm>
                </p:grpSpPr>
                <p:sp>
                  <p:nvSpPr>
                    <p:cNvPr id="1393" name="Arc 261">
                      <a:extLst>
                        <a:ext uri="{FF2B5EF4-FFF2-40B4-BE49-F238E27FC236}">
                          <a16:creationId xmlns:a16="http://schemas.microsoft.com/office/drawing/2014/main" id="{6E884366-6604-5F76-45C7-117F283EB9E3}"/>
                        </a:ext>
                      </a:extLst>
                    </p:cNvPr>
                    <p:cNvSpPr>
                      <a:spLocks/>
                    </p:cNvSpPr>
                    <p:nvPr/>
                  </p:nvSpPr>
                  <p:spPr bwMode="auto">
                    <a:xfrm>
                      <a:off x="1931"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94" name="Arc 262">
                      <a:extLst>
                        <a:ext uri="{FF2B5EF4-FFF2-40B4-BE49-F238E27FC236}">
                          <a16:creationId xmlns:a16="http://schemas.microsoft.com/office/drawing/2014/main" id="{0981AB5B-4DB2-DE13-0D4E-8E453019DCF6}"/>
                        </a:ext>
                      </a:extLst>
                    </p:cNvPr>
                    <p:cNvSpPr>
                      <a:spLocks/>
                    </p:cNvSpPr>
                    <p:nvPr/>
                  </p:nvSpPr>
                  <p:spPr bwMode="auto">
                    <a:xfrm>
                      <a:off x="1881"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56" name="Group 263">
                    <a:extLst>
                      <a:ext uri="{FF2B5EF4-FFF2-40B4-BE49-F238E27FC236}">
                        <a16:creationId xmlns:a16="http://schemas.microsoft.com/office/drawing/2014/main" id="{7F2D7115-2A67-DB1E-6057-F426042F2BC6}"/>
                      </a:ext>
                    </a:extLst>
                  </p:cNvPr>
                  <p:cNvGrpSpPr>
                    <a:grpSpLocks/>
                  </p:cNvGrpSpPr>
                  <p:nvPr/>
                </p:nvGrpSpPr>
                <p:grpSpPr bwMode="auto">
                  <a:xfrm>
                    <a:off x="1883" y="1947"/>
                    <a:ext cx="97" cy="87"/>
                    <a:chOff x="1883" y="1947"/>
                    <a:chExt cx="97" cy="87"/>
                  </a:xfrm>
                </p:grpSpPr>
                <p:sp>
                  <p:nvSpPr>
                    <p:cNvPr id="1391" name="Arc 264">
                      <a:extLst>
                        <a:ext uri="{FF2B5EF4-FFF2-40B4-BE49-F238E27FC236}">
                          <a16:creationId xmlns:a16="http://schemas.microsoft.com/office/drawing/2014/main" id="{8537DFEE-A1DA-9DE8-0D99-F3FE57E019B9}"/>
                        </a:ext>
                      </a:extLst>
                    </p:cNvPr>
                    <p:cNvSpPr>
                      <a:spLocks/>
                    </p:cNvSpPr>
                    <p:nvPr/>
                  </p:nvSpPr>
                  <p:spPr bwMode="auto">
                    <a:xfrm rot="10800000">
                      <a:off x="1931"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92" name="Arc 265">
                      <a:extLst>
                        <a:ext uri="{FF2B5EF4-FFF2-40B4-BE49-F238E27FC236}">
                          <a16:creationId xmlns:a16="http://schemas.microsoft.com/office/drawing/2014/main" id="{4D96D280-DECC-2E3E-E749-034E0EB9E108}"/>
                        </a:ext>
                      </a:extLst>
                    </p:cNvPr>
                    <p:cNvSpPr>
                      <a:spLocks/>
                    </p:cNvSpPr>
                    <p:nvPr/>
                  </p:nvSpPr>
                  <p:spPr bwMode="auto">
                    <a:xfrm rot="10800000">
                      <a:off x="1883"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57" name="Line 266">
                    <a:extLst>
                      <a:ext uri="{FF2B5EF4-FFF2-40B4-BE49-F238E27FC236}">
                        <a16:creationId xmlns:a16="http://schemas.microsoft.com/office/drawing/2014/main" id="{19C1102E-E044-D434-5DE7-9F5C39EB4920}"/>
                      </a:ext>
                    </a:extLst>
                  </p:cNvPr>
                  <p:cNvSpPr>
                    <a:spLocks noChangeShapeType="1"/>
                  </p:cNvSpPr>
                  <p:nvPr/>
                </p:nvSpPr>
                <p:spPr bwMode="auto">
                  <a:xfrm>
                    <a:off x="1885" y="1788"/>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58" name="Line 267">
                    <a:extLst>
                      <a:ext uri="{FF2B5EF4-FFF2-40B4-BE49-F238E27FC236}">
                        <a16:creationId xmlns:a16="http://schemas.microsoft.com/office/drawing/2014/main" id="{F698D5C2-9543-4E57-5CCF-BD6959FD2E28}"/>
                      </a:ext>
                    </a:extLst>
                  </p:cNvPr>
                  <p:cNvSpPr>
                    <a:spLocks noChangeShapeType="1"/>
                  </p:cNvSpPr>
                  <p:nvPr/>
                </p:nvSpPr>
                <p:spPr bwMode="auto">
                  <a:xfrm flipH="1">
                    <a:off x="1885"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359" name="Group 268">
                    <a:extLst>
                      <a:ext uri="{FF2B5EF4-FFF2-40B4-BE49-F238E27FC236}">
                        <a16:creationId xmlns:a16="http://schemas.microsoft.com/office/drawing/2014/main" id="{BA880688-9BF8-D79A-E65A-0A3C556B9D00}"/>
                      </a:ext>
                    </a:extLst>
                  </p:cNvPr>
                  <p:cNvGrpSpPr>
                    <a:grpSpLocks/>
                  </p:cNvGrpSpPr>
                  <p:nvPr/>
                </p:nvGrpSpPr>
                <p:grpSpPr bwMode="auto">
                  <a:xfrm>
                    <a:off x="1977" y="1695"/>
                    <a:ext cx="102" cy="87"/>
                    <a:chOff x="1977" y="1695"/>
                    <a:chExt cx="102" cy="87"/>
                  </a:xfrm>
                </p:grpSpPr>
                <p:sp>
                  <p:nvSpPr>
                    <p:cNvPr id="1389" name="Arc 269">
                      <a:extLst>
                        <a:ext uri="{FF2B5EF4-FFF2-40B4-BE49-F238E27FC236}">
                          <a16:creationId xmlns:a16="http://schemas.microsoft.com/office/drawing/2014/main" id="{42D1D624-3C63-514E-C846-BFD7450DE980}"/>
                        </a:ext>
                      </a:extLst>
                    </p:cNvPr>
                    <p:cNvSpPr>
                      <a:spLocks/>
                    </p:cNvSpPr>
                    <p:nvPr/>
                  </p:nvSpPr>
                  <p:spPr bwMode="auto">
                    <a:xfrm>
                      <a:off x="2027"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90" name="Arc 270">
                      <a:extLst>
                        <a:ext uri="{FF2B5EF4-FFF2-40B4-BE49-F238E27FC236}">
                          <a16:creationId xmlns:a16="http://schemas.microsoft.com/office/drawing/2014/main" id="{534B533C-2EDC-ADDB-53E1-EDBAC2E90297}"/>
                        </a:ext>
                      </a:extLst>
                    </p:cNvPr>
                    <p:cNvSpPr>
                      <a:spLocks/>
                    </p:cNvSpPr>
                    <p:nvPr/>
                  </p:nvSpPr>
                  <p:spPr bwMode="auto">
                    <a:xfrm>
                      <a:off x="1977"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60" name="Group 271">
                    <a:extLst>
                      <a:ext uri="{FF2B5EF4-FFF2-40B4-BE49-F238E27FC236}">
                        <a16:creationId xmlns:a16="http://schemas.microsoft.com/office/drawing/2014/main" id="{EBF47D4C-70DB-3355-0F14-8CE8541074CA}"/>
                      </a:ext>
                    </a:extLst>
                  </p:cNvPr>
                  <p:cNvGrpSpPr>
                    <a:grpSpLocks/>
                  </p:cNvGrpSpPr>
                  <p:nvPr/>
                </p:nvGrpSpPr>
                <p:grpSpPr bwMode="auto">
                  <a:xfrm>
                    <a:off x="1979" y="1943"/>
                    <a:ext cx="97" cy="87"/>
                    <a:chOff x="1979" y="1943"/>
                    <a:chExt cx="97" cy="87"/>
                  </a:xfrm>
                </p:grpSpPr>
                <p:sp>
                  <p:nvSpPr>
                    <p:cNvPr id="1387" name="Arc 272">
                      <a:extLst>
                        <a:ext uri="{FF2B5EF4-FFF2-40B4-BE49-F238E27FC236}">
                          <a16:creationId xmlns:a16="http://schemas.microsoft.com/office/drawing/2014/main" id="{1A9A8676-3DCE-A72F-8E1F-C0A230A1DD77}"/>
                        </a:ext>
                      </a:extLst>
                    </p:cNvPr>
                    <p:cNvSpPr>
                      <a:spLocks/>
                    </p:cNvSpPr>
                    <p:nvPr/>
                  </p:nvSpPr>
                  <p:spPr bwMode="auto">
                    <a:xfrm rot="10800000">
                      <a:off x="2027"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88" name="Arc 273">
                      <a:extLst>
                        <a:ext uri="{FF2B5EF4-FFF2-40B4-BE49-F238E27FC236}">
                          <a16:creationId xmlns:a16="http://schemas.microsoft.com/office/drawing/2014/main" id="{950D60AA-BB5F-1C5F-B866-6B57C542BAB6}"/>
                        </a:ext>
                      </a:extLst>
                    </p:cNvPr>
                    <p:cNvSpPr>
                      <a:spLocks/>
                    </p:cNvSpPr>
                    <p:nvPr/>
                  </p:nvSpPr>
                  <p:spPr bwMode="auto">
                    <a:xfrm rot="10800000">
                      <a:off x="1979"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61" name="Line 274">
                    <a:extLst>
                      <a:ext uri="{FF2B5EF4-FFF2-40B4-BE49-F238E27FC236}">
                        <a16:creationId xmlns:a16="http://schemas.microsoft.com/office/drawing/2014/main" id="{7412BAB7-84E2-9081-4374-B86325D4AB78}"/>
                      </a:ext>
                    </a:extLst>
                  </p:cNvPr>
                  <p:cNvSpPr>
                    <a:spLocks noChangeShapeType="1"/>
                  </p:cNvSpPr>
                  <p:nvPr/>
                </p:nvSpPr>
                <p:spPr bwMode="auto">
                  <a:xfrm>
                    <a:off x="1981"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62" name="Line 275">
                    <a:extLst>
                      <a:ext uri="{FF2B5EF4-FFF2-40B4-BE49-F238E27FC236}">
                        <a16:creationId xmlns:a16="http://schemas.microsoft.com/office/drawing/2014/main" id="{074BB672-2586-2100-0580-49E2BBC95EBA}"/>
                      </a:ext>
                    </a:extLst>
                  </p:cNvPr>
                  <p:cNvSpPr>
                    <a:spLocks noChangeShapeType="1"/>
                  </p:cNvSpPr>
                  <p:nvPr/>
                </p:nvSpPr>
                <p:spPr bwMode="auto">
                  <a:xfrm flipH="1">
                    <a:off x="1981"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363" name="Group 276">
                    <a:extLst>
                      <a:ext uri="{FF2B5EF4-FFF2-40B4-BE49-F238E27FC236}">
                        <a16:creationId xmlns:a16="http://schemas.microsoft.com/office/drawing/2014/main" id="{7A4038F9-C3D3-4BCA-0E2C-9889C453E349}"/>
                      </a:ext>
                    </a:extLst>
                  </p:cNvPr>
                  <p:cNvGrpSpPr>
                    <a:grpSpLocks/>
                  </p:cNvGrpSpPr>
                  <p:nvPr/>
                </p:nvGrpSpPr>
                <p:grpSpPr bwMode="auto">
                  <a:xfrm>
                    <a:off x="2077" y="1691"/>
                    <a:ext cx="102" cy="87"/>
                    <a:chOff x="2077" y="1691"/>
                    <a:chExt cx="102" cy="87"/>
                  </a:xfrm>
                </p:grpSpPr>
                <p:sp>
                  <p:nvSpPr>
                    <p:cNvPr id="1385" name="Arc 277">
                      <a:extLst>
                        <a:ext uri="{FF2B5EF4-FFF2-40B4-BE49-F238E27FC236}">
                          <a16:creationId xmlns:a16="http://schemas.microsoft.com/office/drawing/2014/main" id="{2EB05831-FFCB-1FF4-E278-A538000DB810}"/>
                        </a:ext>
                      </a:extLst>
                    </p:cNvPr>
                    <p:cNvSpPr>
                      <a:spLocks/>
                    </p:cNvSpPr>
                    <p:nvPr/>
                  </p:nvSpPr>
                  <p:spPr bwMode="auto">
                    <a:xfrm>
                      <a:off x="2127"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86" name="Arc 278">
                      <a:extLst>
                        <a:ext uri="{FF2B5EF4-FFF2-40B4-BE49-F238E27FC236}">
                          <a16:creationId xmlns:a16="http://schemas.microsoft.com/office/drawing/2014/main" id="{D36EEB50-BAFB-D901-E7F9-19267DFF0DED}"/>
                        </a:ext>
                      </a:extLst>
                    </p:cNvPr>
                    <p:cNvSpPr>
                      <a:spLocks/>
                    </p:cNvSpPr>
                    <p:nvPr/>
                  </p:nvSpPr>
                  <p:spPr bwMode="auto">
                    <a:xfrm>
                      <a:off x="2077"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64" name="Group 279">
                    <a:extLst>
                      <a:ext uri="{FF2B5EF4-FFF2-40B4-BE49-F238E27FC236}">
                        <a16:creationId xmlns:a16="http://schemas.microsoft.com/office/drawing/2014/main" id="{357E3C65-BEFB-D82F-E9E3-B869F4B0BFDB}"/>
                      </a:ext>
                    </a:extLst>
                  </p:cNvPr>
                  <p:cNvGrpSpPr>
                    <a:grpSpLocks/>
                  </p:cNvGrpSpPr>
                  <p:nvPr/>
                </p:nvGrpSpPr>
                <p:grpSpPr bwMode="auto">
                  <a:xfrm>
                    <a:off x="2079" y="1939"/>
                    <a:ext cx="97" cy="87"/>
                    <a:chOff x="2079" y="1939"/>
                    <a:chExt cx="97" cy="87"/>
                  </a:xfrm>
                </p:grpSpPr>
                <p:sp>
                  <p:nvSpPr>
                    <p:cNvPr id="1383" name="Arc 280">
                      <a:extLst>
                        <a:ext uri="{FF2B5EF4-FFF2-40B4-BE49-F238E27FC236}">
                          <a16:creationId xmlns:a16="http://schemas.microsoft.com/office/drawing/2014/main" id="{B0E86D04-697E-01E8-1300-A7C6DB987722}"/>
                        </a:ext>
                      </a:extLst>
                    </p:cNvPr>
                    <p:cNvSpPr>
                      <a:spLocks/>
                    </p:cNvSpPr>
                    <p:nvPr/>
                  </p:nvSpPr>
                  <p:spPr bwMode="auto">
                    <a:xfrm rot="10800000">
                      <a:off x="2127"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84" name="Arc 281">
                      <a:extLst>
                        <a:ext uri="{FF2B5EF4-FFF2-40B4-BE49-F238E27FC236}">
                          <a16:creationId xmlns:a16="http://schemas.microsoft.com/office/drawing/2014/main" id="{B35E2534-3BB9-FD42-5AAA-CCCFD742C6B4}"/>
                        </a:ext>
                      </a:extLst>
                    </p:cNvPr>
                    <p:cNvSpPr>
                      <a:spLocks/>
                    </p:cNvSpPr>
                    <p:nvPr/>
                  </p:nvSpPr>
                  <p:spPr bwMode="auto">
                    <a:xfrm rot="10800000">
                      <a:off x="2079"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65" name="Line 282">
                    <a:extLst>
                      <a:ext uri="{FF2B5EF4-FFF2-40B4-BE49-F238E27FC236}">
                        <a16:creationId xmlns:a16="http://schemas.microsoft.com/office/drawing/2014/main" id="{217F5BEB-A0F8-9C29-FF84-F38481C40527}"/>
                      </a:ext>
                    </a:extLst>
                  </p:cNvPr>
                  <p:cNvSpPr>
                    <a:spLocks noChangeShapeType="1"/>
                  </p:cNvSpPr>
                  <p:nvPr/>
                </p:nvSpPr>
                <p:spPr bwMode="auto">
                  <a:xfrm>
                    <a:off x="2081"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66" name="Line 283">
                    <a:extLst>
                      <a:ext uri="{FF2B5EF4-FFF2-40B4-BE49-F238E27FC236}">
                        <a16:creationId xmlns:a16="http://schemas.microsoft.com/office/drawing/2014/main" id="{791C0FEA-0ABD-941B-DD1E-B09908E04D8C}"/>
                      </a:ext>
                    </a:extLst>
                  </p:cNvPr>
                  <p:cNvSpPr>
                    <a:spLocks noChangeShapeType="1"/>
                  </p:cNvSpPr>
                  <p:nvPr/>
                </p:nvSpPr>
                <p:spPr bwMode="auto">
                  <a:xfrm flipH="1">
                    <a:off x="2081"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367" name="Group 284">
                    <a:extLst>
                      <a:ext uri="{FF2B5EF4-FFF2-40B4-BE49-F238E27FC236}">
                        <a16:creationId xmlns:a16="http://schemas.microsoft.com/office/drawing/2014/main" id="{703AFB70-C136-5EB3-54DC-932847930992}"/>
                      </a:ext>
                    </a:extLst>
                  </p:cNvPr>
                  <p:cNvGrpSpPr>
                    <a:grpSpLocks/>
                  </p:cNvGrpSpPr>
                  <p:nvPr/>
                </p:nvGrpSpPr>
                <p:grpSpPr bwMode="auto">
                  <a:xfrm>
                    <a:off x="2173" y="1695"/>
                    <a:ext cx="102" cy="87"/>
                    <a:chOff x="2173" y="1695"/>
                    <a:chExt cx="102" cy="87"/>
                  </a:xfrm>
                </p:grpSpPr>
                <p:sp>
                  <p:nvSpPr>
                    <p:cNvPr id="1381" name="Arc 285">
                      <a:extLst>
                        <a:ext uri="{FF2B5EF4-FFF2-40B4-BE49-F238E27FC236}">
                          <a16:creationId xmlns:a16="http://schemas.microsoft.com/office/drawing/2014/main" id="{69EED5D5-3A72-88D5-169A-9BA709F39F49}"/>
                        </a:ext>
                      </a:extLst>
                    </p:cNvPr>
                    <p:cNvSpPr>
                      <a:spLocks/>
                    </p:cNvSpPr>
                    <p:nvPr/>
                  </p:nvSpPr>
                  <p:spPr bwMode="auto">
                    <a:xfrm>
                      <a:off x="2223"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82" name="Arc 286">
                      <a:extLst>
                        <a:ext uri="{FF2B5EF4-FFF2-40B4-BE49-F238E27FC236}">
                          <a16:creationId xmlns:a16="http://schemas.microsoft.com/office/drawing/2014/main" id="{43B267D4-8FB9-E624-9705-4CCAE5230B2F}"/>
                        </a:ext>
                      </a:extLst>
                    </p:cNvPr>
                    <p:cNvSpPr>
                      <a:spLocks/>
                    </p:cNvSpPr>
                    <p:nvPr/>
                  </p:nvSpPr>
                  <p:spPr bwMode="auto">
                    <a:xfrm>
                      <a:off x="2173"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68" name="Group 287">
                    <a:extLst>
                      <a:ext uri="{FF2B5EF4-FFF2-40B4-BE49-F238E27FC236}">
                        <a16:creationId xmlns:a16="http://schemas.microsoft.com/office/drawing/2014/main" id="{FB7E06CC-AFE0-B6DB-10F1-A22C79F0F522}"/>
                      </a:ext>
                    </a:extLst>
                  </p:cNvPr>
                  <p:cNvGrpSpPr>
                    <a:grpSpLocks/>
                  </p:cNvGrpSpPr>
                  <p:nvPr/>
                </p:nvGrpSpPr>
                <p:grpSpPr bwMode="auto">
                  <a:xfrm>
                    <a:off x="2175" y="1943"/>
                    <a:ext cx="97" cy="87"/>
                    <a:chOff x="2175" y="1943"/>
                    <a:chExt cx="97" cy="87"/>
                  </a:xfrm>
                </p:grpSpPr>
                <p:sp>
                  <p:nvSpPr>
                    <p:cNvPr id="1379" name="Arc 288">
                      <a:extLst>
                        <a:ext uri="{FF2B5EF4-FFF2-40B4-BE49-F238E27FC236}">
                          <a16:creationId xmlns:a16="http://schemas.microsoft.com/office/drawing/2014/main" id="{E67C664A-9F5D-C2C1-F310-25744E479147}"/>
                        </a:ext>
                      </a:extLst>
                    </p:cNvPr>
                    <p:cNvSpPr>
                      <a:spLocks/>
                    </p:cNvSpPr>
                    <p:nvPr/>
                  </p:nvSpPr>
                  <p:spPr bwMode="auto">
                    <a:xfrm rot="10800000">
                      <a:off x="2223"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80" name="Arc 289">
                      <a:extLst>
                        <a:ext uri="{FF2B5EF4-FFF2-40B4-BE49-F238E27FC236}">
                          <a16:creationId xmlns:a16="http://schemas.microsoft.com/office/drawing/2014/main" id="{9627D34F-E354-F89F-A5B6-641B1139F8FB}"/>
                        </a:ext>
                      </a:extLst>
                    </p:cNvPr>
                    <p:cNvSpPr>
                      <a:spLocks/>
                    </p:cNvSpPr>
                    <p:nvPr/>
                  </p:nvSpPr>
                  <p:spPr bwMode="auto">
                    <a:xfrm rot="10800000">
                      <a:off x="2175"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69" name="Line 290">
                    <a:extLst>
                      <a:ext uri="{FF2B5EF4-FFF2-40B4-BE49-F238E27FC236}">
                        <a16:creationId xmlns:a16="http://schemas.microsoft.com/office/drawing/2014/main" id="{2ECB0281-7FA2-183E-D73D-76DD80F0E8F4}"/>
                      </a:ext>
                    </a:extLst>
                  </p:cNvPr>
                  <p:cNvSpPr>
                    <a:spLocks noChangeShapeType="1"/>
                  </p:cNvSpPr>
                  <p:nvPr/>
                </p:nvSpPr>
                <p:spPr bwMode="auto">
                  <a:xfrm>
                    <a:off x="2177" y="1784"/>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70" name="Line 291">
                    <a:extLst>
                      <a:ext uri="{FF2B5EF4-FFF2-40B4-BE49-F238E27FC236}">
                        <a16:creationId xmlns:a16="http://schemas.microsoft.com/office/drawing/2014/main" id="{7DD71FAD-9F35-5AA4-87F9-BF422D3C13CD}"/>
                      </a:ext>
                    </a:extLst>
                  </p:cNvPr>
                  <p:cNvSpPr>
                    <a:spLocks noChangeShapeType="1"/>
                  </p:cNvSpPr>
                  <p:nvPr/>
                </p:nvSpPr>
                <p:spPr bwMode="auto">
                  <a:xfrm flipH="1">
                    <a:off x="2177"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371" name="Group 292">
                    <a:extLst>
                      <a:ext uri="{FF2B5EF4-FFF2-40B4-BE49-F238E27FC236}">
                        <a16:creationId xmlns:a16="http://schemas.microsoft.com/office/drawing/2014/main" id="{742DA8CF-CA5B-2118-D5BB-D28298C56B07}"/>
                      </a:ext>
                    </a:extLst>
                  </p:cNvPr>
                  <p:cNvGrpSpPr>
                    <a:grpSpLocks/>
                  </p:cNvGrpSpPr>
                  <p:nvPr/>
                </p:nvGrpSpPr>
                <p:grpSpPr bwMode="auto">
                  <a:xfrm>
                    <a:off x="2269" y="1691"/>
                    <a:ext cx="102" cy="87"/>
                    <a:chOff x="2269" y="1691"/>
                    <a:chExt cx="102" cy="87"/>
                  </a:xfrm>
                </p:grpSpPr>
                <p:sp>
                  <p:nvSpPr>
                    <p:cNvPr id="1377" name="Arc 293">
                      <a:extLst>
                        <a:ext uri="{FF2B5EF4-FFF2-40B4-BE49-F238E27FC236}">
                          <a16:creationId xmlns:a16="http://schemas.microsoft.com/office/drawing/2014/main" id="{1E76FDA7-99DD-E141-39D7-A098D19829D2}"/>
                        </a:ext>
                      </a:extLst>
                    </p:cNvPr>
                    <p:cNvSpPr>
                      <a:spLocks/>
                    </p:cNvSpPr>
                    <p:nvPr/>
                  </p:nvSpPr>
                  <p:spPr bwMode="auto">
                    <a:xfrm>
                      <a:off x="2319"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78" name="Arc 294">
                      <a:extLst>
                        <a:ext uri="{FF2B5EF4-FFF2-40B4-BE49-F238E27FC236}">
                          <a16:creationId xmlns:a16="http://schemas.microsoft.com/office/drawing/2014/main" id="{355D5611-581F-D52E-C7B5-53E211F2B832}"/>
                        </a:ext>
                      </a:extLst>
                    </p:cNvPr>
                    <p:cNvSpPr>
                      <a:spLocks/>
                    </p:cNvSpPr>
                    <p:nvPr/>
                  </p:nvSpPr>
                  <p:spPr bwMode="auto">
                    <a:xfrm>
                      <a:off x="2269"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72" name="Group 295">
                    <a:extLst>
                      <a:ext uri="{FF2B5EF4-FFF2-40B4-BE49-F238E27FC236}">
                        <a16:creationId xmlns:a16="http://schemas.microsoft.com/office/drawing/2014/main" id="{B3A32AEE-7D8E-F61E-09C3-B4B443355CCA}"/>
                      </a:ext>
                    </a:extLst>
                  </p:cNvPr>
                  <p:cNvGrpSpPr>
                    <a:grpSpLocks/>
                  </p:cNvGrpSpPr>
                  <p:nvPr/>
                </p:nvGrpSpPr>
                <p:grpSpPr bwMode="auto">
                  <a:xfrm>
                    <a:off x="2271" y="1939"/>
                    <a:ext cx="97" cy="87"/>
                    <a:chOff x="2271" y="1939"/>
                    <a:chExt cx="97" cy="87"/>
                  </a:xfrm>
                </p:grpSpPr>
                <p:sp>
                  <p:nvSpPr>
                    <p:cNvPr id="1375" name="Arc 296">
                      <a:extLst>
                        <a:ext uri="{FF2B5EF4-FFF2-40B4-BE49-F238E27FC236}">
                          <a16:creationId xmlns:a16="http://schemas.microsoft.com/office/drawing/2014/main" id="{E9A68815-A12B-BC44-FC28-2D6911E9A572}"/>
                        </a:ext>
                      </a:extLst>
                    </p:cNvPr>
                    <p:cNvSpPr>
                      <a:spLocks/>
                    </p:cNvSpPr>
                    <p:nvPr/>
                  </p:nvSpPr>
                  <p:spPr bwMode="auto">
                    <a:xfrm rot="10800000">
                      <a:off x="2319"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76" name="Arc 297">
                      <a:extLst>
                        <a:ext uri="{FF2B5EF4-FFF2-40B4-BE49-F238E27FC236}">
                          <a16:creationId xmlns:a16="http://schemas.microsoft.com/office/drawing/2014/main" id="{282727E6-75C4-AF3D-22C4-7DA5820AD1FE}"/>
                        </a:ext>
                      </a:extLst>
                    </p:cNvPr>
                    <p:cNvSpPr>
                      <a:spLocks/>
                    </p:cNvSpPr>
                    <p:nvPr/>
                  </p:nvSpPr>
                  <p:spPr bwMode="auto">
                    <a:xfrm rot="10800000">
                      <a:off x="2271"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73" name="Line 298">
                    <a:extLst>
                      <a:ext uri="{FF2B5EF4-FFF2-40B4-BE49-F238E27FC236}">
                        <a16:creationId xmlns:a16="http://schemas.microsoft.com/office/drawing/2014/main" id="{5A74A69C-CD44-728D-0B07-474E0D6F5906}"/>
                      </a:ext>
                    </a:extLst>
                  </p:cNvPr>
                  <p:cNvSpPr>
                    <a:spLocks noChangeShapeType="1"/>
                  </p:cNvSpPr>
                  <p:nvPr/>
                </p:nvSpPr>
                <p:spPr bwMode="auto">
                  <a:xfrm>
                    <a:off x="2273"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74" name="Line 299">
                    <a:extLst>
                      <a:ext uri="{FF2B5EF4-FFF2-40B4-BE49-F238E27FC236}">
                        <a16:creationId xmlns:a16="http://schemas.microsoft.com/office/drawing/2014/main" id="{311968C3-3BF2-6461-2B03-B86BC83807BB}"/>
                      </a:ext>
                    </a:extLst>
                  </p:cNvPr>
                  <p:cNvSpPr>
                    <a:spLocks noChangeShapeType="1"/>
                  </p:cNvSpPr>
                  <p:nvPr/>
                </p:nvSpPr>
                <p:spPr bwMode="auto">
                  <a:xfrm flipH="1">
                    <a:off x="2273"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grpSp>
            <p:nvGrpSpPr>
              <p:cNvPr id="1153" name="Group 300">
                <a:extLst>
                  <a:ext uri="{FF2B5EF4-FFF2-40B4-BE49-F238E27FC236}">
                    <a16:creationId xmlns:a16="http://schemas.microsoft.com/office/drawing/2014/main" id="{98DFDC96-943A-8AFB-AB0E-CA12C903407A}"/>
                  </a:ext>
                </a:extLst>
              </p:cNvPr>
              <p:cNvGrpSpPr>
                <a:grpSpLocks/>
              </p:cNvGrpSpPr>
              <p:nvPr/>
            </p:nvGrpSpPr>
            <p:grpSpPr bwMode="auto">
              <a:xfrm>
                <a:off x="2392" y="1708"/>
                <a:ext cx="1108" cy="314"/>
                <a:chOff x="2365" y="1687"/>
                <a:chExt cx="1166" cy="347"/>
              </a:xfrm>
            </p:grpSpPr>
            <p:grpSp>
              <p:nvGrpSpPr>
                <p:cNvPr id="1251" name="Group 301">
                  <a:extLst>
                    <a:ext uri="{FF2B5EF4-FFF2-40B4-BE49-F238E27FC236}">
                      <a16:creationId xmlns:a16="http://schemas.microsoft.com/office/drawing/2014/main" id="{3CF15ED0-9507-22FF-C5FC-9E177CD09808}"/>
                    </a:ext>
                  </a:extLst>
                </p:cNvPr>
                <p:cNvGrpSpPr>
                  <a:grpSpLocks/>
                </p:cNvGrpSpPr>
                <p:nvPr/>
              </p:nvGrpSpPr>
              <p:grpSpPr bwMode="auto">
                <a:xfrm>
                  <a:off x="2365" y="1691"/>
                  <a:ext cx="586" cy="343"/>
                  <a:chOff x="2365" y="1691"/>
                  <a:chExt cx="586" cy="343"/>
                </a:xfrm>
              </p:grpSpPr>
              <p:grpSp>
                <p:nvGrpSpPr>
                  <p:cNvPr id="1301" name="Group 302">
                    <a:extLst>
                      <a:ext uri="{FF2B5EF4-FFF2-40B4-BE49-F238E27FC236}">
                        <a16:creationId xmlns:a16="http://schemas.microsoft.com/office/drawing/2014/main" id="{5B60AB67-58F2-872F-7461-1C6A0E6274A6}"/>
                      </a:ext>
                    </a:extLst>
                  </p:cNvPr>
                  <p:cNvGrpSpPr>
                    <a:grpSpLocks/>
                  </p:cNvGrpSpPr>
                  <p:nvPr/>
                </p:nvGrpSpPr>
                <p:grpSpPr bwMode="auto">
                  <a:xfrm>
                    <a:off x="2365" y="1695"/>
                    <a:ext cx="102" cy="87"/>
                    <a:chOff x="2365" y="1695"/>
                    <a:chExt cx="102" cy="87"/>
                  </a:xfrm>
                </p:grpSpPr>
                <p:sp>
                  <p:nvSpPr>
                    <p:cNvPr id="1347" name="Arc 303">
                      <a:extLst>
                        <a:ext uri="{FF2B5EF4-FFF2-40B4-BE49-F238E27FC236}">
                          <a16:creationId xmlns:a16="http://schemas.microsoft.com/office/drawing/2014/main" id="{A3FD48E1-886E-30F2-F380-4BEB50AB4005}"/>
                        </a:ext>
                      </a:extLst>
                    </p:cNvPr>
                    <p:cNvSpPr>
                      <a:spLocks/>
                    </p:cNvSpPr>
                    <p:nvPr/>
                  </p:nvSpPr>
                  <p:spPr bwMode="auto">
                    <a:xfrm>
                      <a:off x="2415"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48" name="Arc 304">
                      <a:extLst>
                        <a:ext uri="{FF2B5EF4-FFF2-40B4-BE49-F238E27FC236}">
                          <a16:creationId xmlns:a16="http://schemas.microsoft.com/office/drawing/2014/main" id="{2BF6DE99-E61B-1581-D9F2-BF6568E484D6}"/>
                        </a:ext>
                      </a:extLst>
                    </p:cNvPr>
                    <p:cNvSpPr>
                      <a:spLocks/>
                    </p:cNvSpPr>
                    <p:nvPr/>
                  </p:nvSpPr>
                  <p:spPr bwMode="auto">
                    <a:xfrm>
                      <a:off x="2365"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02" name="Group 305">
                    <a:extLst>
                      <a:ext uri="{FF2B5EF4-FFF2-40B4-BE49-F238E27FC236}">
                        <a16:creationId xmlns:a16="http://schemas.microsoft.com/office/drawing/2014/main" id="{F477A1EF-16CA-61D5-C618-1C9D70A37A40}"/>
                      </a:ext>
                    </a:extLst>
                  </p:cNvPr>
                  <p:cNvGrpSpPr>
                    <a:grpSpLocks/>
                  </p:cNvGrpSpPr>
                  <p:nvPr/>
                </p:nvGrpSpPr>
                <p:grpSpPr bwMode="auto">
                  <a:xfrm>
                    <a:off x="2367" y="1943"/>
                    <a:ext cx="97" cy="87"/>
                    <a:chOff x="2367" y="1943"/>
                    <a:chExt cx="97" cy="87"/>
                  </a:xfrm>
                </p:grpSpPr>
                <p:sp>
                  <p:nvSpPr>
                    <p:cNvPr id="1345" name="Arc 306">
                      <a:extLst>
                        <a:ext uri="{FF2B5EF4-FFF2-40B4-BE49-F238E27FC236}">
                          <a16:creationId xmlns:a16="http://schemas.microsoft.com/office/drawing/2014/main" id="{664358D3-60A7-6ADE-8AF4-DF5BA0A1A6B4}"/>
                        </a:ext>
                      </a:extLst>
                    </p:cNvPr>
                    <p:cNvSpPr>
                      <a:spLocks/>
                    </p:cNvSpPr>
                    <p:nvPr/>
                  </p:nvSpPr>
                  <p:spPr bwMode="auto">
                    <a:xfrm rot="10800000">
                      <a:off x="2415"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46" name="Arc 307">
                      <a:extLst>
                        <a:ext uri="{FF2B5EF4-FFF2-40B4-BE49-F238E27FC236}">
                          <a16:creationId xmlns:a16="http://schemas.microsoft.com/office/drawing/2014/main" id="{8A15796D-4966-B2ED-1350-6BE4D5AF2A8E}"/>
                        </a:ext>
                      </a:extLst>
                    </p:cNvPr>
                    <p:cNvSpPr>
                      <a:spLocks/>
                    </p:cNvSpPr>
                    <p:nvPr/>
                  </p:nvSpPr>
                  <p:spPr bwMode="auto">
                    <a:xfrm rot="10800000">
                      <a:off x="2367"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03" name="Line 308">
                    <a:extLst>
                      <a:ext uri="{FF2B5EF4-FFF2-40B4-BE49-F238E27FC236}">
                        <a16:creationId xmlns:a16="http://schemas.microsoft.com/office/drawing/2014/main" id="{4BC40FBB-C4BD-2144-FDCF-F29C8F303304}"/>
                      </a:ext>
                    </a:extLst>
                  </p:cNvPr>
                  <p:cNvSpPr>
                    <a:spLocks noChangeShapeType="1"/>
                  </p:cNvSpPr>
                  <p:nvPr/>
                </p:nvSpPr>
                <p:spPr bwMode="auto">
                  <a:xfrm>
                    <a:off x="2369"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04" name="Line 309">
                    <a:extLst>
                      <a:ext uri="{FF2B5EF4-FFF2-40B4-BE49-F238E27FC236}">
                        <a16:creationId xmlns:a16="http://schemas.microsoft.com/office/drawing/2014/main" id="{CB0EB7A0-F2F5-8744-0300-37238A3BF73A}"/>
                      </a:ext>
                    </a:extLst>
                  </p:cNvPr>
                  <p:cNvSpPr>
                    <a:spLocks noChangeShapeType="1"/>
                  </p:cNvSpPr>
                  <p:nvPr/>
                </p:nvSpPr>
                <p:spPr bwMode="auto">
                  <a:xfrm flipH="1">
                    <a:off x="2369"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305" name="Group 310">
                    <a:extLst>
                      <a:ext uri="{FF2B5EF4-FFF2-40B4-BE49-F238E27FC236}">
                        <a16:creationId xmlns:a16="http://schemas.microsoft.com/office/drawing/2014/main" id="{1A412781-5CFC-EC10-7D2E-9267176BE275}"/>
                      </a:ext>
                    </a:extLst>
                  </p:cNvPr>
                  <p:cNvGrpSpPr>
                    <a:grpSpLocks/>
                  </p:cNvGrpSpPr>
                  <p:nvPr/>
                </p:nvGrpSpPr>
                <p:grpSpPr bwMode="auto">
                  <a:xfrm>
                    <a:off x="2461" y="1699"/>
                    <a:ext cx="102" cy="87"/>
                    <a:chOff x="2461" y="1699"/>
                    <a:chExt cx="102" cy="87"/>
                  </a:xfrm>
                </p:grpSpPr>
                <p:sp>
                  <p:nvSpPr>
                    <p:cNvPr id="1343" name="Arc 311">
                      <a:extLst>
                        <a:ext uri="{FF2B5EF4-FFF2-40B4-BE49-F238E27FC236}">
                          <a16:creationId xmlns:a16="http://schemas.microsoft.com/office/drawing/2014/main" id="{990FCB6E-B40A-3EF6-562D-FD00D37AB036}"/>
                        </a:ext>
                      </a:extLst>
                    </p:cNvPr>
                    <p:cNvSpPr>
                      <a:spLocks/>
                    </p:cNvSpPr>
                    <p:nvPr/>
                  </p:nvSpPr>
                  <p:spPr bwMode="auto">
                    <a:xfrm>
                      <a:off x="2511"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44" name="Arc 312">
                      <a:extLst>
                        <a:ext uri="{FF2B5EF4-FFF2-40B4-BE49-F238E27FC236}">
                          <a16:creationId xmlns:a16="http://schemas.microsoft.com/office/drawing/2014/main" id="{B91B17FB-5859-91C2-4940-0BC641A20827}"/>
                        </a:ext>
                      </a:extLst>
                    </p:cNvPr>
                    <p:cNvSpPr>
                      <a:spLocks/>
                    </p:cNvSpPr>
                    <p:nvPr/>
                  </p:nvSpPr>
                  <p:spPr bwMode="auto">
                    <a:xfrm>
                      <a:off x="2461"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06" name="Group 313">
                    <a:extLst>
                      <a:ext uri="{FF2B5EF4-FFF2-40B4-BE49-F238E27FC236}">
                        <a16:creationId xmlns:a16="http://schemas.microsoft.com/office/drawing/2014/main" id="{BCE44392-6C93-F1E8-E42B-CFC8ADE28E69}"/>
                      </a:ext>
                    </a:extLst>
                  </p:cNvPr>
                  <p:cNvGrpSpPr>
                    <a:grpSpLocks/>
                  </p:cNvGrpSpPr>
                  <p:nvPr/>
                </p:nvGrpSpPr>
                <p:grpSpPr bwMode="auto">
                  <a:xfrm>
                    <a:off x="2463" y="1947"/>
                    <a:ext cx="97" cy="87"/>
                    <a:chOff x="2463" y="1947"/>
                    <a:chExt cx="97" cy="87"/>
                  </a:xfrm>
                </p:grpSpPr>
                <p:sp>
                  <p:nvSpPr>
                    <p:cNvPr id="1341" name="Arc 314">
                      <a:extLst>
                        <a:ext uri="{FF2B5EF4-FFF2-40B4-BE49-F238E27FC236}">
                          <a16:creationId xmlns:a16="http://schemas.microsoft.com/office/drawing/2014/main" id="{7F4A0809-6DF9-EAE8-C745-B412691EC03C}"/>
                        </a:ext>
                      </a:extLst>
                    </p:cNvPr>
                    <p:cNvSpPr>
                      <a:spLocks/>
                    </p:cNvSpPr>
                    <p:nvPr/>
                  </p:nvSpPr>
                  <p:spPr bwMode="auto">
                    <a:xfrm rot="10800000">
                      <a:off x="2511"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42" name="Arc 315">
                      <a:extLst>
                        <a:ext uri="{FF2B5EF4-FFF2-40B4-BE49-F238E27FC236}">
                          <a16:creationId xmlns:a16="http://schemas.microsoft.com/office/drawing/2014/main" id="{04498E16-7885-E0E9-FD49-3E2FEE9A6450}"/>
                        </a:ext>
                      </a:extLst>
                    </p:cNvPr>
                    <p:cNvSpPr>
                      <a:spLocks/>
                    </p:cNvSpPr>
                    <p:nvPr/>
                  </p:nvSpPr>
                  <p:spPr bwMode="auto">
                    <a:xfrm rot="10800000">
                      <a:off x="2463"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07" name="Line 316">
                    <a:extLst>
                      <a:ext uri="{FF2B5EF4-FFF2-40B4-BE49-F238E27FC236}">
                        <a16:creationId xmlns:a16="http://schemas.microsoft.com/office/drawing/2014/main" id="{75BF768F-C29D-FD76-1728-31E6D0672A5B}"/>
                      </a:ext>
                    </a:extLst>
                  </p:cNvPr>
                  <p:cNvSpPr>
                    <a:spLocks noChangeShapeType="1"/>
                  </p:cNvSpPr>
                  <p:nvPr/>
                </p:nvSpPr>
                <p:spPr bwMode="auto">
                  <a:xfrm>
                    <a:off x="2465" y="1788"/>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08" name="Line 317">
                    <a:extLst>
                      <a:ext uri="{FF2B5EF4-FFF2-40B4-BE49-F238E27FC236}">
                        <a16:creationId xmlns:a16="http://schemas.microsoft.com/office/drawing/2014/main" id="{E1D6DA98-8F8D-D2F3-BD45-24C8F47F8D95}"/>
                      </a:ext>
                    </a:extLst>
                  </p:cNvPr>
                  <p:cNvSpPr>
                    <a:spLocks noChangeShapeType="1"/>
                  </p:cNvSpPr>
                  <p:nvPr/>
                </p:nvSpPr>
                <p:spPr bwMode="auto">
                  <a:xfrm flipH="1">
                    <a:off x="2465"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309" name="Group 318">
                    <a:extLst>
                      <a:ext uri="{FF2B5EF4-FFF2-40B4-BE49-F238E27FC236}">
                        <a16:creationId xmlns:a16="http://schemas.microsoft.com/office/drawing/2014/main" id="{51BB86A1-A024-1405-B344-35C3F0E499CD}"/>
                      </a:ext>
                    </a:extLst>
                  </p:cNvPr>
                  <p:cNvGrpSpPr>
                    <a:grpSpLocks/>
                  </p:cNvGrpSpPr>
                  <p:nvPr/>
                </p:nvGrpSpPr>
                <p:grpSpPr bwMode="auto">
                  <a:xfrm>
                    <a:off x="2557" y="1695"/>
                    <a:ext cx="102" cy="87"/>
                    <a:chOff x="2557" y="1695"/>
                    <a:chExt cx="102" cy="87"/>
                  </a:xfrm>
                </p:grpSpPr>
                <p:sp>
                  <p:nvSpPr>
                    <p:cNvPr id="1339" name="Arc 319">
                      <a:extLst>
                        <a:ext uri="{FF2B5EF4-FFF2-40B4-BE49-F238E27FC236}">
                          <a16:creationId xmlns:a16="http://schemas.microsoft.com/office/drawing/2014/main" id="{F17CEE32-1FC8-2816-88A2-14732B077F2B}"/>
                        </a:ext>
                      </a:extLst>
                    </p:cNvPr>
                    <p:cNvSpPr>
                      <a:spLocks/>
                    </p:cNvSpPr>
                    <p:nvPr/>
                  </p:nvSpPr>
                  <p:spPr bwMode="auto">
                    <a:xfrm>
                      <a:off x="2607"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40" name="Arc 320">
                      <a:extLst>
                        <a:ext uri="{FF2B5EF4-FFF2-40B4-BE49-F238E27FC236}">
                          <a16:creationId xmlns:a16="http://schemas.microsoft.com/office/drawing/2014/main" id="{51C843BC-DB09-3F7B-1342-290F8D574B25}"/>
                        </a:ext>
                      </a:extLst>
                    </p:cNvPr>
                    <p:cNvSpPr>
                      <a:spLocks/>
                    </p:cNvSpPr>
                    <p:nvPr/>
                  </p:nvSpPr>
                  <p:spPr bwMode="auto">
                    <a:xfrm>
                      <a:off x="2557"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10" name="Group 321">
                    <a:extLst>
                      <a:ext uri="{FF2B5EF4-FFF2-40B4-BE49-F238E27FC236}">
                        <a16:creationId xmlns:a16="http://schemas.microsoft.com/office/drawing/2014/main" id="{F0FC0921-E1F1-2FB8-E08B-12BC9C9BB958}"/>
                      </a:ext>
                    </a:extLst>
                  </p:cNvPr>
                  <p:cNvGrpSpPr>
                    <a:grpSpLocks/>
                  </p:cNvGrpSpPr>
                  <p:nvPr/>
                </p:nvGrpSpPr>
                <p:grpSpPr bwMode="auto">
                  <a:xfrm>
                    <a:off x="2559" y="1943"/>
                    <a:ext cx="97" cy="87"/>
                    <a:chOff x="2559" y="1943"/>
                    <a:chExt cx="97" cy="87"/>
                  </a:xfrm>
                </p:grpSpPr>
                <p:sp>
                  <p:nvSpPr>
                    <p:cNvPr id="1337" name="Arc 322">
                      <a:extLst>
                        <a:ext uri="{FF2B5EF4-FFF2-40B4-BE49-F238E27FC236}">
                          <a16:creationId xmlns:a16="http://schemas.microsoft.com/office/drawing/2014/main" id="{EEC863BD-D789-0D31-A10F-74E057CDBE06}"/>
                        </a:ext>
                      </a:extLst>
                    </p:cNvPr>
                    <p:cNvSpPr>
                      <a:spLocks/>
                    </p:cNvSpPr>
                    <p:nvPr/>
                  </p:nvSpPr>
                  <p:spPr bwMode="auto">
                    <a:xfrm rot="10800000">
                      <a:off x="2607"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38" name="Arc 323">
                      <a:extLst>
                        <a:ext uri="{FF2B5EF4-FFF2-40B4-BE49-F238E27FC236}">
                          <a16:creationId xmlns:a16="http://schemas.microsoft.com/office/drawing/2014/main" id="{0F01B340-6D9C-CA15-7105-54404A299258}"/>
                        </a:ext>
                      </a:extLst>
                    </p:cNvPr>
                    <p:cNvSpPr>
                      <a:spLocks/>
                    </p:cNvSpPr>
                    <p:nvPr/>
                  </p:nvSpPr>
                  <p:spPr bwMode="auto">
                    <a:xfrm rot="10800000">
                      <a:off x="2559"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11" name="Line 324">
                    <a:extLst>
                      <a:ext uri="{FF2B5EF4-FFF2-40B4-BE49-F238E27FC236}">
                        <a16:creationId xmlns:a16="http://schemas.microsoft.com/office/drawing/2014/main" id="{5520C6CA-74D9-1D90-CDA5-786D2DE8E869}"/>
                      </a:ext>
                    </a:extLst>
                  </p:cNvPr>
                  <p:cNvSpPr>
                    <a:spLocks noChangeShapeType="1"/>
                  </p:cNvSpPr>
                  <p:nvPr/>
                </p:nvSpPr>
                <p:spPr bwMode="auto">
                  <a:xfrm>
                    <a:off x="2561"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12" name="Line 325">
                    <a:extLst>
                      <a:ext uri="{FF2B5EF4-FFF2-40B4-BE49-F238E27FC236}">
                        <a16:creationId xmlns:a16="http://schemas.microsoft.com/office/drawing/2014/main" id="{29564661-24D3-EF98-5D20-354B0E9238B0}"/>
                      </a:ext>
                    </a:extLst>
                  </p:cNvPr>
                  <p:cNvSpPr>
                    <a:spLocks noChangeShapeType="1"/>
                  </p:cNvSpPr>
                  <p:nvPr/>
                </p:nvSpPr>
                <p:spPr bwMode="auto">
                  <a:xfrm flipH="1">
                    <a:off x="2561"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313" name="Group 326">
                    <a:extLst>
                      <a:ext uri="{FF2B5EF4-FFF2-40B4-BE49-F238E27FC236}">
                        <a16:creationId xmlns:a16="http://schemas.microsoft.com/office/drawing/2014/main" id="{D526F324-028D-BFC7-D361-AAF155C78D1E}"/>
                      </a:ext>
                    </a:extLst>
                  </p:cNvPr>
                  <p:cNvGrpSpPr>
                    <a:grpSpLocks/>
                  </p:cNvGrpSpPr>
                  <p:nvPr/>
                </p:nvGrpSpPr>
                <p:grpSpPr bwMode="auto">
                  <a:xfrm>
                    <a:off x="2657" y="1691"/>
                    <a:ext cx="102" cy="87"/>
                    <a:chOff x="2657" y="1691"/>
                    <a:chExt cx="102" cy="87"/>
                  </a:xfrm>
                </p:grpSpPr>
                <p:sp>
                  <p:nvSpPr>
                    <p:cNvPr id="1335" name="Arc 327">
                      <a:extLst>
                        <a:ext uri="{FF2B5EF4-FFF2-40B4-BE49-F238E27FC236}">
                          <a16:creationId xmlns:a16="http://schemas.microsoft.com/office/drawing/2014/main" id="{A58D2C58-42A8-5A5F-A78F-32EA87A6AA6D}"/>
                        </a:ext>
                      </a:extLst>
                    </p:cNvPr>
                    <p:cNvSpPr>
                      <a:spLocks/>
                    </p:cNvSpPr>
                    <p:nvPr/>
                  </p:nvSpPr>
                  <p:spPr bwMode="auto">
                    <a:xfrm>
                      <a:off x="2707"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36" name="Arc 328">
                      <a:extLst>
                        <a:ext uri="{FF2B5EF4-FFF2-40B4-BE49-F238E27FC236}">
                          <a16:creationId xmlns:a16="http://schemas.microsoft.com/office/drawing/2014/main" id="{0F1438BB-546D-3B75-2904-00E0158DCA5B}"/>
                        </a:ext>
                      </a:extLst>
                    </p:cNvPr>
                    <p:cNvSpPr>
                      <a:spLocks/>
                    </p:cNvSpPr>
                    <p:nvPr/>
                  </p:nvSpPr>
                  <p:spPr bwMode="auto">
                    <a:xfrm>
                      <a:off x="2657"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14" name="Group 329">
                    <a:extLst>
                      <a:ext uri="{FF2B5EF4-FFF2-40B4-BE49-F238E27FC236}">
                        <a16:creationId xmlns:a16="http://schemas.microsoft.com/office/drawing/2014/main" id="{1AE07544-90A1-4B5D-CED5-42973CD8D46B}"/>
                      </a:ext>
                    </a:extLst>
                  </p:cNvPr>
                  <p:cNvGrpSpPr>
                    <a:grpSpLocks/>
                  </p:cNvGrpSpPr>
                  <p:nvPr/>
                </p:nvGrpSpPr>
                <p:grpSpPr bwMode="auto">
                  <a:xfrm>
                    <a:off x="2659" y="1939"/>
                    <a:ext cx="97" cy="87"/>
                    <a:chOff x="2659" y="1939"/>
                    <a:chExt cx="97" cy="87"/>
                  </a:xfrm>
                </p:grpSpPr>
                <p:sp>
                  <p:nvSpPr>
                    <p:cNvPr id="1333" name="Arc 330">
                      <a:extLst>
                        <a:ext uri="{FF2B5EF4-FFF2-40B4-BE49-F238E27FC236}">
                          <a16:creationId xmlns:a16="http://schemas.microsoft.com/office/drawing/2014/main" id="{37AB4FC6-3433-9103-1A08-D039AFB750AF}"/>
                        </a:ext>
                      </a:extLst>
                    </p:cNvPr>
                    <p:cNvSpPr>
                      <a:spLocks/>
                    </p:cNvSpPr>
                    <p:nvPr/>
                  </p:nvSpPr>
                  <p:spPr bwMode="auto">
                    <a:xfrm rot="10800000">
                      <a:off x="2707"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34" name="Arc 331">
                      <a:extLst>
                        <a:ext uri="{FF2B5EF4-FFF2-40B4-BE49-F238E27FC236}">
                          <a16:creationId xmlns:a16="http://schemas.microsoft.com/office/drawing/2014/main" id="{849A7B68-2882-E81E-47A1-AA42C5D98BEE}"/>
                        </a:ext>
                      </a:extLst>
                    </p:cNvPr>
                    <p:cNvSpPr>
                      <a:spLocks/>
                    </p:cNvSpPr>
                    <p:nvPr/>
                  </p:nvSpPr>
                  <p:spPr bwMode="auto">
                    <a:xfrm rot="10800000">
                      <a:off x="2659"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15" name="Line 332">
                    <a:extLst>
                      <a:ext uri="{FF2B5EF4-FFF2-40B4-BE49-F238E27FC236}">
                        <a16:creationId xmlns:a16="http://schemas.microsoft.com/office/drawing/2014/main" id="{11D6A7BE-C60F-C862-8C3B-C271EA094ED8}"/>
                      </a:ext>
                    </a:extLst>
                  </p:cNvPr>
                  <p:cNvSpPr>
                    <a:spLocks noChangeShapeType="1"/>
                  </p:cNvSpPr>
                  <p:nvPr/>
                </p:nvSpPr>
                <p:spPr bwMode="auto">
                  <a:xfrm>
                    <a:off x="2661"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16" name="Line 333">
                    <a:extLst>
                      <a:ext uri="{FF2B5EF4-FFF2-40B4-BE49-F238E27FC236}">
                        <a16:creationId xmlns:a16="http://schemas.microsoft.com/office/drawing/2014/main" id="{7E4E2C7A-2FE7-7C08-C2AC-9FBB07EDE8E3}"/>
                      </a:ext>
                    </a:extLst>
                  </p:cNvPr>
                  <p:cNvSpPr>
                    <a:spLocks noChangeShapeType="1"/>
                  </p:cNvSpPr>
                  <p:nvPr/>
                </p:nvSpPr>
                <p:spPr bwMode="auto">
                  <a:xfrm flipH="1">
                    <a:off x="2661"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317" name="Group 334">
                    <a:extLst>
                      <a:ext uri="{FF2B5EF4-FFF2-40B4-BE49-F238E27FC236}">
                        <a16:creationId xmlns:a16="http://schemas.microsoft.com/office/drawing/2014/main" id="{34565BD8-55CF-D6A9-AB7E-971FE16B3FA5}"/>
                      </a:ext>
                    </a:extLst>
                  </p:cNvPr>
                  <p:cNvGrpSpPr>
                    <a:grpSpLocks/>
                  </p:cNvGrpSpPr>
                  <p:nvPr/>
                </p:nvGrpSpPr>
                <p:grpSpPr bwMode="auto">
                  <a:xfrm>
                    <a:off x="2753" y="1695"/>
                    <a:ext cx="102" cy="87"/>
                    <a:chOff x="2753" y="1695"/>
                    <a:chExt cx="102" cy="87"/>
                  </a:xfrm>
                </p:grpSpPr>
                <p:sp>
                  <p:nvSpPr>
                    <p:cNvPr id="1331" name="Arc 335">
                      <a:extLst>
                        <a:ext uri="{FF2B5EF4-FFF2-40B4-BE49-F238E27FC236}">
                          <a16:creationId xmlns:a16="http://schemas.microsoft.com/office/drawing/2014/main" id="{1D4A6CE3-84EA-CDE2-BC5E-D161908F84F3}"/>
                        </a:ext>
                      </a:extLst>
                    </p:cNvPr>
                    <p:cNvSpPr>
                      <a:spLocks/>
                    </p:cNvSpPr>
                    <p:nvPr/>
                  </p:nvSpPr>
                  <p:spPr bwMode="auto">
                    <a:xfrm>
                      <a:off x="2803"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32" name="Arc 336">
                      <a:extLst>
                        <a:ext uri="{FF2B5EF4-FFF2-40B4-BE49-F238E27FC236}">
                          <a16:creationId xmlns:a16="http://schemas.microsoft.com/office/drawing/2014/main" id="{232C8237-2F2D-EEAF-DB90-25C516B00A7D}"/>
                        </a:ext>
                      </a:extLst>
                    </p:cNvPr>
                    <p:cNvSpPr>
                      <a:spLocks/>
                    </p:cNvSpPr>
                    <p:nvPr/>
                  </p:nvSpPr>
                  <p:spPr bwMode="auto">
                    <a:xfrm>
                      <a:off x="2753"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18" name="Group 337">
                    <a:extLst>
                      <a:ext uri="{FF2B5EF4-FFF2-40B4-BE49-F238E27FC236}">
                        <a16:creationId xmlns:a16="http://schemas.microsoft.com/office/drawing/2014/main" id="{03821AB3-E519-31FE-19CC-722B30063F93}"/>
                      </a:ext>
                    </a:extLst>
                  </p:cNvPr>
                  <p:cNvGrpSpPr>
                    <a:grpSpLocks/>
                  </p:cNvGrpSpPr>
                  <p:nvPr/>
                </p:nvGrpSpPr>
                <p:grpSpPr bwMode="auto">
                  <a:xfrm>
                    <a:off x="2755" y="1943"/>
                    <a:ext cx="97" cy="87"/>
                    <a:chOff x="2755" y="1943"/>
                    <a:chExt cx="97" cy="87"/>
                  </a:xfrm>
                </p:grpSpPr>
                <p:sp>
                  <p:nvSpPr>
                    <p:cNvPr id="1329" name="Arc 338">
                      <a:extLst>
                        <a:ext uri="{FF2B5EF4-FFF2-40B4-BE49-F238E27FC236}">
                          <a16:creationId xmlns:a16="http://schemas.microsoft.com/office/drawing/2014/main" id="{BCC50F66-6808-BEB4-CE76-F37B39D15353}"/>
                        </a:ext>
                      </a:extLst>
                    </p:cNvPr>
                    <p:cNvSpPr>
                      <a:spLocks/>
                    </p:cNvSpPr>
                    <p:nvPr/>
                  </p:nvSpPr>
                  <p:spPr bwMode="auto">
                    <a:xfrm rot="10800000">
                      <a:off x="2803"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30" name="Arc 339">
                      <a:extLst>
                        <a:ext uri="{FF2B5EF4-FFF2-40B4-BE49-F238E27FC236}">
                          <a16:creationId xmlns:a16="http://schemas.microsoft.com/office/drawing/2014/main" id="{B3DFFE90-9014-244E-8B2F-82F3DEDC3639}"/>
                        </a:ext>
                      </a:extLst>
                    </p:cNvPr>
                    <p:cNvSpPr>
                      <a:spLocks/>
                    </p:cNvSpPr>
                    <p:nvPr/>
                  </p:nvSpPr>
                  <p:spPr bwMode="auto">
                    <a:xfrm rot="10800000">
                      <a:off x="2755"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19" name="Line 340">
                    <a:extLst>
                      <a:ext uri="{FF2B5EF4-FFF2-40B4-BE49-F238E27FC236}">
                        <a16:creationId xmlns:a16="http://schemas.microsoft.com/office/drawing/2014/main" id="{D3027CB0-D61E-09BC-DE9E-E14DFBAFF47C}"/>
                      </a:ext>
                    </a:extLst>
                  </p:cNvPr>
                  <p:cNvSpPr>
                    <a:spLocks noChangeShapeType="1"/>
                  </p:cNvSpPr>
                  <p:nvPr/>
                </p:nvSpPr>
                <p:spPr bwMode="auto">
                  <a:xfrm>
                    <a:off x="2757" y="1784"/>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20" name="Line 341">
                    <a:extLst>
                      <a:ext uri="{FF2B5EF4-FFF2-40B4-BE49-F238E27FC236}">
                        <a16:creationId xmlns:a16="http://schemas.microsoft.com/office/drawing/2014/main" id="{3F3091F8-25D8-7291-1CBA-E1BA527429B6}"/>
                      </a:ext>
                    </a:extLst>
                  </p:cNvPr>
                  <p:cNvSpPr>
                    <a:spLocks noChangeShapeType="1"/>
                  </p:cNvSpPr>
                  <p:nvPr/>
                </p:nvSpPr>
                <p:spPr bwMode="auto">
                  <a:xfrm flipH="1">
                    <a:off x="2757"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321" name="Group 342">
                    <a:extLst>
                      <a:ext uri="{FF2B5EF4-FFF2-40B4-BE49-F238E27FC236}">
                        <a16:creationId xmlns:a16="http://schemas.microsoft.com/office/drawing/2014/main" id="{CCE0E9DB-9484-13F3-1D88-C28CD96B6D00}"/>
                      </a:ext>
                    </a:extLst>
                  </p:cNvPr>
                  <p:cNvGrpSpPr>
                    <a:grpSpLocks/>
                  </p:cNvGrpSpPr>
                  <p:nvPr/>
                </p:nvGrpSpPr>
                <p:grpSpPr bwMode="auto">
                  <a:xfrm>
                    <a:off x="2849" y="1691"/>
                    <a:ext cx="102" cy="87"/>
                    <a:chOff x="2849" y="1691"/>
                    <a:chExt cx="102" cy="87"/>
                  </a:xfrm>
                </p:grpSpPr>
                <p:sp>
                  <p:nvSpPr>
                    <p:cNvPr id="1327" name="Arc 343">
                      <a:extLst>
                        <a:ext uri="{FF2B5EF4-FFF2-40B4-BE49-F238E27FC236}">
                          <a16:creationId xmlns:a16="http://schemas.microsoft.com/office/drawing/2014/main" id="{F944998B-18D1-F494-108C-CECE5535C1BB}"/>
                        </a:ext>
                      </a:extLst>
                    </p:cNvPr>
                    <p:cNvSpPr>
                      <a:spLocks/>
                    </p:cNvSpPr>
                    <p:nvPr/>
                  </p:nvSpPr>
                  <p:spPr bwMode="auto">
                    <a:xfrm>
                      <a:off x="2899"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28" name="Arc 344">
                      <a:extLst>
                        <a:ext uri="{FF2B5EF4-FFF2-40B4-BE49-F238E27FC236}">
                          <a16:creationId xmlns:a16="http://schemas.microsoft.com/office/drawing/2014/main" id="{6EB1B0BF-87A9-5F10-54CE-C11CF113F606}"/>
                        </a:ext>
                      </a:extLst>
                    </p:cNvPr>
                    <p:cNvSpPr>
                      <a:spLocks/>
                    </p:cNvSpPr>
                    <p:nvPr/>
                  </p:nvSpPr>
                  <p:spPr bwMode="auto">
                    <a:xfrm>
                      <a:off x="2849"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22" name="Group 345">
                    <a:extLst>
                      <a:ext uri="{FF2B5EF4-FFF2-40B4-BE49-F238E27FC236}">
                        <a16:creationId xmlns:a16="http://schemas.microsoft.com/office/drawing/2014/main" id="{C3EF01D8-A505-FBAC-9DEB-A784FD1AEC4B}"/>
                      </a:ext>
                    </a:extLst>
                  </p:cNvPr>
                  <p:cNvGrpSpPr>
                    <a:grpSpLocks/>
                  </p:cNvGrpSpPr>
                  <p:nvPr/>
                </p:nvGrpSpPr>
                <p:grpSpPr bwMode="auto">
                  <a:xfrm>
                    <a:off x="2851" y="1939"/>
                    <a:ext cx="97" cy="87"/>
                    <a:chOff x="2851" y="1939"/>
                    <a:chExt cx="97" cy="87"/>
                  </a:xfrm>
                </p:grpSpPr>
                <p:sp>
                  <p:nvSpPr>
                    <p:cNvPr id="1325" name="Arc 346">
                      <a:extLst>
                        <a:ext uri="{FF2B5EF4-FFF2-40B4-BE49-F238E27FC236}">
                          <a16:creationId xmlns:a16="http://schemas.microsoft.com/office/drawing/2014/main" id="{95C0B8CF-123F-9174-2368-B13EE03A26C3}"/>
                        </a:ext>
                      </a:extLst>
                    </p:cNvPr>
                    <p:cNvSpPr>
                      <a:spLocks/>
                    </p:cNvSpPr>
                    <p:nvPr/>
                  </p:nvSpPr>
                  <p:spPr bwMode="auto">
                    <a:xfrm rot="10800000">
                      <a:off x="2899"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26" name="Arc 347">
                      <a:extLst>
                        <a:ext uri="{FF2B5EF4-FFF2-40B4-BE49-F238E27FC236}">
                          <a16:creationId xmlns:a16="http://schemas.microsoft.com/office/drawing/2014/main" id="{1FB9BF0E-7B16-2CB0-F61F-1724A231C995}"/>
                        </a:ext>
                      </a:extLst>
                    </p:cNvPr>
                    <p:cNvSpPr>
                      <a:spLocks/>
                    </p:cNvSpPr>
                    <p:nvPr/>
                  </p:nvSpPr>
                  <p:spPr bwMode="auto">
                    <a:xfrm rot="10800000">
                      <a:off x="2851"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323" name="Line 348">
                    <a:extLst>
                      <a:ext uri="{FF2B5EF4-FFF2-40B4-BE49-F238E27FC236}">
                        <a16:creationId xmlns:a16="http://schemas.microsoft.com/office/drawing/2014/main" id="{740BB587-655F-7F63-FD90-FFB297E89777}"/>
                      </a:ext>
                    </a:extLst>
                  </p:cNvPr>
                  <p:cNvSpPr>
                    <a:spLocks noChangeShapeType="1"/>
                  </p:cNvSpPr>
                  <p:nvPr/>
                </p:nvSpPr>
                <p:spPr bwMode="auto">
                  <a:xfrm>
                    <a:off x="2853"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324" name="Line 349">
                    <a:extLst>
                      <a:ext uri="{FF2B5EF4-FFF2-40B4-BE49-F238E27FC236}">
                        <a16:creationId xmlns:a16="http://schemas.microsoft.com/office/drawing/2014/main" id="{A73B71B8-2AAE-B94B-CB99-196F5F8F3429}"/>
                      </a:ext>
                    </a:extLst>
                  </p:cNvPr>
                  <p:cNvSpPr>
                    <a:spLocks noChangeShapeType="1"/>
                  </p:cNvSpPr>
                  <p:nvPr/>
                </p:nvSpPr>
                <p:spPr bwMode="auto">
                  <a:xfrm flipH="1">
                    <a:off x="2853"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1252" name="Group 350">
                  <a:extLst>
                    <a:ext uri="{FF2B5EF4-FFF2-40B4-BE49-F238E27FC236}">
                      <a16:creationId xmlns:a16="http://schemas.microsoft.com/office/drawing/2014/main" id="{CE00B46B-B01D-5F31-FC82-C2A8CEAFA4F3}"/>
                    </a:ext>
                  </a:extLst>
                </p:cNvPr>
                <p:cNvGrpSpPr>
                  <a:grpSpLocks/>
                </p:cNvGrpSpPr>
                <p:nvPr/>
              </p:nvGrpSpPr>
              <p:grpSpPr bwMode="auto">
                <a:xfrm>
                  <a:off x="2945" y="1687"/>
                  <a:ext cx="586" cy="343"/>
                  <a:chOff x="2945" y="1687"/>
                  <a:chExt cx="586" cy="343"/>
                </a:xfrm>
              </p:grpSpPr>
              <p:grpSp>
                <p:nvGrpSpPr>
                  <p:cNvPr id="1253" name="Group 351">
                    <a:extLst>
                      <a:ext uri="{FF2B5EF4-FFF2-40B4-BE49-F238E27FC236}">
                        <a16:creationId xmlns:a16="http://schemas.microsoft.com/office/drawing/2014/main" id="{8414DBE1-6D1C-DA19-E0B4-900362B9450C}"/>
                      </a:ext>
                    </a:extLst>
                  </p:cNvPr>
                  <p:cNvGrpSpPr>
                    <a:grpSpLocks/>
                  </p:cNvGrpSpPr>
                  <p:nvPr/>
                </p:nvGrpSpPr>
                <p:grpSpPr bwMode="auto">
                  <a:xfrm>
                    <a:off x="2945" y="1691"/>
                    <a:ext cx="102" cy="87"/>
                    <a:chOff x="2945" y="1691"/>
                    <a:chExt cx="102" cy="87"/>
                  </a:xfrm>
                </p:grpSpPr>
                <p:sp>
                  <p:nvSpPr>
                    <p:cNvPr id="1299" name="Arc 352">
                      <a:extLst>
                        <a:ext uri="{FF2B5EF4-FFF2-40B4-BE49-F238E27FC236}">
                          <a16:creationId xmlns:a16="http://schemas.microsoft.com/office/drawing/2014/main" id="{13E0626A-7091-2451-BE66-B3A140198D82}"/>
                        </a:ext>
                      </a:extLst>
                    </p:cNvPr>
                    <p:cNvSpPr>
                      <a:spLocks/>
                    </p:cNvSpPr>
                    <p:nvPr/>
                  </p:nvSpPr>
                  <p:spPr bwMode="auto">
                    <a:xfrm>
                      <a:off x="2995"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00" name="Arc 353">
                      <a:extLst>
                        <a:ext uri="{FF2B5EF4-FFF2-40B4-BE49-F238E27FC236}">
                          <a16:creationId xmlns:a16="http://schemas.microsoft.com/office/drawing/2014/main" id="{7CBCE24A-CEA7-2B86-1EB0-B66236819700}"/>
                        </a:ext>
                      </a:extLst>
                    </p:cNvPr>
                    <p:cNvSpPr>
                      <a:spLocks/>
                    </p:cNvSpPr>
                    <p:nvPr/>
                  </p:nvSpPr>
                  <p:spPr bwMode="auto">
                    <a:xfrm>
                      <a:off x="2945"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54" name="Group 354">
                    <a:extLst>
                      <a:ext uri="{FF2B5EF4-FFF2-40B4-BE49-F238E27FC236}">
                        <a16:creationId xmlns:a16="http://schemas.microsoft.com/office/drawing/2014/main" id="{5000425B-89AA-7D25-4403-BB1F00E4B2A9}"/>
                      </a:ext>
                    </a:extLst>
                  </p:cNvPr>
                  <p:cNvGrpSpPr>
                    <a:grpSpLocks/>
                  </p:cNvGrpSpPr>
                  <p:nvPr/>
                </p:nvGrpSpPr>
                <p:grpSpPr bwMode="auto">
                  <a:xfrm>
                    <a:off x="2947" y="1939"/>
                    <a:ext cx="97" cy="87"/>
                    <a:chOff x="2947" y="1939"/>
                    <a:chExt cx="97" cy="87"/>
                  </a:xfrm>
                </p:grpSpPr>
                <p:sp>
                  <p:nvSpPr>
                    <p:cNvPr id="1297" name="Arc 355">
                      <a:extLst>
                        <a:ext uri="{FF2B5EF4-FFF2-40B4-BE49-F238E27FC236}">
                          <a16:creationId xmlns:a16="http://schemas.microsoft.com/office/drawing/2014/main" id="{2E8D5415-8B8D-557A-F648-58706C71D81D}"/>
                        </a:ext>
                      </a:extLst>
                    </p:cNvPr>
                    <p:cNvSpPr>
                      <a:spLocks/>
                    </p:cNvSpPr>
                    <p:nvPr/>
                  </p:nvSpPr>
                  <p:spPr bwMode="auto">
                    <a:xfrm rot="10800000">
                      <a:off x="2995"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98" name="Arc 356">
                      <a:extLst>
                        <a:ext uri="{FF2B5EF4-FFF2-40B4-BE49-F238E27FC236}">
                          <a16:creationId xmlns:a16="http://schemas.microsoft.com/office/drawing/2014/main" id="{229A9055-5210-E075-3314-0FDA0BB414EF}"/>
                        </a:ext>
                      </a:extLst>
                    </p:cNvPr>
                    <p:cNvSpPr>
                      <a:spLocks/>
                    </p:cNvSpPr>
                    <p:nvPr/>
                  </p:nvSpPr>
                  <p:spPr bwMode="auto">
                    <a:xfrm rot="10800000">
                      <a:off x="2947"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55" name="Line 357">
                    <a:extLst>
                      <a:ext uri="{FF2B5EF4-FFF2-40B4-BE49-F238E27FC236}">
                        <a16:creationId xmlns:a16="http://schemas.microsoft.com/office/drawing/2014/main" id="{781B67BC-6AF8-B8DD-7D51-9819209CE016}"/>
                      </a:ext>
                    </a:extLst>
                  </p:cNvPr>
                  <p:cNvSpPr>
                    <a:spLocks noChangeShapeType="1"/>
                  </p:cNvSpPr>
                  <p:nvPr/>
                </p:nvSpPr>
                <p:spPr bwMode="auto">
                  <a:xfrm>
                    <a:off x="2949"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56" name="Line 358">
                    <a:extLst>
                      <a:ext uri="{FF2B5EF4-FFF2-40B4-BE49-F238E27FC236}">
                        <a16:creationId xmlns:a16="http://schemas.microsoft.com/office/drawing/2014/main" id="{712FCE20-65FE-F55F-2F6A-3B370791906F}"/>
                      </a:ext>
                    </a:extLst>
                  </p:cNvPr>
                  <p:cNvSpPr>
                    <a:spLocks noChangeShapeType="1"/>
                  </p:cNvSpPr>
                  <p:nvPr/>
                </p:nvSpPr>
                <p:spPr bwMode="auto">
                  <a:xfrm flipH="1">
                    <a:off x="2949"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257" name="Group 359">
                    <a:extLst>
                      <a:ext uri="{FF2B5EF4-FFF2-40B4-BE49-F238E27FC236}">
                        <a16:creationId xmlns:a16="http://schemas.microsoft.com/office/drawing/2014/main" id="{2A36F00A-A481-7373-4775-4896F395284E}"/>
                      </a:ext>
                    </a:extLst>
                  </p:cNvPr>
                  <p:cNvGrpSpPr>
                    <a:grpSpLocks/>
                  </p:cNvGrpSpPr>
                  <p:nvPr/>
                </p:nvGrpSpPr>
                <p:grpSpPr bwMode="auto">
                  <a:xfrm>
                    <a:off x="3041" y="1695"/>
                    <a:ext cx="102" cy="87"/>
                    <a:chOff x="3041" y="1695"/>
                    <a:chExt cx="102" cy="87"/>
                  </a:xfrm>
                </p:grpSpPr>
                <p:sp>
                  <p:nvSpPr>
                    <p:cNvPr id="1295" name="Arc 360">
                      <a:extLst>
                        <a:ext uri="{FF2B5EF4-FFF2-40B4-BE49-F238E27FC236}">
                          <a16:creationId xmlns:a16="http://schemas.microsoft.com/office/drawing/2014/main" id="{6EC02F3E-EFC8-5E6B-EE3D-087B2CF44557}"/>
                        </a:ext>
                      </a:extLst>
                    </p:cNvPr>
                    <p:cNvSpPr>
                      <a:spLocks/>
                    </p:cNvSpPr>
                    <p:nvPr/>
                  </p:nvSpPr>
                  <p:spPr bwMode="auto">
                    <a:xfrm>
                      <a:off x="3091"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96" name="Arc 361">
                      <a:extLst>
                        <a:ext uri="{FF2B5EF4-FFF2-40B4-BE49-F238E27FC236}">
                          <a16:creationId xmlns:a16="http://schemas.microsoft.com/office/drawing/2014/main" id="{E4C0A931-91A1-59CE-89E9-57498B041031}"/>
                        </a:ext>
                      </a:extLst>
                    </p:cNvPr>
                    <p:cNvSpPr>
                      <a:spLocks/>
                    </p:cNvSpPr>
                    <p:nvPr/>
                  </p:nvSpPr>
                  <p:spPr bwMode="auto">
                    <a:xfrm>
                      <a:off x="3041"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58" name="Group 362">
                    <a:extLst>
                      <a:ext uri="{FF2B5EF4-FFF2-40B4-BE49-F238E27FC236}">
                        <a16:creationId xmlns:a16="http://schemas.microsoft.com/office/drawing/2014/main" id="{17385D2E-D8BC-1A7B-B984-AA64EE43E53E}"/>
                      </a:ext>
                    </a:extLst>
                  </p:cNvPr>
                  <p:cNvGrpSpPr>
                    <a:grpSpLocks/>
                  </p:cNvGrpSpPr>
                  <p:nvPr/>
                </p:nvGrpSpPr>
                <p:grpSpPr bwMode="auto">
                  <a:xfrm>
                    <a:off x="3043" y="1943"/>
                    <a:ext cx="97" cy="87"/>
                    <a:chOff x="3043" y="1943"/>
                    <a:chExt cx="97" cy="87"/>
                  </a:xfrm>
                </p:grpSpPr>
                <p:sp>
                  <p:nvSpPr>
                    <p:cNvPr id="1293" name="Arc 363">
                      <a:extLst>
                        <a:ext uri="{FF2B5EF4-FFF2-40B4-BE49-F238E27FC236}">
                          <a16:creationId xmlns:a16="http://schemas.microsoft.com/office/drawing/2014/main" id="{7356220D-9169-BC01-1647-1578068D829A}"/>
                        </a:ext>
                      </a:extLst>
                    </p:cNvPr>
                    <p:cNvSpPr>
                      <a:spLocks/>
                    </p:cNvSpPr>
                    <p:nvPr/>
                  </p:nvSpPr>
                  <p:spPr bwMode="auto">
                    <a:xfrm rot="10800000">
                      <a:off x="3091"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94" name="Arc 364">
                      <a:extLst>
                        <a:ext uri="{FF2B5EF4-FFF2-40B4-BE49-F238E27FC236}">
                          <a16:creationId xmlns:a16="http://schemas.microsoft.com/office/drawing/2014/main" id="{51329877-0852-5CBE-1CD6-A449EB7AFAC7}"/>
                        </a:ext>
                      </a:extLst>
                    </p:cNvPr>
                    <p:cNvSpPr>
                      <a:spLocks/>
                    </p:cNvSpPr>
                    <p:nvPr/>
                  </p:nvSpPr>
                  <p:spPr bwMode="auto">
                    <a:xfrm rot="10800000">
                      <a:off x="3043"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59" name="Line 365">
                    <a:extLst>
                      <a:ext uri="{FF2B5EF4-FFF2-40B4-BE49-F238E27FC236}">
                        <a16:creationId xmlns:a16="http://schemas.microsoft.com/office/drawing/2014/main" id="{1BB6C3AA-E64E-4F08-61D8-5779135344C9}"/>
                      </a:ext>
                    </a:extLst>
                  </p:cNvPr>
                  <p:cNvSpPr>
                    <a:spLocks noChangeShapeType="1"/>
                  </p:cNvSpPr>
                  <p:nvPr/>
                </p:nvSpPr>
                <p:spPr bwMode="auto">
                  <a:xfrm>
                    <a:off x="3045" y="1784"/>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60" name="Line 366">
                    <a:extLst>
                      <a:ext uri="{FF2B5EF4-FFF2-40B4-BE49-F238E27FC236}">
                        <a16:creationId xmlns:a16="http://schemas.microsoft.com/office/drawing/2014/main" id="{36BB4B2B-BF75-7533-CE39-15C8BD348F7D}"/>
                      </a:ext>
                    </a:extLst>
                  </p:cNvPr>
                  <p:cNvSpPr>
                    <a:spLocks noChangeShapeType="1"/>
                  </p:cNvSpPr>
                  <p:nvPr/>
                </p:nvSpPr>
                <p:spPr bwMode="auto">
                  <a:xfrm flipH="1">
                    <a:off x="3045"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261" name="Group 367">
                    <a:extLst>
                      <a:ext uri="{FF2B5EF4-FFF2-40B4-BE49-F238E27FC236}">
                        <a16:creationId xmlns:a16="http://schemas.microsoft.com/office/drawing/2014/main" id="{C387A72B-4445-7257-4F54-01F9BFCF9D7D}"/>
                      </a:ext>
                    </a:extLst>
                  </p:cNvPr>
                  <p:cNvGrpSpPr>
                    <a:grpSpLocks/>
                  </p:cNvGrpSpPr>
                  <p:nvPr/>
                </p:nvGrpSpPr>
                <p:grpSpPr bwMode="auto">
                  <a:xfrm>
                    <a:off x="3137" y="1691"/>
                    <a:ext cx="102" cy="87"/>
                    <a:chOff x="3137" y="1691"/>
                    <a:chExt cx="102" cy="87"/>
                  </a:xfrm>
                </p:grpSpPr>
                <p:sp>
                  <p:nvSpPr>
                    <p:cNvPr id="1291" name="Arc 368">
                      <a:extLst>
                        <a:ext uri="{FF2B5EF4-FFF2-40B4-BE49-F238E27FC236}">
                          <a16:creationId xmlns:a16="http://schemas.microsoft.com/office/drawing/2014/main" id="{97EFEED7-A157-1D78-C85A-DE3215E374FA}"/>
                        </a:ext>
                      </a:extLst>
                    </p:cNvPr>
                    <p:cNvSpPr>
                      <a:spLocks/>
                    </p:cNvSpPr>
                    <p:nvPr/>
                  </p:nvSpPr>
                  <p:spPr bwMode="auto">
                    <a:xfrm>
                      <a:off x="3187"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92" name="Arc 369">
                      <a:extLst>
                        <a:ext uri="{FF2B5EF4-FFF2-40B4-BE49-F238E27FC236}">
                          <a16:creationId xmlns:a16="http://schemas.microsoft.com/office/drawing/2014/main" id="{B376F793-8421-92D1-0BF8-D84C1AB3B3B0}"/>
                        </a:ext>
                      </a:extLst>
                    </p:cNvPr>
                    <p:cNvSpPr>
                      <a:spLocks/>
                    </p:cNvSpPr>
                    <p:nvPr/>
                  </p:nvSpPr>
                  <p:spPr bwMode="auto">
                    <a:xfrm>
                      <a:off x="3137"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62" name="Group 370">
                    <a:extLst>
                      <a:ext uri="{FF2B5EF4-FFF2-40B4-BE49-F238E27FC236}">
                        <a16:creationId xmlns:a16="http://schemas.microsoft.com/office/drawing/2014/main" id="{65601F4E-9874-0E74-ED4F-6E29353D8A92}"/>
                      </a:ext>
                    </a:extLst>
                  </p:cNvPr>
                  <p:cNvGrpSpPr>
                    <a:grpSpLocks/>
                  </p:cNvGrpSpPr>
                  <p:nvPr/>
                </p:nvGrpSpPr>
                <p:grpSpPr bwMode="auto">
                  <a:xfrm>
                    <a:off x="3139" y="1939"/>
                    <a:ext cx="97" cy="87"/>
                    <a:chOff x="3139" y="1939"/>
                    <a:chExt cx="97" cy="87"/>
                  </a:xfrm>
                </p:grpSpPr>
                <p:sp>
                  <p:nvSpPr>
                    <p:cNvPr id="1289" name="Arc 371">
                      <a:extLst>
                        <a:ext uri="{FF2B5EF4-FFF2-40B4-BE49-F238E27FC236}">
                          <a16:creationId xmlns:a16="http://schemas.microsoft.com/office/drawing/2014/main" id="{CF57C25D-2694-D518-96BB-B5D43A8415C9}"/>
                        </a:ext>
                      </a:extLst>
                    </p:cNvPr>
                    <p:cNvSpPr>
                      <a:spLocks/>
                    </p:cNvSpPr>
                    <p:nvPr/>
                  </p:nvSpPr>
                  <p:spPr bwMode="auto">
                    <a:xfrm rot="10800000">
                      <a:off x="3187"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90" name="Arc 372">
                      <a:extLst>
                        <a:ext uri="{FF2B5EF4-FFF2-40B4-BE49-F238E27FC236}">
                          <a16:creationId xmlns:a16="http://schemas.microsoft.com/office/drawing/2014/main" id="{0CC68BDD-31CF-AB90-120B-B00D98289769}"/>
                        </a:ext>
                      </a:extLst>
                    </p:cNvPr>
                    <p:cNvSpPr>
                      <a:spLocks/>
                    </p:cNvSpPr>
                    <p:nvPr/>
                  </p:nvSpPr>
                  <p:spPr bwMode="auto">
                    <a:xfrm rot="10800000">
                      <a:off x="3139"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63" name="Line 373">
                    <a:extLst>
                      <a:ext uri="{FF2B5EF4-FFF2-40B4-BE49-F238E27FC236}">
                        <a16:creationId xmlns:a16="http://schemas.microsoft.com/office/drawing/2014/main" id="{0F513E2B-8BA0-82A7-F154-8A44F3171646}"/>
                      </a:ext>
                    </a:extLst>
                  </p:cNvPr>
                  <p:cNvSpPr>
                    <a:spLocks noChangeShapeType="1"/>
                  </p:cNvSpPr>
                  <p:nvPr/>
                </p:nvSpPr>
                <p:spPr bwMode="auto">
                  <a:xfrm>
                    <a:off x="3141"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64" name="Line 374">
                    <a:extLst>
                      <a:ext uri="{FF2B5EF4-FFF2-40B4-BE49-F238E27FC236}">
                        <a16:creationId xmlns:a16="http://schemas.microsoft.com/office/drawing/2014/main" id="{300D3EE8-6CCF-57B5-A14F-4B5D4161D8D0}"/>
                      </a:ext>
                    </a:extLst>
                  </p:cNvPr>
                  <p:cNvSpPr>
                    <a:spLocks noChangeShapeType="1"/>
                  </p:cNvSpPr>
                  <p:nvPr/>
                </p:nvSpPr>
                <p:spPr bwMode="auto">
                  <a:xfrm flipH="1">
                    <a:off x="3141"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265" name="Group 375">
                    <a:extLst>
                      <a:ext uri="{FF2B5EF4-FFF2-40B4-BE49-F238E27FC236}">
                        <a16:creationId xmlns:a16="http://schemas.microsoft.com/office/drawing/2014/main" id="{1A18C4C9-063A-BDAA-299C-E134D150CA8F}"/>
                      </a:ext>
                    </a:extLst>
                  </p:cNvPr>
                  <p:cNvGrpSpPr>
                    <a:grpSpLocks/>
                  </p:cNvGrpSpPr>
                  <p:nvPr/>
                </p:nvGrpSpPr>
                <p:grpSpPr bwMode="auto">
                  <a:xfrm>
                    <a:off x="3237" y="1687"/>
                    <a:ext cx="102" cy="87"/>
                    <a:chOff x="3237" y="1687"/>
                    <a:chExt cx="102" cy="87"/>
                  </a:xfrm>
                </p:grpSpPr>
                <p:sp>
                  <p:nvSpPr>
                    <p:cNvPr id="1287" name="Arc 376">
                      <a:extLst>
                        <a:ext uri="{FF2B5EF4-FFF2-40B4-BE49-F238E27FC236}">
                          <a16:creationId xmlns:a16="http://schemas.microsoft.com/office/drawing/2014/main" id="{4D648643-AF62-64B9-3625-72E78AD737E6}"/>
                        </a:ext>
                      </a:extLst>
                    </p:cNvPr>
                    <p:cNvSpPr>
                      <a:spLocks/>
                    </p:cNvSpPr>
                    <p:nvPr/>
                  </p:nvSpPr>
                  <p:spPr bwMode="auto">
                    <a:xfrm>
                      <a:off x="3287" y="1687"/>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88" name="Arc 377">
                      <a:extLst>
                        <a:ext uri="{FF2B5EF4-FFF2-40B4-BE49-F238E27FC236}">
                          <a16:creationId xmlns:a16="http://schemas.microsoft.com/office/drawing/2014/main" id="{CB23621A-CAFD-B344-87D9-40C8523029A3}"/>
                        </a:ext>
                      </a:extLst>
                    </p:cNvPr>
                    <p:cNvSpPr>
                      <a:spLocks/>
                    </p:cNvSpPr>
                    <p:nvPr/>
                  </p:nvSpPr>
                  <p:spPr bwMode="auto">
                    <a:xfrm>
                      <a:off x="3237" y="1687"/>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66" name="Group 378">
                    <a:extLst>
                      <a:ext uri="{FF2B5EF4-FFF2-40B4-BE49-F238E27FC236}">
                        <a16:creationId xmlns:a16="http://schemas.microsoft.com/office/drawing/2014/main" id="{3BC87268-7E15-E727-54E3-0A38AD853E82}"/>
                      </a:ext>
                    </a:extLst>
                  </p:cNvPr>
                  <p:cNvGrpSpPr>
                    <a:grpSpLocks/>
                  </p:cNvGrpSpPr>
                  <p:nvPr/>
                </p:nvGrpSpPr>
                <p:grpSpPr bwMode="auto">
                  <a:xfrm>
                    <a:off x="3239" y="1935"/>
                    <a:ext cx="97" cy="87"/>
                    <a:chOff x="3239" y="1935"/>
                    <a:chExt cx="97" cy="87"/>
                  </a:xfrm>
                </p:grpSpPr>
                <p:sp>
                  <p:nvSpPr>
                    <p:cNvPr id="1285" name="Arc 379">
                      <a:extLst>
                        <a:ext uri="{FF2B5EF4-FFF2-40B4-BE49-F238E27FC236}">
                          <a16:creationId xmlns:a16="http://schemas.microsoft.com/office/drawing/2014/main" id="{D63258CD-2E36-A601-BAF1-8622062D7685}"/>
                        </a:ext>
                      </a:extLst>
                    </p:cNvPr>
                    <p:cNvSpPr>
                      <a:spLocks/>
                    </p:cNvSpPr>
                    <p:nvPr/>
                  </p:nvSpPr>
                  <p:spPr bwMode="auto">
                    <a:xfrm rot="10800000">
                      <a:off x="3287" y="1935"/>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86" name="Arc 380">
                      <a:extLst>
                        <a:ext uri="{FF2B5EF4-FFF2-40B4-BE49-F238E27FC236}">
                          <a16:creationId xmlns:a16="http://schemas.microsoft.com/office/drawing/2014/main" id="{91B4A848-315B-9371-482A-DC4D06D5AADA}"/>
                        </a:ext>
                      </a:extLst>
                    </p:cNvPr>
                    <p:cNvSpPr>
                      <a:spLocks/>
                    </p:cNvSpPr>
                    <p:nvPr/>
                  </p:nvSpPr>
                  <p:spPr bwMode="auto">
                    <a:xfrm rot="10800000">
                      <a:off x="3239" y="1935"/>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67" name="Line 381">
                    <a:extLst>
                      <a:ext uri="{FF2B5EF4-FFF2-40B4-BE49-F238E27FC236}">
                        <a16:creationId xmlns:a16="http://schemas.microsoft.com/office/drawing/2014/main" id="{F700500E-8BE6-8DCC-5F2B-A87A56183D52}"/>
                      </a:ext>
                    </a:extLst>
                  </p:cNvPr>
                  <p:cNvSpPr>
                    <a:spLocks noChangeShapeType="1"/>
                  </p:cNvSpPr>
                  <p:nvPr/>
                </p:nvSpPr>
                <p:spPr bwMode="auto">
                  <a:xfrm>
                    <a:off x="3241" y="1776"/>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68" name="Line 382">
                    <a:extLst>
                      <a:ext uri="{FF2B5EF4-FFF2-40B4-BE49-F238E27FC236}">
                        <a16:creationId xmlns:a16="http://schemas.microsoft.com/office/drawing/2014/main" id="{7FA3DD20-D788-B9B6-5BFB-DD3EFEE43BDE}"/>
                      </a:ext>
                    </a:extLst>
                  </p:cNvPr>
                  <p:cNvSpPr>
                    <a:spLocks noChangeShapeType="1"/>
                  </p:cNvSpPr>
                  <p:nvPr/>
                </p:nvSpPr>
                <p:spPr bwMode="auto">
                  <a:xfrm flipH="1">
                    <a:off x="3241" y="1776"/>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269" name="Group 383">
                    <a:extLst>
                      <a:ext uri="{FF2B5EF4-FFF2-40B4-BE49-F238E27FC236}">
                        <a16:creationId xmlns:a16="http://schemas.microsoft.com/office/drawing/2014/main" id="{A23AF31B-3393-2BAF-9B35-9F1DE68018A8}"/>
                      </a:ext>
                    </a:extLst>
                  </p:cNvPr>
                  <p:cNvGrpSpPr>
                    <a:grpSpLocks/>
                  </p:cNvGrpSpPr>
                  <p:nvPr/>
                </p:nvGrpSpPr>
                <p:grpSpPr bwMode="auto">
                  <a:xfrm>
                    <a:off x="3333" y="1691"/>
                    <a:ext cx="102" cy="87"/>
                    <a:chOff x="3333" y="1691"/>
                    <a:chExt cx="102" cy="87"/>
                  </a:xfrm>
                </p:grpSpPr>
                <p:sp>
                  <p:nvSpPr>
                    <p:cNvPr id="1283" name="Arc 384">
                      <a:extLst>
                        <a:ext uri="{FF2B5EF4-FFF2-40B4-BE49-F238E27FC236}">
                          <a16:creationId xmlns:a16="http://schemas.microsoft.com/office/drawing/2014/main" id="{544F220D-8E3E-9C30-F356-B14BF04ECCE7}"/>
                        </a:ext>
                      </a:extLst>
                    </p:cNvPr>
                    <p:cNvSpPr>
                      <a:spLocks/>
                    </p:cNvSpPr>
                    <p:nvPr/>
                  </p:nvSpPr>
                  <p:spPr bwMode="auto">
                    <a:xfrm>
                      <a:off x="3383"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84" name="Arc 385">
                      <a:extLst>
                        <a:ext uri="{FF2B5EF4-FFF2-40B4-BE49-F238E27FC236}">
                          <a16:creationId xmlns:a16="http://schemas.microsoft.com/office/drawing/2014/main" id="{79C8D8C3-0CF0-BDEF-F54E-6352FE9815C6}"/>
                        </a:ext>
                      </a:extLst>
                    </p:cNvPr>
                    <p:cNvSpPr>
                      <a:spLocks/>
                    </p:cNvSpPr>
                    <p:nvPr/>
                  </p:nvSpPr>
                  <p:spPr bwMode="auto">
                    <a:xfrm>
                      <a:off x="3333"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70" name="Group 386">
                    <a:extLst>
                      <a:ext uri="{FF2B5EF4-FFF2-40B4-BE49-F238E27FC236}">
                        <a16:creationId xmlns:a16="http://schemas.microsoft.com/office/drawing/2014/main" id="{2CF60EF6-D9DF-60BF-E2F2-89E2BAAE3C38}"/>
                      </a:ext>
                    </a:extLst>
                  </p:cNvPr>
                  <p:cNvGrpSpPr>
                    <a:grpSpLocks/>
                  </p:cNvGrpSpPr>
                  <p:nvPr/>
                </p:nvGrpSpPr>
                <p:grpSpPr bwMode="auto">
                  <a:xfrm>
                    <a:off x="3335" y="1939"/>
                    <a:ext cx="97" cy="87"/>
                    <a:chOff x="3335" y="1939"/>
                    <a:chExt cx="97" cy="87"/>
                  </a:xfrm>
                </p:grpSpPr>
                <p:sp>
                  <p:nvSpPr>
                    <p:cNvPr id="1281" name="Arc 387">
                      <a:extLst>
                        <a:ext uri="{FF2B5EF4-FFF2-40B4-BE49-F238E27FC236}">
                          <a16:creationId xmlns:a16="http://schemas.microsoft.com/office/drawing/2014/main" id="{6A0D9311-0D31-79F8-BC05-DB9A0C6BF3A1}"/>
                        </a:ext>
                      </a:extLst>
                    </p:cNvPr>
                    <p:cNvSpPr>
                      <a:spLocks/>
                    </p:cNvSpPr>
                    <p:nvPr/>
                  </p:nvSpPr>
                  <p:spPr bwMode="auto">
                    <a:xfrm rot="10800000">
                      <a:off x="3383"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82" name="Arc 388">
                      <a:extLst>
                        <a:ext uri="{FF2B5EF4-FFF2-40B4-BE49-F238E27FC236}">
                          <a16:creationId xmlns:a16="http://schemas.microsoft.com/office/drawing/2014/main" id="{7AEDA214-EFA3-9569-1A1E-30EB79589BBA}"/>
                        </a:ext>
                      </a:extLst>
                    </p:cNvPr>
                    <p:cNvSpPr>
                      <a:spLocks/>
                    </p:cNvSpPr>
                    <p:nvPr/>
                  </p:nvSpPr>
                  <p:spPr bwMode="auto">
                    <a:xfrm rot="10800000">
                      <a:off x="3335"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71" name="Line 389">
                    <a:extLst>
                      <a:ext uri="{FF2B5EF4-FFF2-40B4-BE49-F238E27FC236}">
                        <a16:creationId xmlns:a16="http://schemas.microsoft.com/office/drawing/2014/main" id="{C67CC8FD-97FC-861F-06CC-5576DC998BF2}"/>
                      </a:ext>
                    </a:extLst>
                  </p:cNvPr>
                  <p:cNvSpPr>
                    <a:spLocks noChangeShapeType="1"/>
                  </p:cNvSpPr>
                  <p:nvPr/>
                </p:nvSpPr>
                <p:spPr bwMode="auto">
                  <a:xfrm>
                    <a:off x="3337" y="1780"/>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72" name="Line 390">
                    <a:extLst>
                      <a:ext uri="{FF2B5EF4-FFF2-40B4-BE49-F238E27FC236}">
                        <a16:creationId xmlns:a16="http://schemas.microsoft.com/office/drawing/2014/main" id="{3C863BF5-5FF7-D79F-6AE5-DE443D7846AE}"/>
                      </a:ext>
                    </a:extLst>
                  </p:cNvPr>
                  <p:cNvSpPr>
                    <a:spLocks noChangeShapeType="1"/>
                  </p:cNvSpPr>
                  <p:nvPr/>
                </p:nvSpPr>
                <p:spPr bwMode="auto">
                  <a:xfrm flipH="1">
                    <a:off x="3337"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273" name="Group 391">
                    <a:extLst>
                      <a:ext uri="{FF2B5EF4-FFF2-40B4-BE49-F238E27FC236}">
                        <a16:creationId xmlns:a16="http://schemas.microsoft.com/office/drawing/2014/main" id="{CE454678-EE18-C886-969B-EDDC1B7CB43D}"/>
                      </a:ext>
                    </a:extLst>
                  </p:cNvPr>
                  <p:cNvGrpSpPr>
                    <a:grpSpLocks/>
                  </p:cNvGrpSpPr>
                  <p:nvPr/>
                </p:nvGrpSpPr>
                <p:grpSpPr bwMode="auto">
                  <a:xfrm>
                    <a:off x="3429" y="1687"/>
                    <a:ext cx="102" cy="87"/>
                    <a:chOff x="3429" y="1687"/>
                    <a:chExt cx="102" cy="87"/>
                  </a:xfrm>
                </p:grpSpPr>
                <p:sp>
                  <p:nvSpPr>
                    <p:cNvPr id="1279" name="Arc 392">
                      <a:extLst>
                        <a:ext uri="{FF2B5EF4-FFF2-40B4-BE49-F238E27FC236}">
                          <a16:creationId xmlns:a16="http://schemas.microsoft.com/office/drawing/2014/main" id="{1B715846-E7D7-6050-D49F-3D91DD763111}"/>
                        </a:ext>
                      </a:extLst>
                    </p:cNvPr>
                    <p:cNvSpPr>
                      <a:spLocks/>
                    </p:cNvSpPr>
                    <p:nvPr/>
                  </p:nvSpPr>
                  <p:spPr bwMode="auto">
                    <a:xfrm>
                      <a:off x="3479" y="1687"/>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80" name="Arc 393">
                      <a:extLst>
                        <a:ext uri="{FF2B5EF4-FFF2-40B4-BE49-F238E27FC236}">
                          <a16:creationId xmlns:a16="http://schemas.microsoft.com/office/drawing/2014/main" id="{F54CB10F-02C8-B88B-8E2F-C61BE1C6FCD7}"/>
                        </a:ext>
                      </a:extLst>
                    </p:cNvPr>
                    <p:cNvSpPr>
                      <a:spLocks/>
                    </p:cNvSpPr>
                    <p:nvPr/>
                  </p:nvSpPr>
                  <p:spPr bwMode="auto">
                    <a:xfrm>
                      <a:off x="3429" y="1687"/>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74" name="Group 394">
                    <a:extLst>
                      <a:ext uri="{FF2B5EF4-FFF2-40B4-BE49-F238E27FC236}">
                        <a16:creationId xmlns:a16="http://schemas.microsoft.com/office/drawing/2014/main" id="{A0EFAA48-5338-5B7C-ED61-BFA480143414}"/>
                      </a:ext>
                    </a:extLst>
                  </p:cNvPr>
                  <p:cNvGrpSpPr>
                    <a:grpSpLocks/>
                  </p:cNvGrpSpPr>
                  <p:nvPr/>
                </p:nvGrpSpPr>
                <p:grpSpPr bwMode="auto">
                  <a:xfrm>
                    <a:off x="3431" y="1935"/>
                    <a:ext cx="97" cy="87"/>
                    <a:chOff x="3431" y="1935"/>
                    <a:chExt cx="97" cy="87"/>
                  </a:xfrm>
                </p:grpSpPr>
                <p:sp>
                  <p:nvSpPr>
                    <p:cNvPr id="1277" name="Arc 395">
                      <a:extLst>
                        <a:ext uri="{FF2B5EF4-FFF2-40B4-BE49-F238E27FC236}">
                          <a16:creationId xmlns:a16="http://schemas.microsoft.com/office/drawing/2014/main" id="{B828E522-0EDF-FEDC-347B-A39F74CC422A}"/>
                        </a:ext>
                      </a:extLst>
                    </p:cNvPr>
                    <p:cNvSpPr>
                      <a:spLocks/>
                    </p:cNvSpPr>
                    <p:nvPr/>
                  </p:nvSpPr>
                  <p:spPr bwMode="auto">
                    <a:xfrm rot="10800000">
                      <a:off x="3479" y="1935"/>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78" name="Arc 396">
                      <a:extLst>
                        <a:ext uri="{FF2B5EF4-FFF2-40B4-BE49-F238E27FC236}">
                          <a16:creationId xmlns:a16="http://schemas.microsoft.com/office/drawing/2014/main" id="{48F31A79-0BC5-EF6C-685C-58FB25E6E7B4}"/>
                        </a:ext>
                      </a:extLst>
                    </p:cNvPr>
                    <p:cNvSpPr>
                      <a:spLocks/>
                    </p:cNvSpPr>
                    <p:nvPr/>
                  </p:nvSpPr>
                  <p:spPr bwMode="auto">
                    <a:xfrm rot="10800000">
                      <a:off x="3431" y="1935"/>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75" name="Line 397">
                    <a:extLst>
                      <a:ext uri="{FF2B5EF4-FFF2-40B4-BE49-F238E27FC236}">
                        <a16:creationId xmlns:a16="http://schemas.microsoft.com/office/drawing/2014/main" id="{212D1327-0075-2849-1EE1-D748D3B72449}"/>
                      </a:ext>
                    </a:extLst>
                  </p:cNvPr>
                  <p:cNvSpPr>
                    <a:spLocks noChangeShapeType="1"/>
                  </p:cNvSpPr>
                  <p:nvPr/>
                </p:nvSpPr>
                <p:spPr bwMode="auto">
                  <a:xfrm>
                    <a:off x="3433" y="1776"/>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76" name="Line 398">
                    <a:extLst>
                      <a:ext uri="{FF2B5EF4-FFF2-40B4-BE49-F238E27FC236}">
                        <a16:creationId xmlns:a16="http://schemas.microsoft.com/office/drawing/2014/main" id="{3E711648-0AD5-C7C3-8714-31BB885A283A}"/>
                      </a:ext>
                    </a:extLst>
                  </p:cNvPr>
                  <p:cNvSpPr>
                    <a:spLocks noChangeShapeType="1"/>
                  </p:cNvSpPr>
                  <p:nvPr/>
                </p:nvSpPr>
                <p:spPr bwMode="auto">
                  <a:xfrm flipH="1">
                    <a:off x="3433" y="1776"/>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grpSp>
            <p:nvGrpSpPr>
              <p:cNvPr id="1154" name="Group 399">
                <a:extLst>
                  <a:ext uri="{FF2B5EF4-FFF2-40B4-BE49-F238E27FC236}">
                    <a16:creationId xmlns:a16="http://schemas.microsoft.com/office/drawing/2014/main" id="{41475C8E-CFAE-CD1D-ECBA-6EAB62700B0A}"/>
                  </a:ext>
                </a:extLst>
              </p:cNvPr>
              <p:cNvGrpSpPr>
                <a:grpSpLocks/>
              </p:cNvGrpSpPr>
              <p:nvPr/>
            </p:nvGrpSpPr>
            <p:grpSpPr bwMode="auto">
              <a:xfrm>
                <a:off x="3495" y="1712"/>
                <a:ext cx="557" cy="310"/>
                <a:chOff x="3525" y="1691"/>
                <a:chExt cx="586" cy="343"/>
              </a:xfrm>
            </p:grpSpPr>
            <p:grpSp>
              <p:nvGrpSpPr>
                <p:cNvPr id="1203" name="Group 400">
                  <a:extLst>
                    <a:ext uri="{FF2B5EF4-FFF2-40B4-BE49-F238E27FC236}">
                      <a16:creationId xmlns:a16="http://schemas.microsoft.com/office/drawing/2014/main" id="{A32EE7A8-3618-4C14-E733-9BC8AE854DE1}"/>
                    </a:ext>
                  </a:extLst>
                </p:cNvPr>
                <p:cNvGrpSpPr>
                  <a:grpSpLocks/>
                </p:cNvGrpSpPr>
                <p:nvPr/>
              </p:nvGrpSpPr>
              <p:grpSpPr bwMode="auto">
                <a:xfrm>
                  <a:off x="3525" y="1695"/>
                  <a:ext cx="102" cy="87"/>
                  <a:chOff x="3525" y="1695"/>
                  <a:chExt cx="102" cy="87"/>
                </a:xfrm>
              </p:grpSpPr>
              <p:sp>
                <p:nvSpPr>
                  <p:cNvPr id="1249" name="Arc 401">
                    <a:extLst>
                      <a:ext uri="{FF2B5EF4-FFF2-40B4-BE49-F238E27FC236}">
                        <a16:creationId xmlns:a16="http://schemas.microsoft.com/office/drawing/2014/main" id="{2E68B049-151E-03A3-320E-DABE85F29D2B}"/>
                      </a:ext>
                    </a:extLst>
                  </p:cNvPr>
                  <p:cNvSpPr>
                    <a:spLocks/>
                  </p:cNvSpPr>
                  <p:nvPr/>
                </p:nvSpPr>
                <p:spPr bwMode="auto">
                  <a:xfrm>
                    <a:off x="3575"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50" name="Arc 402">
                    <a:extLst>
                      <a:ext uri="{FF2B5EF4-FFF2-40B4-BE49-F238E27FC236}">
                        <a16:creationId xmlns:a16="http://schemas.microsoft.com/office/drawing/2014/main" id="{424045BE-E31F-D8CA-56A0-7FAAC56CB468}"/>
                      </a:ext>
                    </a:extLst>
                  </p:cNvPr>
                  <p:cNvSpPr>
                    <a:spLocks/>
                  </p:cNvSpPr>
                  <p:nvPr/>
                </p:nvSpPr>
                <p:spPr bwMode="auto">
                  <a:xfrm>
                    <a:off x="3525"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04" name="Group 403">
                  <a:extLst>
                    <a:ext uri="{FF2B5EF4-FFF2-40B4-BE49-F238E27FC236}">
                      <a16:creationId xmlns:a16="http://schemas.microsoft.com/office/drawing/2014/main" id="{144A15D4-9DDA-D9FC-9812-8D944E072471}"/>
                    </a:ext>
                  </a:extLst>
                </p:cNvPr>
                <p:cNvGrpSpPr>
                  <a:grpSpLocks/>
                </p:cNvGrpSpPr>
                <p:nvPr/>
              </p:nvGrpSpPr>
              <p:grpSpPr bwMode="auto">
                <a:xfrm>
                  <a:off x="3527" y="1943"/>
                  <a:ext cx="97" cy="87"/>
                  <a:chOff x="3527" y="1943"/>
                  <a:chExt cx="97" cy="87"/>
                </a:xfrm>
              </p:grpSpPr>
              <p:sp>
                <p:nvSpPr>
                  <p:cNvPr id="1247" name="Arc 404">
                    <a:extLst>
                      <a:ext uri="{FF2B5EF4-FFF2-40B4-BE49-F238E27FC236}">
                        <a16:creationId xmlns:a16="http://schemas.microsoft.com/office/drawing/2014/main" id="{DF56FC7D-2313-4E50-D49A-1595CDF6D9B9}"/>
                      </a:ext>
                    </a:extLst>
                  </p:cNvPr>
                  <p:cNvSpPr>
                    <a:spLocks/>
                  </p:cNvSpPr>
                  <p:nvPr/>
                </p:nvSpPr>
                <p:spPr bwMode="auto">
                  <a:xfrm rot="10800000">
                    <a:off x="3575"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48" name="Arc 405">
                    <a:extLst>
                      <a:ext uri="{FF2B5EF4-FFF2-40B4-BE49-F238E27FC236}">
                        <a16:creationId xmlns:a16="http://schemas.microsoft.com/office/drawing/2014/main" id="{77D5E331-8246-DE4C-2CDD-BABF46D1411C}"/>
                      </a:ext>
                    </a:extLst>
                  </p:cNvPr>
                  <p:cNvSpPr>
                    <a:spLocks/>
                  </p:cNvSpPr>
                  <p:nvPr/>
                </p:nvSpPr>
                <p:spPr bwMode="auto">
                  <a:xfrm rot="10800000">
                    <a:off x="3527"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05" name="Line 406">
                  <a:extLst>
                    <a:ext uri="{FF2B5EF4-FFF2-40B4-BE49-F238E27FC236}">
                      <a16:creationId xmlns:a16="http://schemas.microsoft.com/office/drawing/2014/main" id="{F95DC872-8079-4CEE-5804-D24900CC56EE}"/>
                    </a:ext>
                  </a:extLst>
                </p:cNvPr>
                <p:cNvSpPr>
                  <a:spLocks noChangeShapeType="1"/>
                </p:cNvSpPr>
                <p:nvPr/>
              </p:nvSpPr>
              <p:spPr bwMode="auto">
                <a:xfrm>
                  <a:off x="3529"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06" name="Line 407">
                  <a:extLst>
                    <a:ext uri="{FF2B5EF4-FFF2-40B4-BE49-F238E27FC236}">
                      <a16:creationId xmlns:a16="http://schemas.microsoft.com/office/drawing/2014/main" id="{D2ACB37F-2F66-C95B-B274-DA00A478AAA9}"/>
                    </a:ext>
                  </a:extLst>
                </p:cNvPr>
                <p:cNvSpPr>
                  <a:spLocks noChangeShapeType="1"/>
                </p:cNvSpPr>
                <p:nvPr/>
              </p:nvSpPr>
              <p:spPr bwMode="auto">
                <a:xfrm flipH="1">
                  <a:off x="3529"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207" name="Group 408">
                  <a:extLst>
                    <a:ext uri="{FF2B5EF4-FFF2-40B4-BE49-F238E27FC236}">
                      <a16:creationId xmlns:a16="http://schemas.microsoft.com/office/drawing/2014/main" id="{6E0B3233-AB90-FAC5-15AB-B2C7D5A29C1C}"/>
                    </a:ext>
                  </a:extLst>
                </p:cNvPr>
                <p:cNvGrpSpPr>
                  <a:grpSpLocks/>
                </p:cNvGrpSpPr>
                <p:nvPr/>
              </p:nvGrpSpPr>
              <p:grpSpPr bwMode="auto">
                <a:xfrm>
                  <a:off x="3621" y="1699"/>
                  <a:ext cx="102" cy="87"/>
                  <a:chOff x="3621" y="1699"/>
                  <a:chExt cx="102" cy="87"/>
                </a:xfrm>
              </p:grpSpPr>
              <p:sp>
                <p:nvSpPr>
                  <p:cNvPr id="1245" name="Arc 409">
                    <a:extLst>
                      <a:ext uri="{FF2B5EF4-FFF2-40B4-BE49-F238E27FC236}">
                        <a16:creationId xmlns:a16="http://schemas.microsoft.com/office/drawing/2014/main" id="{024DC118-649F-FEFE-DEA8-DB7ECED4E1CC}"/>
                      </a:ext>
                    </a:extLst>
                  </p:cNvPr>
                  <p:cNvSpPr>
                    <a:spLocks/>
                  </p:cNvSpPr>
                  <p:nvPr/>
                </p:nvSpPr>
                <p:spPr bwMode="auto">
                  <a:xfrm>
                    <a:off x="3671"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46" name="Arc 410">
                    <a:extLst>
                      <a:ext uri="{FF2B5EF4-FFF2-40B4-BE49-F238E27FC236}">
                        <a16:creationId xmlns:a16="http://schemas.microsoft.com/office/drawing/2014/main" id="{B3A6FED4-C05A-0D32-7875-778E4961CEF6}"/>
                      </a:ext>
                    </a:extLst>
                  </p:cNvPr>
                  <p:cNvSpPr>
                    <a:spLocks/>
                  </p:cNvSpPr>
                  <p:nvPr/>
                </p:nvSpPr>
                <p:spPr bwMode="auto">
                  <a:xfrm>
                    <a:off x="3621"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08" name="Group 411">
                  <a:extLst>
                    <a:ext uri="{FF2B5EF4-FFF2-40B4-BE49-F238E27FC236}">
                      <a16:creationId xmlns:a16="http://schemas.microsoft.com/office/drawing/2014/main" id="{B15B3B6E-04FC-D420-1135-A2E9E0BC8B50}"/>
                    </a:ext>
                  </a:extLst>
                </p:cNvPr>
                <p:cNvGrpSpPr>
                  <a:grpSpLocks/>
                </p:cNvGrpSpPr>
                <p:nvPr/>
              </p:nvGrpSpPr>
              <p:grpSpPr bwMode="auto">
                <a:xfrm>
                  <a:off x="3623" y="1947"/>
                  <a:ext cx="97" cy="87"/>
                  <a:chOff x="3623" y="1947"/>
                  <a:chExt cx="97" cy="87"/>
                </a:xfrm>
              </p:grpSpPr>
              <p:sp>
                <p:nvSpPr>
                  <p:cNvPr id="1243" name="Arc 412">
                    <a:extLst>
                      <a:ext uri="{FF2B5EF4-FFF2-40B4-BE49-F238E27FC236}">
                        <a16:creationId xmlns:a16="http://schemas.microsoft.com/office/drawing/2014/main" id="{FED8F62C-E949-16B3-7E76-48BF1B876818}"/>
                      </a:ext>
                    </a:extLst>
                  </p:cNvPr>
                  <p:cNvSpPr>
                    <a:spLocks/>
                  </p:cNvSpPr>
                  <p:nvPr/>
                </p:nvSpPr>
                <p:spPr bwMode="auto">
                  <a:xfrm rot="10800000">
                    <a:off x="3671"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44" name="Arc 413">
                    <a:extLst>
                      <a:ext uri="{FF2B5EF4-FFF2-40B4-BE49-F238E27FC236}">
                        <a16:creationId xmlns:a16="http://schemas.microsoft.com/office/drawing/2014/main" id="{A649B2F4-88A9-0895-26DA-9EF785C62C13}"/>
                      </a:ext>
                    </a:extLst>
                  </p:cNvPr>
                  <p:cNvSpPr>
                    <a:spLocks/>
                  </p:cNvSpPr>
                  <p:nvPr/>
                </p:nvSpPr>
                <p:spPr bwMode="auto">
                  <a:xfrm rot="10800000">
                    <a:off x="3623"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09" name="Line 414">
                  <a:extLst>
                    <a:ext uri="{FF2B5EF4-FFF2-40B4-BE49-F238E27FC236}">
                      <a16:creationId xmlns:a16="http://schemas.microsoft.com/office/drawing/2014/main" id="{1E2B1B9E-E265-CC58-D942-61F5544911F8}"/>
                    </a:ext>
                  </a:extLst>
                </p:cNvPr>
                <p:cNvSpPr>
                  <a:spLocks noChangeShapeType="1"/>
                </p:cNvSpPr>
                <p:nvPr/>
              </p:nvSpPr>
              <p:spPr bwMode="auto">
                <a:xfrm>
                  <a:off x="3625" y="1788"/>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10" name="Line 415">
                  <a:extLst>
                    <a:ext uri="{FF2B5EF4-FFF2-40B4-BE49-F238E27FC236}">
                      <a16:creationId xmlns:a16="http://schemas.microsoft.com/office/drawing/2014/main" id="{63F9B602-700D-F870-D271-16B8ACD7EF70}"/>
                    </a:ext>
                  </a:extLst>
                </p:cNvPr>
                <p:cNvSpPr>
                  <a:spLocks noChangeShapeType="1"/>
                </p:cNvSpPr>
                <p:nvPr/>
              </p:nvSpPr>
              <p:spPr bwMode="auto">
                <a:xfrm flipH="1">
                  <a:off x="3625"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211" name="Group 416">
                  <a:extLst>
                    <a:ext uri="{FF2B5EF4-FFF2-40B4-BE49-F238E27FC236}">
                      <a16:creationId xmlns:a16="http://schemas.microsoft.com/office/drawing/2014/main" id="{D59EF039-C381-CA26-5D8E-FE8E9C0F66E5}"/>
                    </a:ext>
                  </a:extLst>
                </p:cNvPr>
                <p:cNvGrpSpPr>
                  <a:grpSpLocks/>
                </p:cNvGrpSpPr>
                <p:nvPr/>
              </p:nvGrpSpPr>
              <p:grpSpPr bwMode="auto">
                <a:xfrm>
                  <a:off x="3717" y="1695"/>
                  <a:ext cx="102" cy="87"/>
                  <a:chOff x="3717" y="1695"/>
                  <a:chExt cx="102" cy="87"/>
                </a:xfrm>
              </p:grpSpPr>
              <p:sp>
                <p:nvSpPr>
                  <p:cNvPr id="1241" name="Arc 417">
                    <a:extLst>
                      <a:ext uri="{FF2B5EF4-FFF2-40B4-BE49-F238E27FC236}">
                        <a16:creationId xmlns:a16="http://schemas.microsoft.com/office/drawing/2014/main" id="{607DC7B5-5905-D152-B142-D236C6029200}"/>
                      </a:ext>
                    </a:extLst>
                  </p:cNvPr>
                  <p:cNvSpPr>
                    <a:spLocks/>
                  </p:cNvSpPr>
                  <p:nvPr/>
                </p:nvSpPr>
                <p:spPr bwMode="auto">
                  <a:xfrm>
                    <a:off x="3767"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42" name="Arc 418">
                    <a:extLst>
                      <a:ext uri="{FF2B5EF4-FFF2-40B4-BE49-F238E27FC236}">
                        <a16:creationId xmlns:a16="http://schemas.microsoft.com/office/drawing/2014/main" id="{BF9F9A45-9A2B-FCC0-D32A-17BF38C615B9}"/>
                      </a:ext>
                    </a:extLst>
                  </p:cNvPr>
                  <p:cNvSpPr>
                    <a:spLocks/>
                  </p:cNvSpPr>
                  <p:nvPr/>
                </p:nvSpPr>
                <p:spPr bwMode="auto">
                  <a:xfrm>
                    <a:off x="3717"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12" name="Group 419">
                  <a:extLst>
                    <a:ext uri="{FF2B5EF4-FFF2-40B4-BE49-F238E27FC236}">
                      <a16:creationId xmlns:a16="http://schemas.microsoft.com/office/drawing/2014/main" id="{B1ED6A8C-7681-86F0-F289-2CF7823B1157}"/>
                    </a:ext>
                  </a:extLst>
                </p:cNvPr>
                <p:cNvGrpSpPr>
                  <a:grpSpLocks/>
                </p:cNvGrpSpPr>
                <p:nvPr/>
              </p:nvGrpSpPr>
              <p:grpSpPr bwMode="auto">
                <a:xfrm>
                  <a:off x="3719" y="1943"/>
                  <a:ext cx="97" cy="87"/>
                  <a:chOff x="3719" y="1943"/>
                  <a:chExt cx="97" cy="87"/>
                </a:xfrm>
              </p:grpSpPr>
              <p:sp>
                <p:nvSpPr>
                  <p:cNvPr id="1239" name="Arc 420">
                    <a:extLst>
                      <a:ext uri="{FF2B5EF4-FFF2-40B4-BE49-F238E27FC236}">
                        <a16:creationId xmlns:a16="http://schemas.microsoft.com/office/drawing/2014/main" id="{7BF01722-1959-6E98-E111-C5BC235940A9}"/>
                      </a:ext>
                    </a:extLst>
                  </p:cNvPr>
                  <p:cNvSpPr>
                    <a:spLocks/>
                  </p:cNvSpPr>
                  <p:nvPr/>
                </p:nvSpPr>
                <p:spPr bwMode="auto">
                  <a:xfrm rot="10800000">
                    <a:off x="3767"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40" name="Arc 421">
                    <a:extLst>
                      <a:ext uri="{FF2B5EF4-FFF2-40B4-BE49-F238E27FC236}">
                        <a16:creationId xmlns:a16="http://schemas.microsoft.com/office/drawing/2014/main" id="{8AA83CD7-8A27-6673-49A9-56711563B0B5}"/>
                      </a:ext>
                    </a:extLst>
                  </p:cNvPr>
                  <p:cNvSpPr>
                    <a:spLocks/>
                  </p:cNvSpPr>
                  <p:nvPr/>
                </p:nvSpPr>
                <p:spPr bwMode="auto">
                  <a:xfrm rot="10800000">
                    <a:off x="3719"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13" name="Line 422">
                  <a:extLst>
                    <a:ext uri="{FF2B5EF4-FFF2-40B4-BE49-F238E27FC236}">
                      <a16:creationId xmlns:a16="http://schemas.microsoft.com/office/drawing/2014/main" id="{64BFC267-BF50-D383-CADB-1E60ED7662D0}"/>
                    </a:ext>
                  </a:extLst>
                </p:cNvPr>
                <p:cNvSpPr>
                  <a:spLocks noChangeShapeType="1"/>
                </p:cNvSpPr>
                <p:nvPr/>
              </p:nvSpPr>
              <p:spPr bwMode="auto">
                <a:xfrm>
                  <a:off x="3721"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14" name="Line 423">
                  <a:extLst>
                    <a:ext uri="{FF2B5EF4-FFF2-40B4-BE49-F238E27FC236}">
                      <a16:creationId xmlns:a16="http://schemas.microsoft.com/office/drawing/2014/main" id="{274E549F-DB16-C87D-7A55-74100EBC482A}"/>
                    </a:ext>
                  </a:extLst>
                </p:cNvPr>
                <p:cNvSpPr>
                  <a:spLocks noChangeShapeType="1"/>
                </p:cNvSpPr>
                <p:nvPr/>
              </p:nvSpPr>
              <p:spPr bwMode="auto">
                <a:xfrm flipH="1">
                  <a:off x="3721"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215" name="Group 424">
                  <a:extLst>
                    <a:ext uri="{FF2B5EF4-FFF2-40B4-BE49-F238E27FC236}">
                      <a16:creationId xmlns:a16="http://schemas.microsoft.com/office/drawing/2014/main" id="{0DB49C50-67B6-DBE1-4CE5-502E66BC56A8}"/>
                    </a:ext>
                  </a:extLst>
                </p:cNvPr>
                <p:cNvGrpSpPr>
                  <a:grpSpLocks/>
                </p:cNvGrpSpPr>
                <p:nvPr/>
              </p:nvGrpSpPr>
              <p:grpSpPr bwMode="auto">
                <a:xfrm>
                  <a:off x="3817" y="1691"/>
                  <a:ext cx="102" cy="87"/>
                  <a:chOff x="3817" y="1691"/>
                  <a:chExt cx="102" cy="87"/>
                </a:xfrm>
              </p:grpSpPr>
              <p:sp>
                <p:nvSpPr>
                  <p:cNvPr id="1237" name="Arc 425">
                    <a:extLst>
                      <a:ext uri="{FF2B5EF4-FFF2-40B4-BE49-F238E27FC236}">
                        <a16:creationId xmlns:a16="http://schemas.microsoft.com/office/drawing/2014/main" id="{BED330FD-9C57-4897-1877-75B6B4EEF003}"/>
                      </a:ext>
                    </a:extLst>
                  </p:cNvPr>
                  <p:cNvSpPr>
                    <a:spLocks/>
                  </p:cNvSpPr>
                  <p:nvPr/>
                </p:nvSpPr>
                <p:spPr bwMode="auto">
                  <a:xfrm>
                    <a:off x="3867"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38" name="Arc 426">
                    <a:extLst>
                      <a:ext uri="{FF2B5EF4-FFF2-40B4-BE49-F238E27FC236}">
                        <a16:creationId xmlns:a16="http://schemas.microsoft.com/office/drawing/2014/main" id="{7C5FD9CF-2F1E-4D6A-3059-96CA4471A5CD}"/>
                      </a:ext>
                    </a:extLst>
                  </p:cNvPr>
                  <p:cNvSpPr>
                    <a:spLocks/>
                  </p:cNvSpPr>
                  <p:nvPr/>
                </p:nvSpPr>
                <p:spPr bwMode="auto">
                  <a:xfrm>
                    <a:off x="3817"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16" name="Group 427">
                  <a:extLst>
                    <a:ext uri="{FF2B5EF4-FFF2-40B4-BE49-F238E27FC236}">
                      <a16:creationId xmlns:a16="http://schemas.microsoft.com/office/drawing/2014/main" id="{AF14B50A-40EA-37C5-6B22-B08470F9C5FC}"/>
                    </a:ext>
                  </a:extLst>
                </p:cNvPr>
                <p:cNvGrpSpPr>
                  <a:grpSpLocks/>
                </p:cNvGrpSpPr>
                <p:nvPr/>
              </p:nvGrpSpPr>
              <p:grpSpPr bwMode="auto">
                <a:xfrm>
                  <a:off x="3819" y="1939"/>
                  <a:ext cx="97" cy="87"/>
                  <a:chOff x="3819" y="1939"/>
                  <a:chExt cx="97" cy="87"/>
                </a:xfrm>
              </p:grpSpPr>
              <p:sp>
                <p:nvSpPr>
                  <p:cNvPr id="1235" name="Arc 428">
                    <a:extLst>
                      <a:ext uri="{FF2B5EF4-FFF2-40B4-BE49-F238E27FC236}">
                        <a16:creationId xmlns:a16="http://schemas.microsoft.com/office/drawing/2014/main" id="{29734AC9-6977-69C5-44DE-38FB16B61B97}"/>
                      </a:ext>
                    </a:extLst>
                  </p:cNvPr>
                  <p:cNvSpPr>
                    <a:spLocks/>
                  </p:cNvSpPr>
                  <p:nvPr/>
                </p:nvSpPr>
                <p:spPr bwMode="auto">
                  <a:xfrm rot="10800000">
                    <a:off x="3867"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36" name="Arc 429">
                    <a:extLst>
                      <a:ext uri="{FF2B5EF4-FFF2-40B4-BE49-F238E27FC236}">
                        <a16:creationId xmlns:a16="http://schemas.microsoft.com/office/drawing/2014/main" id="{4D130464-A167-13DD-E37C-6EFC24EC1F1F}"/>
                      </a:ext>
                    </a:extLst>
                  </p:cNvPr>
                  <p:cNvSpPr>
                    <a:spLocks/>
                  </p:cNvSpPr>
                  <p:nvPr/>
                </p:nvSpPr>
                <p:spPr bwMode="auto">
                  <a:xfrm rot="10800000">
                    <a:off x="3819"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17" name="Line 430">
                  <a:extLst>
                    <a:ext uri="{FF2B5EF4-FFF2-40B4-BE49-F238E27FC236}">
                      <a16:creationId xmlns:a16="http://schemas.microsoft.com/office/drawing/2014/main" id="{6AFDFCDB-21FE-82E5-203C-B91F141DD376}"/>
                    </a:ext>
                  </a:extLst>
                </p:cNvPr>
                <p:cNvSpPr>
                  <a:spLocks noChangeShapeType="1"/>
                </p:cNvSpPr>
                <p:nvPr/>
              </p:nvSpPr>
              <p:spPr bwMode="auto">
                <a:xfrm>
                  <a:off x="3821"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18" name="Line 431">
                  <a:extLst>
                    <a:ext uri="{FF2B5EF4-FFF2-40B4-BE49-F238E27FC236}">
                      <a16:creationId xmlns:a16="http://schemas.microsoft.com/office/drawing/2014/main" id="{FA2D251F-2951-3CC9-4766-94B9E7F38DCE}"/>
                    </a:ext>
                  </a:extLst>
                </p:cNvPr>
                <p:cNvSpPr>
                  <a:spLocks noChangeShapeType="1"/>
                </p:cNvSpPr>
                <p:nvPr/>
              </p:nvSpPr>
              <p:spPr bwMode="auto">
                <a:xfrm flipH="1">
                  <a:off x="3821"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219" name="Group 432">
                  <a:extLst>
                    <a:ext uri="{FF2B5EF4-FFF2-40B4-BE49-F238E27FC236}">
                      <a16:creationId xmlns:a16="http://schemas.microsoft.com/office/drawing/2014/main" id="{C35B9FA9-732B-8F54-D16A-98F4B7902C52}"/>
                    </a:ext>
                  </a:extLst>
                </p:cNvPr>
                <p:cNvGrpSpPr>
                  <a:grpSpLocks/>
                </p:cNvGrpSpPr>
                <p:nvPr/>
              </p:nvGrpSpPr>
              <p:grpSpPr bwMode="auto">
                <a:xfrm>
                  <a:off x="3913" y="1695"/>
                  <a:ext cx="102" cy="87"/>
                  <a:chOff x="3913" y="1695"/>
                  <a:chExt cx="102" cy="87"/>
                </a:xfrm>
              </p:grpSpPr>
              <p:sp>
                <p:nvSpPr>
                  <p:cNvPr id="1233" name="Arc 433">
                    <a:extLst>
                      <a:ext uri="{FF2B5EF4-FFF2-40B4-BE49-F238E27FC236}">
                        <a16:creationId xmlns:a16="http://schemas.microsoft.com/office/drawing/2014/main" id="{A95A7BBE-ABA4-738D-CF2E-EA95D5CB9776}"/>
                      </a:ext>
                    </a:extLst>
                  </p:cNvPr>
                  <p:cNvSpPr>
                    <a:spLocks/>
                  </p:cNvSpPr>
                  <p:nvPr/>
                </p:nvSpPr>
                <p:spPr bwMode="auto">
                  <a:xfrm>
                    <a:off x="3963"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34" name="Arc 434">
                    <a:extLst>
                      <a:ext uri="{FF2B5EF4-FFF2-40B4-BE49-F238E27FC236}">
                        <a16:creationId xmlns:a16="http://schemas.microsoft.com/office/drawing/2014/main" id="{8DB119B8-76FA-C85D-C000-8ACE76EE3F08}"/>
                      </a:ext>
                    </a:extLst>
                  </p:cNvPr>
                  <p:cNvSpPr>
                    <a:spLocks/>
                  </p:cNvSpPr>
                  <p:nvPr/>
                </p:nvSpPr>
                <p:spPr bwMode="auto">
                  <a:xfrm>
                    <a:off x="3913"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20" name="Group 435">
                  <a:extLst>
                    <a:ext uri="{FF2B5EF4-FFF2-40B4-BE49-F238E27FC236}">
                      <a16:creationId xmlns:a16="http://schemas.microsoft.com/office/drawing/2014/main" id="{CFFB463F-5607-5249-3ADE-9453ED940F92}"/>
                    </a:ext>
                  </a:extLst>
                </p:cNvPr>
                <p:cNvGrpSpPr>
                  <a:grpSpLocks/>
                </p:cNvGrpSpPr>
                <p:nvPr/>
              </p:nvGrpSpPr>
              <p:grpSpPr bwMode="auto">
                <a:xfrm>
                  <a:off x="3915" y="1943"/>
                  <a:ext cx="97" cy="87"/>
                  <a:chOff x="3915" y="1943"/>
                  <a:chExt cx="97" cy="87"/>
                </a:xfrm>
              </p:grpSpPr>
              <p:sp>
                <p:nvSpPr>
                  <p:cNvPr id="1231" name="Arc 436">
                    <a:extLst>
                      <a:ext uri="{FF2B5EF4-FFF2-40B4-BE49-F238E27FC236}">
                        <a16:creationId xmlns:a16="http://schemas.microsoft.com/office/drawing/2014/main" id="{8D3FCBE1-AC40-2BA3-0186-FC21C99D7FFD}"/>
                      </a:ext>
                    </a:extLst>
                  </p:cNvPr>
                  <p:cNvSpPr>
                    <a:spLocks/>
                  </p:cNvSpPr>
                  <p:nvPr/>
                </p:nvSpPr>
                <p:spPr bwMode="auto">
                  <a:xfrm rot="10800000">
                    <a:off x="3963"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32" name="Arc 437">
                    <a:extLst>
                      <a:ext uri="{FF2B5EF4-FFF2-40B4-BE49-F238E27FC236}">
                        <a16:creationId xmlns:a16="http://schemas.microsoft.com/office/drawing/2014/main" id="{44F65831-44C7-BDC8-40BD-04814F772C9F}"/>
                      </a:ext>
                    </a:extLst>
                  </p:cNvPr>
                  <p:cNvSpPr>
                    <a:spLocks/>
                  </p:cNvSpPr>
                  <p:nvPr/>
                </p:nvSpPr>
                <p:spPr bwMode="auto">
                  <a:xfrm rot="10800000">
                    <a:off x="3915"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21" name="Line 438">
                  <a:extLst>
                    <a:ext uri="{FF2B5EF4-FFF2-40B4-BE49-F238E27FC236}">
                      <a16:creationId xmlns:a16="http://schemas.microsoft.com/office/drawing/2014/main" id="{9E04202F-17DA-22F3-C35A-01B42ECFC26F}"/>
                    </a:ext>
                  </a:extLst>
                </p:cNvPr>
                <p:cNvSpPr>
                  <a:spLocks noChangeShapeType="1"/>
                </p:cNvSpPr>
                <p:nvPr/>
              </p:nvSpPr>
              <p:spPr bwMode="auto">
                <a:xfrm>
                  <a:off x="3917" y="1784"/>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22" name="Line 439">
                  <a:extLst>
                    <a:ext uri="{FF2B5EF4-FFF2-40B4-BE49-F238E27FC236}">
                      <a16:creationId xmlns:a16="http://schemas.microsoft.com/office/drawing/2014/main" id="{C0F12440-DB93-3403-C785-024B01B43397}"/>
                    </a:ext>
                  </a:extLst>
                </p:cNvPr>
                <p:cNvSpPr>
                  <a:spLocks noChangeShapeType="1"/>
                </p:cNvSpPr>
                <p:nvPr/>
              </p:nvSpPr>
              <p:spPr bwMode="auto">
                <a:xfrm flipH="1">
                  <a:off x="3917"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223" name="Group 440">
                  <a:extLst>
                    <a:ext uri="{FF2B5EF4-FFF2-40B4-BE49-F238E27FC236}">
                      <a16:creationId xmlns:a16="http://schemas.microsoft.com/office/drawing/2014/main" id="{EDE544B6-15DF-93EF-EE8A-CDE92F99C553}"/>
                    </a:ext>
                  </a:extLst>
                </p:cNvPr>
                <p:cNvGrpSpPr>
                  <a:grpSpLocks/>
                </p:cNvGrpSpPr>
                <p:nvPr/>
              </p:nvGrpSpPr>
              <p:grpSpPr bwMode="auto">
                <a:xfrm>
                  <a:off x="4009" y="1691"/>
                  <a:ext cx="102" cy="87"/>
                  <a:chOff x="4009" y="1691"/>
                  <a:chExt cx="102" cy="87"/>
                </a:xfrm>
              </p:grpSpPr>
              <p:sp>
                <p:nvSpPr>
                  <p:cNvPr id="1229" name="Arc 441">
                    <a:extLst>
                      <a:ext uri="{FF2B5EF4-FFF2-40B4-BE49-F238E27FC236}">
                        <a16:creationId xmlns:a16="http://schemas.microsoft.com/office/drawing/2014/main" id="{7AE27FCF-BE34-C343-7A46-0450E0746D74}"/>
                      </a:ext>
                    </a:extLst>
                  </p:cNvPr>
                  <p:cNvSpPr>
                    <a:spLocks/>
                  </p:cNvSpPr>
                  <p:nvPr/>
                </p:nvSpPr>
                <p:spPr bwMode="auto">
                  <a:xfrm>
                    <a:off x="4059"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30" name="Arc 442">
                    <a:extLst>
                      <a:ext uri="{FF2B5EF4-FFF2-40B4-BE49-F238E27FC236}">
                        <a16:creationId xmlns:a16="http://schemas.microsoft.com/office/drawing/2014/main" id="{87DAC50F-B251-301A-9767-786930307BB3}"/>
                      </a:ext>
                    </a:extLst>
                  </p:cNvPr>
                  <p:cNvSpPr>
                    <a:spLocks/>
                  </p:cNvSpPr>
                  <p:nvPr/>
                </p:nvSpPr>
                <p:spPr bwMode="auto">
                  <a:xfrm>
                    <a:off x="4009"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224" name="Group 443">
                  <a:extLst>
                    <a:ext uri="{FF2B5EF4-FFF2-40B4-BE49-F238E27FC236}">
                      <a16:creationId xmlns:a16="http://schemas.microsoft.com/office/drawing/2014/main" id="{69B8DB44-F0AE-7E6E-AAD1-0AB006A0E3DF}"/>
                    </a:ext>
                  </a:extLst>
                </p:cNvPr>
                <p:cNvGrpSpPr>
                  <a:grpSpLocks/>
                </p:cNvGrpSpPr>
                <p:nvPr/>
              </p:nvGrpSpPr>
              <p:grpSpPr bwMode="auto">
                <a:xfrm>
                  <a:off x="4011" y="1939"/>
                  <a:ext cx="97" cy="87"/>
                  <a:chOff x="4011" y="1939"/>
                  <a:chExt cx="97" cy="87"/>
                </a:xfrm>
              </p:grpSpPr>
              <p:sp>
                <p:nvSpPr>
                  <p:cNvPr id="1227" name="Arc 444">
                    <a:extLst>
                      <a:ext uri="{FF2B5EF4-FFF2-40B4-BE49-F238E27FC236}">
                        <a16:creationId xmlns:a16="http://schemas.microsoft.com/office/drawing/2014/main" id="{C34C262D-4B49-7441-6E40-450B1FB13E02}"/>
                      </a:ext>
                    </a:extLst>
                  </p:cNvPr>
                  <p:cNvSpPr>
                    <a:spLocks/>
                  </p:cNvSpPr>
                  <p:nvPr/>
                </p:nvSpPr>
                <p:spPr bwMode="auto">
                  <a:xfrm rot="10800000">
                    <a:off x="4059"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28" name="Arc 445">
                    <a:extLst>
                      <a:ext uri="{FF2B5EF4-FFF2-40B4-BE49-F238E27FC236}">
                        <a16:creationId xmlns:a16="http://schemas.microsoft.com/office/drawing/2014/main" id="{77BCF3D3-8681-375D-61E3-7346BF9738E1}"/>
                      </a:ext>
                    </a:extLst>
                  </p:cNvPr>
                  <p:cNvSpPr>
                    <a:spLocks/>
                  </p:cNvSpPr>
                  <p:nvPr/>
                </p:nvSpPr>
                <p:spPr bwMode="auto">
                  <a:xfrm rot="10800000">
                    <a:off x="4011"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225" name="Line 446">
                  <a:extLst>
                    <a:ext uri="{FF2B5EF4-FFF2-40B4-BE49-F238E27FC236}">
                      <a16:creationId xmlns:a16="http://schemas.microsoft.com/office/drawing/2014/main" id="{920E8552-12B7-AF46-0D6D-B08EEF6EA2E6}"/>
                    </a:ext>
                  </a:extLst>
                </p:cNvPr>
                <p:cNvSpPr>
                  <a:spLocks noChangeShapeType="1"/>
                </p:cNvSpPr>
                <p:nvPr/>
              </p:nvSpPr>
              <p:spPr bwMode="auto">
                <a:xfrm>
                  <a:off x="4013"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226" name="Line 447">
                  <a:extLst>
                    <a:ext uri="{FF2B5EF4-FFF2-40B4-BE49-F238E27FC236}">
                      <a16:creationId xmlns:a16="http://schemas.microsoft.com/office/drawing/2014/main" id="{AB94A17B-1DBC-FACA-DAF9-BBA13F1EB9E7}"/>
                    </a:ext>
                  </a:extLst>
                </p:cNvPr>
                <p:cNvSpPr>
                  <a:spLocks noChangeShapeType="1"/>
                </p:cNvSpPr>
                <p:nvPr/>
              </p:nvSpPr>
              <p:spPr bwMode="auto">
                <a:xfrm flipH="1">
                  <a:off x="4013"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1155" name="Group 448">
                <a:extLst>
                  <a:ext uri="{FF2B5EF4-FFF2-40B4-BE49-F238E27FC236}">
                    <a16:creationId xmlns:a16="http://schemas.microsoft.com/office/drawing/2014/main" id="{81B4764F-7DD6-F9CD-25FB-192CCD2B7FF8}"/>
                  </a:ext>
                </a:extLst>
              </p:cNvPr>
              <p:cNvGrpSpPr>
                <a:grpSpLocks/>
              </p:cNvGrpSpPr>
              <p:nvPr/>
            </p:nvGrpSpPr>
            <p:grpSpPr bwMode="auto">
              <a:xfrm>
                <a:off x="4046" y="1712"/>
                <a:ext cx="97" cy="78"/>
                <a:chOff x="4105" y="1691"/>
                <a:chExt cx="102" cy="87"/>
              </a:xfrm>
            </p:grpSpPr>
            <p:sp>
              <p:nvSpPr>
                <p:cNvPr id="1201" name="Arc 449">
                  <a:extLst>
                    <a:ext uri="{FF2B5EF4-FFF2-40B4-BE49-F238E27FC236}">
                      <a16:creationId xmlns:a16="http://schemas.microsoft.com/office/drawing/2014/main" id="{48BF2240-03FC-C117-66BC-A9ADD9FB5DC7}"/>
                    </a:ext>
                  </a:extLst>
                </p:cNvPr>
                <p:cNvSpPr>
                  <a:spLocks/>
                </p:cNvSpPr>
                <p:nvPr/>
              </p:nvSpPr>
              <p:spPr bwMode="auto">
                <a:xfrm>
                  <a:off x="4155"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02" name="Arc 450">
                  <a:extLst>
                    <a:ext uri="{FF2B5EF4-FFF2-40B4-BE49-F238E27FC236}">
                      <a16:creationId xmlns:a16="http://schemas.microsoft.com/office/drawing/2014/main" id="{396E1732-15A8-1D6A-B6C8-6FFF28768F22}"/>
                    </a:ext>
                  </a:extLst>
                </p:cNvPr>
                <p:cNvSpPr>
                  <a:spLocks/>
                </p:cNvSpPr>
                <p:nvPr/>
              </p:nvSpPr>
              <p:spPr bwMode="auto">
                <a:xfrm>
                  <a:off x="4105"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156" name="Group 451">
                <a:extLst>
                  <a:ext uri="{FF2B5EF4-FFF2-40B4-BE49-F238E27FC236}">
                    <a16:creationId xmlns:a16="http://schemas.microsoft.com/office/drawing/2014/main" id="{AAE0338C-4288-1E4C-E9BC-23D39CD2482B}"/>
                  </a:ext>
                </a:extLst>
              </p:cNvPr>
              <p:cNvGrpSpPr>
                <a:grpSpLocks/>
              </p:cNvGrpSpPr>
              <p:nvPr/>
            </p:nvGrpSpPr>
            <p:grpSpPr bwMode="auto">
              <a:xfrm>
                <a:off x="4048" y="1936"/>
                <a:ext cx="92" cy="79"/>
                <a:chOff x="4107" y="1939"/>
                <a:chExt cx="97" cy="87"/>
              </a:xfrm>
            </p:grpSpPr>
            <p:sp>
              <p:nvSpPr>
                <p:cNvPr id="1199" name="Arc 452">
                  <a:extLst>
                    <a:ext uri="{FF2B5EF4-FFF2-40B4-BE49-F238E27FC236}">
                      <a16:creationId xmlns:a16="http://schemas.microsoft.com/office/drawing/2014/main" id="{DEAB843C-44E6-0F71-19D2-1BF7E0B9712F}"/>
                    </a:ext>
                  </a:extLst>
                </p:cNvPr>
                <p:cNvSpPr>
                  <a:spLocks/>
                </p:cNvSpPr>
                <p:nvPr/>
              </p:nvSpPr>
              <p:spPr bwMode="auto">
                <a:xfrm rot="10800000">
                  <a:off x="4155"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200" name="Arc 453">
                  <a:extLst>
                    <a:ext uri="{FF2B5EF4-FFF2-40B4-BE49-F238E27FC236}">
                      <a16:creationId xmlns:a16="http://schemas.microsoft.com/office/drawing/2014/main" id="{35892D44-D884-5EA7-198D-46882C8E031D}"/>
                    </a:ext>
                  </a:extLst>
                </p:cNvPr>
                <p:cNvSpPr>
                  <a:spLocks/>
                </p:cNvSpPr>
                <p:nvPr/>
              </p:nvSpPr>
              <p:spPr bwMode="auto">
                <a:xfrm rot="10800000">
                  <a:off x="4107"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157" name="Line 454">
                <a:extLst>
                  <a:ext uri="{FF2B5EF4-FFF2-40B4-BE49-F238E27FC236}">
                    <a16:creationId xmlns:a16="http://schemas.microsoft.com/office/drawing/2014/main" id="{9AA1A854-A618-9967-1E7A-C1166633518F}"/>
                  </a:ext>
                </a:extLst>
              </p:cNvPr>
              <p:cNvSpPr>
                <a:spLocks noChangeShapeType="1"/>
              </p:cNvSpPr>
              <p:nvPr/>
            </p:nvSpPr>
            <p:spPr bwMode="auto">
              <a:xfrm>
                <a:off x="4050" y="1792"/>
                <a:ext cx="83"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158" name="Line 455">
                <a:extLst>
                  <a:ext uri="{FF2B5EF4-FFF2-40B4-BE49-F238E27FC236}">
                    <a16:creationId xmlns:a16="http://schemas.microsoft.com/office/drawing/2014/main" id="{8D742C42-CA32-72EC-EF6E-EDDE0D24499C}"/>
                  </a:ext>
                </a:extLst>
              </p:cNvPr>
              <p:cNvSpPr>
                <a:spLocks noChangeShapeType="1"/>
              </p:cNvSpPr>
              <p:nvPr/>
            </p:nvSpPr>
            <p:spPr bwMode="auto">
              <a:xfrm flipH="1">
                <a:off x="4050" y="1792"/>
                <a:ext cx="90"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159" name="Group 456">
                <a:extLst>
                  <a:ext uri="{FF2B5EF4-FFF2-40B4-BE49-F238E27FC236}">
                    <a16:creationId xmlns:a16="http://schemas.microsoft.com/office/drawing/2014/main" id="{FC491C88-6040-9380-AD35-FE24EECD6733}"/>
                  </a:ext>
                </a:extLst>
              </p:cNvPr>
              <p:cNvGrpSpPr>
                <a:grpSpLocks/>
              </p:cNvGrpSpPr>
              <p:nvPr/>
            </p:nvGrpSpPr>
            <p:grpSpPr bwMode="auto">
              <a:xfrm>
                <a:off x="4137" y="1715"/>
                <a:ext cx="97" cy="79"/>
                <a:chOff x="4201" y="1695"/>
                <a:chExt cx="102" cy="87"/>
              </a:xfrm>
            </p:grpSpPr>
            <p:sp>
              <p:nvSpPr>
                <p:cNvPr id="1197" name="Arc 457">
                  <a:extLst>
                    <a:ext uri="{FF2B5EF4-FFF2-40B4-BE49-F238E27FC236}">
                      <a16:creationId xmlns:a16="http://schemas.microsoft.com/office/drawing/2014/main" id="{1AFBFC2D-E8B2-D766-8495-F82159706FC8}"/>
                    </a:ext>
                  </a:extLst>
                </p:cNvPr>
                <p:cNvSpPr>
                  <a:spLocks/>
                </p:cNvSpPr>
                <p:nvPr/>
              </p:nvSpPr>
              <p:spPr bwMode="auto">
                <a:xfrm>
                  <a:off x="4251"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98" name="Arc 458">
                  <a:extLst>
                    <a:ext uri="{FF2B5EF4-FFF2-40B4-BE49-F238E27FC236}">
                      <a16:creationId xmlns:a16="http://schemas.microsoft.com/office/drawing/2014/main" id="{63286BA1-4624-7D72-7D51-104368A6CC3F}"/>
                    </a:ext>
                  </a:extLst>
                </p:cNvPr>
                <p:cNvSpPr>
                  <a:spLocks/>
                </p:cNvSpPr>
                <p:nvPr/>
              </p:nvSpPr>
              <p:spPr bwMode="auto">
                <a:xfrm>
                  <a:off x="4201"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160" name="Group 459">
                <a:extLst>
                  <a:ext uri="{FF2B5EF4-FFF2-40B4-BE49-F238E27FC236}">
                    <a16:creationId xmlns:a16="http://schemas.microsoft.com/office/drawing/2014/main" id="{785238AC-1D3B-75D9-1CC8-CCEAC807E344}"/>
                  </a:ext>
                </a:extLst>
              </p:cNvPr>
              <p:cNvGrpSpPr>
                <a:grpSpLocks/>
              </p:cNvGrpSpPr>
              <p:nvPr/>
            </p:nvGrpSpPr>
            <p:grpSpPr bwMode="auto">
              <a:xfrm>
                <a:off x="4139" y="1940"/>
                <a:ext cx="93" cy="79"/>
                <a:chOff x="4203" y="1943"/>
                <a:chExt cx="97" cy="87"/>
              </a:xfrm>
            </p:grpSpPr>
            <p:sp>
              <p:nvSpPr>
                <p:cNvPr id="1195" name="Arc 460">
                  <a:extLst>
                    <a:ext uri="{FF2B5EF4-FFF2-40B4-BE49-F238E27FC236}">
                      <a16:creationId xmlns:a16="http://schemas.microsoft.com/office/drawing/2014/main" id="{F0B06C29-5B7A-DA57-DF7D-1F8DA1F27417}"/>
                    </a:ext>
                  </a:extLst>
                </p:cNvPr>
                <p:cNvSpPr>
                  <a:spLocks/>
                </p:cNvSpPr>
                <p:nvPr/>
              </p:nvSpPr>
              <p:spPr bwMode="auto">
                <a:xfrm rot="10800000">
                  <a:off x="4251"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96" name="Arc 461">
                  <a:extLst>
                    <a:ext uri="{FF2B5EF4-FFF2-40B4-BE49-F238E27FC236}">
                      <a16:creationId xmlns:a16="http://schemas.microsoft.com/office/drawing/2014/main" id="{F24C414A-383C-15B4-C7B3-86B091421254}"/>
                    </a:ext>
                  </a:extLst>
                </p:cNvPr>
                <p:cNvSpPr>
                  <a:spLocks/>
                </p:cNvSpPr>
                <p:nvPr/>
              </p:nvSpPr>
              <p:spPr bwMode="auto">
                <a:xfrm rot="10800000">
                  <a:off x="4203"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161" name="Line 462">
                <a:extLst>
                  <a:ext uri="{FF2B5EF4-FFF2-40B4-BE49-F238E27FC236}">
                    <a16:creationId xmlns:a16="http://schemas.microsoft.com/office/drawing/2014/main" id="{CED51CF1-D47F-7C86-A3D4-20671738FCEF}"/>
                  </a:ext>
                </a:extLst>
              </p:cNvPr>
              <p:cNvSpPr>
                <a:spLocks noChangeShapeType="1"/>
              </p:cNvSpPr>
              <p:nvPr/>
            </p:nvSpPr>
            <p:spPr bwMode="auto">
              <a:xfrm>
                <a:off x="4141" y="1796"/>
                <a:ext cx="79" cy="13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162" name="Line 463">
                <a:extLst>
                  <a:ext uri="{FF2B5EF4-FFF2-40B4-BE49-F238E27FC236}">
                    <a16:creationId xmlns:a16="http://schemas.microsoft.com/office/drawing/2014/main" id="{897AA154-26A3-B30C-2BE9-CF54879C544A}"/>
                  </a:ext>
                </a:extLst>
              </p:cNvPr>
              <p:cNvSpPr>
                <a:spLocks noChangeShapeType="1"/>
              </p:cNvSpPr>
              <p:nvPr/>
            </p:nvSpPr>
            <p:spPr bwMode="auto">
              <a:xfrm flipH="1">
                <a:off x="4141" y="1796"/>
                <a:ext cx="91"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163" name="Group 464">
                <a:extLst>
                  <a:ext uri="{FF2B5EF4-FFF2-40B4-BE49-F238E27FC236}">
                    <a16:creationId xmlns:a16="http://schemas.microsoft.com/office/drawing/2014/main" id="{4FC892E9-8A5D-9455-6015-697B843D71AA}"/>
                  </a:ext>
                </a:extLst>
              </p:cNvPr>
              <p:cNvGrpSpPr>
                <a:grpSpLocks/>
              </p:cNvGrpSpPr>
              <p:nvPr/>
            </p:nvGrpSpPr>
            <p:grpSpPr bwMode="auto">
              <a:xfrm>
                <a:off x="4229" y="1712"/>
                <a:ext cx="97" cy="78"/>
                <a:chOff x="4297" y="1691"/>
                <a:chExt cx="102" cy="87"/>
              </a:xfrm>
            </p:grpSpPr>
            <p:sp>
              <p:nvSpPr>
                <p:cNvPr id="1193" name="Arc 465">
                  <a:extLst>
                    <a:ext uri="{FF2B5EF4-FFF2-40B4-BE49-F238E27FC236}">
                      <a16:creationId xmlns:a16="http://schemas.microsoft.com/office/drawing/2014/main" id="{E16AD115-B73C-FE99-A33E-8C343E348DE0}"/>
                    </a:ext>
                  </a:extLst>
                </p:cNvPr>
                <p:cNvSpPr>
                  <a:spLocks/>
                </p:cNvSpPr>
                <p:nvPr/>
              </p:nvSpPr>
              <p:spPr bwMode="auto">
                <a:xfrm>
                  <a:off x="4347"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94" name="Arc 466">
                  <a:extLst>
                    <a:ext uri="{FF2B5EF4-FFF2-40B4-BE49-F238E27FC236}">
                      <a16:creationId xmlns:a16="http://schemas.microsoft.com/office/drawing/2014/main" id="{70675B85-592A-3D01-626D-6D792BBAA0D8}"/>
                    </a:ext>
                  </a:extLst>
                </p:cNvPr>
                <p:cNvSpPr>
                  <a:spLocks/>
                </p:cNvSpPr>
                <p:nvPr/>
              </p:nvSpPr>
              <p:spPr bwMode="auto">
                <a:xfrm>
                  <a:off x="4297"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164" name="Group 467">
                <a:extLst>
                  <a:ext uri="{FF2B5EF4-FFF2-40B4-BE49-F238E27FC236}">
                    <a16:creationId xmlns:a16="http://schemas.microsoft.com/office/drawing/2014/main" id="{5AEDF15E-C36F-5C93-F890-C92590F7CBF5}"/>
                  </a:ext>
                </a:extLst>
              </p:cNvPr>
              <p:cNvGrpSpPr>
                <a:grpSpLocks/>
              </p:cNvGrpSpPr>
              <p:nvPr/>
            </p:nvGrpSpPr>
            <p:grpSpPr bwMode="auto">
              <a:xfrm>
                <a:off x="4231" y="1936"/>
                <a:ext cx="92" cy="79"/>
                <a:chOff x="4299" y="1939"/>
                <a:chExt cx="97" cy="87"/>
              </a:xfrm>
            </p:grpSpPr>
            <p:sp>
              <p:nvSpPr>
                <p:cNvPr id="1191" name="Arc 468">
                  <a:extLst>
                    <a:ext uri="{FF2B5EF4-FFF2-40B4-BE49-F238E27FC236}">
                      <a16:creationId xmlns:a16="http://schemas.microsoft.com/office/drawing/2014/main" id="{EADFFFC8-17A0-76BF-DD06-5238B0B99196}"/>
                    </a:ext>
                  </a:extLst>
                </p:cNvPr>
                <p:cNvSpPr>
                  <a:spLocks/>
                </p:cNvSpPr>
                <p:nvPr/>
              </p:nvSpPr>
              <p:spPr bwMode="auto">
                <a:xfrm rot="10800000">
                  <a:off x="4347"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92" name="Arc 469">
                  <a:extLst>
                    <a:ext uri="{FF2B5EF4-FFF2-40B4-BE49-F238E27FC236}">
                      <a16:creationId xmlns:a16="http://schemas.microsoft.com/office/drawing/2014/main" id="{04EFDFB0-3200-9ED4-31A4-13B858149D0B}"/>
                    </a:ext>
                  </a:extLst>
                </p:cNvPr>
                <p:cNvSpPr>
                  <a:spLocks/>
                </p:cNvSpPr>
                <p:nvPr/>
              </p:nvSpPr>
              <p:spPr bwMode="auto">
                <a:xfrm rot="10800000">
                  <a:off x="4299"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165" name="Line 470">
                <a:extLst>
                  <a:ext uri="{FF2B5EF4-FFF2-40B4-BE49-F238E27FC236}">
                    <a16:creationId xmlns:a16="http://schemas.microsoft.com/office/drawing/2014/main" id="{999C9395-B938-628B-EC9E-B778F064152F}"/>
                  </a:ext>
                </a:extLst>
              </p:cNvPr>
              <p:cNvSpPr>
                <a:spLocks noChangeShapeType="1"/>
              </p:cNvSpPr>
              <p:nvPr/>
            </p:nvSpPr>
            <p:spPr bwMode="auto">
              <a:xfrm>
                <a:off x="4232" y="1792"/>
                <a:ext cx="83"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166" name="Line 471">
                <a:extLst>
                  <a:ext uri="{FF2B5EF4-FFF2-40B4-BE49-F238E27FC236}">
                    <a16:creationId xmlns:a16="http://schemas.microsoft.com/office/drawing/2014/main" id="{930FA522-4C52-A6C6-8526-D4406210A1C8}"/>
                  </a:ext>
                </a:extLst>
              </p:cNvPr>
              <p:cNvSpPr>
                <a:spLocks noChangeShapeType="1"/>
              </p:cNvSpPr>
              <p:nvPr/>
            </p:nvSpPr>
            <p:spPr bwMode="auto">
              <a:xfrm flipH="1">
                <a:off x="4232" y="1792"/>
                <a:ext cx="91"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167" name="Group 472">
                <a:extLst>
                  <a:ext uri="{FF2B5EF4-FFF2-40B4-BE49-F238E27FC236}">
                    <a16:creationId xmlns:a16="http://schemas.microsoft.com/office/drawing/2014/main" id="{58F79DC5-CF51-282E-6006-913B684B2D23}"/>
                  </a:ext>
                </a:extLst>
              </p:cNvPr>
              <p:cNvGrpSpPr>
                <a:grpSpLocks/>
              </p:cNvGrpSpPr>
              <p:nvPr/>
            </p:nvGrpSpPr>
            <p:grpSpPr bwMode="auto">
              <a:xfrm>
                <a:off x="4324" y="1708"/>
                <a:ext cx="97" cy="79"/>
                <a:chOff x="4397" y="1687"/>
                <a:chExt cx="102" cy="87"/>
              </a:xfrm>
            </p:grpSpPr>
            <p:sp>
              <p:nvSpPr>
                <p:cNvPr id="1189" name="Arc 473">
                  <a:extLst>
                    <a:ext uri="{FF2B5EF4-FFF2-40B4-BE49-F238E27FC236}">
                      <a16:creationId xmlns:a16="http://schemas.microsoft.com/office/drawing/2014/main" id="{2DD66724-A3EC-F834-97EF-890236D94D63}"/>
                    </a:ext>
                  </a:extLst>
                </p:cNvPr>
                <p:cNvSpPr>
                  <a:spLocks/>
                </p:cNvSpPr>
                <p:nvPr/>
              </p:nvSpPr>
              <p:spPr bwMode="auto">
                <a:xfrm>
                  <a:off x="4447" y="1687"/>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90" name="Arc 474">
                  <a:extLst>
                    <a:ext uri="{FF2B5EF4-FFF2-40B4-BE49-F238E27FC236}">
                      <a16:creationId xmlns:a16="http://schemas.microsoft.com/office/drawing/2014/main" id="{89D100D4-FCCD-FA8E-D402-61BFD1D4E027}"/>
                    </a:ext>
                  </a:extLst>
                </p:cNvPr>
                <p:cNvSpPr>
                  <a:spLocks/>
                </p:cNvSpPr>
                <p:nvPr/>
              </p:nvSpPr>
              <p:spPr bwMode="auto">
                <a:xfrm>
                  <a:off x="4397" y="1687"/>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168" name="Group 475">
                <a:extLst>
                  <a:ext uri="{FF2B5EF4-FFF2-40B4-BE49-F238E27FC236}">
                    <a16:creationId xmlns:a16="http://schemas.microsoft.com/office/drawing/2014/main" id="{4E03C213-ECDE-1068-7DFA-1D89812EA788}"/>
                  </a:ext>
                </a:extLst>
              </p:cNvPr>
              <p:cNvGrpSpPr>
                <a:grpSpLocks/>
              </p:cNvGrpSpPr>
              <p:nvPr/>
            </p:nvGrpSpPr>
            <p:grpSpPr bwMode="auto">
              <a:xfrm>
                <a:off x="4326" y="1933"/>
                <a:ext cx="92" cy="79"/>
                <a:chOff x="4399" y="1935"/>
                <a:chExt cx="97" cy="87"/>
              </a:xfrm>
            </p:grpSpPr>
            <p:sp>
              <p:nvSpPr>
                <p:cNvPr id="1187" name="Arc 476">
                  <a:extLst>
                    <a:ext uri="{FF2B5EF4-FFF2-40B4-BE49-F238E27FC236}">
                      <a16:creationId xmlns:a16="http://schemas.microsoft.com/office/drawing/2014/main" id="{ABF4DF35-B91C-5536-09A0-2D0607495D87}"/>
                    </a:ext>
                  </a:extLst>
                </p:cNvPr>
                <p:cNvSpPr>
                  <a:spLocks/>
                </p:cNvSpPr>
                <p:nvPr/>
              </p:nvSpPr>
              <p:spPr bwMode="auto">
                <a:xfrm rot="10800000">
                  <a:off x="4447" y="1935"/>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88" name="Arc 477">
                  <a:extLst>
                    <a:ext uri="{FF2B5EF4-FFF2-40B4-BE49-F238E27FC236}">
                      <a16:creationId xmlns:a16="http://schemas.microsoft.com/office/drawing/2014/main" id="{A3233647-2F70-2C4D-A0D4-9D285E89C358}"/>
                    </a:ext>
                  </a:extLst>
                </p:cNvPr>
                <p:cNvSpPr>
                  <a:spLocks/>
                </p:cNvSpPr>
                <p:nvPr/>
              </p:nvSpPr>
              <p:spPr bwMode="auto">
                <a:xfrm rot="10800000">
                  <a:off x="4399" y="1935"/>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169" name="Line 478">
                <a:extLst>
                  <a:ext uri="{FF2B5EF4-FFF2-40B4-BE49-F238E27FC236}">
                    <a16:creationId xmlns:a16="http://schemas.microsoft.com/office/drawing/2014/main" id="{27FB92B9-DEF1-64CC-D9DB-7C8B2B2F1DDF}"/>
                  </a:ext>
                </a:extLst>
              </p:cNvPr>
              <p:cNvSpPr>
                <a:spLocks noChangeShapeType="1"/>
              </p:cNvSpPr>
              <p:nvPr/>
            </p:nvSpPr>
            <p:spPr bwMode="auto">
              <a:xfrm>
                <a:off x="4328" y="1789"/>
                <a:ext cx="82"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170" name="Line 479">
                <a:extLst>
                  <a:ext uri="{FF2B5EF4-FFF2-40B4-BE49-F238E27FC236}">
                    <a16:creationId xmlns:a16="http://schemas.microsoft.com/office/drawing/2014/main" id="{B97157E8-AAA8-A4C6-F545-72540CEF9121}"/>
                  </a:ext>
                </a:extLst>
              </p:cNvPr>
              <p:cNvSpPr>
                <a:spLocks noChangeShapeType="1"/>
              </p:cNvSpPr>
              <p:nvPr/>
            </p:nvSpPr>
            <p:spPr bwMode="auto">
              <a:xfrm flipH="1">
                <a:off x="4328" y="1789"/>
                <a:ext cx="90"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171" name="Group 480">
                <a:extLst>
                  <a:ext uri="{FF2B5EF4-FFF2-40B4-BE49-F238E27FC236}">
                    <a16:creationId xmlns:a16="http://schemas.microsoft.com/office/drawing/2014/main" id="{FB197C22-0C22-8C27-BDC1-BD09177447BB}"/>
                  </a:ext>
                </a:extLst>
              </p:cNvPr>
              <p:cNvGrpSpPr>
                <a:grpSpLocks/>
              </p:cNvGrpSpPr>
              <p:nvPr/>
            </p:nvGrpSpPr>
            <p:grpSpPr bwMode="auto">
              <a:xfrm>
                <a:off x="4415" y="1712"/>
                <a:ext cx="97" cy="78"/>
                <a:chOff x="4493" y="1691"/>
                <a:chExt cx="102" cy="87"/>
              </a:xfrm>
            </p:grpSpPr>
            <p:sp>
              <p:nvSpPr>
                <p:cNvPr id="1185" name="Arc 481">
                  <a:extLst>
                    <a:ext uri="{FF2B5EF4-FFF2-40B4-BE49-F238E27FC236}">
                      <a16:creationId xmlns:a16="http://schemas.microsoft.com/office/drawing/2014/main" id="{A07D33CE-7E65-B7E3-395E-644A2C41E743}"/>
                    </a:ext>
                  </a:extLst>
                </p:cNvPr>
                <p:cNvSpPr>
                  <a:spLocks/>
                </p:cNvSpPr>
                <p:nvPr/>
              </p:nvSpPr>
              <p:spPr bwMode="auto">
                <a:xfrm>
                  <a:off x="4543"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86" name="Arc 482">
                  <a:extLst>
                    <a:ext uri="{FF2B5EF4-FFF2-40B4-BE49-F238E27FC236}">
                      <a16:creationId xmlns:a16="http://schemas.microsoft.com/office/drawing/2014/main" id="{EB16E8AB-F51B-11AF-125A-F59145F73E2D}"/>
                    </a:ext>
                  </a:extLst>
                </p:cNvPr>
                <p:cNvSpPr>
                  <a:spLocks/>
                </p:cNvSpPr>
                <p:nvPr/>
              </p:nvSpPr>
              <p:spPr bwMode="auto">
                <a:xfrm>
                  <a:off x="4493"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172" name="Group 483">
                <a:extLst>
                  <a:ext uri="{FF2B5EF4-FFF2-40B4-BE49-F238E27FC236}">
                    <a16:creationId xmlns:a16="http://schemas.microsoft.com/office/drawing/2014/main" id="{1D136CC8-A74C-B4D1-F717-58C3C2ED34AC}"/>
                  </a:ext>
                </a:extLst>
              </p:cNvPr>
              <p:cNvGrpSpPr>
                <a:grpSpLocks/>
              </p:cNvGrpSpPr>
              <p:nvPr/>
            </p:nvGrpSpPr>
            <p:grpSpPr bwMode="auto">
              <a:xfrm>
                <a:off x="4417" y="1936"/>
                <a:ext cx="92" cy="79"/>
                <a:chOff x="4495" y="1939"/>
                <a:chExt cx="97" cy="87"/>
              </a:xfrm>
            </p:grpSpPr>
            <p:sp>
              <p:nvSpPr>
                <p:cNvPr id="1183" name="Arc 484">
                  <a:extLst>
                    <a:ext uri="{FF2B5EF4-FFF2-40B4-BE49-F238E27FC236}">
                      <a16:creationId xmlns:a16="http://schemas.microsoft.com/office/drawing/2014/main" id="{0E65FE2D-C786-922B-7A13-6DD2E7840F3E}"/>
                    </a:ext>
                  </a:extLst>
                </p:cNvPr>
                <p:cNvSpPr>
                  <a:spLocks/>
                </p:cNvSpPr>
                <p:nvPr/>
              </p:nvSpPr>
              <p:spPr bwMode="auto">
                <a:xfrm rot="10800000">
                  <a:off x="4543"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84" name="Arc 485">
                  <a:extLst>
                    <a:ext uri="{FF2B5EF4-FFF2-40B4-BE49-F238E27FC236}">
                      <a16:creationId xmlns:a16="http://schemas.microsoft.com/office/drawing/2014/main" id="{79907AE5-C561-6E0E-85B1-5BE653B9360F}"/>
                    </a:ext>
                  </a:extLst>
                </p:cNvPr>
                <p:cNvSpPr>
                  <a:spLocks/>
                </p:cNvSpPr>
                <p:nvPr/>
              </p:nvSpPr>
              <p:spPr bwMode="auto">
                <a:xfrm rot="10800000">
                  <a:off x="4495"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173" name="Line 486">
                <a:extLst>
                  <a:ext uri="{FF2B5EF4-FFF2-40B4-BE49-F238E27FC236}">
                    <a16:creationId xmlns:a16="http://schemas.microsoft.com/office/drawing/2014/main" id="{4B0F88BC-0346-0681-5CC1-1792FAE7DA68}"/>
                  </a:ext>
                </a:extLst>
              </p:cNvPr>
              <p:cNvSpPr>
                <a:spLocks noChangeShapeType="1"/>
              </p:cNvSpPr>
              <p:nvPr/>
            </p:nvSpPr>
            <p:spPr bwMode="auto">
              <a:xfrm>
                <a:off x="4419" y="1792"/>
                <a:ext cx="79" cy="13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174" name="Line 487">
                <a:extLst>
                  <a:ext uri="{FF2B5EF4-FFF2-40B4-BE49-F238E27FC236}">
                    <a16:creationId xmlns:a16="http://schemas.microsoft.com/office/drawing/2014/main" id="{D4B50CB0-868E-7EB2-014B-AAA8A2818A9D}"/>
                  </a:ext>
                </a:extLst>
              </p:cNvPr>
              <p:cNvSpPr>
                <a:spLocks noChangeShapeType="1"/>
              </p:cNvSpPr>
              <p:nvPr/>
            </p:nvSpPr>
            <p:spPr bwMode="auto">
              <a:xfrm flipH="1">
                <a:off x="4419" y="1792"/>
                <a:ext cx="90"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1175" name="Group 488">
                <a:extLst>
                  <a:ext uri="{FF2B5EF4-FFF2-40B4-BE49-F238E27FC236}">
                    <a16:creationId xmlns:a16="http://schemas.microsoft.com/office/drawing/2014/main" id="{FB305206-CE69-C970-9803-CB7AB08F761E}"/>
                  </a:ext>
                </a:extLst>
              </p:cNvPr>
              <p:cNvGrpSpPr>
                <a:grpSpLocks/>
              </p:cNvGrpSpPr>
              <p:nvPr/>
            </p:nvGrpSpPr>
            <p:grpSpPr bwMode="auto">
              <a:xfrm>
                <a:off x="4507" y="1708"/>
                <a:ext cx="62" cy="79"/>
                <a:chOff x="4590" y="1687"/>
                <a:chExt cx="65" cy="87"/>
              </a:xfrm>
            </p:grpSpPr>
            <p:sp>
              <p:nvSpPr>
                <p:cNvPr id="1181" name="Arc 489">
                  <a:extLst>
                    <a:ext uri="{FF2B5EF4-FFF2-40B4-BE49-F238E27FC236}">
                      <a16:creationId xmlns:a16="http://schemas.microsoft.com/office/drawing/2014/main" id="{8FDDCA17-5C12-AD2E-07D6-4B0A856E62A1}"/>
                    </a:ext>
                  </a:extLst>
                </p:cNvPr>
                <p:cNvSpPr>
                  <a:spLocks/>
                </p:cNvSpPr>
                <p:nvPr/>
              </p:nvSpPr>
              <p:spPr bwMode="auto">
                <a:xfrm>
                  <a:off x="4621" y="1687"/>
                  <a:ext cx="34" cy="87"/>
                </a:xfrm>
                <a:custGeom>
                  <a:avLst/>
                  <a:gdLst>
                    <a:gd name="T0" fmla="*/ 0 w 22947"/>
                    <a:gd name="T1" fmla="*/ 0 h 21600"/>
                    <a:gd name="T2" fmla="*/ 0 w 22947"/>
                    <a:gd name="T3" fmla="*/ 0 h 21600"/>
                    <a:gd name="T4" fmla="*/ 0 w 22947"/>
                    <a:gd name="T5" fmla="*/ 0 h 21600"/>
                    <a:gd name="T6" fmla="*/ 0 60000 65536"/>
                    <a:gd name="T7" fmla="*/ 0 60000 65536"/>
                    <a:gd name="T8" fmla="*/ 0 60000 65536"/>
                    <a:gd name="T9" fmla="*/ 0 w 22947"/>
                    <a:gd name="T10" fmla="*/ 0 h 21600"/>
                    <a:gd name="T11" fmla="*/ 22947 w 22947"/>
                    <a:gd name="T12" fmla="*/ 21600 h 21600"/>
                  </a:gdLst>
                  <a:ahLst/>
                  <a:cxnLst>
                    <a:cxn ang="T6">
                      <a:pos x="T0" y="T1"/>
                    </a:cxn>
                    <a:cxn ang="T7">
                      <a:pos x="T2" y="T3"/>
                    </a:cxn>
                    <a:cxn ang="T8">
                      <a:pos x="T4" y="T5"/>
                    </a:cxn>
                  </a:cxnLst>
                  <a:rect l="T9" t="T10" r="T11" b="T12"/>
                  <a:pathLst>
                    <a:path w="22947" h="21600" fill="none" extrusionOk="0">
                      <a:moveTo>
                        <a:pt x="0" y="42"/>
                      </a:moveTo>
                      <a:cubicBezTo>
                        <a:pt x="448" y="14"/>
                        <a:pt x="897" y="-1"/>
                        <a:pt x="1347" y="0"/>
                      </a:cubicBezTo>
                      <a:cubicBezTo>
                        <a:pt x="13276" y="0"/>
                        <a:pt x="22947" y="9670"/>
                        <a:pt x="22947" y="21600"/>
                      </a:cubicBezTo>
                    </a:path>
                    <a:path w="22947" h="21600" stroke="0" extrusionOk="0">
                      <a:moveTo>
                        <a:pt x="0" y="42"/>
                      </a:moveTo>
                      <a:cubicBezTo>
                        <a:pt x="448" y="14"/>
                        <a:pt x="897" y="-1"/>
                        <a:pt x="1347" y="0"/>
                      </a:cubicBezTo>
                      <a:cubicBezTo>
                        <a:pt x="13276" y="0"/>
                        <a:pt x="22947" y="9670"/>
                        <a:pt x="22947" y="21600"/>
                      </a:cubicBezTo>
                      <a:lnTo>
                        <a:pt x="1347"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82" name="Arc 490">
                  <a:extLst>
                    <a:ext uri="{FF2B5EF4-FFF2-40B4-BE49-F238E27FC236}">
                      <a16:creationId xmlns:a16="http://schemas.microsoft.com/office/drawing/2014/main" id="{81D55F91-1E29-E2BE-B204-0D973A866421}"/>
                    </a:ext>
                  </a:extLst>
                </p:cNvPr>
                <p:cNvSpPr>
                  <a:spLocks/>
                </p:cNvSpPr>
                <p:nvPr/>
              </p:nvSpPr>
              <p:spPr bwMode="auto">
                <a:xfrm>
                  <a:off x="4590" y="1687"/>
                  <a:ext cx="32" cy="87"/>
                </a:xfrm>
                <a:custGeom>
                  <a:avLst/>
                  <a:gdLst>
                    <a:gd name="T0" fmla="*/ 0 w 21599"/>
                    <a:gd name="T1" fmla="*/ 0 h 21600"/>
                    <a:gd name="T2" fmla="*/ 0 w 21599"/>
                    <a:gd name="T3" fmla="*/ 0 h 21600"/>
                    <a:gd name="T4" fmla="*/ 0 w 21599"/>
                    <a:gd name="T5" fmla="*/ 0 h 21600"/>
                    <a:gd name="T6" fmla="*/ 0 60000 65536"/>
                    <a:gd name="T7" fmla="*/ 0 60000 65536"/>
                    <a:gd name="T8" fmla="*/ 0 60000 65536"/>
                    <a:gd name="T9" fmla="*/ 0 w 21599"/>
                    <a:gd name="T10" fmla="*/ 0 h 21600"/>
                    <a:gd name="T11" fmla="*/ 21599 w 21599"/>
                    <a:gd name="T12" fmla="*/ 21600 h 21600"/>
                  </a:gdLst>
                  <a:ahLst/>
                  <a:cxnLst>
                    <a:cxn ang="T6">
                      <a:pos x="T0" y="T1"/>
                    </a:cxn>
                    <a:cxn ang="T7">
                      <a:pos x="T2" y="T3"/>
                    </a:cxn>
                    <a:cxn ang="T8">
                      <a:pos x="T4" y="T5"/>
                    </a:cxn>
                  </a:cxnLst>
                  <a:rect l="T9" t="T10" r="T11" b="T12"/>
                  <a:pathLst>
                    <a:path w="21599" h="21600" fill="none" extrusionOk="0">
                      <a:moveTo>
                        <a:pt x="0" y="21352"/>
                      </a:moveTo>
                      <a:cubicBezTo>
                        <a:pt x="136" y="9520"/>
                        <a:pt x="9766" y="0"/>
                        <a:pt x="21598" y="0"/>
                      </a:cubicBezTo>
                    </a:path>
                    <a:path w="21599" h="21600" stroke="0" extrusionOk="0">
                      <a:moveTo>
                        <a:pt x="0" y="21352"/>
                      </a:moveTo>
                      <a:cubicBezTo>
                        <a:pt x="136" y="9520"/>
                        <a:pt x="9766" y="0"/>
                        <a:pt x="21598" y="0"/>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176" name="Group 491">
                <a:extLst>
                  <a:ext uri="{FF2B5EF4-FFF2-40B4-BE49-F238E27FC236}">
                    <a16:creationId xmlns:a16="http://schemas.microsoft.com/office/drawing/2014/main" id="{8DD1A967-3B12-111F-12F5-B9A0A7987238}"/>
                  </a:ext>
                </a:extLst>
              </p:cNvPr>
              <p:cNvGrpSpPr>
                <a:grpSpLocks/>
              </p:cNvGrpSpPr>
              <p:nvPr/>
            </p:nvGrpSpPr>
            <p:grpSpPr bwMode="auto">
              <a:xfrm>
                <a:off x="4507" y="1933"/>
                <a:ext cx="63" cy="79"/>
                <a:chOff x="4590" y="1935"/>
                <a:chExt cx="66" cy="87"/>
              </a:xfrm>
            </p:grpSpPr>
            <p:sp>
              <p:nvSpPr>
                <p:cNvPr id="1179" name="Arc 492">
                  <a:extLst>
                    <a:ext uri="{FF2B5EF4-FFF2-40B4-BE49-F238E27FC236}">
                      <a16:creationId xmlns:a16="http://schemas.microsoft.com/office/drawing/2014/main" id="{0CB70D2D-AC18-E8AC-F5DB-F55CF072FB5A}"/>
                    </a:ext>
                  </a:extLst>
                </p:cNvPr>
                <p:cNvSpPr>
                  <a:spLocks/>
                </p:cNvSpPr>
                <p:nvPr/>
              </p:nvSpPr>
              <p:spPr bwMode="auto">
                <a:xfrm rot="10800000">
                  <a:off x="4622" y="1935"/>
                  <a:ext cx="34" cy="87"/>
                </a:xfrm>
                <a:custGeom>
                  <a:avLst/>
                  <a:gdLst>
                    <a:gd name="T0" fmla="*/ 0 w 22253"/>
                    <a:gd name="T1" fmla="*/ 0 h 21600"/>
                    <a:gd name="T2" fmla="*/ 0 w 22253"/>
                    <a:gd name="T3" fmla="*/ 0 h 21600"/>
                    <a:gd name="T4" fmla="*/ 0 w 22253"/>
                    <a:gd name="T5" fmla="*/ 0 h 21600"/>
                    <a:gd name="T6" fmla="*/ 0 60000 65536"/>
                    <a:gd name="T7" fmla="*/ 0 60000 65536"/>
                    <a:gd name="T8" fmla="*/ 0 60000 65536"/>
                    <a:gd name="T9" fmla="*/ 0 w 22253"/>
                    <a:gd name="T10" fmla="*/ 0 h 21600"/>
                    <a:gd name="T11" fmla="*/ 22253 w 22253"/>
                    <a:gd name="T12" fmla="*/ 21600 h 21600"/>
                  </a:gdLst>
                  <a:ahLst/>
                  <a:cxnLst>
                    <a:cxn ang="T6">
                      <a:pos x="T0" y="T1"/>
                    </a:cxn>
                    <a:cxn ang="T7">
                      <a:pos x="T2" y="T3"/>
                    </a:cxn>
                    <a:cxn ang="T8">
                      <a:pos x="T4" y="T5"/>
                    </a:cxn>
                  </a:cxnLst>
                  <a:rect l="T9" t="T10" r="T11" b="T12"/>
                  <a:pathLst>
                    <a:path w="22253" h="21600" fill="none" extrusionOk="0">
                      <a:moveTo>
                        <a:pt x="0" y="21352"/>
                      </a:moveTo>
                      <a:cubicBezTo>
                        <a:pt x="136" y="9520"/>
                        <a:pt x="9766" y="-1"/>
                        <a:pt x="21599" y="0"/>
                      </a:cubicBezTo>
                      <a:cubicBezTo>
                        <a:pt x="21817" y="0"/>
                        <a:pt x="22035" y="3"/>
                        <a:pt x="22253" y="9"/>
                      </a:cubicBezTo>
                    </a:path>
                    <a:path w="22253" h="21600" stroke="0" extrusionOk="0">
                      <a:moveTo>
                        <a:pt x="0" y="21352"/>
                      </a:moveTo>
                      <a:cubicBezTo>
                        <a:pt x="136" y="9520"/>
                        <a:pt x="9766" y="-1"/>
                        <a:pt x="21599" y="0"/>
                      </a:cubicBezTo>
                      <a:cubicBezTo>
                        <a:pt x="21817" y="0"/>
                        <a:pt x="22035" y="3"/>
                        <a:pt x="22253" y="9"/>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80" name="Arc 493">
                  <a:extLst>
                    <a:ext uri="{FF2B5EF4-FFF2-40B4-BE49-F238E27FC236}">
                      <a16:creationId xmlns:a16="http://schemas.microsoft.com/office/drawing/2014/main" id="{FBB059E8-624E-6736-834C-29826BEFE186}"/>
                    </a:ext>
                  </a:extLst>
                </p:cNvPr>
                <p:cNvSpPr>
                  <a:spLocks/>
                </p:cNvSpPr>
                <p:nvPr/>
              </p:nvSpPr>
              <p:spPr bwMode="auto">
                <a:xfrm rot="10800000">
                  <a:off x="4590" y="1935"/>
                  <a:ext cx="35" cy="87"/>
                </a:xfrm>
                <a:custGeom>
                  <a:avLst/>
                  <a:gdLst>
                    <a:gd name="T0" fmla="*/ 0 w 22907"/>
                    <a:gd name="T1" fmla="*/ 0 h 21600"/>
                    <a:gd name="T2" fmla="*/ 0 w 22907"/>
                    <a:gd name="T3" fmla="*/ 0 h 21600"/>
                    <a:gd name="T4" fmla="*/ 0 w 22907"/>
                    <a:gd name="T5" fmla="*/ 0 h 21600"/>
                    <a:gd name="T6" fmla="*/ 0 60000 65536"/>
                    <a:gd name="T7" fmla="*/ 0 60000 65536"/>
                    <a:gd name="T8" fmla="*/ 0 60000 65536"/>
                    <a:gd name="T9" fmla="*/ 0 w 22907"/>
                    <a:gd name="T10" fmla="*/ 0 h 21600"/>
                    <a:gd name="T11" fmla="*/ 22907 w 22907"/>
                    <a:gd name="T12" fmla="*/ 21600 h 21600"/>
                  </a:gdLst>
                  <a:ahLst/>
                  <a:cxnLst>
                    <a:cxn ang="T6">
                      <a:pos x="T0" y="T1"/>
                    </a:cxn>
                    <a:cxn ang="T7">
                      <a:pos x="T2" y="T3"/>
                    </a:cxn>
                    <a:cxn ang="T8">
                      <a:pos x="T4" y="T5"/>
                    </a:cxn>
                  </a:cxnLst>
                  <a:rect l="T9" t="T10" r="T11" b="T12"/>
                  <a:pathLst>
                    <a:path w="22907" h="21600" fill="none" extrusionOk="0">
                      <a:moveTo>
                        <a:pt x="-1" y="39"/>
                      </a:moveTo>
                      <a:cubicBezTo>
                        <a:pt x="435" y="13"/>
                        <a:pt x="871" y="-1"/>
                        <a:pt x="1307" y="0"/>
                      </a:cubicBezTo>
                      <a:cubicBezTo>
                        <a:pt x="13236" y="0"/>
                        <a:pt x="22907" y="9670"/>
                        <a:pt x="22907" y="21600"/>
                      </a:cubicBezTo>
                    </a:path>
                    <a:path w="22907" h="21600" stroke="0" extrusionOk="0">
                      <a:moveTo>
                        <a:pt x="-1" y="39"/>
                      </a:moveTo>
                      <a:cubicBezTo>
                        <a:pt x="435" y="13"/>
                        <a:pt x="871" y="-1"/>
                        <a:pt x="1307" y="0"/>
                      </a:cubicBezTo>
                      <a:cubicBezTo>
                        <a:pt x="13236" y="0"/>
                        <a:pt x="22907" y="9670"/>
                        <a:pt x="22907" y="21600"/>
                      </a:cubicBezTo>
                      <a:lnTo>
                        <a:pt x="1307"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177" name="Line 494">
                <a:extLst>
                  <a:ext uri="{FF2B5EF4-FFF2-40B4-BE49-F238E27FC236}">
                    <a16:creationId xmlns:a16="http://schemas.microsoft.com/office/drawing/2014/main" id="{8F2AB7CD-FD18-2E08-02BD-110A842E7861}"/>
                  </a:ext>
                </a:extLst>
              </p:cNvPr>
              <p:cNvSpPr>
                <a:spLocks noChangeShapeType="1"/>
              </p:cNvSpPr>
              <p:nvPr/>
            </p:nvSpPr>
            <p:spPr bwMode="auto">
              <a:xfrm>
                <a:off x="4510" y="1789"/>
                <a:ext cx="56" cy="9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178" name="Line 495">
                <a:extLst>
                  <a:ext uri="{FF2B5EF4-FFF2-40B4-BE49-F238E27FC236}">
                    <a16:creationId xmlns:a16="http://schemas.microsoft.com/office/drawing/2014/main" id="{1F97A711-3489-D878-3667-DF2F9613CD58}"/>
                  </a:ext>
                </a:extLst>
              </p:cNvPr>
              <p:cNvSpPr>
                <a:spLocks noChangeShapeType="1"/>
              </p:cNvSpPr>
              <p:nvPr/>
            </p:nvSpPr>
            <p:spPr bwMode="auto">
              <a:xfrm flipH="1">
                <a:off x="4510" y="1837"/>
                <a:ext cx="56" cy="86"/>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sp>
          <p:nvSpPr>
            <p:cNvPr id="18" name="Rectangle 496" descr="Eiche">
              <a:extLst>
                <a:ext uri="{FF2B5EF4-FFF2-40B4-BE49-F238E27FC236}">
                  <a16:creationId xmlns:a16="http://schemas.microsoft.com/office/drawing/2014/main" id="{F88E2287-2312-DCD6-EADF-9252F10B8904}"/>
                </a:ext>
              </a:extLst>
            </p:cNvPr>
            <p:cNvSpPr>
              <a:spLocks noChangeArrowheads="1"/>
            </p:cNvSpPr>
            <p:nvPr/>
          </p:nvSpPr>
          <p:spPr bwMode="auto">
            <a:xfrm>
              <a:off x="1635" y="1936"/>
              <a:ext cx="224" cy="64"/>
            </a:xfrm>
            <a:prstGeom prst="rect">
              <a:avLst/>
            </a:prstGeom>
            <a:blipFill dpi="0" rotWithShape="0">
              <a:blip r:embed="rId4"/>
              <a:srcRect/>
              <a:tile tx="0" ty="0" sx="100000" sy="100000" flip="none" algn="tl"/>
            </a:blip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9" name="Rectangle 497" descr="Eiche">
              <a:extLst>
                <a:ext uri="{FF2B5EF4-FFF2-40B4-BE49-F238E27FC236}">
                  <a16:creationId xmlns:a16="http://schemas.microsoft.com/office/drawing/2014/main" id="{C22C8C9C-7271-998D-B1A2-545154415365}"/>
                </a:ext>
              </a:extLst>
            </p:cNvPr>
            <p:cNvSpPr>
              <a:spLocks noChangeArrowheads="1"/>
            </p:cNvSpPr>
            <p:nvPr/>
          </p:nvSpPr>
          <p:spPr bwMode="auto">
            <a:xfrm>
              <a:off x="3867" y="1936"/>
              <a:ext cx="224" cy="64"/>
            </a:xfrm>
            <a:prstGeom prst="rect">
              <a:avLst/>
            </a:prstGeom>
            <a:blipFill dpi="0" rotWithShape="0">
              <a:blip r:embed="rId4"/>
              <a:srcRect/>
              <a:tile tx="0" ty="0" sx="100000" sy="100000" flip="none" algn="tl"/>
            </a:blip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 name="Rectangle 498" descr="Eiche">
              <a:extLst>
                <a:ext uri="{FF2B5EF4-FFF2-40B4-BE49-F238E27FC236}">
                  <a16:creationId xmlns:a16="http://schemas.microsoft.com/office/drawing/2014/main" id="{65FD2AB5-C6C7-B72E-F9BF-33CB0D9FD0C3}"/>
                </a:ext>
              </a:extLst>
            </p:cNvPr>
            <p:cNvSpPr>
              <a:spLocks noChangeArrowheads="1"/>
            </p:cNvSpPr>
            <p:nvPr/>
          </p:nvSpPr>
          <p:spPr bwMode="auto">
            <a:xfrm>
              <a:off x="1139" y="1852"/>
              <a:ext cx="3448" cy="80"/>
            </a:xfrm>
            <a:prstGeom prst="rect">
              <a:avLst/>
            </a:prstGeom>
            <a:blipFill dpi="0" rotWithShape="0">
              <a:blip r:embed="rId3"/>
              <a:srcRect/>
              <a:tile tx="0" ty="0" sx="100000" sy="100000" flip="none" algn="tl"/>
            </a:blip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24" name="Group 499">
              <a:extLst>
                <a:ext uri="{FF2B5EF4-FFF2-40B4-BE49-F238E27FC236}">
                  <a16:creationId xmlns:a16="http://schemas.microsoft.com/office/drawing/2014/main" id="{1D731AE7-8F37-5F00-4DB3-844899FD7066}"/>
                </a:ext>
              </a:extLst>
            </p:cNvPr>
            <p:cNvGrpSpPr>
              <a:grpSpLocks/>
            </p:cNvGrpSpPr>
            <p:nvPr/>
          </p:nvGrpSpPr>
          <p:grpSpPr bwMode="auto">
            <a:xfrm>
              <a:off x="1127" y="1267"/>
              <a:ext cx="1644" cy="378"/>
              <a:chOff x="999" y="2151"/>
              <a:chExt cx="1644" cy="378"/>
            </a:xfrm>
          </p:grpSpPr>
          <p:sp>
            <p:nvSpPr>
              <p:cNvPr id="1101" name="Freeform 500">
                <a:extLst>
                  <a:ext uri="{FF2B5EF4-FFF2-40B4-BE49-F238E27FC236}">
                    <a16:creationId xmlns:a16="http://schemas.microsoft.com/office/drawing/2014/main" id="{D0B470BA-AE76-1AF1-6276-48A4BE9D02B6}"/>
                  </a:ext>
                </a:extLst>
              </p:cNvPr>
              <p:cNvSpPr>
                <a:spLocks/>
              </p:cNvSpPr>
              <p:nvPr/>
            </p:nvSpPr>
            <p:spPr bwMode="auto">
              <a:xfrm>
                <a:off x="999" y="2218"/>
                <a:ext cx="134" cy="253"/>
              </a:xfrm>
              <a:custGeom>
                <a:avLst/>
                <a:gdLst>
                  <a:gd name="T0" fmla="*/ 0 w 403"/>
                  <a:gd name="T1" fmla="*/ 1 h 506"/>
                  <a:gd name="T2" fmla="*/ 0 w 403"/>
                  <a:gd name="T3" fmla="*/ 1 h 506"/>
                  <a:gd name="T4" fmla="*/ 0 w 403"/>
                  <a:gd name="T5" fmla="*/ 1 h 506"/>
                  <a:gd name="T6" fmla="*/ 0 w 403"/>
                  <a:gd name="T7" fmla="*/ 1 h 506"/>
                  <a:gd name="T8" fmla="*/ 0 w 403"/>
                  <a:gd name="T9" fmla="*/ 1 h 506"/>
                  <a:gd name="T10" fmla="*/ 0 w 403"/>
                  <a:gd name="T11" fmla="*/ 1 h 506"/>
                  <a:gd name="T12" fmla="*/ 0 w 403"/>
                  <a:gd name="T13" fmla="*/ 1 h 506"/>
                  <a:gd name="T14" fmla="*/ 0 w 403"/>
                  <a:gd name="T15" fmla="*/ 1 h 506"/>
                  <a:gd name="T16" fmla="*/ 0 w 403"/>
                  <a:gd name="T17" fmla="*/ 1 h 506"/>
                  <a:gd name="T18" fmla="*/ 0 w 403"/>
                  <a:gd name="T19" fmla="*/ 1 h 506"/>
                  <a:gd name="T20" fmla="*/ 0 w 403"/>
                  <a:gd name="T21" fmla="*/ 1 h 506"/>
                  <a:gd name="T22" fmla="*/ 0 w 403"/>
                  <a:gd name="T23" fmla="*/ 1 h 506"/>
                  <a:gd name="T24" fmla="*/ 0 w 403"/>
                  <a:gd name="T25" fmla="*/ 1 h 506"/>
                  <a:gd name="T26" fmla="*/ 0 w 403"/>
                  <a:gd name="T27" fmla="*/ 1 h 506"/>
                  <a:gd name="T28" fmla="*/ 0 w 403"/>
                  <a:gd name="T29" fmla="*/ 1 h 506"/>
                  <a:gd name="T30" fmla="*/ 0 w 403"/>
                  <a:gd name="T31" fmla="*/ 1 h 506"/>
                  <a:gd name="T32" fmla="*/ 0 w 403"/>
                  <a:gd name="T33" fmla="*/ 1 h 506"/>
                  <a:gd name="T34" fmla="*/ 0 w 403"/>
                  <a:gd name="T35" fmla="*/ 1 h 506"/>
                  <a:gd name="T36" fmla="*/ 0 w 403"/>
                  <a:gd name="T37" fmla="*/ 1 h 506"/>
                  <a:gd name="T38" fmla="*/ 0 w 403"/>
                  <a:gd name="T39" fmla="*/ 1 h 506"/>
                  <a:gd name="T40" fmla="*/ 0 w 403"/>
                  <a:gd name="T41" fmla="*/ 1 h 506"/>
                  <a:gd name="T42" fmla="*/ 0 w 403"/>
                  <a:gd name="T43" fmla="*/ 1 h 506"/>
                  <a:gd name="T44" fmla="*/ 0 w 403"/>
                  <a:gd name="T45" fmla="*/ 1 h 506"/>
                  <a:gd name="T46" fmla="*/ 0 w 403"/>
                  <a:gd name="T47" fmla="*/ 1 h 506"/>
                  <a:gd name="T48" fmla="*/ 0 w 403"/>
                  <a:gd name="T49" fmla="*/ 1 h 506"/>
                  <a:gd name="T50" fmla="*/ 0 w 403"/>
                  <a:gd name="T51" fmla="*/ 1 h 506"/>
                  <a:gd name="T52" fmla="*/ 0 w 403"/>
                  <a:gd name="T53" fmla="*/ 0 h 506"/>
                  <a:gd name="T54" fmla="*/ 0 w 403"/>
                  <a:gd name="T55" fmla="*/ 0 h 506"/>
                  <a:gd name="T56" fmla="*/ 0 w 403"/>
                  <a:gd name="T57" fmla="*/ 1 h 506"/>
                  <a:gd name="T58" fmla="*/ 0 w 403"/>
                  <a:gd name="T59" fmla="*/ 1 h 506"/>
                  <a:gd name="T60" fmla="*/ 0 w 403"/>
                  <a:gd name="T61" fmla="*/ 1 h 506"/>
                  <a:gd name="T62" fmla="*/ 0 w 403"/>
                  <a:gd name="T63" fmla="*/ 1 h 506"/>
                  <a:gd name="T64" fmla="*/ 0 w 403"/>
                  <a:gd name="T65" fmla="*/ 1 h 506"/>
                  <a:gd name="T66" fmla="*/ 0 w 403"/>
                  <a:gd name="T67" fmla="*/ 1 h 506"/>
                  <a:gd name="T68" fmla="*/ 0 w 403"/>
                  <a:gd name="T69" fmla="*/ 1 h 506"/>
                  <a:gd name="T70" fmla="*/ 0 w 403"/>
                  <a:gd name="T71" fmla="*/ 1 h 506"/>
                  <a:gd name="T72" fmla="*/ 0 w 403"/>
                  <a:gd name="T73" fmla="*/ 1 h 506"/>
                  <a:gd name="T74" fmla="*/ 0 w 403"/>
                  <a:gd name="T75" fmla="*/ 1 h 506"/>
                  <a:gd name="T76" fmla="*/ 0 w 403"/>
                  <a:gd name="T77" fmla="*/ 1 h 506"/>
                  <a:gd name="T78" fmla="*/ 0 w 403"/>
                  <a:gd name="T79" fmla="*/ 1 h 506"/>
                  <a:gd name="T80" fmla="*/ 0 w 403"/>
                  <a:gd name="T81" fmla="*/ 1 h 506"/>
                  <a:gd name="T82" fmla="*/ 0 w 403"/>
                  <a:gd name="T83" fmla="*/ 1 h 506"/>
                  <a:gd name="T84" fmla="*/ 0 w 403"/>
                  <a:gd name="T85" fmla="*/ 1 h 506"/>
                  <a:gd name="T86" fmla="*/ 0 w 403"/>
                  <a:gd name="T87" fmla="*/ 1 h 506"/>
                  <a:gd name="T88" fmla="*/ 0 w 403"/>
                  <a:gd name="T89" fmla="*/ 1 h 506"/>
                  <a:gd name="T90" fmla="*/ 0 w 403"/>
                  <a:gd name="T91" fmla="*/ 1 h 506"/>
                  <a:gd name="T92" fmla="*/ 0 w 403"/>
                  <a:gd name="T93" fmla="*/ 1 h 506"/>
                  <a:gd name="T94" fmla="*/ 0 w 403"/>
                  <a:gd name="T95" fmla="*/ 1 h 506"/>
                  <a:gd name="T96" fmla="*/ 0 w 403"/>
                  <a:gd name="T97" fmla="*/ 1 h 506"/>
                  <a:gd name="T98" fmla="*/ 0 w 403"/>
                  <a:gd name="T99" fmla="*/ 1 h 506"/>
                  <a:gd name="T100" fmla="*/ 0 w 403"/>
                  <a:gd name="T101" fmla="*/ 1 h 506"/>
                  <a:gd name="T102" fmla="*/ 0 w 403"/>
                  <a:gd name="T103" fmla="*/ 1 h 506"/>
                  <a:gd name="T104" fmla="*/ 0 w 403"/>
                  <a:gd name="T105" fmla="*/ 1 h 506"/>
                  <a:gd name="T106" fmla="*/ 0 w 403"/>
                  <a:gd name="T107" fmla="*/ 1 h 506"/>
                  <a:gd name="T108" fmla="*/ 0 w 403"/>
                  <a:gd name="T109" fmla="*/ 1 h 506"/>
                  <a:gd name="T110" fmla="*/ 0 w 403"/>
                  <a:gd name="T111" fmla="*/ 1 h 506"/>
                  <a:gd name="T112" fmla="*/ 0 w 403"/>
                  <a:gd name="T113" fmla="*/ 1 h 506"/>
                  <a:gd name="T114" fmla="*/ 0 w 403"/>
                  <a:gd name="T115" fmla="*/ 1 h 506"/>
                  <a:gd name="T116" fmla="*/ 0 w 403"/>
                  <a:gd name="T117" fmla="*/ 1 h 506"/>
                  <a:gd name="T118" fmla="*/ 0 w 403"/>
                  <a:gd name="T119" fmla="*/ 1 h 506"/>
                  <a:gd name="T120" fmla="*/ 0 w 403"/>
                  <a:gd name="T121" fmla="*/ 1 h 506"/>
                  <a:gd name="T122" fmla="*/ 0 w 403"/>
                  <a:gd name="T123" fmla="*/ 1 h 5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03"/>
                  <a:gd name="T187" fmla="*/ 0 h 506"/>
                  <a:gd name="T188" fmla="*/ 403 w 403"/>
                  <a:gd name="T189" fmla="*/ 506 h 5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03" h="506">
                    <a:moveTo>
                      <a:pt x="0" y="506"/>
                    </a:moveTo>
                    <a:lnTo>
                      <a:pt x="0" y="506"/>
                    </a:lnTo>
                    <a:lnTo>
                      <a:pt x="7" y="475"/>
                    </a:lnTo>
                    <a:lnTo>
                      <a:pt x="15" y="445"/>
                    </a:lnTo>
                    <a:lnTo>
                      <a:pt x="26" y="413"/>
                    </a:lnTo>
                    <a:lnTo>
                      <a:pt x="36" y="382"/>
                    </a:lnTo>
                    <a:lnTo>
                      <a:pt x="50" y="351"/>
                    </a:lnTo>
                    <a:lnTo>
                      <a:pt x="65" y="321"/>
                    </a:lnTo>
                    <a:lnTo>
                      <a:pt x="81" y="291"/>
                    </a:lnTo>
                    <a:lnTo>
                      <a:pt x="100" y="261"/>
                    </a:lnTo>
                    <a:lnTo>
                      <a:pt x="120" y="233"/>
                    </a:lnTo>
                    <a:lnTo>
                      <a:pt x="143" y="205"/>
                    </a:lnTo>
                    <a:lnTo>
                      <a:pt x="167" y="179"/>
                    </a:lnTo>
                    <a:lnTo>
                      <a:pt x="194" y="153"/>
                    </a:lnTo>
                    <a:lnTo>
                      <a:pt x="224" y="129"/>
                    </a:lnTo>
                    <a:lnTo>
                      <a:pt x="256" y="106"/>
                    </a:lnTo>
                    <a:lnTo>
                      <a:pt x="290" y="85"/>
                    </a:lnTo>
                    <a:lnTo>
                      <a:pt x="326" y="65"/>
                    </a:lnTo>
                    <a:lnTo>
                      <a:pt x="329" y="57"/>
                    </a:lnTo>
                    <a:lnTo>
                      <a:pt x="337" y="48"/>
                    </a:lnTo>
                    <a:lnTo>
                      <a:pt x="348" y="37"/>
                    </a:lnTo>
                    <a:lnTo>
                      <a:pt x="361" y="26"/>
                    </a:lnTo>
                    <a:lnTo>
                      <a:pt x="373" y="16"/>
                    </a:lnTo>
                    <a:lnTo>
                      <a:pt x="387" y="8"/>
                    </a:lnTo>
                    <a:lnTo>
                      <a:pt x="396" y="2"/>
                    </a:lnTo>
                    <a:lnTo>
                      <a:pt x="403" y="0"/>
                    </a:lnTo>
                    <a:lnTo>
                      <a:pt x="400" y="19"/>
                    </a:lnTo>
                    <a:lnTo>
                      <a:pt x="392" y="39"/>
                    </a:lnTo>
                    <a:lnTo>
                      <a:pt x="380" y="62"/>
                    </a:lnTo>
                    <a:lnTo>
                      <a:pt x="364" y="83"/>
                    </a:lnTo>
                    <a:lnTo>
                      <a:pt x="346" y="104"/>
                    </a:lnTo>
                    <a:lnTo>
                      <a:pt x="329" y="123"/>
                    </a:lnTo>
                    <a:lnTo>
                      <a:pt x="310" y="141"/>
                    </a:lnTo>
                    <a:lnTo>
                      <a:pt x="292" y="155"/>
                    </a:lnTo>
                    <a:lnTo>
                      <a:pt x="278" y="165"/>
                    </a:lnTo>
                    <a:lnTo>
                      <a:pt x="261" y="176"/>
                    </a:lnTo>
                    <a:lnTo>
                      <a:pt x="244" y="187"/>
                    </a:lnTo>
                    <a:lnTo>
                      <a:pt x="228" y="198"/>
                    </a:lnTo>
                    <a:lnTo>
                      <a:pt x="210" y="209"/>
                    </a:lnTo>
                    <a:lnTo>
                      <a:pt x="193" y="221"/>
                    </a:lnTo>
                    <a:lnTo>
                      <a:pt x="175" y="232"/>
                    </a:lnTo>
                    <a:lnTo>
                      <a:pt x="158" y="243"/>
                    </a:lnTo>
                    <a:lnTo>
                      <a:pt x="142" y="256"/>
                    </a:lnTo>
                    <a:lnTo>
                      <a:pt x="125" y="268"/>
                    </a:lnTo>
                    <a:lnTo>
                      <a:pt x="111" y="281"/>
                    </a:lnTo>
                    <a:lnTo>
                      <a:pt x="97" y="294"/>
                    </a:lnTo>
                    <a:lnTo>
                      <a:pt x="84" y="308"/>
                    </a:lnTo>
                    <a:lnTo>
                      <a:pt x="73" y="321"/>
                    </a:lnTo>
                    <a:lnTo>
                      <a:pt x="63" y="336"/>
                    </a:lnTo>
                    <a:lnTo>
                      <a:pt x="57" y="351"/>
                    </a:lnTo>
                    <a:lnTo>
                      <a:pt x="54" y="370"/>
                    </a:lnTo>
                    <a:lnTo>
                      <a:pt x="57" y="396"/>
                    </a:lnTo>
                    <a:lnTo>
                      <a:pt x="62" y="424"/>
                    </a:lnTo>
                    <a:lnTo>
                      <a:pt x="69" y="453"/>
                    </a:lnTo>
                    <a:lnTo>
                      <a:pt x="77" y="477"/>
                    </a:lnTo>
                    <a:lnTo>
                      <a:pt x="84" y="495"/>
                    </a:lnTo>
                    <a:lnTo>
                      <a:pt x="89" y="503"/>
                    </a:lnTo>
                    <a:lnTo>
                      <a:pt x="90" y="49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02" name="Freeform 501">
                <a:extLst>
                  <a:ext uri="{FF2B5EF4-FFF2-40B4-BE49-F238E27FC236}">
                    <a16:creationId xmlns:a16="http://schemas.microsoft.com/office/drawing/2014/main" id="{8E487936-EB30-B67C-D7C1-4398070F0179}"/>
                  </a:ext>
                </a:extLst>
              </p:cNvPr>
              <p:cNvSpPr>
                <a:spLocks/>
              </p:cNvSpPr>
              <p:nvPr/>
            </p:nvSpPr>
            <p:spPr bwMode="auto">
              <a:xfrm>
                <a:off x="999" y="2201"/>
                <a:ext cx="31" cy="168"/>
              </a:xfrm>
              <a:custGeom>
                <a:avLst/>
                <a:gdLst>
                  <a:gd name="T0" fmla="*/ 0 w 94"/>
                  <a:gd name="T1" fmla="*/ 1 h 335"/>
                  <a:gd name="T2" fmla="*/ 0 w 94"/>
                  <a:gd name="T3" fmla="*/ 1 h 335"/>
                  <a:gd name="T4" fmla="*/ 0 w 94"/>
                  <a:gd name="T5" fmla="*/ 1 h 335"/>
                  <a:gd name="T6" fmla="*/ 0 w 94"/>
                  <a:gd name="T7" fmla="*/ 1 h 335"/>
                  <a:gd name="T8" fmla="*/ 0 w 94"/>
                  <a:gd name="T9" fmla="*/ 1 h 335"/>
                  <a:gd name="T10" fmla="*/ 0 w 94"/>
                  <a:gd name="T11" fmla="*/ 1 h 335"/>
                  <a:gd name="T12" fmla="*/ 0 w 94"/>
                  <a:gd name="T13" fmla="*/ 1 h 335"/>
                  <a:gd name="T14" fmla="*/ 0 w 94"/>
                  <a:gd name="T15" fmla="*/ 1 h 335"/>
                  <a:gd name="T16" fmla="*/ 0 w 94"/>
                  <a:gd name="T17" fmla="*/ 1 h 335"/>
                  <a:gd name="T18" fmla="*/ 0 w 94"/>
                  <a:gd name="T19" fmla="*/ 1 h 335"/>
                  <a:gd name="T20" fmla="*/ 0 w 94"/>
                  <a:gd name="T21" fmla="*/ 1 h 335"/>
                  <a:gd name="T22" fmla="*/ 0 w 94"/>
                  <a:gd name="T23" fmla="*/ 1 h 335"/>
                  <a:gd name="T24" fmla="*/ 0 w 94"/>
                  <a:gd name="T25" fmla="*/ 1 h 335"/>
                  <a:gd name="T26" fmla="*/ 0 w 94"/>
                  <a:gd name="T27" fmla="*/ 1 h 335"/>
                  <a:gd name="T28" fmla="*/ 0 w 94"/>
                  <a:gd name="T29" fmla="*/ 1 h 335"/>
                  <a:gd name="T30" fmla="*/ 0 w 94"/>
                  <a:gd name="T31" fmla="*/ 1 h 335"/>
                  <a:gd name="T32" fmla="*/ 0 w 94"/>
                  <a:gd name="T33" fmla="*/ 1 h 335"/>
                  <a:gd name="T34" fmla="*/ 0 w 94"/>
                  <a:gd name="T35" fmla="*/ 0 h 335"/>
                  <a:gd name="T36" fmla="*/ 0 w 94"/>
                  <a:gd name="T37" fmla="*/ 0 h 335"/>
                  <a:gd name="T38" fmla="*/ 0 w 94"/>
                  <a:gd name="T39" fmla="*/ 1 h 335"/>
                  <a:gd name="T40" fmla="*/ 0 w 94"/>
                  <a:gd name="T41" fmla="*/ 1 h 335"/>
                  <a:gd name="T42" fmla="*/ 0 w 94"/>
                  <a:gd name="T43" fmla="*/ 1 h 335"/>
                  <a:gd name="T44" fmla="*/ 0 w 94"/>
                  <a:gd name="T45" fmla="*/ 1 h 335"/>
                  <a:gd name="T46" fmla="*/ 0 w 94"/>
                  <a:gd name="T47" fmla="*/ 1 h 335"/>
                  <a:gd name="T48" fmla="*/ 0 w 94"/>
                  <a:gd name="T49" fmla="*/ 1 h 335"/>
                  <a:gd name="T50" fmla="*/ 0 w 94"/>
                  <a:gd name="T51" fmla="*/ 1 h 335"/>
                  <a:gd name="T52" fmla="*/ 0 w 94"/>
                  <a:gd name="T53" fmla="*/ 1 h 335"/>
                  <a:gd name="T54" fmla="*/ 0 w 94"/>
                  <a:gd name="T55" fmla="*/ 1 h 335"/>
                  <a:gd name="T56" fmla="*/ 0 w 94"/>
                  <a:gd name="T57" fmla="*/ 1 h 335"/>
                  <a:gd name="T58" fmla="*/ 0 w 94"/>
                  <a:gd name="T59" fmla="*/ 1 h 335"/>
                  <a:gd name="T60" fmla="*/ 0 w 94"/>
                  <a:gd name="T61" fmla="*/ 1 h 335"/>
                  <a:gd name="T62" fmla="*/ 0 w 94"/>
                  <a:gd name="T63" fmla="*/ 1 h 335"/>
                  <a:gd name="T64" fmla="*/ 0 w 94"/>
                  <a:gd name="T65" fmla="*/ 1 h 335"/>
                  <a:gd name="T66" fmla="*/ 0 w 94"/>
                  <a:gd name="T67" fmla="*/ 1 h 335"/>
                  <a:gd name="T68" fmla="*/ 0 w 94"/>
                  <a:gd name="T69" fmla="*/ 1 h 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335"/>
                  <a:gd name="T107" fmla="*/ 94 w 94"/>
                  <a:gd name="T108" fmla="*/ 335 h 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335">
                    <a:moveTo>
                      <a:pt x="80" y="335"/>
                    </a:moveTo>
                    <a:lnTo>
                      <a:pt x="80" y="335"/>
                    </a:lnTo>
                    <a:lnTo>
                      <a:pt x="81" y="316"/>
                    </a:lnTo>
                    <a:lnTo>
                      <a:pt x="82" y="294"/>
                    </a:lnTo>
                    <a:lnTo>
                      <a:pt x="85" y="272"/>
                    </a:lnTo>
                    <a:lnTo>
                      <a:pt x="88" y="248"/>
                    </a:lnTo>
                    <a:lnTo>
                      <a:pt x="90" y="223"/>
                    </a:lnTo>
                    <a:lnTo>
                      <a:pt x="93" y="198"/>
                    </a:lnTo>
                    <a:lnTo>
                      <a:pt x="94" y="173"/>
                    </a:lnTo>
                    <a:lnTo>
                      <a:pt x="94" y="148"/>
                    </a:lnTo>
                    <a:lnTo>
                      <a:pt x="93" y="124"/>
                    </a:lnTo>
                    <a:lnTo>
                      <a:pt x="89" y="102"/>
                    </a:lnTo>
                    <a:lnTo>
                      <a:pt x="84" y="79"/>
                    </a:lnTo>
                    <a:lnTo>
                      <a:pt x="74" y="59"/>
                    </a:lnTo>
                    <a:lnTo>
                      <a:pt x="62" y="41"/>
                    </a:lnTo>
                    <a:lnTo>
                      <a:pt x="46" y="24"/>
                    </a:lnTo>
                    <a:lnTo>
                      <a:pt x="24" y="10"/>
                    </a:lnTo>
                    <a:lnTo>
                      <a:pt x="0" y="0"/>
                    </a:lnTo>
                    <a:lnTo>
                      <a:pt x="1" y="20"/>
                    </a:lnTo>
                    <a:lnTo>
                      <a:pt x="3" y="41"/>
                    </a:lnTo>
                    <a:lnTo>
                      <a:pt x="7" y="61"/>
                    </a:lnTo>
                    <a:lnTo>
                      <a:pt x="11" y="82"/>
                    </a:lnTo>
                    <a:lnTo>
                      <a:pt x="16" y="103"/>
                    </a:lnTo>
                    <a:lnTo>
                      <a:pt x="22" y="124"/>
                    </a:lnTo>
                    <a:lnTo>
                      <a:pt x="28" y="146"/>
                    </a:lnTo>
                    <a:lnTo>
                      <a:pt x="35" y="167"/>
                    </a:lnTo>
                    <a:lnTo>
                      <a:pt x="42" y="189"/>
                    </a:lnTo>
                    <a:lnTo>
                      <a:pt x="49" y="210"/>
                    </a:lnTo>
                    <a:lnTo>
                      <a:pt x="55" y="232"/>
                    </a:lnTo>
                    <a:lnTo>
                      <a:pt x="62" y="252"/>
                    </a:lnTo>
                    <a:lnTo>
                      <a:pt x="67" y="274"/>
                    </a:lnTo>
                    <a:lnTo>
                      <a:pt x="73" y="294"/>
                    </a:lnTo>
                    <a:lnTo>
                      <a:pt x="77" y="315"/>
                    </a:lnTo>
                    <a:lnTo>
                      <a:pt x="80" y="33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03" name="Freeform 502">
                <a:extLst>
                  <a:ext uri="{FF2B5EF4-FFF2-40B4-BE49-F238E27FC236}">
                    <a16:creationId xmlns:a16="http://schemas.microsoft.com/office/drawing/2014/main" id="{1F17E2AF-471E-0D77-3E95-49B29F9589BA}"/>
                  </a:ext>
                </a:extLst>
              </p:cNvPr>
              <p:cNvSpPr>
                <a:spLocks/>
              </p:cNvSpPr>
              <p:nvPr/>
            </p:nvSpPr>
            <p:spPr bwMode="auto">
              <a:xfrm>
                <a:off x="1040" y="2328"/>
                <a:ext cx="38" cy="139"/>
              </a:xfrm>
              <a:custGeom>
                <a:avLst/>
                <a:gdLst>
                  <a:gd name="T0" fmla="*/ 0 w 113"/>
                  <a:gd name="T1" fmla="*/ 1 h 277"/>
                  <a:gd name="T2" fmla="*/ 0 w 113"/>
                  <a:gd name="T3" fmla="*/ 1 h 277"/>
                  <a:gd name="T4" fmla="*/ 0 w 113"/>
                  <a:gd name="T5" fmla="*/ 1 h 277"/>
                  <a:gd name="T6" fmla="*/ 0 w 113"/>
                  <a:gd name="T7" fmla="*/ 1 h 277"/>
                  <a:gd name="T8" fmla="*/ 0 w 113"/>
                  <a:gd name="T9" fmla="*/ 1 h 277"/>
                  <a:gd name="T10" fmla="*/ 0 w 113"/>
                  <a:gd name="T11" fmla="*/ 1 h 277"/>
                  <a:gd name="T12" fmla="*/ 0 w 113"/>
                  <a:gd name="T13" fmla="*/ 1 h 277"/>
                  <a:gd name="T14" fmla="*/ 0 w 113"/>
                  <a:gd name="T15" fmla="*/ 1 h 277"/>
                  <a:gd name="T16" fmla="*/ 0 w 113"/>
                  <a:gd name="T17" fmla="*/ 1 h 277"/>
                  <a:gd name="T18" fmla="*/ 0 w 113"/>
                  <a:gd name="T19" fmla="*/ 1 h 277"/>
                  <a:gd name="T20" fmla="*/ 0 w 113"/>
                  <a:gd name="T21" fmla="*/ 1 h 277"/>
                  <a:gd name="T22" fmla="*/ 0 w 113"/>
                  <a:gd name="T23" fmla="*/ 1 h 277"/>
                  <a:gd name="T24" fmla="*/ 0 w 113"/>
                  <a:gd name="T25" fmla="*/ 1 h 277"/>
                  <a:gd name="T26" fmla="*/ 0 w 113"/>
                  <a:gd name="T27" fmla="*/ 1 h 277"/>
                  <a:gd name="T28" fmla="*/ 0 w 113"/>
                  <a:gd name="T29" fmla="*/ 1 h 277"/>
                  <a:gd name="T30" fmla="*/ 0 w 113"/>
                  <a:gd name="T31" fmla="*/ 1 h 277"/>
                  <a:gd name="T32" fmla="*/ 0 w 113"/>
                  <a:gd name="T33" fmla="*/ 1 h 277"/>
                  <a:gd name="T34" fmla="*/ 0 w 113"/>
                  <a:gd name="T35" fmla="*/ 1 h 277"/>
                  <a:gd name="T36" fmla="*/ 0 w 113"/>
                  <a:gd name="T37" fmla="*/ 1 h 277"/>
                  <a:gd name="T38" fmla="*/ 0 w 113"/>
                  <a:gd name="T39" fmla="*/ 1 h 277"/>
                  <a:gd name="T40" fmla="*/ 0 w 113"/>
                  <a:gd name="T41" fmla="*/ 1 h 277"/>
                  <a:gd name="T42" fmla="*/ 0 w 113"/>
                  <a:gd name="T43" fmla="*/ 1 h 277"/>
                  <a:gd name="T44" fmla="*/ 0 w 113"/>
                  <a:gd name="T45" fmla="*/ 1 h 277"/>
                  <a:gd name="T46" fmla="*/ 0 w 113"/>
                  <a:gd name="T47" fmla="*/ 1 h 277"/>
                  <a:gd name="T48" fmla="*/ 0 w 113"/>
                  <a:gd name="T49" fmla="*/ 1 h 277"/>
                  <a:gd name="T50" fmla="*/ 0 w 113"/>
                  <a:gd name="T51" fmla="*/ 1 h 277"/>
                  <a:gd name="T52" fmla="*/ 0 w 113"/>
                  <a:gd name="T53" fmla="*/ 0 h 277"/>
                  <a:gd name="T54" fmla="*/ 0 w 113"/>
                  <a:gd name="T55" fmla="*/ 0 h 277"/>
                  <a:gd name="T56" fmla="*/ 0 w 113"/>
                  <a:gd name="T57" fmla="*/ 1 h 277"/>
                  <a:gd name="T58" fmla="*/ 0 w 113"/>
                  <a:gd name="T59" fmla="*/ 1 h 277"/>
                  <a:gd name="T60" fmla="*/ 0 w 113"/>
                  <a:gd name="T61" fmla="*/ 1 h 277"/>
                  <a:gd name="T62" fmla="*/ 0 w 113"/>
                  <a:gd name="T63" fmla="*/ 1 h 277"/>
                  <a:gd name="T64" fmla="*/ 0 w 113"/>
                  <a:gd name="T65" fmla="*/ 1 h 277"/>
                  <a:gd name="T66" fmla="*/ 0 w 113"/>
                  <a:gd name="T67" fmla="*/ 1 h 277"/>
                  <a:gd name="T68" fmla="*/ 0 w 113"/>
                  <a:gd name="T69" fmla="*/ 1 h 277"/>
                  <a:gd name="T70" fmla="*/ 0 w 113"/>
                  <a:gd name="T71" fmla="*/ 1 h 277"/>
                  <a:gd name="T72" fmla="*/ 0 w 113"/>
                  <a:gd name="T73" fmla="*/ 1 h 277"/>
                  <a:gd name="T74" fmla="*/ 0 w 113"/>
                  <a:gd name="T75" fmla="*/ 1 h 277"/>
                  <a:gd name="T76" fmla="*/ 0 w 113"/>
                  <a:gd name="T77" fmla="*/ 1 h 277"/>
                  <a:gd name="T78" fmla="*/ 0 w 113"/>
                  <a:gd name="T79" fmla="*/ 1 h 277"/>
                  <a:gd name="T80" fmla="*/ 0 w 113"/>
                  <a:gd name="T81" fmla="*/ 1 h 277"/>
                  <a:gd name="T82" fmla="*/ 0 w 113"/>
                  <a:gd name="T83" fmla="*/ 1 h 277"/>
                  <a:gd name="T84" fmla="*/ 0 w 113"/>
                  <a:gd name="T85" fmla="*/ 1 h 277"/>
                  <a:gd name="T86" fmla="*/ 0 w 113"/>
                  <a:gd name="T87" fmla="*/ 1 h 2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277"/>
                  <a:gd name="T134" fmla="*/ 113 w 113"/>
                  <a:gd name="T135" fmla="*/ 277 h 2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277">
                    <a:moveTo>
                      <a:pt x="0" y="277"/>
                    </a:moveTo>
                    <a:lnTo>
                      <a:pt x="0" y="277"/>
                    </a:lnTo>
                    <a:lnTo>
                      <a:pt x="1" y="260"/>
                    </a:lnTo>
                    <a:lnTo>
                      <a:pt x="4" y="243"/>
                    </a:lnTo>
                    <a:lnTo>
                      <a:pt x="5" y="227"/>
                    </a:lnTo>
                    <a:lnTo>
                      <a:pt x="7" y="210"/>
                    </a:lnTo>
                    <a:lnTo>
                      <a:pt x="8" y="193"/>
                    </a:lnTo>
                    <a:lnTo>
                      <a:pt x="9" y="176"/>
                    </a:lnTo>
                    <a:lnTo>
                      <a:pt x="12" y="159"/>
                    </a:lnTo>
                    <a:lnTo>
                      <a:pt x="13" y="143"/>
                    </a:lnTo>
                    <a:lnTo>
                      <a:pt x="16" y="126"/>
                    </a:lnTo>
                    <a:lnTo>
                      <a:pt x="19" y="111"/>
                    </a:lnTo>
                    <a:lnTo>
                      <a:pt x="22" y="95"/>
                    </a:lnTo>
                    <a:lnTo>
                      <a:pt x="24" y="78"/>
                    </a:lnTo>
                    <a:lnTo>
                      <a:pt x="28" y="62"/>
                    </a:lnTo>
                    <a:lnTo>
                      <a:pt x="34" y="46"/>
                    </a:lnTo>
                    <a:lnTo>
                      <a:pt x="39" y="31"/>
                    </a:lnTo>
                    <a:lnTo>
                      <a:pt x="44" y="15"/>
                    </a:lnTo>
                    <a:lnTo>
                      <a:pt x="62" y="15"/>
                    </a:lnTo>
                    <a:lnTo>
                      <a:pt x="74" y="14"/>
                    </a:lnTo>
                    <a:lnTo>
                      <a:pt x="82" y="12"/>
                    </a:lnTo>
                    <a:lnTo>
                      <a:pt x="88" y="11"/>
                    </a:lnTo>
                    <a:lnTo>
                      <a:pt x="92" y="9"/>
                    </a:lnTo>
                    <a:lnTo>
                      <a:pt x="96" y="5"/>
                    </a:lnTo>
                    <a:lnTo>
                      <a:pt x="102" y="3"/>
                    </a:lnTo>
                    <a:lnTo>
                      <a:pt x="113" y="0"/>
                    </a:lnTo>
                    <a:lnTo>
                      <a:pt x="109" y="18"/>
                    </a:lnTo>
                    <a:lnTo>
                      <a:pt x="104" y="35"/>
                    </a:lnTo>
                    <a:lnTo>
                      <a:pt x="97" y="53"/>
                    </a:lnTo>
                    <a:lnTo>
                      <a:pt x="90" y="69"/>
                    </a:lnTo>
                    <a:lnTo>
                      <a:pt x="84" y="86"/>
                    </a:lnTo>
                    <a:lnTo>
                      <a:pt x="77" y="103"/>
                    </a:lnTo>
                    <a:lnTo>
                      <a:pt x="69" y="118"/>
                    </a:lnTo>
                    <a:lnTo>
                      <a:pt x="61" y="135"/>
                    </a:lnTo>
                    <a:lnTo>
                      <a:pt x="53" y="152"/>
                    </a:lnTo>
                    <a:lnTo>
                      <a:pt x="44" y="168"/>
                    </a:lnTo>
                    <a:lnTo>
                      <a:pt x="36" y="185"/>
                    </a:lnTo>
                    <a:lnTo>
                      <a:pt x="28" y="203"/>
                    </a:lnTo>
                    <a:lnTo>
                      <a:pt x="22" y="220"/>
                    </a:lnTo>
                    <a:lnTo>
                      <a:pt x="13" y="239"/>
                    </a:lnTo>
                    <a:lnTo>
                      <a:pt x="7" y="258"/>
                    </a:lnTo>
                    <a:lnTo>
                      <a:pt x="0" y="27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04" name="Line 503">
                <a:extLst>
                  <a:ext uri="{FF2B5EF4-FFF2-40B4-BE49-F238E27FC236}">
                    <a16:creationId xmlns:a16="http://schemas.microsoft.com/office/drawing/2014/main" id="{A21C575E-AFED-40A9-9165-B6268C883D61}"/>
                  </a:ext>
                </a:extLst>
              </p:cNvPr>
              <p:cNvSpPr>
                <a:spLocks noChangeShapeType="1"/>
              </p:cNvSpPr>
              <p:nvPr/>
            </p:nvSpPr>
            <p:spPr bwMode="auto">
              <a:xfrm flipH="1" flipV="1">
                <a:off x="1081" y="2320"/>
                <a:ext cx="15" cy="139"/>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105" name="Freeform 504">
                <a:extLst>
                  <a:ext uri="{FF2B5EF4-FFF2-40B4-BE49-F238E27FC236}">
                    <a16:creationId xmlns:a16="http://schemas.microsoft.com/office/drawing/2014/main" id="{1583610D-5B41-6E8F-2314-A6C9697C507C}"/>
                  </a:ext>
                </a:extLst>
              </p:cNvPr>
              <p:cNvSpPr>
                <a:spLocks/>
              </p:cNvSpPr>
              <p:nvPr/>
            </p:nvSpPr>
            <p:spPr bwMode="auto">
              <a:xfrm>
                <a:off x="1051" y="2254"/>
                <a:ext cx="11" cy="41"/>
              </a:xfrm>
              <a:custGeom>
                <a:avLst/>
                <a:gdLst>
                  <a:gd name="T0" fmla="*/ 0 w 33"/>
                  <a:gd name="T1" fmla="*/ 0 h 83"/>
                  <a:gd name="T2" fmla="*/ 0 w 33"/>
                  <a:gd name="T3" fmla="*/ 0 h 83"/>
                  <a:gd name="T4" fmla="*/ 0 w 33"/>
                  <a:gd name="T5" fmla="*/ 0 h 83"/>
                  <a:gd name="T6" fmla="*/ 0 w 33"/>
                  <a:gd name="T7" fmla="*/ 0 h 83"/>
                  <a:gd name="T8" fmla="*/ 0 w 33"/>
                  <a:gd name="T9" fmla="*/ 0 h 83"/>
                  <a:gd name="T10" fmla="*/ 0 w 33"/>
                  <a:gd name="T11" fmla="*/ 0 h 83"/>
                  <a:gd name="T12" fmla="*/ 0 w 33"/>
                  <a:gd name="T13" fmla="*/ 0 h 83"/>
                  <a:gd name="T14" fmla="*/ 0 w 33"/>
                  <a:gd name="T15" fmla="*/ 0 h 83"/>
                  <a:gd name="T16" fmla="*/ 0 w 33"/>
                  <a:gd name="T17" fmla="*/ 0 h 83"/>
                  <a:gd name="T18" fmla="*/ 0 w 33"/>
                  <a:gd name="T19" fmla="*/ 0 h 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83"/>
                  <a:gd name="T32" fmla="*/ 33 w 33"/>
                  <a:gd name="T33" fmla="*/ 83 h 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83">
                    <a:moveTo>
                      <a:pt x="33" y="83"/>
                    </a:moveTo>
                    <a:lnTo>
                      <a:pt x="33" y="83"/>
                    </a:lnTo>
                    <a:lnTo>
                      <a:pt x="16" y="43"/>
                    </a:lnTo>
                    <a:lnTo>
                      <a:pt x="5" y="17"/>
                    </a:lnTo>
                    <a:lnTo>
                      <a:pt x="0" y="4"/>
                    </a:lnTo>
                    <a:lnTo>
                      <a:pt x="0" y="0"/>
                    </a:lnTo>
                    <a:lnTo>
                      <a:pt x="4" y="7"/>
                    </a:lnTo>
                    <a:lnTo>
                      <a:pt x="12" y="24"/>
                    </a:lnTo>
                    <a:lnTo>
                      <a:pt x="21" y="50"/>
                    </a:lnTo>
                    <a:lnTo>
                      <a:pt x="33" y="8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06" name="Freeform 505">
                <a:extLst>
                  <a:ext uri="{FF2B5EF4-FFF2-40B4-BE49-F238E27FC236}">
                    <a16:creationId xmlns:a16="http://schemas.microsoft.com/office/drawing/2014/main" id="{613D94E7-4B8C-4E41-9839-B39BF95B26B4}"/>
                  </a:ext>
                </a:extLst>
              </p:cNvPr>
              <p:cNvSpPr>
                <a:spLocks/>
              </p:cNvSpPr>
              <p:nvPr/>
            </p:nvSpPr>
            <p:spPr bwMode="auto">
              <a:xfrm>
                <a:off x="1096" y="2312"/>
                <a:ext cx="19" cy="147"/>
              </a:xfrm>
              <a:custGeom>
                <a:avLst/>
                <a:gdLst>
                  <a:gd name="T0" fmla="*/ 0 w 57"/>
                  <a:gd name="T1" fmla="*/ 0 h 294"/>
                  <a:gd name="T2" fmla="*/ 0 w 57"/>
                  <a:gd name="T3" fmla="*/ 0 h 294"/>
                  <a:gd name="T4" fmla="*/ 0 w 57"/>
                  <a:gd name="T5" fmla="*/ 1 h 294"/>
                  <a:gd name="T6" fmla="*/ 0 w 57"/>
                  <a:gd name="T7" fmla="*/ 1 h 294"/>
                  <a:gd name="T8" fmla="*/ 0 w 57"/>
                  <a:gd name="T9" fmla="*/ 1 h 294"/>
                  <a:gd name="T10" fmla="*/ 0 w 57"/>
                  <a:gd name="T11" fmla="*/ 1 h 294"/>
                  <a:gd name="T12" fmla="*/ 0 w 57"/>
                  <a:gd name="T13" fmla="*/ 1 h 294"/>
                  <a:gd name="T14" fmla="*/ 0 w 57"/>
                  <a:gd name="T15" fmla="*/ 1 h 294"/>
                  <a:gd name="T16" fmla="*/ 0 w 57"/>
                  <a:gd name="T17" fmla="*/ 1 h 294"/>
                  <a:gd name="T18" fmla="*/ 0 w 57"/>
                  <a:gd name="T19" fmla="*/ 1 h 294"/>
                  <a:gd name="T20" fmla="*/ 0 w 57"/>
                  <a:gd name="T21" fmla="*/ 1 h 294"/>
                  <a:gd name="T22" fmla="*/ 0 w 57"/>
                  <a:gd name="T23" fmla="*/ 1 h 294"/>
                  <a:gd name="T24" fmla="*/ 0 w 57"/>
                  <a:gd name="T25" fmla="*/ 1 h 294"/>
                  <a:gd name="T26" fmla="*/ 0 w 57"/>
                  <a:gd name="T27" fmla="*/ 1 h 294"/>
                  <a:gd name="T28" fmla="*/ 0 w 57"/>
                  <a:gd name="T29" fmla="*/ 1 h 294"/>
                  <a:gd name="T30" fmla="*/ 0 w 57"/>
                  <a:gd name="T31" fmla="*/ 1 h 294"/>
                  <a:gd name="T32" fmla="*/ 0 w 57"/>
                  <a:gd name="T33" fmla="*/ 1 h 294"/>
                  <a:gd name="T34" fmla="*/ 0 w 57"/>
                  <a:gd name="T35" fmla="*/ 1 h 2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
                  <a:gd name="T55" fmla="*/ 0 h 294"/>
                  <a:gd name="T56" fmla="*/ 57 w 57"/>
                  <a:gd name="T57" fmla="*/ 294 h 2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 h="294">
                    <a:moveTo>
                      <a:pt x="0" y="0"/>
                    </a:moveTo>
                    <a:lnTo>
                      <a:pt x="0" y="0"/>
                    </a:lnTo>
                    <a:lnTo>
                      <a:pt x="0" y="18"/>
                    </a:lnTo>
                    <a:lnTo>
                      <a:pt x="3" y="37"/>
                    </a:lnTo>
                    <a:lnTo>
                      <a:pt x="6" y="56"/>
                    </a:lnTo>
                    <a:lnTo>
                      <a:pt x="10" y="74"/>
                    </a:lnTo>
                    <a:lnTo>
                      <a:pt x="14" y="94"/>
                    </a:lnTo>
                    <a:lnTo>
                      <a:pt x="18" y="113"/>
                    </a:lnTo>
                    <a:lnTo>
                      <a:pt x="23" y="131"/>
                    </a:lnTo>
                    <a:lnTo>
                      <a:pt x="29" y="150"/>
                    </a:lnTo>
                    <a:lnTo>
                      <a:pt x="34" y="170"/>
                    </a:lnTo>
                    <a:lnTo>
                      <a:pt x="39" y="188"/>
                    </a:lnTo>
                    <a:lnTo>
                      <a:pt x="44" y="206"/>
                    </a:lnTo>
                    <a:lnTo>
                      <a:pt x="48" y="224"/>
                    </a:lnTo>
                    <a:lnTo>
                      <a:pt x="52" y="242"/>
                    </a:lnTo>
                    <a:lnTo>
                      <a:pt x="54" y="260"/>
                    </a:lnTo>
                    <a:lnTo>
                      <a:pt x="57" y="277"/>
                    </a:lnTo>
                    <a:lnTo>
                      <a:pt x="57" y="29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07" name="Freeform 506">
                <a:extLst>
                  <a:ext uri="{FF2B5EF4-FFF2-40B4-BE49-F238E27FC236}">
                    <a16:creationId xmlns:a16="http://schemas.microsoft.com/office/drawing/2014/main" id="{70CAF157-46D1-E247-A70E-456E1EB70E96}"/>
                  </a:ext>
                </a:extLst>
              </p:cNvPr>
              <p:cNvSpPr>
                <a:spLocks/>
              </p:cNvSpPr>
              <p:nvPr/>
            </p:nvSpPr>
            <p:spPr bwMode="auto">
              <a:xfrm>
                <a:off x="1070" y="2398"/>
                <a:ext cx="10" cy="57"/>
              </a:xfrm>
              <a:custGeom>
                <a:avLst/>
                <a:gdLst>
                  <a:gd name="T0" fmla="*/ 0 w 29"/>
                  <a:gd name="T1" fmla="*/ 0 h 113"/>
                  <a:gd name="T2" fmla="*/ 0 w 29"/>
                  <a:gd name="T3" fmla="*/ 0 h 113"/>
                  <a:gd name="T4" fmla="*/ 0 w 29"/>
                  <a:gd name="T5" fmla="*/ 1 h 113"/>
                  <a:gd name="T6" fmla="*/ 0 w 29"/>
                  <a:gd name="T7" fmla="*/ 1 h 113"/>
                  <a:gd name="T8" fmla="*/ 0 w 29"/>
                  <a:gd name="T9" fmla="*/ 1 h 113"/>
                  <a:gd name="T10" fmla="*/ 0 w 29"/>
                  <a:gd name="T11" fmla="*/ 1 h 113"/>
                  <a:gd name="T12" fmla="*/ 0 w 29"/>
                  <a:gd name="T13" fmla="*/ 1 h 113"/>
                  <a:gd name="T14" fmla="*/ 0 w 29"/>
                  <a:gd name="T15" fmla="*/ 1 h 113"/>
                  <a:gd name="T16" fmla="*/ 0 w 29"/>
                  <a:gd name="T17" fmla="*/ 1 h 113"/>
                  <a:gd name="T18" fmla="*/ 0 w 29"/>
                  <a:gd name="T19" fmla="*/ 1 h 113"/>
                  <a:gd name="T20" fmla="*/ 0 w 29"/>
                  <a:gd name="T21" fmla="*/ 1 h 113"/>
                  <a:gd name="T22" fmla="*/ 0 w 29"/>
                  <a:gd name="T23" fmla="*/ 1 h 113"/>
                  <a:gd name="T24" fmla="*/ 0 w 29"/>
                  <a:gd name="T25" fmla="*/ 1 h 113"/>
                  <a:gd name="T26" fmla="*/ 0 w 29"/>
                  <a:gd name="T27" fmla="*/ 1 h 113"/>
                  <a:gd name="T28" fmla="*/ 0 w 29"/>
                  <a:gd name="T29" fmla="*/ 1 h 1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
                  <a:gd name="T46" fmla="*/ 0 h 113"/>
                  <a:gd name="T47" fmla="*/ 29 w 29"/>
                  <a:gd name="T48" fmla="*/ 113 h 1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 h="113">
                    <a:moveTo>
                      <a:pt x="23" y="0"/>
                    </a:moveTo>
                    <a:lnTo>
                      <a:pt x="23" y="0"/>
                    </a:lnTo>
                    <a:lnTo>
                      <a:pt x="23" y="15"/>
                    </a:lnTo>
                    <a:lnTo>
                      <a:pt x="25" y="30"/>
                    </a:lnTo>
                    <a:lnTo>
                      <a:pt x="26" y="45"/>
                    </a:lnTo>
                    <a:lnTo>
                      <a:pt x="27" y="60"/>
                    </a:lnTo>
                    <a:lnTo>
                      <a:pt x="29" y="75"/>
                    </a:lnTo>
                    <a:lnTo>
                      <a:pt x="27" y="88"/>
                    </a:lnTo>
                    <a:lnTo>
                      <a:pt x="26" y="101"/>
                    </a:lnTo>
                    <a:lnTo>
                      <a:pt x="23" y="113"/>
                    </a:lnTo>
                    <a:lnTo>
                      <a:pt x="15" y="111"/>
                    </a:lnTo>
                    <a:lnTo>
                      <a:pt x="7" y="104"/>
                    </a:lnTo>
                    <a:lnTo>
                      <a:pt x="2" y="96"/>
                    </a:lnTo>
                    <a:lnTo>
                      <a:pt x="0" y="8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08" name="Freeform 507">
                <a:extLst>
                  <a:ext uri="{FF2B5EF4-FFF2-40B4-BE49-F238E27FC236}">
                    <a16:creationId xmlns:a16="http://schemas.microsoft.com/office/drawing/2014/main" id="{A3C12B79-5F90-46E8-876C-A5812695CBD2}"/>
                  </a:ext>
                </a:extLst>
              </p:cNvPr>
              <p:cNvSpPr>
                <a:spLocks/>
              </p:cNvSpPr>
              <p:nvPr/>
            </p:nvSpPr>
            <p:spPr bwMode="auto">
              <a:xfrm>
                <a:off x="1066" y="2197"/>
                <a:ext cx="23" cy="58"/>
              </a:xfrm>
              <a:custGeom>
                <a:avLst/>
                <a:gdLst>
                  <a:gd name="T0" fmla="*/ 0 w 68"/>
                  <a:gd name="T1" fmla="*/ 1 h 115"/>
                  <a:gd name="T2" fmla="*/ 0 w 68"/>
                  <a:gd name="T3" fmla="*/ 1 h 115"/>
                  <a:gd name="T4" fmla="*/ 0 w 68"/>
                  <a:gd name="T5" fmla="*/ 1 h 115"/>
                  <a:gd name="T6" fmla="*/ 0 w 68"/>
                  <a:gd name="T7" fmla="*/ 1 h 115"/>
                  <a:gd name="T8" fmla="*/ 0 w 68"/>
                  <a:gd name="T9" fmla="*/ 1 h 115"/>
                  <a:gd name="T10" fmla="*/ 0 w 68"/>
                  <a:gd name="T11" fmla="*/ 1 h 115"/>
                  <a:gd name="T12" fmla="*/ 0 w 68"/>
                  <a:gd name="T13" fmla="*/ 1 h 115"/>
                  <a:gd name="T14" fmla="*/ 0 w 68"/>
                  <a:gd name="T15" fmla="*/ 1 h 115"/>
                  <a:gd name="T16" fmla="*/ 0 w 68"/>
                  <a:gd name="T17" fmla="*/ 1 h 115"/>
                  <a:gd name="T18" fmla="*/ 0 w 68"/>
                  <a:gd name="T19" fmla="*/ 0 h 115"/>
                  <a:gd name="T20" fmla="*/ 0 w 68"/>
                  <a:gd name="T21" fmla="*/ 0 h 115"/>
                  <a:gd name="T22" fmla="*/ 0 w 68"/>
                  <a:gd name="T23" fmla="*/ 1 h 115"/>
                  <a:gd name="T24" fmla="*/ 0 w 68"/>
                  <a:gd name="T25" fmla="*/ 1 h 115"/>
                  <a:gd name="T26" fmla="*/ 0 w 68"/>
                  <a:gd name="T27" fmla="*/ 1 h 115"/>
                  <a:gd name="T28" fmla="*/ 0 w 68"/>
                  <a:gd name="T29" fmla="*/ 1 h 115"/>
                  <a:gd name="T30" fmla="*/ 0 w 68"/>
                  <a:gd name="T31" fmla="*/ 1 h 115"/>
                  <a:gd name="T32" fmla="*/ 0 w 68"/>
                  <a:gd name="T33" fmla="*/ 1 h 115"/>
                  <a:gd name="T34" fmla="*/ 0 w 68"/>
                  <a:gd name="T35" fmla="*/ 1 h 115"/>
                  <a:gd name="T36" fmla="*/ 0 w 68"/>
                  <a:gd name="T37" fmla="*/ 1 h 1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8"/>
                  <a:gd name="T58" fmla="*/ 0 h 115"/>
                  <a:gd name="T59" fmla="*/ 68 w 68"/>
                  <a:gd name="T60" fmla="*/ 115 h 1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8" h="115">
                    <a:moveTo>
                      <a:pt x="68" y="67"/>
                    </a:moveTo>
                    <a:lnTo>
                      <a:pt x="68" y="67"/>
                    </a:lnTo>
                    <a:lnTo>
                      <a:pt x="64" y="59"/>
                    </a:lnTo>
                    <a:lnTo>
                      <a:pt x="57" y="48"/>
                    </a:lnTo>
                    <a:lnTo>
                      <a:pt x="50" y="38"/>
                    </a:lnTo>
                    <a:lnTo>
                      <a:pt x="42" y="27"/>
                    </a:lnTo>
                    <a:lnTo>
                      <a:pt x="34" y="17"/>
                    </a:lnTo>
                    <a:lnTo>
                      <a:pt x="23" y="8"/>
                    </a:lnTo>
                    <a:lnTo>
                      <a:pt x="13" y="2"/>
                    </a:lnTo>
                    <a:lnTo>
                      <a:pt x="0" y="0"/>
                    </a:lnTo>
                    <a:lnTo>
                      <a:pt x="2" y="18"/>
                    </a:lnTo>
                    <a:lnTo>
                      <a:pt x="7" y="33"/>
                    </a:lnTo>
                    <a:lnTo>
                      <a:pt x="14" y="47"/>
                    </a:lnTo>
                    <a:lnTo>
                      <a:pt x="23" y="61"/>
                    </a:lnTo>
                    <a:lnTo>
                      <a:pt x="31" y="75"/>
                    </a:lnTo>
                    <a:lnTo>
                      <a:pt x="38" y="87"/>
                    </a:lnTo>
                    <a:lnTo>
                      <a:pt x="44" y="101"/>
                    </a:lnTo>
                    <a:lnTo>
                      <a:pt x="45" y="11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09" name="Freeform 508">
                <a:extLst>
                  <a:ext uri="{FF2B5EF4-FFF2-40B4-BE49-F238E27FC236}">
                    <a16:creationId xmlns:a16="http://schemas.microsoft.com/office/drawing/2014/main" id="{20F93ABC-C6FD-C4C0-C3DB-C1AA722FC6EC}"/>
                  </a:ext>
                </a:extLst>
              </p:cNvPr>
              <p:cNvSpPr>
                <a:spLocks/>
              </p:cNvSpPr>
              <p:nvPr/>
            </p:nvSpPr>
            <p:spPr bwMode="auto">
              <a:xfrm>
                <a:off x="1103" y="2193"/>
                <a:ext cx="83" cy="283"/>
              </a:xfrm>
              <a:custGeom>
                <a:avLst/>
                <a:gdLst>
                  <a:gd name="T0" fmla="*/ 0 w 248"/>
                  <a:gd name="T1" fmla="*/ 1 h 565"/>
                  <a:gd name="T2" fmla="*/ 0 w 248"/>
                  <a:gd name="T3" fmla="*/ 1 h 565"/>
                  <a:gd name="T4" fmla="*/ 0 w 248"/>
                  <a:gd name="T5" fmla="*/ 1 h 565"/>
                  <a:gd name="T6" fmla="*/ 0 w 248"/>
                  <a:gd name="T7" fmla="*/ 1 h 565"/>
                  <a:gd name="T8" fmla="*/ 0 w 248"/>
                  <a:gd name="T9" fmla="*/ 1 h 565"/>
                  <a:gd name="T10" fmla="*/ 0 w 248"/>
                  <a:gd name="T11" fmla="*/ 1 h 565"/>
                  <a:gd name="T12" fmla="*/ 0 w 248"/>
                  <a:gd name="T13" fmla="*/ 1 h 565"/>
                  <a:gd name="T14" fmla="*/ 0 w 248"/>
                  <a:gd name="T15" fmla="*/ 1 h 565"/>
                  <a:gd name="T16" fmla="*/ 0 w 248"/>
                  <a:gd name="T17" fmla="*/ 1 h 565"/>
                  <a:gd name="T18" fmla="*/ 0 w 248"/>
                  <a:gd name="T19" fmla="*/ 1 h 565"/>
                  <a:gd name="T20" fmla="*/ 0 w 248"/>
                  <a:gd name="T21" fmla="*/ 1 h 565"/>
                  <a:gd name="T22" fmla="*/ 0 w 248"/>
                  <a:gd name="T23" fmla="*/ 1 h 565"/>
                  <a:gd name="T24" fmla="*/ 0 w 248"/>
                  <a:gd name="T25" fmla="*/ 1 h 565"/>
                  <a:gd name="T26" fmla="*/ 0 w 248"/>
                  <a:gd name="T27" fmla="*/ 1 h 565"/>
                  <a:gd name="T28" fmla="*/ 0 w 248"/>
                  <a:gd name="T29" fmla="*/ 1 h 565"/>
                  <a:gd name="T30" fmla="*/ 0 w 248"/>
                  <a:gd name="T31" fmla="*/ 1 h 565"/>
                  <a:gd name="T32" fmla="*/ 0 w 248"/>
                  <a:gd name="T33" fmla="*/ 1 h 565"/>
                  <a:gd name="T34" fmla="*/ 0 w 248"/>
                  <a:gd name="T35" fmla="*/ 0 h 565"/>
                  <a:gd name="T36" fmla="*/ 0 w 248"/>
                  <a:gd name="T37" fmla="*/ 0 h 565"/>
                  <a:gd name="T38" fmla="*/ 0 w 248"/>
                  <a:gd name="T39" fmla="*/ 1 h 565"/>
                  <a:gd name="T40" fmla="*/ 0 w 248"/>
                  <a:gd name="T41" fmla="*/ 1 h 565"/>
                  <a:gd name="T42" fmla="*/ 0 w 248"/>
                  <a:gd name="T43" fmla="*/ 1 h 565"/>
                  <a:gd name="T44" fmla="*/ 0 w 248"/>
                  <a:gd name="T45" fmla="*/ 1 h 565"/>
                  <a:gd name="T46" fmla="*/ 0 w 248"/>
                  <a:gd name="T47" fmla="*/ 1 h 565"/>
                  <a:gd name="T48" fmla="*/ 0 w 248"/>
                  <a:gd name="T49" fmla="*/ 1 h 565"/>
                  <a:gd name="T50" fmla="*/ 0 w 248"/>
                  <a:gd name="T51" fmla="*/ 1 h 565"/>
                  <a:gd name="T52" fmla="*/ 0 w 248"/>
                  <a:gd name="T53" fmla="*/ 1 h 565"/>
                  <a:gd name="T54" fmla="*/ 0 w 248"/>
                  <a:gd name="T55" fmla="*/ 1 h 565"/>
                  <a:gd name="T56" fmla="*/ 0 w 248"/>
                  <a:gd name="T57" fmla="*/ 1 h 565"/>
                  <a:gd name="T58" fmla="*/ 0 w 248"/>
                  <a:gd name="T59" fmla="*/ 1 h 565"/>
                  <a:gd name="T60" fmla="*/ 0 w 248"/>
                  <a:gd name="T61" fmla="*/ 1 h 565"/>
                  <a:gd name="T62" fmla="*/ 0 w 248"/>
                  <a:gd name="T63" fmla="*/ 1 h 565"/>
                  <a:gd name="T64" fmla="*/ 0 w 248"/>
                  <a:gd name="T65" fmla="*/ 1 h 565"/>
                  <a:gd name="T66" fmla="*/ 0 w 248"/>
                  <a:gd name="T67" fmla="*/ 1 h 565"/>
                  <a:gd name="T68" fmla="*/ 0 w 248"/>
                  <a:gd name="T69" fmla="*/ 1 h 565"/>
                  <a:gd name="T70" fmla="*/ 0 w 248"/>
                  <a:gd name="T71" fmla="*/ 1 h 565"/>
                  <a:gd name="T72" fmla="*/ 0 w 248"/>
                  <a:gd name="T73" fmla="*/ 1 h 565"/>
                  <a:gd name="T74" fmla="*/ 0 w 248"/>
                  <a:gd name="T75" fmla="*/ 1 h 565"/>
                  <a:gd name="T76" fmla="*/ 0 w 248"/>
                  <a:gd name="T77" fmla="*/ 1 h 565"/>
                  <a:gd name="T78" fmla="*/ 0 w 248"/>
                  <a:gd name="T79" fmla="*/ 1 h 565"/>
                  <a:gd name="T80" fmla="*/ 0 w 248"/>
                  <a:gd name="T81" fmla="*/ 1 h 565"/>
                  <a:gd name="T82" fmla="*/ 0 w 248"/>
                  <a:gd name="T83" fmla="*/ 1 h 565"/>
                  <a:gd name="T84" fmla="*/ 0 w 248"/>
                  <a:gd name="T85" fmla="*/ 1 h 565"/>
                  <a:gd name="T86" fmla="*/ 0 w 248"/>
                  <a:gd name="T87" fmla="*/ 1 h 565"/>
                  <a:gd name="T88" fmla="*/ 0 w 248"/>
                  <a:gd name="T89" fmla="*/ 1 h 5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8"/>
                  <a:gd name="T136" fmla="*/ 0 h 565"/>
                  <a:gd name="T137" fmla="*/ 248 w 248"/>
                  <a:gd name="T138" fmla="*/ 565 h 5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8" h="565">
                    <a:moveTo>
                      <a:pt x="0" y="515"/>
                    </a:moveTo>
                    <a:lnTo>
                      <a:pt x="0" y="515"/>
                    </a:lnTo>
                    <a:lnTo>
                      <a:pt x="11" y="482"/>
                    </a:lnTo>
                    <a:lnTo>
                      <a:pt x="23" y="448"/>
                    </a:lnTo>
                    <a:lnTo>
                      <a:pt x="36" y="416"/>
                    </a:lnTo>
                    <a:lnTo>
                      <a:pt x="50" y="384"/>
                    </a:lnTo>
                    <a:lnTo>
                      <a:pt x="65" y="351"/>
                    </a:lnTo>
                    <a:lnTo>
                      <a:pt x="79" y="319"/>
                    </a:lnTo>
                    <a:lnTo>
                      <a:pt x="96" y="286"/>
                    </a:lnTo>
                    <a:lnTo>
                      <a:pt x="112" y="255"/>
                    </a:lnTo>
                    <a:lnTo>
                      <a:pt x="128" y="223"/>
                    </a:lnTo>
                    <a:lnTo>
                      <a:pt x="144" y="191"/>
                    </a:lnTo>
                    <a:lnTo>
                      <a:pt x="162" y="160"/>
                    </a:lnTo>
                    <a:lnTo>
                      <a:pt x="179" y="128"/>
                    </a:lnTo>
                    <a:lnTo>
                      <a:pt x="197" y="96"/>
                    </a:lnTo>
                    <a:lnTo>
                      <a:pt x="214" y="64"/>
                    </a:lnTo>
                    <a:lnTo>
                      <a:pt x="230" y="32"/>
                    </a:lnTo>
                    <a:lnTo>
                      <a:pt x="248" y="0"/>
                    </a:lnTo>
                    <a:lnTo>
                      <a:pt x="247" y="18"/>
                    </a:lnTo>
                    <a:lnTo>
                      <a:pt x="245" y="38"/>
                    </a:lnTo>
                    <a:lnTo>
                      <a:pt x="241" y="60"/>
                    </a:lnTo>
                    <a:lnTo>
                      <a:pt x="236" y="83"/>
                    </a:lnTo>
                    <a:lnTo>
                      <a:pt x="229" y="106"/>
                    </a:lnTo>
                    <a:lnTo>
                      <a:pt x="220" y="130"/>
                    </a:lnTo>
                    <a:lnTo>
                      <a:pt x="210" y="154"/>
                    </a:lnTo>
                    <a:lnTo>
                      <a:pt x="199" y="178"/>
                    </a:lnTo>
                    <a:lnTo>
                      <a:pt x="186" y="201"/>
                    </a:lnTo>
                    <a:lnTo>
                      <a:pt x="171" y="224"/>
                    </a:lnTo>
                    <a:lnTo>
                      <a:pt x="156" y="246"/>
                    </a:lnTo>
                    <a:lnTo>
                      <a:pt x="139" y="265"/>
                    </a:lnTo>
                    <a:lnTo>
                      <a:pt x="120" y="282"/>
                    </a:lnTo>
                    <a:lnTo>
                      <a:pt x="101" y="298"/>
                    </a:lnTo>
                    <a:lnTo>
                      <a:pt x="79" y="310"/>
                    </a:lnTo>
                    <a:lnTo>
                      <a:pt x="57" y="319"/>
                    </a:lnTo>
                    <a:lnTo>
                      <a:pt x="44" y="565"/>
                    </a:lnTo>
                    <a:lnTo>
                      <a:pt x="48" y="512"/>
                    </a:lnTo>
                    <a:lnTo>
                      <a:pt x="50" y="481"/>
                    </a:lnTo>
                    <a:lnTo>
                      <a:pt x="48" y="468"/>
                    </a:lnTo>
                    <a:lnTo>
                      <a:pt x="46" y="470"/>
                    </a:lnTo>
                    <a:lnTo>
                      <a:pt x="42" y="483"/>
                    </a:lnTo>
                    <a:lnTo>
                      <a:pt x="38" y="506"/>
                    </a:lnTo>
                    <a:lnTo>
                      <a:pt x="31" y="534"/>
                    </a:lnTo>
                    <a:lnTo>
                      <a:pt x="23" y="56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10" name="Freeform 509">
                <a:extLst>
                  <a:ext uri="{FF2B5EF4-FFF2-40B4-BE49-F238E27FC236}">
                    <a16:creationId xmlns:a16="http://schemas.microsoft.com/office/drawing/2014/main" id="{9170354A-16A3-7651-F3FD-621FE6CCA2F4}"/>
                  </a:ext>
                </a:extLst>
              </p:cNvPr>
              <p:cNvSpPr>
                <a:spLocks/>
              </p:cNvSpPr>
              <p:nvPr/>
            </p:nvSpPr>
            <p:spPr bwMode="auto">
              <a:xfrm>
                <a:off x="1118" y="2189"/>
                <a:ext cx="162" cy="278"/>
              </a:xfrm>
              <a:custGeom>
                <a:avLst/>
                <a:gdLst>
                  <a:gd name="T0" fmla="*/ 0 w 486"/>
                  <a:gd name="T1" fmla="*/ 1 h 556"/>
                  <a:gd name="T2" fmla="*/ 0 w 486"/>
                  <a:gd name="T3" fmla="*/ 1 h 556"/>
                  <a:gd name="T4" fmla="*/ 0 w 486"/>
                  <a:gd name="T5" fmla="*/ 1 h 556"/>
                  <a:gd name="T6" fmla="*/ 0 w 486"/>
                  <a:gd name="T7" fmla="*/ 1 h 556"/>
                  <a:gd name="T8" fmla="*/ 0 w 486"/>
                  <a:gd name="T9" fmla="*/ 1 h 556"/>
                  <a:gd name="T10" fmla="*/ 0 w 486"/>
                  <a:gd name="T11" fmla="*/ 1 h 556"/>
                  <a:gd name="T12" fmla="*/ 0 w 486"/>
                  <a:gd name="T13" fmla="*/ 1 h 556"/>
                  <a:gd name="T14" fmla="*/ 0 w 486"/>
                  <a:gd name="T15" fmla="*/ 1 h 556"/>
                  <a:gd name="T16" fmla="*/ 0 w 486"/>
                  <a:gd name="T17" fmla="*/ 1 h 556"/>
                  <a:gd name="T18" fmla="*/ 0 w 486"/>
                  <a:gd name="T19" fmla="*/ 1 h 556"/>
                  <a:gd name="T20" fmla="*/ 0 w 486"/>
                  <a:gd name="T21" fmla="*/ 1 h 556"/>
                  <a:gd name="T22" fmla="*/ 0 w 486"/>
                  <a:gd name="T23" fmla="*/ 1 h 556"/>
                  <a:gd name="T24" fmla="*/ 0 w 486"/>
                  <a:gd name="T25" fmla="*/ 1 h 556"/>
                  <a:gd name="T26" fmla="*/ 0 w 486"/>
                  <a:gd name="T27" fmla="*/ 1 h 556"/>
                  <a:gd name="T28" fmla="*/ 0 w 486"/>
                  <a:gd name="T29" fmla="*/ 1 h 556"/>
                  <a:gd name="T30" fmla="*/ 0 w 486"/>
                  <a:gd name="T31" fmla="*/ 1 h 556"/>
                  <a:gd name="T32" fmla="*/ 0 w 486"/>
                  <a:gd name="T33" fmla="*/ 1 h 556"/>
                  <a:gd name="T34" fmla="*/ 0 w 486"/>
                  <a:gd name="T35" fmla="*/ 0 h 556"/>
                  <a:gd name="T36" fmla="*/ 0 w 486"/>
                  <a:gd name="T37" fmla="*/ 0 h 556"/>
                  <a:gd name="T38" fmla="*/ 0 w 486"/>
                  <a:gd name="T39" fmla="*/ 1 h 556"/>
                  <a:gd name="T40" fmla="*/ 0 w 486"/>
                  <a:gd name="T41" fmla="*/ 1 h 556"/>
                  <a:gd name="T42" fmla="*/ 0 w 486"/>
                  <a:gd name="T43" fmla="*/ 1 h 556"/>
                  <a:gd name="T44" fmla="*/ 0 w 486"/>
                  <a:gd name="T45" fmla="*/ 1 h 556"/>
                  <a:gd name="T46" fmla="*/ 0 w 486"/>
                  <a:gd name="T47" fmla="*/ 1 h 556"/>
                  <a:gd name="T48" fmla="*/ 0 w 486"/>
                  <a:gd name="T49" fmla="*/ 1 h 556"/>
                  <a:gd name="T50" fmla="*/ 0 w 486"/>
                  <a:gd name="T51" fmla="*/ 1 h 556"/>
                  <a:gd name="T52" fmla="*/ 0 w 486"/>
                  <a:gd name="T53" fmla="*/ 1 h 556"/>
                  <a:gd name="T54" fmla="*/ 0 w 486"/>
                  <a:gd name="T55" fmla="*/ 1 h 556"/>
                  <a:gd name="T56" fmla="*/ 0 w 486"/>
                  <a:gd name="T57" fmla="*/ 1 h 556"/>
                  <a:gd name="T58" fmla="*/ 0 w 486"/>
                  <a:gd name="T59" fmla="*/ 1 h 556"/>
                  <a:gd name="T60" fmla="*/ 0 w 486"/>
                  <a:gd name="T61" fmla="*/ 1 h 556"/>
                  <a:gd name="T62" fmla="*/ 0 w 486"/>
                  <a:gd name="T63" fmla="*/ 1 h 556"/>
                  <a:gd name="T64" fmla="*/ 0 w 486"/>
                  <a:gd name="T65" fmla="*/ 1 h 556"/>
                  <a:gd name="T66" fmla="*/ 0 w 486"/>
                  <a:gd name="T67" fmla="*/ 1 h 556"/>
                  <a:gd name="T68" fmla="*/ 0 w 486"/>
                  <a:gd name="T69" fmla="*/ 1 h 556"/>
                  <a:gd name="T70" fmla="*/ 0 w 486"/>
                  <a:gd name="T71" fmla="*/ 1 h 556"/>
                  <a:gd name="T72" fmla="*/ 0 w 486"/>
                  <a:gd name="T73" fmla="*/ 1 h 556"/>
                  <a:gd name="T74" fmla="*/ 0 w 486"/>
                  <a:gd name="T75" fmla="*/ 1 h 556"/>
                  <a:gd name="T76" fmla="*/ 0 w 486"/>
                  <a:gd name="T77" fmla="*/ 1 h 556"/>
                  <a:gd name="T78" fmla="*/ 0 w 486"/>
                  <a:gd name="T79" fmla="*/ 1 h 556"/>
                  <a:gd name="T80" fmla="*/ 0 w 486"/>
                  <a:gd name="T81" fmla="*/ 1 h 556"/>
                  <a:gd name="T82" fmla="*/ 0 w 486"/>
                  <a:gd name="T83" fmla="*/ 1 h 556"/>
                  <a:gd name="T84" fmla="*/ 0 w 486"/>
                  <a:gd name="T85" fmla="*/ 1 h 556"/>
                  <a:gd name="T86" fmla="*/ 0 w 486"/>
                  <a:gd name="T87" fmla="*/ 1 h 5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86"/>
                  <a:gd name="T133" fmla="*/ 0 h 556"/>
                  <a:gd name="T134" fmla="*/ 486 w 486"/>
                  <a:gd name="T135" fmla="*/ 556 h 5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86" h="556">
                    <a:moveTo>
                      <a:pt x="45" y="548"/>
                    </a:moveTo>
                    <a:lnTo>
                      <a:pt x="45" y="548"/>
                    </a:lnTo>
                    <a:lnTo>
                      <a:pt x="66" y="519"/>
                    </a:lnTo>
                    <a:lnTo>
                      <a:pt x="93" y="487"/>
                    </a:lnTo>
                    <a:lnTo>
                      <a:pt x="123" y="455"/>
                    </a:lnTo>
                    <a:lnTo>
                      <a:pt x="157" y="424"/>
                    </a:lnTo>
                    <a:lnTo>
                      <a:pt x="193" y="390"/>
                    </a:lnTo>
                    <a:lnTo>
                      <a:pt x="230" y="356"/>
                    </a:lnTo>
                    <a:lnTo>
                      <a:pt x="267" y="322"/>
                    </a:lnTo>
                    <a:lnTo>
                      <a:pt x="304" y="286"/>
                    </a:lnTo>
                    <a:lnTo>
                      <a:pt x="340" y="251"/>
                    </a:lnTo>
                    <a:lnTo>
                      <a:pt x="374" y="215"/>
                    </a:lnTo>
                    <a:lnTo>
                      <a:pt x="403" y="179"/>
                    </a:lnTo>
                    <a:lnTo>
                      <a:pt x="432" y="144"/>
                    </a:lnTo>
                    <a:lnTo>
                      <a:pt x="453" y="107"/>
                    </a:lnTo>
                    <a:lnTo>
                      <a:pt x="471" y="71"/>
                    </a:lnTo>
                    <a:lnTo>
                      <a:pt x="481" y="35"/>
                    </a:lnTo>
                    <a:lnTo>
                      <a:pt x="486" y="0"/>
                    </a:lnTo>
                    <a:lnTo>
                      <a:pt x="452" y="17"/>
                    </a:lnTo>
                    <a:lnTo>
                      <a:pt x="417" y="40"/>
                    </a:lnTo>
                    <a:lnTo>
                      <a:pt x="383" y="67"/>
                    </a:lnTo>
                    <a:lnTo>
                      <a:pt x="349" y="98"/>
                    </a:lnTo>
                    <a:lnTo>
                      <a:pt x="317" y="134"/>
                    </a:lnTo>
                    <a:lnTo>
                      <a:pt x="285" y="172"/>
                    </a:lnTo>
                    <a:lnTo>
                      <a:pt x="255" y="212"/>
                    </a:lnTo>
                    <a:lnTo>
                      <a:pt x="227" y="254"/>
                    </a:lnTo>
                    <a:lnTo>
                      <a:pt x="200" y="297"/>
                    </a:lnTo>
                    <a:lnTo>
                      <a:pt x="177" y="339"/>
                    </a:lnTo>
                    <a:lnTo>
                      <a:pt x="155" y="380"/>
                    </a:lnTo>
                    <a:lnTo>
                      <a:pt x="138" y="421"/>
                    </a:lnTo>
                    <a:lnTo>
                      <a:pt x="123" y="460"/>
                    </a:lnTo>
                    <a:lnTo>
                      <a:pt x="112" y="496"/>
                    </a:lnTo>
                    <a:lnTo>
                      <a:pt x="106" y="528"/>
                    </a:lnTo>
                    <a:lnTo>
                      <a:pt x="103" y="556"/>
                    </a:lnTo>
                    <a:lnTo>
                      <a:pt x="89" y="544"/>
                    </a:lnTo>
                    <a:lnTo>
                      <a:pt x="76" y="530"/>
                    </a:lnTo>
                    <a:lnTo>
                      <a:pt x="61" y="516"/>
                    </a:lnTo>
                    <a:lnTo>
                      <a:pt x="48" y="503"/>
                    </a:lnTo>
                    <a:lnTo>
                      <a:pt x="34" y="489"/>
                    </a:lnTo>
                    <a:lnTo>
                      <a:pt x="21" y="476"/>
                    </a:lnTo>
                    <a:lnTo>
                      <a:pt x="10" y="463"/>
                    </a:lnTo>
                    <a:lnTo>
                      <a:pt x="0" y="451"/>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11" name="Freeform 510">
                <a:extLst>
                  <a:ext uri="{FF2B5EF4-FFF2-40B4-BE49-F238E27FC236}">
                    <a16:creationId xmlns:a16="http://schemas.microsoft.com/office/drawing/2014/main" id="{70F0F2C0-BD44-668A-5EA7-664ADBD6A764}"/>
                  </a:ext>
                </a:extLst>
              </p:cNvPr>
              <p:cNvSpPr>
                <a:spLocks/>
              </p:cNvSpPr>
              <p:nvPr/>
            </p:nvSpPr>
            <p:spPr bwMode="auto">
              <a:xfrm>
                <a:off x="1179" y="2222"/>
                <a:ext cx="26" cy="131"/>
              </a:xfrm>
              <a:custGeom>
                <a:avLst/>
                <a:gdLst>
                  <a:gd name="T0" fmla="*/ 0 w 78"/>
                  <a:gd name="T1" fmla="*/ 1 h 261"/>
                  <a:gd name="T2" fmla="*/ 0 w 78"/>
                  <a:gd name="T3" fmla="*/ 1 h 261"/>
                  <a:gd name="T4" fmla="*/ 0 w 78"/>
                  <a:gd name="T5" fmla="*/ 1 h 261"/>
                  <a:gd name="T6" fmla="*/ 0 w 78"/>
                  <a:gd name="T7" fmla="*/ 1 h 261"/>
                  <a:gd name="T8" fmla="*/ 0 w 78"/>
                  <a:gd name="T9" fmla="*/ 1 h 261"/>
                  <a:gd name="T10" fmla="*/ 0 w 78"/>
                  <a:gd name="T11" fmla="*/ 1 h 261"/>
                  <a:gd name="T12" fmla="*/ 0 w 78"/>
                  <a:gd name="T13" fmla="*/ 1 h 261"/>
                  <a:gd name="T14" fmla="*/ 0 w 78"/>
                  <a:gd name="T15" fmla="*/ 1 h 261"/>
                  <a:gd name="T16" fmla="*/ 0 w 78"/>
                  <a:gd name="T17" fmla="*/ 1 h 261"/>
                  <a:gd name="T18" fmla="*/ 0 w 78"/>
                  <a:gd name="T19" fmla="*/ 1 h 261"/>
                  <a:gd name="T20" fmla="*/ 0 w 78"/>
                  <a:gd name="T21" fmla="*/ 1 h 261"/>
                  <a:gd name="T22" fmla="*/ 0 w 78"/>
                  <a:gd name="T23" fmla="*/ 1 h 261"/>
                  <a:gd name="T24" fmla="*/ 0 w 78"/>
                  <a:gd name="T25" fmla="*/ 1 h 261"/>
                  <a:gd name="T26" fmla="*/ 0 w 78"/>
                  <a:gd name="T27" fmla="*/ 1 h 261"/>
                  <a:gd name="T28" fmla="*/ 0 w 78"/>
                  <a:gd name="T29" fmla="*/ 1 h 261"/>
                  <a:gd name="T30" fmla="*/ 0 w 78"/>
                  <a:gd name="T31" fmla="*/ 1 h 261"/>
                  <a:gd name="T32" fmla="*/ 0 w 78"/>
                  <a:gd name="T33" fmla="*/ 1 h 261"/>
                  <a:gd name="T34" fmla="*/ 0 w 78"/>
                  <a:gd name="T35" fmla="*/ 0 h 261"/>
                  <a:gd name="T36" fmla="*/ 0 w 78"/>
                  <a:gd name="T37" fmla="*/ 0 h 261"/>
                  <a:gd name="T38" fmla="*/ 0 w 78"/>
                  <a:gd name="T39" fmla="*/ 1 h 261"/>
                  <a:gd name="T40" fmla="*/ 0 w 78"/>
                  <a:gd name="T41" fmla="*/ 1 h 261"/>
                  <a:gd name="T42" fmla="*/ 0 w 78"/>
                  <a:gd name="T43" fmla="*/ 1 h 261"/>
                  <a:gd name="T44" fmla="*/ 0 w 78"/>
                  <a:gd name="T45" fmla="*/ 1 h 261"/>
                  <a:gd name="T46" fmla="*/ 0 w 78"/>
                  <a:gd name="T47" fmla="*/ 1 h 261"/>
                  <a:gd name="T48" fmla="*/ 0 w 78"/>
                  <a:gd name="T49" fmla="*/ 1 h 261"/>
                  <a:gd name="T50" fmla="*/ 0 w 78"/>
                  <a:gd name="T51" fmla="*/ 1 h 261"/>
                  <a:gd name="T52" fmla="*/ 0 w 78"/>
                  <a:gd name="T53" fmla="*/ 1 h 2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
                  <a:gd name="T82" fmla="*/ 0 h 261"/>
                  <a:gd name="T83" fmla="*/ 78 w 78"/>
                  <a:gd name="T84" fmla="*/ 261 h 26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 h="261">
                    <a:moveTo>
                      <a:pt x="0" y="261"/>
                    </a:moveTo>
                    <a:lnTo>
                      <a:pt x="0" y="261"/>
                    </a:lnTo>
                    <a:lnTo>
                      <a:pt x="6" y="254"/>
                    </a:lnTo>
                    <a:lnTo>
                      <a:pt x="10" y="245"/>
                    </a:lnTo>
                    <a:lnTo>
                      <a:pt x="14" y="232"/>
                    </a:lnTo>
                    <a:lnTo>
                      <a:pt x="15" y="217"/>
                    </a:lnTo>
                    <a:lnTo>
                      <a:pt x="17" y="199"/>
                    </a:lnTo>
                    <a:lnTo>
                      <a:pt x="18" y="181"/>
                    </a:lnTo>
                    <a:lnTo>
                      <a:pt x="18" y="160"/>
                    </a:lnTo>
                    <a:lnTo>
                      <a:pt x="18" y="139"/>
                    </a:lnTo>
                    <a:lnTo>
                      <a:pt x="17" y="119"/>
                    </a:lnTo>
                    <a:lnTo>
                      <a:pt x="17" y="97"/>
                    </a:lnTo>
                    <a:lnTo>
                      <a:pt x="15" y="77"/>
                    </a:lnTo>
                    <a:lnTo>
                      <a:pt x="14" y="57"/>
                    </a:lnTo>
                    <a:lnTo>
                      <a:pt x="12" y="39"/>
                    </a:lnTo>
                    <a:lnTo>
                      <a:pt x="12" y="23"/>
                    </a:lnTo>
                    <a:lnTo>
                      <a:pt x="11" y="10"/>
                    </a:lnTo>
                    <a:lnTo>
                      <a:pt x="11" y="0"/>
                    </a:lnTo>
                    <a:lnTo>
                      <a:pt x="27" y="15"/>
                    </a:lnTo>
                    <a:lnTo>
                      <a:pt x="41" y="32"/>
                    </a:lnTo>
                    <a:lnTo>
                      <a:pt x="52" y="52"/>
                    </a:lnTo>
                    <a:lnTo>
                      <a:pt x="61" y="71"/>
                    </a:lnTo>
                    <a:lnTo>
                      <a:pt x="69" y="91"/>
                    </a:lnTo>
                    <a:lnTo>
                      <a:pt x="74" y="112"/>
                    </a:lnTo>
                    <a:lnTo>
                      <a:pt x="77" y="133"/>
                    </a:lnTo>
                    <a:lnTo>
                      <a:pt x="78" y="15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12" name="Freeform 511">
                <a:extLst>
                  <a:ext uri="{FF2B5EF4-FFF2-40B4-BE49-F238E27FC236}">
                    <a16:creationId xmlns:a16="http://schemas.microsoft.com/office/drawing/2014/main" id="{4C896502-3A5C-8C83-6FF1-B51A0802D188}"/>
                  </a:ext>
                </a:extLst>
              </p:cNvPr>
              <p:cNvSpPr>
                <a:spLocks/>
              </p:cNvSpPr>
              <p:nvPr/>
            </p:nvSpPr>
            <p:spPr bwMode="auto">
              <a:xfrm>
                <a:off x="1194" y="2361"/>
                <a:ext cx="11" cy="98"/>
              </a:xfrm>
              <a:custGeom>
                <a:avLst/>
                <a:gdLst>
                  <a:gd name="T0" fmla="*/ 0 w 33"/>
                  <a:gd name="T1" fmla="*/ 0 h 196"/>
                  <a:gd name="T2" fmla="*/ 0 w 33"/>
                  <a:gd name="T3" fmla="*/ 1 h 196"/>
                  <a:gd name="T4" fmla="*/ 0 w 33"/>
                  <a:gd name="T5" fmla="*/ 1 h 196"/>
                  <a:gd name="T6" fmla="*/ 0 w 33"/>
                  <a:gd name="T7" fmla="*/ 1 h 196"/>
                  <a:gd name="T8" fmla="*/ 0 w 33"/>
                  <a:gd name="T9" fmla="*/ 1 h 196"/>
                  <a:gd name="T10" fmla="*/ 0 w 33"/>
                  <a:gd name="T11" fmla="*/ 1 h 196"/>
                  <a:gd name="T12" fmla="*/ 0 w 33"/>
                  <a:gd name="T13" fmla="*/ 1 h 196"/>
                  <a:gd name="T14" fmla="*/ 0 w 33"/>
                  <a:gd name="T15" fmla="*/ 1 h 196"/>
                  <a:gd name="T16" fmla="*/ 0 w 33"/>
                  <a:gd name="T17" fmla="*/ 1 h 196"/>
                  <a:gd name="T18" fmla="*/ 0 w 33"/>
                  <a:gd name="T19" fmla="*/ 1 h 196"/>
                  <a:gd name="T20" fmla="*/ 0 w 33"/>
                  <a:gd name="T21" fmla="*/ 1 h 1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196"/>
                  <a:gd name="T35" fmla="*/ 33 w 33"/>
                  <a:gd name="T36" fmla="*/ 196 h 1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196">
                    <a:moveTo>
                      <a:pt x="0" y="0"/>
                    </a:moveTo>
                    <a:lnTo>
                      <a:pt x="0" y="196"/>
                    </a:lnTo>
                    <a:lnTo>
                      <a:pt x="8" y="193"/>
                    </a:lnTo>
                    <a:lnTo>
                      <a:pt x="15" y="188"/>
                    </a:lnTo>
                    <a:lnTo>
                      <a:pt x="20" y="183"/>
                    </a:lnTo>
                    <a:lnTo>
                      <a:pt x="25" y="177"/>
                    </a:lnTo>
                    <a:lnTo>
                      <a:pt x="28" y="170"/>
                    </a:lnTo>
                    <a:lnTo>
                      <a:pt x="31" y="163"/>
                    </a:lnTo>
                    <a:lnTo>
                      <a:pt x="33" y="155"/>
                    </a:lnTo>
                    <a:lnTo>
                      <a:pt x="33" y="14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13" name="Line 512">
                <a:extLst>
                  <a:ext uri="{FF2B5EF4-FFF2-40B4-BE49-F238E27FC236}">
                    <a16:creationId xmlns:a16="http://schemas.microsoft.com/office/drawing/2014/main" id="{536CEB86-D7EA-0868-0146-46CBA68EE59D}"/>
                  </a:ext>
                </a:extLst>
              </p:cNvPr>
              <p:cNvSpPr>
                <a:spLocks noChangeShapeType="1"/>
              </p:cNvSpPr>
              <p:nvPr/>
            </p:nvSpPr>
            <p:spPr bwMode="auto">
              <a:xfrm flipH="1">
                <a:off x="1205" y="2336"/>
                <a:ext cx="11" cy="123"/>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114" name="Freeform 513">
                <a:extLst>
                  <a:ext uri="{FF2B5EF4-FFF2-40B4-BE49-F238E27FC236}">
                    <a16:creationId xmlns:a16="http://schemas.microsoft.com/office/drawing/2014/main" id="{5CBA8FA3-E62F-97B8-08D6-C10A5A5A5E4D}"/>
                  </a:ext>
                </a:extLst>
              </p:cNvPr>
              <p:cNvSpPr>
                <a:spLocks/>
              </p:cNvSpPr>
              <p:nvPr/>
            </p:nvSpPr>
            <p:spPr bwMode="auto">
              <a:xfrm>
                <a:off x="1159" y="2251"/>
                <a:ext cx="91" cy="138"/>
              </a:xfrm>
              <a:custGeom>
                <a:avLst/>
                <a:gdLst>
                  <a:gd name="T0" fmla="*/ 0 w 271"/>
                  <a:gd name="T1" fmla="*/ 0 h 278"/>
                  <a:gd name="T2" fmla="*/ 0 w 271"/>
                  <a:gd name="T3" fmla="*/ 0 h 278"/>
                  <a:gd name="T4" fmla="*/ 0 w 271"/>
                  <a:gd name="T5" fmla="*/ 0 h 278"/>
                  <a:gd name="T6" fmla="*/ 0 w 271"/>
                  <a:gd name="T7" fmla="*/ 0 h 278"/>
                  <a:gd name="T8" fmla="*/ 0 w 271"/>
                  <a:gd name="T9" fmla="*/ 0 h 278"/>
                  <a:gd name="T10" fmla="*/ 0 w 271"/>
                  <a:gd name="T11" fmla="*/ 0 h 278"/>
                  <a:gd name="T12" fmla="*/ 0 w 271"/>
                  <a:gd name="T13" fmla="*/ 0 h 278"/>
                  <a:gd name="T14" fmla="*/ 0 w 271"/>
                  <a:gd name="T15" fmla="*/ 0 h 278"/>
                  <a:gd name="T16" fmla="*/ 0 w 271"/>
                  <a:gd name="T17" fmla="*/ 0 h 278"/>
                  <a:gd name="T18" fmla="*/ 0 w 271"/>
                  <a:gd name="T19" fmla="*/ 0 h 278"/>
                  <a:gd name="T20" fmla="*/ 0 w 271"/>
                  <a:gd name="T21" fmla="*/ 0 h 278"/>
                  <a:gd name="T22" fmla="*/ 0 w 271"/>
                  <a:gd name="T23" fmla="*/ 0 h 278"/>
                  <a:gd name="T24" fmla="*/ 0 w 271"/>
                  <a:gd name="T25" fmla="*/ 0 h 278"/>
                  <a:gd name="T26" fmla="*/ 0 w 271"/>
                  <a:gd name="T27" fmla="*/ 0 h 278"/>
                  <a:gd name="T28" fmla="*/ 0 w 271"/>
                  <a:gd name="T29" fmla="*/ 0 h 278"/>
                  <a:gd name="T30" fmla="*/ 0 w 271"/>
                  <a:gd name="T31" fmla="*/ 0 h 278"/>
                  <a:gd name="T32" fmla="*/ 0 w 271"/>
                  <a:gd name="T33" fmla="*/ 0 h 278"/>
                  <a:gd name="T34" fmla="*/ 0 w 271"/>
                  <a:gd name="T35" fmla="*/ 0 h 278"/>
                  <a:gd name="T36" fmla="*/ 0 w 271"/>
                  <a:gd name="T37" fmla="*/ 0 h 278"/>
                  <a:gd name="T38" fmla="*/ 0 w 271"/>
                  <a:gd name="T39" fmla="*/ 0 h 278"/>
                  <a:gd name="T40" fmla="*/ 0 w 271"/>
                  <a:gd name="T41" fmla="*/ 0 h 278"/>
                  <a:gd name="T42" fmla="*/ 0 w 271"/>
                  <a:gd name="T43" fmla="*/ 0 h 278"/>
                  <a:gd name="T44" fmla="*/ 0 w 271"/>
                  <a:gd name="T45" fmla="*/ 0 h 278"/>
                  <a:gd name="T46" fmla="*/ 0 w 271"/>
                  <a:gd name="T47" fmla="*/ 0 h 278"/>
                  <a:gd name="T48" fmla="*/ 0 w 271"/>
                  <a:gd name="T49" fmla="*/ 0 h 278"/>
                  <a:gd name="T50" fmla="*/ 0 w 271"/>
                  <a:gd name="T51" fmla="*/ 0 h 278"/>
                  <a:gd name="T52" fmla="*/ 0 w 271"/>
                  <a:gd name="T53" fmla="*/ 0 h 278"/>
                  <a:gd name="T54" fmla="*/ 0 w 271"/>
                  <a:gd name="T55" fmla="*/ 0 h 278"/>
                  <a:gd name="T56" fmla="*/ 0 w 271"/>
                  <a:gd name="T57" fmla="*/ 0 h 278"/>
                  <a:gd name="T58" fmla="*/ 0 w 271"/>
                  <a:gd name="T59" fmla="*/ 0 h 278"/>
                  <a:gd name="T60" fmla="*/ 0 w 271"/>
                  <a:gd name="T61" fmla="*/ 0 h 278"/>
                  <a:gd name="T62" fmla="*/ 0 w 271"/>
                  <a:gd name="T63" fmla="*/ 0 h 278"/>
                  <a:gd name="T64" fmla="*/ 0 w 271"/>
                  <a:gd name="T65" fmla="*/ 0 h 278"/>
                  <a:gd name="T66" fmla="*/ 0 w 271"/>
                  <a:gd name="T67" fmla="*/ 0 h 278"/>
                  <a:gd name="T68" fmla="*/ 0 w 271"/>
                  <a:gd name="T69" fmla="*/ 0 h 278"/>
                  <a:gd name="T70" fmla="*/ 0 w 271"/>
                  <a:gd name="T71" fmla="*/ 0 h 278"/>
                  <a:gd name="T72" fmla="*/ 0 w 271"/>
                  <a:gd name="T73" fmla="*/ 0 h 278"/>
                  <a:gd name="T74" fmla="*/ 0 w 271"/>
                  <a:gd name="T75" fmla="*/ 0 h 278"/>
                  <a:gd name="T76" fmla="*/ 0 w 271"/>
                  <a:gd name="T77" fmla="*/ 0 h 278"/>
                  <a:gd name="T78" fmla="*/ 0 w 271"/>
                  <a:gd name="T79" fmla="*/ 0 h 278"/>
                  <a:gd name="T80" fmla="*/ 0 w 271"/>
                  <a:gd name="T81" fmla="*/ 0 h 278"/>
                  <a:gd name="T82" fmla="*/ 0 w 271"/>
                  <a:gd name="T83" fmla="*/ 0 h 278"/>
                  <a:gd name="T84" fmla="*/ 0 w 271"/>
                  <a:gd name="T85" fmla="*/ 0 h 278"/>
                  <a:gd name="T86" fmla="*/ 0 w 271"/>
                  <a:gd name="T87" fmla="*/ 0 h 278"/>
                  <a:gd name="T88" fmla="*/ 0 w 271"/>
                  <a:gd name="T89" fmla="*/ 0 h 278"/>
                  <a:gd name="T90" fmla="*/ 0 w 271"/>
                  <a:gd name="T91" fmla="*/ 0 h 278"/>
                  <a:gd name="T92" fmla="*/ 0 w 271"/>
                  <a:gd name="T93" fmla="*/ 0 h 278"/>
                  <a:gd name="T94" fmla="*/ 0 w 271"/>
                  <a:gd name="T95" fmla="*/ 0 h 278"/>
                  <a:gd name="T96" fmla="*/ 0 w 271"/>
                  <a:gd name="T97" fmla="*/ 0 h 278"/>
                  <a:gd name="T98" fmla="*/ 0 w 271"/>
                  <a:gd name="T99" fmla="*/ 0 h 278"/>
                  <a:gd name="T100" fmla="*/ 0 w 271"/>
                  <a:gd name="T101" fmla="*/ 0 h 278"/>
                  <a:gd name="T102" fmla="*/ 0 w 271"/>
                  <a:gd name="T103" fmla="*/ 0 h 278"/>
                  <a:gd name="T104" fmla="*/ 0 w 271"/>
                  <a:gd name="T105" fmla="*/ 0 h 278"/>
                  <a:gd name="T106" fmla="*/ 0 w 271"/>
                  <a:gd name="T107" fmla="*/ 0 h 278"/>
                  <a:gd name="T108" fmla="*/ 0 w 271"/>
                  <a:gd name="T109" fmla="*/ 0 h 2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71"/>
                  <a:gd name="T166" fmla="*/ 0 h 278"/>
                  <a:gd name="T167" fmla="*/ 271 w 271"/>
                  <a:gd name="T168" fmla="*/ 278 h 2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71" h="278">
                    <a:moveTo>
                      <a:pt x="271" y="0"/>
                    </a:moveTo>
                    <a:lnTo>
                      <a:pt x="271" y="0"/>
                    </a:lnTo>
                    <a:lnTo>
                      <a:pt x="270" y="13"/>
                    </a:lnTo>
                    <a:lnTo>
                      <a:pt x="267" y="25"/>
                    </a:lnTo>
                    <a:lnTo>
                      <a:pt x="265" y="38"/>
                    </a:lnTo>
                    <a:lnTo>
                      <a:pt x="260" y="49"/>
                    </a:lnTo>
                    <a:lnTo>
                      <a:pt x="255" y="62"/>
                    </a:lnTo>
                    <a:lnTo>
                      <a:pt x="252" y="74"/>
                    </a:lnTo>
                    <a:lnTo>
                      <a:pt x="250" y="86"/>
                    </a:lnTo>
                    <a:lnTo>
                      <a:pt x="248" y="99"/>
                    </a:lnTo>
                    <a:lnTo>
                      <a:pt x="255" y="79"/>
                    </a:lnTo>
                    <a:lnTo>
                      <a:pt x="258" y="67"/>
                    </a:lnTo>
                    <a:lnTo>
                      <a:pt x="256" y="63"/>
                    </a:lnTo>
                    <a:lnTo>
                      <a:pt x="251" y="64"/>
                    </a:lnTo>
                    <a:lnTo>
                      <a:pt x="243" y="71"/>
                    </a:lnTo>
                    <a:lnTo>
                      <a:pt x="232" y="83"/>
                    </a:lnTo>
                    <a:lnTo>
                      <a:pt x="220" y="98"/>
                    </a:lnTo>
                    <a:lnTo>
                      <a:pt x="204" y="115"/>
                    </a:lnTo>
                    <a:lnTo>
                      <a:pt x="203" y="119"/>
                    </a:lnTo>
                    <a:lnTo>
                      <a:pt x="198" y="126"/>
                    </a:lnTo>
                    <a:lnTo>
                      <a:pt x="192" y="134"/>
                    </a:lnTo>
                    <a:lnTo>
                      <a:pt x="184" y="142"/>
                    </a:lnTo>
                    <a:lnTo>
                      <a:pt x="174" y="150"/>
                    </a:lnTo>
                    <a:lnTo>
                      <a:pt x="165" y="157"/>
                    </a:lnTo>
                    <a:lnTo>
                      <a:pt x="155" y="161"/>
                    </a:lnTo>
                    <a:lnTo>
                      <a:pt x="147" y="163"/>
                    </a:lnTo>
                    <a:lnTo>
                      <a:pt x="147" y="169"/>
                    </a:lnTo>
                    <a:lnTo>
                      <a:pt x="146" y="176"/>
                    </a:lnTo>
                    <a:lnTo>
                      <a:pt x="143" y="182"/>
                    </a:lnTo>
                    <a:lnTo>
                      <a:pt x="142" y="187"/>
                    </a:lnTo>
                    <a:lnTo>
                      <a:pt x="141" y="194"/>
                    </a:lnTo>
                    <a:lnTo>
                      <a:pt x="138" y="200"/>
                    </a:lnTo>
                    <a:lnTo>
                      <a:pt x="136" y="206"/>
                    </a:lnTo>
                    <a:lnTo>
                      <a:pt x="136" y="212"/>
                    </a:lnTo>
                    <a:lnTo>
                      <a:pt x="131" y="217"/>
                    </a:lnTo>
                    <a:lnTo>
                      <a:pt x="126" y="221"/>
                    </a:lnTo>
                    <a:lnTo>
                      <a:pt x="120" y="227"/>
                    </a:lnTo>
                    <a:lnTo>
                      <a:pt x="114" y="233"/>
                    </a:lnTo>
                    <a:lnTo>
                      <a:pt x="107" y="239"/>
                    </a:lnTo>
                    <a:lnTo>
                      <a:pt x="101" y="245"/>
                    </a:lnTo>
                    <a:lnTo>
                      <a:pt x="96" y="250"/>
                    </a:lnTo>
                    <a:lnTo>
                      <a:pt x="91" y="253"/>
                    </a:lnTo>
                    <a:lnTo>
                      <a:pt x="79" y="254"/>
                    </a:lnTo>
                    <a:lnTo>
                      <a:pt x="66" y="256"/>
                    </a:lnTo>
                    <a:lnTo>
                      <a:pt x="54" y="261"/>
                    </a:lnTo>
                    <a:lnTo>
                      <a:pt x="42" y="265"/>
                    </a:lnTo>
                    <a:lnTo>
                      <a:pt x="30" y="270"/>
                    </a:lnTo>
                    <a:lnTo>
                      <a:pt x="19" y="274"/>
                    </a:lnTo>
                    <a:lnTo>
                      <a:pt x="10" y="277"/>
                    </a:lnTo>
                    <a:lnTo>
                      <a:pt x="0" y="27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15" name="Freeform 514">
                <a:extLst>
                  <a:ext uri="{FF2B5EF4-FFF2-40B4-BE49-F238E27FC236}">
                    <a16:creationId xmlns:a16="http://schemas.microsoft.com/office/drawing/2014/main" id="{B8A0C5A3-69FF-4C37-72C7-C5C27905A3D6}"/>
                  </a:ext>
                </a:extLst>
              </p:cNvPr>
              <p:cNvSpPr>
                <a:spLocks/>
              </p:cNvSpPr>
              <p:nvPr/>
            </p:nvSpPr>
            <p:spPr bwMode="auto">
              <a:xfrm>
                <a:off x="1141" y="2328"/>
                <a:ext cx="15" cy="106"/>
              </a:xfrm>
              <a:custGeom>
                <a:avLst/>
                <a:gdLst>
                  <a:gd name="T0" fmla="*/ 0 w 46"/>
                  <a:gd name="T1" fmla="*/ 0 h 211"/>
                  <a:gd name="T2" fmla="*/ 0 w 46"/>
                  <a:gd name="T3" fmla="*/ 0 h 211"/>
                  <a:gd name="T4" fmla="*/ 0 w 46"/>
                  <a:gd name="T5" fmla="*/ 1 h 211"/>
                  <a:gd name="T6" fmla="*/ 0 w 46"/>
                  <a:gd name="T7" fmla="*/ 1 h 211"/>
                  <a:gd name="T8" fmla="*/ 0 w 46"/>
                  <a:gd name="T9" fmla="*/ 1 h 211"/>
                  <a:gd name="T10" fmla="*/ 0 w 46"/>
                  <a:gd name="T11" fmla="*/ 1 h 211"/>
                  <a:gd name="T12" fmla="*/ 0 w 46"/>
                  <a:gd name="T13" fmla="*/ 1 h 211"/>
                  <a:gd name="T14" fmla="*/ 0 w 46"/>
                  <a:gd name="T15" fmla="*/ 1 h 211"/>
                  <a:gd name="T16" fmla="*/ 0 w 46"/>
                  <a:gd name="T17" fmla="*/ 1 h 211"/>
                  <a:gd name="T18" fmla="*/ 0 w 46"/>
                  <a:gd name="T19" fmla="*/ 1 h 211"/>
                  <a:gd name="T20" fmla="*/ 0 w 46"/>
                  <a:gd name="T21" fmla="*/ 1 h 211"/>
                  <a:gd name="T22" fmla="*/ 0 w 46"/>
                  <a:gd name="T23" fmla="*/ 1 h 211"/>
                  <a:gd name="T24" fmla="*/ 0 w 46"/>
                  <a:gd name="T25" fmla="*/ 1 h 211"/>
                  <a:gd name="T26" fmla="*/ 0 w 46"/>
                  <a:gd name="T27" fmla="*/ 1 h 211"/>
                  <a:gd name="T28" fmla="*/ 0 w 46"/>
                  <a:gd name="T29" fmla="*/ 1 h 211"/>
                  <a:gd name="T30" fmla="*/ 0 w 46"/>
                  <a:gd name="T31" fmla="*/ 1 h 211"/>
                  <a:gd name="T32" fmla="*/ 0 w 46"/>
                  <a:gd name="T33" fmla="*/ 1 h 211"/>
                  <a:gd name="T34" fmla="*/ 0 w 46"/>
                  <a:gd name="T35" fmla="*/ 1 h 211"/>
                  <a:gd name="T36" fmla="*/ 0 w 46"/>
                  <a:gd name="T37" fmla="*/ 1 h 211"/>
                  <a:gd name="T38" fmla="*/ 0 w 46"/>
                  <a:gd name="T39" fmla="*/ 1 h 211"/>
                  <a:gd name="T40" fmla="*/ 0 w 46"/>
                  <a:gd name="T41" fmla="*/ 1 h 211"/>
                  <a:gd name="T42" fmla="*/ 0 w 46"/>
                  <a:gd name="T43" fmla="*/ 1 h 211"/>
                  <a:gd name="T44" fmla="*/ 0 w 46"/>
                  <a:gd name="T45" fmla="*/ 1 h 2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6"/>
                  <a:gd name="T70" fmla="*/ 0 h 211"/>
                  <a:gd name="T71" fmla="*/ 46 w 46"/>
                  <a:gd name="T72" fmla="*/ 211 h 2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6" h="211">
                    <a:moveTo>
                      <a:pt x="46" y="0"/>
                    </a:moveTo>
                    <a:lnTo>
                      <a:pt x="46" y="0"/>
                    </a:lnTo>
                    <a:lnTo>
                      <a:pt x="46" y="12"/>
                    </a:lnTo>
                    <a:lnTo>
                      <a:pt x="44" y="24"/>
                    </a:lnTo>
                    <a:lnTo>
                      <a:pt x="42" y="38"/>
                    </a:lnTo>
                    <a:lnTo>
                      <a:pt x="39" y="52"/>
                    </a:lnTo>
                    <a:lnTo>
                      <a:pt x="35" y="65"/>
                    </a:lnTo>
                    <a:lnTo>
                      <a:pt x="31" y="79"/>
                    </a:lnTo>
                    <a:lnTo>
                      <a:pt x="27" y="92"/>
                    </a:lnTo>
                    <a:lnTo>
                      <a:pt x="23" y="106"/>
                    </a:lnTo>
                    <a:lnTo>
                      <a:pt x="19" y="120"/>
                    </a:lnTo>
                    <a:lnTo>
                      <a:pt x="15" y="133"/>
                    </a:lnTo>
                    <a:lnTo>
                      <a:pt x="11" y="147"/>
                    </a:lnTo>
                    <a:lnTo>
                      <a:pt x="7" y="160"/>
                    </a:lnTo>
                    <a:lnTo>
                      <a:pt x="4" y="174"/>
                    </a:lnTo>
                    <a:lnTo>
                      <a:pt x="1" y="186"/>
                    </a:lnTo>
                    <a:lnTo>
                      <a:pt x="0" y="199"/>
                    </a:lnTo>
                    <a:lnTo>
                      <a:pt x="0" y="211"/>
                    </a:lnTo>
                    <a:lnTo>
                      <a:pt x="1" y="205"/>
                    </a:lnTo>
                    <a:lnTo>
                      <a:pt x="7" y="195"/>
                    </a:lnTo>
                    <a:lnTo>
                      <a:pt x="11" y="186"/>
                    </a:lnTo>
                    <a:lnTo>
                      <a:pt x="12"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16" name="Freeform 515">
                <a:extLst>
                  <a:ext uri="{FF2B5EF4-FFF2-40B4-BE49-F238E27FC236}">
                    <a16:creationId xmlns:a16="http://schemas.microsoft.com/office/drawing/2014/main" id="{FD1F8577-13E3-FBE3-C12A-85C38F6E3985}"/>
                  </a:ext>
                </a:extLst>
              </p:cNvPr>
              <p:cNvSpPr>
                <a:spLocks/>
              </p:cNvSpPr>
              <p:nvPr/>
            </p:nvSpPr>
            <p:spPr bwMode="auto">
              <a:xfrm>
                <a:off x="1126" y="2177"/>
                <a:ext cx="38" cy="143"/>
              </a:xfrm>
              <a:custGeom>
                <a:avLst/>
                <a:gdLst>
                  <a:gd name="T0" fmla="*/ 0 w 114"/>
                  <a:gd name="T1" fmla="*/ 1 h 286"/>
                  <a:gd name="T2" fmla="*/ 0 w 114"/>
                  <a:gd name="T3" fmla="*/ 1 h 286"/>
                  <a:gd name="T4" fmla="*/ 0 w 114"/>
                  <a:gd name="T5" fmla="*/ 1 h 286"/>
                  <a:gd name="T6" fmla="*/ 0 w 114"/>
                  <a:gd name="T7" fmla="*/ 1 h 286"/>
                  <a:gd name="T8" fmla="*/ 0 w 114"/>
                  <a:gd name="T9" fmla="*/ 1 h 286"/>
                  <a:gd name="T10" fmla="*/ 0 w 114"/>
                  <a:gd name="T11" fmla="*/ 1 h 286"/>
                  <a:gd name="T12" fmla="*/ 0 w 114"/>
                  <a:gd name="T13" fmla="*/ 1 h 286"/>
                  <a:gd name="T14" fmla="*/ 0 w 114"/>
                  <a:gd name="T15" fmla="*/ 1 h 286"/>
                  <a:gd name="T16" fmla="*/ 0 w 114"/>
                  <a:gd name="T17" fmla="*/ 1 h 286"/>
                  <a:gd name="T18" fmla="*/ 0 w 114"/>
                  <a:gd name="T19" fmla="*/ 1 h 286"/>
                  <a:gd name="T20" fmla="*/ 0 w 114"/>
                  <a:gd name="T21" fmla="*/ 1 h 286"/>
                  <a:gd name="T22" fmla="*/ 0 w 114"/>
                  <a:gd name="T23" fmla="*/ 1 h 286"/>
                  <a:gd name="T24" fmla="*/ 0 w 114"/>
                  <a:gd name="T25" fmla="*/ 1 h 286"/>
                  <a:gd name="T26" fmla="*/ 0 w 114"/>
                  <a:gd name="T27" fmla="*/ 1 h 286"/>
                  <a:gd name="T28" fmla="*/ 0 w 114"/>
                  <a:gd name="T29" fmla="*/ 1 h 286"/>
                  <a:gd name="T30" fmla="*/ 0 w 114"/>
                  <a:gd name="T31" fmla="*/ 1 h 286"/>
                  <a:gd name="T32" fmla="*/ 0 w 114"/>
                  <a:gd name="T33" fmla="*/ 1 h 286"/>
                  <a:gd name="T34" fmla="*/ 0 w 114"/>
                  <a:gd name="T35" fmla="*/ 0 h 286"/>
                  <a:gd name="T36" fmla="*/ 0 w 114"/>
                  <a:gd name="T37" fmla="*/ 0 h 286"/>
                  <a:gd name="T38" fmla="*/ 0 w 114"/>
                  <a:gd name="T39" fmla="*/ 1 h 286"/>
                  <a:gd name="T40" fmla="*/ 0 w 114"/>
                  <a:gd name="T41" fmla="*/ 1 h 286"/>
                  <a:gd name="T42" fmla="*/ 0 w 114"/>
                  <a:gd name="T43" fmla="*/ 1 h 286"/>
                  <a:gd name="T44" fmla="*/ 0 w 114"/>
                  <a:gd name="T45" fmla="*/ 1 h 286"/>
                  <a:gd name="T46" fmla="*/ 0 w 114"/>
                  <a:gd name="T47" fmla="*/ 1 h 286"/>
                  <a:gd name="T48" fmla="*/ 0 w 114"/>
                  <a:gd name="T49" fmla="*/ 1 h 286"/>
                  <a:gd name="T50" fmla="*/ 0 w 114"/>
                  <a:gd name="T51" fmla="*/ 1 h 286"/>
                  <a:gd name="T52" fmla="*/ 0 w 114"/>
                  <a:gd name="T53" fmla="*/ 1 h 286"/>
                  <a:gd name="T54" fmla="*/ 0 w 114"/>
                  <a:gd name="T55" fmla="*/ 1 h 286"/>
                  <a:gd name="T56" fmla="*/ 0 w 114"/>
                  <a:gd name="T57" fmla="*/ 1 h 286"/>
                  <a:gd name="T58" fmla="*/ 0 w 114"/>
                  <a:gd name="T59" fmla="*/ 1 h 286"/>
                  <a:gd name="T60" fmla="*/ 0 w 114"/>
                  <a:gd name="T61" fmla="*/ 1 h 286"/>
                  <a:gd name="T62" fmla="*/ 0 w 114"/>
                  <a:gd name="T63" fmla="*/ 1 h 286"/>
                  <a:gd name="T64" fmla="*/ 0 w 114"/>
                  <a:gd name="T65" fmla="*/ 1 h 286"/>
                  <a:gd name="T66" fmla="*/ 0 w 114"/>
                  <a:gd name="T67" fmla="*/ 1 h 286"/>
                  <a:gd name="T68" fmla="*/ 0 w 114"/>
                  <a:gd name="T69" fmla="*/ 1 h 286"/>
                  <a:gd name="T70" fmla="*/ 0 w 114"/>
                  <a:gd name="T71" fmla="*/ 1 h 28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286"/>
                  <a:gd name="T110" fmla="*/ 114 w 114"/>
                  <a:gd name="T111" fmla="*/ 286 h 28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286">
                    <a:moveTo>
                      <a:pt x="0" y="286"/>
                    </a:moveTo>
                    <a:lnTo>
                      <a:pt x="0" y="286"/>
                    </a:lnTo>
                    <a:lnTo>
                      <a:pt x="3" y="267"/>
                    </a:lnTo>
                    <a:lnTo>
                      <a:pt x="8" y="249"/>
                    </a:lnTo>
                    <a:lnTo>
                      <a:pt x="15" y="231"/>
                    </a:lnTo>
                    <a:lnTo>
                      <a:pt x="23" y="213"/>
                    </a:lnTo>
                    <a:lnTo>
                      <a:pt x="31" y="196"/>
                    </a:lnTo>
                    <a:lnTo>
                      <a:pt x="41" y="178"/>
                    </a:lnTo>
                    <a:lnTo>
                      <a:pt x="50" y="161"/>
                    </a:lnTo>
                    <a:lnTo>
                      <a:pt x="61" y="143"/>
                    </a:lnTo>
                    <a:lnTo>
                      <a:pt x="70" y="125"/>
                    </a:lnTo>
                    <a:lnTo>
                      <a:pt x="81" y="108"/>
                    </a:lnTo>
                    <a:lnTo>
                      <a:pt x="89" y="90"/>
                    </a:lnTo>
                    <a:lnTo>
                      <a:pt x="97" y="73"/>
                    </a:lnTo>
                    <a:lnTo>
                      <a:pt x="104" y="54"/>
                    </a:lnTo>
                    <a:lnTo>
                      <a:pt x="109" y="36"/>
                    </a:lnTo>
                    <a:lnTo>
                      <a:pt x="112" y="18"/>
                    </a:lnTo>
                    <a:lnTo>
                      <a:pt x="114" y="0"/>
                    </a:lnTo>
                    <a:lnTo>
                      <a:pt x="109" y="6"/>
                    </a:lnTo>
                    <a:lnTo>
                      <a:pt x="105" y="11"/>
                    </a:lnTo>
                    <a:lnTo>
                      <a:pt x="101" y="17"/>
                    </a:lnTo>
                    <a:lnTo>
                      <a:pt x="97" y="22"/>
                    </a:lnTo>
                    <a:lnTo>
                      <a:pt x="91" y="26"/>
                    </a:lnTo>
                    <a:lnTo>
                      <a:pt x="83" y="30"/>
                    </a:lnTo>
                    <a:lnTo>
                      <a:pt x="72" y="31"/>
                    </a:lnTo>
                    <a:lnTo>
                      <a:pt x="57" y="32"/>
                    </a:lnTo>
                    <a:lnTo>
                      <a:pt x="57" y="41"/>
                    </a:lnTo>
                    <a:lnTo>
                      <a:pt x="57" y="48"/>
                    </a:lnTo>
                    <a:lnTo>
                      <a:pt x="58" y="54"/>
                    </a:lnTo>
                    <a:lnTo>
                      <a:pt x="60" y="60"/>
                    </a:lnTo>
                    <a:lnTo>
                      <a:pt x="62" y="65"/>
                    </a:lnTo>
                    <a:lnTo>
                      <a:pt x="66" y="70"/>
                    </a:lnTo>
                    <a:lnTo>
                      <a:pt x="72" y="76"/>
                    </a:lnTo>
                    <a:lnTo>
                      <a:pt x="80" y="82"/>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17" name="Freeform 516">
                <a:extLst>
                  <a:ext uri="{FF2B5EF4-FFF2-40B4-BE49-F238E27FC236}">
                    <a16:creationId xmlns:a16="http://schemas.microsoft.com/office/drawing/2014/main" id="{87B51749-7780-F1CC-5C4B-FACB4474044A}"/>
                  </a:ext>
                </a:extLst>
              </p:cNvPr>
              <p:cNvSpPr>
                <a:spLocks/>
              </p:cNvSpPr>
              <p:nvPr/>
            </p:nvSpPr>
            <p:spPr bwMode="auto">
              <a:xfrm>
                <a:off x="1152" y="2185"/>
                <a:ext cx="30" cy="53"/>
              </a:xfrm>
              <a:custGeom>
                <a:avLst/>
                <a:gdLst>
                  <a:gd name="T0" fmla="*/ 0 w 90"/>
                  <a:gd name="T1" fmla="*/ 0 h 106"/>
                  <a:gd name="T2" fmla="*/ 0 w 90"/>
                  <a:gd name="T3" fmla="*/ 0 h 106"/>
                  <a:gd name="T4" fmla="*/ 0 w 90"/>
                  <a:gd name="T5" fmla="*/ 1 h 106"/>
                  <a:gd name="T6" fmla="*/ 0 w 90"/>
                  <a:gd name="T7" fmla="*/ 1 h 106"/>
                  <a:gd name="T8" fmla="*/ 0 w 90"/>
                  <a:gd name="T9" fmla="*/ 1 h 106"/>
                  <a:gd name="T10" fmla="*/ 0 w 90"/>
                  <a:gd name="T11" fmla="*/ 1 h 106"/>
                  <a:gd name="T12" fmla="*/ 0 w 90"/>
                  <a:gd name="T13" fmla="*/ 1 h 106"/>
                  <a:gd name="T14" fmla="*/ 0 w 90"/>
                  <a:gd name="T15" fmla="*/ 1 h 106"/>
                  <a:gd name="T16" fmla="*/ 0 w 90"/>
                  <a:gd name="T17" fmla="*/ 1 h 106"/>
                  <a:gd name="T18" fmla="*/ 0 w 90"/>
                  <a:gd name="T19" fmla="*/ 1 h 106"/>
                  <a:gd name="T20" fmla="*/ 0 w 90"/>
                  <a:gd name="T21" fmla="*/ 1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106"/>
                  <a:gd name="T35" fmla="*/ 90 w 90"/>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106">
                    <a:moveTo>
                      <a:pt x="90" y="0"/>
                    </a:moveTo>
                    <a:lnTo>
                      <a:pt x="90" y="0"/>
                    </a:lnTo>
                    <a:lnTo>
                      <a:pt x="74" y="12"/>
                    </a:lnTo>
                    <a:lnTo>
                      <a:pt x="62" y="24"/>
                    </a:lnTo>
                    <a:lnTo>
                      <a:pt x="52" y="35"/>
                    </a:lnTo>
                    <a:lnTo>
                      <a:pt x="44" y="46"/>
                    </a:lnTo>
                    <a:lnTo>
                      <a:pt x="39" y="60"/>
                    </a:lnTo>
                    <a:lnTo>
                      <a:pt x="36" y="74"/>
                    </a:lnTo>
                    <a:lnTo>
                      <a:pt x="34" y="89"/>
                    </a:lnTo>
                    <a:lnTo>
                      <a:pt x="34" y="106"/>
                    </a:lnTo>
                    <a:lnTo>
                      <a:pt x="0" y="10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18" name="Freeform 517">
                <a:extLst>
                  <a:ext uri="{FF2B5EF4-FFF2-40B4-BE49-F238E27FC236}">
                    <a16:creationId xmlns:a16="http://schemas.microsoft.com/office/drawing/2014/main" id="{A8E98490-FC08-C9AD-A2BC-3055CF6440AA}"/>
                  </a:ext>
                </a:extLst>
              </p:cNvPr>
              <p:cNvSpPr>
                <a:spLocks/>
              </p:cNvSpPr>
              <p:nvPr/>
            </p:nvSpPr>
            <p:spPr bwMode="auto">
              <a:xfrm>
                <a:off x="1627" y="2246"/>
                <a:ext cx="86" cy="208"/>
              </a:xfrm>
              <a:custGeom>
                <a:avLst/>
                <a:gdLst>
                  <a:gd name="T0" fmla="*/ 0 w 259"/>
                  <a:gd name="T1" fmla="*/ 0 h 417"/>
                  <a:gd name="T2" fmla="*/ 0 w 259"/>
                  <a:gd name="T3" fmla="*/ 0 h 417"/>
                  <a:gd name="T4" fmla="*/ 0 w 259"/>
                  <a:gd name="T5" fmla="*/ 0 h 417"/>
                  <a:gd name="T6" fmla="*/ 0 w 259"/>
                  <a:gd name="T7" fmla="*/ 0 h 417"/>
                  <a:gd name="T8" fmla="*/ 0 w 259"/>
                  <a:gd name="T9" fmla="*/ 0 h 417"/>
                  <a:gd name="T10" fmla="*/ 0 w 259"/>
                  <a:gd name="T11" fmla="*/ 0 h 417"/>
                  <a:gd name="T12" fmla="*/ 0 w 259"/>
                  <a:gd name="T13" fmla="*/ 0 h 417"/>
                  <a:gd name="T14" fmla="*/ 0 w 259"/>
                  <a:gd name="T15" fmla="*/ 0 h 417"/>
                  <a:gd name="T16" fmla="*/ 0 w 259"/>
                  <a:gd name="T17" fmla="*/ 0 h 417"/>
                  <a:gd name="T18" fmla="*/ 0 w 259"/>
                  <a:gd name="T19" fmla="*/ 0 h 417"/>
                  <a:gd name="T20" fmla="*/ 0 w 259"/>
                  <a:gd name="T21" fmla="*/ 0 h 417"/>
                  <a:gd name="T22" fmla="*/ 0 w 259"/>
                  <a:gd name="T23" fmla="*/ 0 h 417"/>
                  <a:gd name="T24" fmla="*/ 0 w 259"/>
                  <a:gd name="T25" fmla="*/ 0 h 417"/>
                  <a:gd name="T26" fmla="*/ 0 w 259"/>
                  <a:gd name="T27" fmla="*/ 0 h 417"/>
                  <a:gd name="T28" fmla="*/ 0 w 259"/>
                  <a:gd name="T29" fmla="*/ 0 h 417"/>
                  <a:gd name="T30" fmla="*/ 0 w 259"/>
                  <a:gd name="T31" fmla="*/ 0 h 417"/>
                  <a:gd name="T32" fmla="*/ 0 w 259"/>
                  <a:gd name="T33" fmla="*/ 0 h 417"/>
                  <a:gd name="T34" fmla="*/ 0 w 259"/>
                  <a:gd name="T35" fmla="*/ 0 h 417"/>
                  <a:gd name="T36" fmla="*/ 0 w 259"/>
                  <a:gd name="T37" fmla="*/ 0 h 417"/>
                  <a:gd name="T38" fmla="*/ 0 w 259"/>
                  <a:gd name="T39" fmla="*/ 0 h 417"/>
                  <a:gd name="T40" fmla="*/ 0 w 259"/>
                  <a:gd name="T41" fmla="*/ 0 h 417"/>
                  <a:gd name="T42" fmla="*/ 0 w 259"/>
                  <a:gd name="T43" fmla="*/ 0 h 417"/>
                  <a:gd name="T44" fmla="*/ 0 w 259"/>
                  <a:gd name="T45" fmla="*/ 0 h 417"/>
                  <a:gd name="T46" fmla="*/ 0 w 259"/>
                  <a:gd name="T47" fmla="*/ 0 h 417"/>
                  <a:gd name="T48" fmla="*/ 0 w 259"/>
                  <a:gd name="T49" fmla="*/ 0 h 417"/>
                  <a:gd name="T50" fmla="*/ 0 w 259"/>
                  <a:gd name="T51" fmla="*/ 0 h 417"/>
                  <a:gd name="T52" fmla="*/ 0 w 259"/>
                  <a:gd name="T53" fmla="*/ 0 h 417"/>
                  <a:gd name="T54" fmla="*/ 0 w 259"/>
                  <a:gd name="T55" fmla="*/ 0 h 417"/>
                  <a:gd name="T56" fmla="*/ 0 w 259"/>
                  <a:gd name="T57" fmla="*/ 0 h 417"/>
                  <a:gd name="T58" fmla="*/ 0 w 259"/>
                  <a:gd name="T59" fmla="*/ 0 h 417"/>
                  <a:gd name="T60" fmla="*/ 0 w 259"/>
                  <a:gd name="T61" fmla="*/ 0 h 417"/>
                  <a:gd name="T62" fmla="*/ 0 w 259"/>
                  <a:gd name="T63" fmla="*/ 0 h 417"/>
                  <a:gd name="T64" fmla="*/ 0 w 259"/>
                  <a:gd name="T65" fmla="*/ 0 h 417"/>
                  <a:gd name="T66" fmla="*/ 0 w 259"/>
                  <a:gd name="T67" fmla="*/ 0 h 417"/>
                  <a:gd name="T68" fmla="*/ 0 w 259"/>
                  <a:gd name="T69" fmla="*/ 0 h 417"/>
                  <a:gd name="T70" fmla="*/ 0 w 259"/>
                  <a:gd name="T71" fmla="*/ 0 h 417"/>
                  <a:gd name="T72" fmla="*/ 0 w 259"/>
                  <a:gd name="T73" fmla="*/ 0 h 417"/>
                  <a:gd name="T74" fmla="*/ 0 w 259"/>
                  <a:gd name="T75" fmla="*/ 0 h 417"/>
                  <a:gd name="T76" fmla="*/ 0 w 259"/>
                  <a:gd name="T77" fmla="*/ 0 h 4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9"/>
                  <a:gd name="T118" fmla="*/ 0 h 417"/>
                  <a:gd name="T119" fmla="*/ 259 w 259"/>
                  <a:gd name="T120" fmla="*/ 417 h 4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9" h="417">
                    <a:moveTo>
                      <a:pt x="67" y="409"/>
                    </a:moveTo>
                    <a:lnTo>
                      <a:pt x="67" y="409"/>
                    </a:lnTo>
                    <a:lnTo>
                      <a:pt x="74" y="401"/>
                    </a:lnTo>
                    <a:lnTo>
                      <a:pt x="78" y="392"/>
                    </a:lnTo>
                    <a:lnTo>
                      <a:pt x="80" y="383"/>
                    </a:lnTo>
                    <a:lnTo>
                      <a:pt x="80" y="376"/>
                    </a:lnTo>
                    <a:lnTo>
                      <a:pt x="90" y="376"/>
                    </a:lnTo>
                    <a:lnTo>
                      <a:pt x="97" y="367"/>
                    </a:lnTo>
                    <a:lnTo>
                      <a:pt x="102" y="357"/>
                    </a:lnTo>
                    <a:lnTo>
                      <a:pt x="109" y="344"/>
                    </a:lnTo>
                    <a:lnTo>
                      <a:pt x="116" y="330"/>
                    </a:lnTo>
                    <a:lnTo>
                      <a:pt x="121" y="315"/>
                    </a:lnTo>
                    <a:lnTo>
                      <a:pt x="127" y="299"/>
                    </a:lnTo>
                    <a:lnTo>
                      <a:pt x="132" y="282"/>
                    </a:lnTo>
                    <a:lnTo>
                      <a:pt x="138" y="265"/>
                    </a:lnTo>
                    <a:lnTo>
                      <a:pt x="142" y="247"/>
                    </a:lnTo>
                    <a:lnTo>
                      <a:pt x="146" y="230"/>
                    </a:lnTo>
                    <a:lnTo>
                      <a:pt x="150" y="214"/>
                    </a:lnTo>
                    <a:lnTo>
                      <a:pt x="154" y="198"/>
                    </a:lnTo>
                    <a:lnTo>
                      <a:pt x="155" y="184"/>
                    </a:lnTo>
                    <a:lnTo>
                      <a:pt x="158" y="170"/>
                    </a:lnTo>
                    <a:lnTo>
                      <a:pt x="159" y="158"/>
                    </a:lnTo>
                    <a:lnTo>
                      <a:pt x="159" y="147"/>
                    </a:lnTo>
                    <a:lnTo>
                      <a:pt x="171" y="136"/>
                    </a:lnTo>
                    <a:lnTo>
                      <a:pt x="185" y="120"/>
                    </a:lnTo>
                    <a:lnTo>
                      <a:pt x="197" y="101"/>
                    </a:lnTo>
                    <a:lnTo>
                      <a:pt x="209" y="81"/>
                    </a:lnTo>
                    <a:lnTo>
                      <a:pt x="222" y="59"/>
                    </a:lnTo>
                    <a:lnTo>
                      <a:pt x="235" y="38"/>
                    </a:lnTo>
                    <a:lnTo>
                      <a:pt x="247" y="17"/>
                    </a:lnTo>
                    <a:lnTo>
                      <a:pt x="259" y="0"/>
                    </a:lnTo>
                    <a:lnTo>
                      <a:pt x="253" y="6"/>
                    </a:lnTo>
                    <a:lnTo>
                      <a:pt x="244" y="15"/>
                    </a:lnTo>
                    <a:lnTo>
                      <a:pt x="232" y="27"/>
                    </a:lnTo>
                    <a:lnTo>
                      <a:pt x="218" y="40"/>
                    </a:lnTo>
                    <a:lnTo>
                      <a:pt x="205" y="52"/>
                    </a:lnTo>
                    <a:lnTo>
                      <a:pt x="191" y="64"/>
                    </a:lnTo>
                    <a:lnTo>
                      <a:pt x="179" y="70"/>
                    </a:lnTo>
                    <a:lnTo>
                      <a:pt x="170" y="74"/>
                    </a:lnTo>
                    <a:lnTo>
                      <a:pt x="169" y="83"/>
                    </a:lnTo>
                    <a:lnTo>
                      <a:pt x="163" y="93"/>
                    </a:lnTo>
                    <a:lnTo>
                      <a:pt x="155" y="103"/>
                    </a:lnTo>
                    <a:lnTo>
                      <a:pt x="147" y="115"/>
                    </a:lnTo>
                    <a:lnTo>
                      <a:pt x="139" y="125"/>
                    </a:lnTo>
                    <a:lnTo>
                      <a:pt x="131" y="135"/>
                    </a:lnTo>
                    <a:lnTo>
                      <a:pt x="125" y="145"/>
                    </a:lnTo>
                    <a:lnTo>
                      <a:pt x="124" y="155"/>
                    </a:lnTo>
                    <a:lnTo>
                      <a:pt x="116" y="158"/>
                    </a:lnTo>
                    <a:lnTo>
                      <a:pt x="108" y="163"/>
                    </a:lnTo>
                    <a:lnTo>
                      <a:pt x="100" y="173"/>
                    </a:lnTo>
                    <a:lnTo>
                      <a:pt x="92" y="186"/>
                    </a:lnTo>
                    <a:lnTo>
                      <a:pt x="84" y="202"/>
                    </a:lnTo>
                    <a:lnTo>
                      <a:pt x="76" y="219"/>
                    </a:lnTo>
                    <a:lnTo>
                      <a:pt x="69" y="238"/>
                    </a:lnTo>
                    <a:lnTo>
                      <a:pt x="62" y="257"/>
                    </a:lnTo>
                    <a:lnTo>
                      <a:pt x="57" y="278"/>
                    </a:lnTo>
                    <a:lnTo>
                      <a:pt x="50" y="297"/>
                    </a:lnTo>
                    <a:lnTo>
                      <a:pt x="46" y="316"/>
                    </a:lnTo>
                    <a:lnTo>
                      <a:pt x="42" y="334"/>
                    </a:lnTo>
                    <a:lnTo>
                      <a:pt x="38" y="351"/>
                    </a:lnTo>
                    <a:lnTo>
                      <a:pt x="36" y="365"/>
                    </a:lnTo>
                    <a:lnTo>
                      <a:pt x="34" y="376"/>
                    </a:lnTo>
                    <a:lnTo>
                      <a:pt x="34" y="384"/>
                    </a:lnTo>
                    <a:lnTo>
                      <a:pt x="24" y="385"/>
                    </a:lnTo>
                    <a:lnTo>
                      <a:pt x="23" y="388"/>
                    </a:lnTo>
                    <a:lnTo>
                      <a:pt x="20" y="391"/>
                    </a:lnTo>
                    <a:lnTo>
                      <a:pt x="11" y="392"/>
                    </a:lnTo>
                    <a:lnTo>
                      <a:pt x="11" y="399"/>
                    </a:lnTo>
                    <a:lnTo>
                      <a:pt x="10" y="408"/>
                    </a:lnTo>
                    <a:lnTo>
                      <a:pt x="7" y="415"/>
                    </a:lnTo>
                    <a:lnTo>
                      <a:pt x="0" y="41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19" name="Freeform 518">
                <a:extLst>
                  <a:ext uri="{FF2B5EF4-FFF2-40B4-BE49-F238E27FC236}">
                    <a16:creationId xmlns:a16="http://schemas.microsoft.com/office/drawing/2014/main" id="{33625F71-A28F-5D52-B598-7232CD7C713E}"/>
                  </a:ext>
                </a:extLst>
              </p:cNvPr>
              <p:cNvSpPr>
                <a:spLocks/>
              </p:cNvSpPr>
              <p:nvPr/>
            </p:nvSpPr>
            <p:spPr bwMode="auto">
              <a:xfrm>
                <a:off x="1610" y="2221"/>
                <a:ext cx="51" cy="224"/>
              </a:xfrm>
              <a:custGeom>
                <a:avLst/>
                <a:gdLst>
                  <a:gd name="T0" fmla="*/ 0 w 153"/>
                  <a:gd name="T1" fmla="*/ 0 h 449"/>
                  <a:gd name="T2" fmla="*/ 0 w 153"/>
                  <a:gd name="T3" fmla="*/ 0 h 449"/>
                  <a:gd name="T4" fmla="*/ 0 w 153"/>
                  <a:gd name="T5" fmla="*/ 0 h 449"/>
                  <a:gd name="T6" fmla="*/ 0 w 153"/>
                  <a:gd name="T7" fmla="*/ 0 h 449"/>
                  <a:gd name="T8" fmla="*/ 0 w 153"/>
                  <a:gd name="T9" fmla="*/ 0 h 449"/>
                  <a:gd name="T10" fmla="*/ 0 w 153"/>
                  <a:gd name="T11" fmla="*/ 0 h 449"/>
                  <a:gd name="T12" fmla="*/ 0 w 153"/>
                  <a:gd name="T13" fmla="*/ 0 h 449"/>
                  <a:gd name="T14" fmla="*/ 0 w 153"/>
                  <a:gd name="T15" fmla="*/ 0 h 449"/>
                  <a:gd name="T16" fmla="*/ 0 w 153"/>
                  <a:gd name="T17" fmla="*/ 0 h 449"/>
                  <a:gd name="T18" fmla="*/ 0 w 153"/>
                  <a:gd name="T19" fmla="*/ 0 h 449"/>
                  <a:gd name="T20" fmla="*/ 0 w 153"/>
                  <a:gd name="T21" fmla="*/ 0 h 449"/>
                  <a:gd name="T22" fmla="*/ 0 w 153"/>
                  <a:gd name="T23" fmla="*/ 0 h 449"/>
                  <a:gd name="T24" fmla="*/ 0 w 153"/>
                  <a:gd name="T25" fmla="*/ 0 h 449"/>
                  <a:gd name="T26" fmla="*/ 0 w 153"/>
                  <a:gd name="T27" fmla="*/ 0 h 449"/>
                  <a:gd name="T28" fmla="*/ 0 w 153"/>
                  <a:gd name="T29" fmla="*/ 0 h 449"/>
                  <a:gd name="T30" fmla="*/ 0 w 153"/>
                  <a:gd name="T31" fmla="*/ 0 h 449"/>
                  <a:gd name="T32" fmla="*/ 0 w 153"/>
                  <a:gd name="T33" fmla="*/ 0 h 449"/>
                  <a:gd name="T34" fmla="*/ 0 w 153"/>
                  <a:gd name="T35" fmla="*/ 0 h 449"/>
                  <a:gd name="T36" fmla="*/ 0 w 153"/>
                  <a:gd name="T37" fmla="*/ 0 h 449"/>
                  <a:gd name="T38" fmla="*/ 0 w 153"/>
                  <a:gd name="T39" fmla="*/ 0 h 449"/>
                  <a:gd name="T40" fmla="*/ 0 w 153"/>
                  <a:gd name="T41" fmla="*/ 0 h 449"/>
                  <a:gd name="T42" fmla="*/ 0 w 153"/>
                  <a:gd name="T43" fmla="*/ 0 h 449"/>
                  <a:gd name="T44" fmla="*/ 0 w 153"/>
                  <a:gd name="T45" fmla="*/ 0 h 449"/>
                  <a:gd name="T46" fmla="*/ 0 w 153"/>
                  <a:gd name="T47" fmla="*/ 0 h 449"/>
                  <a:gd name="T48" fmla="*/ 0 w 153"/>
                  <a:gd name="T49" fmla="*/ 0 h 449"/>
                  <a:gd name="T50" fmla="*/ 0 w 153"/>
                  <a:gd name="T51" fmla="*/ 0 h 449"/>
                  <a:gd name="T52" fmla="*/ 0 w 153"/>
                  <a:gd name="T53" fmla="*/ 0 h 449"/>
                  <a:gd name="T54" fmla="*/ 0 w 153"/>
                  <a:gd name="T55" fmla="*/ 0 h 449"/>
                  <a:gd name="T56" fmla="*/ 0 w 153"/>
                  <a:gd name="T57" fmla="*/ 0 h 449"/>
                  <a:gd name="T58" fmla="*/ 0 w 153"/>
                  <a:gd name="T59" fmla="*/ 0 h 449"/>
                  <a:gd name="T60" fmla="*/ 0 w 153"/>
                  <a:gd name="T61" fmla="*/ 0 h 449"/>
                  <a:gd name="T62" fmla="*/ 0 w 153"/>
                  <a:gd name="T63" fmla="*/ 0 h 449"/>
                  <a:gd name="T64" fmla="*/ 0 w 153"/>
                  <a:gd name="T65" fmla="*/ 0 h 449"/>
                  <a:gd name="T66" fmla="*/ 0 w 153"/>
                  <a:gd name="T67" fmla="*/ 0 h 449"/>
                  <a:gd name="T68" fmla="*/ 0 w 153"/>
                  <a:gd name="T69" fmla="*/ 0 h 449"/>
                  <a:gd name="T70" fmla="*/ 0 w 153"/>
                  <a:gd name="T71" fmla="*/ 0 h 449"/>
                  <a:gd name="T72" fmla="*/ 0 w 153"/>
                  <a:gd name="T73" fmla="*/ 0 h 449"/>
                  <a:gd name="T74" fmla="*/ 0 w 153"/>
                  <a:gd name="T75" fmla="*/ 0 h 449"/>
                  <a:gd name="T76" fmla="*/ 0 w 153"/>
                  <a:gd name="T77" fmla="*/ 0 h 449"/>
                  <a:gd name="T78" fmla="*/ 0 w 153"/>
                  <a:gd name="T79" fmla="*/ 0 h 449"/>
                  <a:gd name="T80" fmla="*/ 0 w 153"/>
                  <a:gd name="T81" fmla="*/ 0 h 449"/>
                  <a:gd name="T82" fmla="*/ 0 w 153"/>
                  <a:gd name="T83" fmla="*/ 0 h 449"/>
                  <a:gd name="T84" fmla="*/ 0 w 153"/>
                  <a:gd name="T85" fmla="*/ 0 h 449"/>
                  <a:gd name="T86" fmla="*/ 0 w 153"/>
                  <a:gd name="T87" fmla="*/ 0 h 449"/>
                  <a:gd name="T88" fmla="*/ 0 w 153"/>
                  <a:gd name="T89" fmla="*/ 0 h 449"/>
                  <a:gd name="T90" fmla="*/ 0 w 153"/>
                  <a:gd name="T91" fmla="*/ 0 h 449"/>
                  <a:gd name="T92" fmla="*/ 0 w 153"/>
                  <a:gd name="T93" fmla="*/ 0 h 449"/>
                  <a:gd name="T94" fmla="*/ 0 w 153"/>
                  <a:gd name="T95" fmla="*/ 0 h 449"/>
                  <a:gd name="T96" fmla="*/ 0 w 153"/>
                  <a:gd name="T97" fmla="*/ 0 h 449"/>
                  <a:gd name="T98" fmla="*/ 0 w 153"/>
                  <a:gd name="T99" fmla="*/ 0 h 449"/>
                  <a:gd name="T100" fmla="*/ 0 w 153"/>
                  <a:gd name="T101" fmla="*/ 0 h 449"/>
                  <a:gd name="T102" fmla="*/ 0 w 153"/>
                  <a:gd name="T103" fmla="*/ 0 h 449"/>
                  <a:gd name="T104" fmla="*/ 0 w 153"/>
                  <a:gd name="T105" fmla="*/ 0 h 44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53"/>
                  <a:gd name="T160" fmla="*/ 0 h 449"/>
                  <a:gd name="T161" fmla="*/ 153 w 153"/>
                  <a:gd name="T162" fmla="*/ 449 h 44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53" h="449">
                    <a:moveTo>
                      <a:pt x="141" y="229"/>
                    </a:moveTo>
                    <a:lnTo>
                      <a:pt x="141" y="229"/>
                    </a:lnTo>
                    <a:lnTo>
                      <a:pt x="137" y="213"/>
                    </a:lnTo>
                    <a:lnTo>
                      <a:pt x="136" y="199"/>
                    </a:lnTo>
                    <a:lnTo>
                      <a:pt x="135" y="184"/>
                    </a:lnTo>
                    <a:lnTo>
                      <a:pt x="133" y="169"/>
                    </a:lnTo>
                    <a:lnTo>
                      <a:pt x="135" y="154"/>
                    </a:lnTo>
                    <a:lnTo>
                      <a:pt x="135" y="140"/>
                    </a:lnTo>
                    <a:lnTo>
                      <a:pt x="137" y="126"/>
                    </a:lnTo>
                    <a:lnTo>
                      <a:pt x="139" y="111"/>
                    </a:lnTo>
                    <a:lnTo>
                      <a:pt x="141" y="98"/>
                    </a:lnTo>
                    <a:lnTo>
                      <a:pt x="144" y="83"/>
                    </a:lnTo>
                    <a:lnTo>
                      <a:pt x="145" y="70"/>
                    </a:lnTo>
                    <a:lnTo>
                      <a:pt x="148" y="56"/>
                    </a:lnTo>
                    <a:lnTo>
                      <a:pt x="151" y="42"/>
                    </a:lnTo>
                    <a:lnTo>
                      <a:pt x="152" y="28"/>
                    </a:lnTo>
                    <a:lnTo>
                      <a:pt x="153" y="14"/>
                    </a:lnTo>
                    <a:lnTo>
                      <a:pt x="153" y="0"/>
                    </a:lnTo>
                    <a:lnTo>
                      <a:pt x="147" y="17"/>
                    </a:lnTo>
                    <a:lnTo>
                      <a:pt x="140" y="36"/>
                    </a:lnTo>
                    <a:lnTo>
                      <a:pt x="132" y="55"/>
                    </a:lnTo>
                    <a:lnTo>
                      <a:pt x="124" y="73"/>
                    </a:lnTo>
                    <a:lnTo>
                      <a:pt x="117" y="92"/>
                    </a:lnTo>
                    <a:lnTo>
                      <a:pt x="109" y="113"/>
                    </a:lnTo>
                    <a:lnTo>
                      <a:pt x="102" y="132"/>
                    </a:lnTo>
                    <a:lnTo>
                      <a:pt x="94" y="152"/>
                    </a:lnTo>
                    <a:lnTo>
                      <a:pt x="87" y="171"/>
                    </a:lnTo>
                    <a:lnTo>
                      <a:pt x="82" y="192"/>
                    </a:lnTo>
                    <a:lnTo>
                      <a:pt x="77" y="211"/>
                    </a:lnTo>
                    <a:lnTo>
                      <a:pt x="71" y="230"/>
                    </a:lnTo>
                    <a:lnTo>
                      <a:pt x="67" y="249"/>
                    </a:lnTo>
                    <a:lnTo>
                      <a:pt x="65" y="267"/>
                    </a:lnTo>
                    <a:lnTo>
                      <a:pt x="62" y="285"/>
                    </a:lnTo>
                    <a:lnTo>
                      <a:pt x="62" y="302"/>
                    </a:lnTo>
                    <a:lnTo>
                      <a:pt x="54" y="309"/>
                    </a:lnTo>
                    <a:lnTo>
                      <a:pt x="47" y="315"/>
                    </a:lnTo>
                    <a:lnTo>
                      <a:pt x="42" y="323"/>
                    </a:lnTo>
                    <a:lnTo>
                      <a:pt x="36" y="332"/>
                    </a:lnTo>
                    <a:lnTo>
                      <a:pt x="31" y="341"/>
                    </a:lnTo>
                    <a:lnTo>
                      <a:pt x="27" y="350"/>
                    </a:lnTo>
                    <a:lnTo>
                      <a:pt x="21" y="360"/>
                    </a:lnTo>
                    <a:lnTo>
                      <a:pt x="17" y="369"/>
                    </a:lnTo>
                    <a:lnTo>
                      <a:pt x="8" y="371"/>
                    </a:lnTo>
                    <a:lnTo>
                      <a:pt x="3" y="379"/>
                    </a:lnTo>
                    <a:lnTo>
                      <a:pt x="0" y="390"/>
                    </a:lnTo>
                    <a:lnTo>
                      <a:pt x="0" y="403"/>
                    </a:lnTo>
                    <a:lnTo>
                      <a:pt x="1" y="416"/>
                    </a:lnTo>
                    <a:lnTo>
                      <a:pt x="4" y="430"/>
                    </a:lnTo>
                    <a:lnTo>
                      <a:pt x="5" y="441"/>
                    </a:lnTo>
                    <a:lnTo>
                      <a:pt x="7" y="44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20" name="Freeform 519">
                <a:extLst>
                  <a:ext uri="{FF2B5EF4-FFF2-40B4-BE49-F238E27FC236}">
                    <a16:creationId xmlns:a16="http://schemas.microsoft.com/office/drawing/2014/main" id="{402B2548-D664-863E-C78E-E3E9F7F170CD}"/>
                  </a:ext>
                </a:extLst>
              </p:cNvPr>
              <p:cNvSpPr>
                <a:spLocks/>
              </p:cNvSpPr>
              <p:nvPr/>
            </p:nvSpPr>
            <p:spPr bwMode="auto">
              <a:xfrm>
                <a:off x="1579" y="2217"/>
                <a:ext cx="37" cy="229"/>
              </a:xfrm>
              <a:custGeom>
                <a:avLst/>
                <a:gdLst>
                  <a:gd name="T0" fmla="*/ 0 w 111"/>
                  <a:gd name="T1" fmla="*/ 0 h 459"/>
                  <a:gd name="T2" fmla="*/ 0 w 111"/>
                  <a:gd name="T3" fmla="*/ 0 h 459"/>
                  <a:gd name="T4" fmla="*/ 0 w 111"/>
                  <a:gd name="T5" fmla="*/ 0 h 459"/>
                  <a:gd name="T6" fmla="*/ 0 w 111"/>
                  <a:gd name="T7" fmla="*/ 0 h 459"/>
                  <a:gd name="T8" fmla="*/ 0 w 111"/>
                  <a:gd name="T9" fmla="*/ 0 h 459"/>
                  <a:gd name="T10" fmla="*/ 0 w 111"/>
                  <a:gd name="T11" fmla="*/ 0 h 459"/>
                  <a:gd name="T12" fmla="*/ 0 w 111"/>
                  <a:gd name="T13" fmla="*/ 0 h 459"/>
                  <a:gd name="T14" fmla="*/ 0 w 111"/>
                  <a:gd name="T15" fmla="*/ 0 h 459"/>
                  <a:gd name="T16" fmla="*/ 0 w 111"/>
                  <a:gd name="T17" fmla="*/ 0 h 459"/>
                  <a:gd name="T18" fmla="*/ 0 w 111"/>
                  <a:gd name="T19" fmla="*/ 0 h 459"/>
                  <a:gd name="T20" fmla="*/ 0 w 111"/>
                  <a:gd name="T21" fmla="*/ 0 h 459"/>
                  <a:gd name="T22" fmla="*/ 0 w 111"/>
                  <a:gd name="T23" fmla="*/ 0 h 459"/>
                  <a:gd name="T24" fmla="*/ 0 w 111"/>
                  <a:gd name="T25" fmla="*/ 0 h 459"/>
                  <a:gd name="T26" fmla="*/ 0 w 111"/>
                  <a:gd name="T27" fmla="*/ 0 h 459"/>
                  <a:gd name="T28" fmla="*/ 0 w 111"/>
                  <a:gd name="T29" fmla="*/ 0 h 459"/>
                  <a:gd name="T30" fmla="*/ 0 w 111"/>
                  <a:gd name="T31" fmla="*/ 0 h 459"/>
                  <a:gd name="T32" fmla="*/ 0 w 111"/>
                  <a:gd name="T33" fmla="*/ 0 h 459"/>
                  <a:gd name="T34" fmla="*/ 0 w 111"/>
                  <a:gd name="T35" fmla="*/ 0 h 459"/>
                  <a:gd name="T36" fmla="*/ 0 w 111"/>
                  <a:gd name="T37" fmla="*/ 0 h 459"/>
                  <a:gd name="T38" fmla="*/ 0 w 111"/>
                  <a:gd name="T39" fmla="*/ 0 h 459"/>
                  <a:gd name="T40" fmla="*/ 0 w 111"/>
                  <a:gd name="T41" fmla="*/ 0 h 459"/>
                  <a:gd name="T42" fmla="*/ 0 w 111"/>
                  <a:gd name="T43" fmla="*/ 0 h 459"/>
                  <a:gd name="T44" fmla="*/ 0 w 111"/>
                  <a:gd name="T45" fmla="*/ 0 h 459"/>
                  <a:gd name="T46" fmla="*/ 0 w 111"/>
                  <a:gd name="T47" fmla="*/ 0 h 459"/>
                  <a:gd name="T48" fmla="*/ 0 w 111"/>
                  <a:gd name="T49" fmla="*/ 0 h 459"/>
                  <a:gd name="T50" fmla="*/ 0 w 111"/>
                  <a:gd name="T51" fmla="*/ 0 h 459"/>
                  <a:gd name="T52" fmla="*/ 0 w 111"/>
                  <a:gd name="T53" fmla="*/ 0 h 459"/>
                  <a:gd name="T54" fmla="*/ 0 w 111"/>
                  <a:gd name="T55" fmla="*/ 0 h 459"/>
                  <a:gd name="T56" fmla="*/ 0 w 111"/>
                  <a:gd name="T57" fmla="*/ 0 h 459"/>
                  <a:gd name="T58" fmla="*/ 0 w 111"/>
                  <a:gd name="T59" fmla="*/ 0 h 459"/>
                  <a:gd name="T60" fmla="*/ 0 w 111"/>
                  <a:gd name="T61" fmla="*/ 0 h 459"/>
                  <a:gd name="T62" fmla="*/ 0 w 111"/>
                  <a:gd name="T63" fmla="*/ 0 h 459"/>
                  <a:gd name="T64" fmla="*/ 0 w 111"/>
                  <a:gd name="T65" fmla="*/ 0 h 459"/>
                  <a:gd name="T66" fmla="*/ 0 w 111"/>
                  <a:gd name="T67" fmla="*/ 0 h 459"/>
                  <a:gd name="T68" fmla="*/ 0 w 111"/>
                  <a:gd name="T69" fmla="*/ 0 h 459"/>
                  <a:gd name="T70" fmla="*/ 0 w 111"/>
                  <a:gd name="T71" fmla="*/ 0 h 459"/>
                  <a:gd name="T72" fmla="*/ 0 w 111"/>
                  <a:gd name="T73" fmla="*/ 0 h 459"/>
                  <a:gd name="T74" fmla="*/ 0 w 111"/>
                  <a:gd name="T75" fmla="*/ 0 h 459"/>
                  <a:gd name="T76" fmla="*/ 0 w 111"/>
                  <a:gd name="T77" fmla="*/ 0 h 459"/>
                  <a:gd name="T78" fmla="*/ 0 w 111"/>
                  <a:gd name="T79" fmla="*/ 0 h 459"/>
                  <a:gd name="T80" fmla="*/ 0 w 111"/>
                  <a:gd name="T81" fmla="*/ 0 h 459"/>
                  <a:gd name="T82" fmla="*/ 0 w 111"/>
                  <a:gd name="T83" fmla="*/ 0 h 459"/>
                  <a:gd name="T84" fmla="*/ 0 w 111"/>
                  <a:gd name="T85" fmla="*/ 0 h 459"/>
                  <a:gd name="T86" fmla="*/ 0 w 111"/>
                  <a:gd name="T87" fmla="*/ 0 h 459"/>
                  <a:gd name="T88" fmla="*/ 0 w 111"/>
                  <a:gd name="T89" fmla="*/ 0 h 459"/>
                  <a:gd name="T90" fmla="*/ 0 w 111"/>
                  <a:gd name="T91" fmla="*/ 0 h 459"/>
                  <a:gd name="T92" fmla="*/ 0 w 111"/>
                  <a:gd name="T93" fmla="*/ 0 h 459"/>
                  <a:gd name="T94" fmla="*/ 0 w 111"/>
                  <a:gd name="T95" fmla="*/ 0 h 459"/>
                  <a:gd name="T96" fmla="*/ 0 w 111"/>
                  <a:gd name="T97" fmla="*/ 0 h 4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1"/>
                  <a:gd name="T148" fmla="*/ 0 h 459"/>
                  <a:gd name="T149" fmla="*/ 111 w 111"/>
                  <a:gd name="T150" fmla="*/ 459 h 45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1" h="459">
                    <a:moveTo>
                      <a:pt x="101" y="370"/>
                    </a:moveTo>
                    <a:lnTo>
                      <a:pt x="101" y="370"/>
                    </a:lnTo>
                    <a:lnTo>
                      <a:pt x="101" y="346"/>
                    </a:lnTo>
                    <a:lnTo>
                      <a:pt x="101" y="323"/>
                    </a:lnTo>
                    <a:lnTo>
                      <a:pt x="99" y="299"/>
                    </a:lnTo>
                    <a:lnTo>
                      <a:pt x="99" y="276"/>
                    </a:lnTo>
                    <a:lnTo>
                      <a:pt x="98" y="253"/>
                    </a:lnTo>
                    <a:lnTo>
                      <a:pt x="98" y="229"/>
                    </a:lnTo>
                    <a:lnTo>
                      <a:pt x="98" y="205"/>
                    </a:lnTo>
                    <a:lnTo>
                      <a:pt x="98" y="182"/>
                    </a:lnTo>
                    <a:lnTo>
                      <a:pt x="98" y="159"/>
                    </a:lnTo>
                    <a:lnTo>
                      <a:pt x="98" y="135"/>
                    </a:lnTo>
                    <a:lnTo>
                      <a:pt x="99" y="113"/>
                    </a:lnTo>
                    <a:lnTo>
                      <a:pt x="101" y="90"/>
                    </a:lnTo>
                    <a:lnTo>
                      <a:pt x="102" y="67"/>
                    </a:lnTo>
                    <a:lnTo>
                      <a:pt x="105" y="45"/>
                    </a:lnTo>
                    <a:lnTo>
                      <a:pt x="107" y="22"/>
                    </a:lnTo>
                    <a:lnTo>
                      <a:pt x="111" y="0"/>
                    </a:lnTo>
                    <a:lnTo>
                      <a:pt x="110" y="15"/>
                    </a:lnTo>
                    <a:lnTo>
                      <a:pt x="106" y="33"/>
                    </a:lnTo>
                    <a:lnTo>
                      <a:pt x="99" y="54"/>
                    </a:lnTo>
                    <a:lnTo>
                      <a:pt x="91" y="74"/>
                    </a:lnTo>
                    <a:lnTo>
                      <a:pt x="80" y="94"/>
                    </a:lnTo>
                    <a:lnTo>
                      <a:pt x="70" y="113"/>
                    </a:lnTo>
                    <a:lnTo>
                      <a:pt x="57" y="128"/>
                    </a:lnTo>
                    <a:lnTo>
                      <a:pt x="44" y="140"/>
                    </a:lnTo>
                    <a:lnTo>
                      <a:pt x="44" y="149"/>
                    </a:lnTo>
                    <a:lnTo>
                      <a:pt x="44" y="161"/>
                    </a:lnTo>
                    <a:lnTo>
                      <a:pt x="44" y="178"/>
                    </a:lnTo>
                    <a:lnTo>
                      <a:pt x="43" y="199"/>
                    </a:lnTo>
                    <a:lnTo>
                      <a:pt x="43" y="221"/>
                    </a:lnTo>
                    <a:lnTo>
                      <a:pt x="41" y="245"/>
                    </a:lnTo>
                    <a:lnTo>
                      <a:pt x="40" y="270"/>
                    </a:lnTo>
                    <a:lnTo>
                      <a:pt x="39" y="295"/>
                    </a:lnTo>
                    <a:lnTo>
                      <a:pt x="36" y="320"/>
                    </a:lnTo>
                    <a:lnTo>
                      <a:pt x="33" y="345"/>
                    </a:lnTo>
                    <a:lnTo>
                      <a:pt x="29" y="366"/>
                    </a:lnTo>
                    <a:lnTo>
                      <a:pt x="25" y="387"/>
                    </a:lnTo>
                    <a:lnTo>
                      <a:pt x="20" y="402"/>
                    </a:lnTo>
                    <a:lnTo>
                      <a:pt x="14" y="415"/>
                    </a:lnTo>
                    <a:lnTo>
                      <a:pt x="8" y="423"/>
                    </a:lnTo>
                    <a:lnTo>
                      <a:pt x="0" y="426"/>
                    </a:lnTo>
                    <a:lnTo>
                      <a:pt x="1" y="436"/>
                    </a:lnTo>
                    <a:lnTo>
                      <a:pt x="6" y="446"/>
                    </a:lnTo>
                    <a:lnTo>
                      <a:pt x="10" y="452"/>
                    </a:lnTo>
                    <a:lnTo>
                      <a:pt x="12" y="45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21" name="Freeform 520">
                <a:extLst>
                  <a:ext uri="{FF2B5EF4-FFF2-40B4-BE49-F238E27FC236}">
                    <a16:creationId xmlns:a16="http://schemas.microsoft.com/office/drawing/2014/main" id="{C02AAB85-FFA4-B15F-73BD-8EDA158D8066}"/>
                  </a:ext>
                </a:extLst>
              </p:cNvPr>
              <p:cNvSpPr>
                <a:spLocks/>
              </p:cNvSpPr>
              <p:nvPr/>
            </p:nvSpPr>
            <p:spPr bwMode="auto">
              <a:xfrm>
                <a:off x="1496" y="2242"/>
                <a:ext cx="90" cy="196"/>
              </a:xfrm>
              <a:custGeom>
                <a:avLst/>
                <a:gdLst>
                  <a:gd name="T0" fmla="*/ 0 w 270"/>
                  <a:gd name="T1" fmla="*/ 1 h 392"/>
                  <a:gd name="T2" fmla="*/ 0 w 270"/>
                  <a:gd name="T3" fmla="*/ 1 h 392"/>
                  <a:gd name="T4" fmla="*/ 0 w 270"/>
                  <a:gd name="T5" fmla="*/ 1 h 392"/>
                  <a:gd name="T6" fmla="*/ 0 w 270"/>
                  <a:gd name="T7" fmla="*/ 1 h 392"/>
                  <a:gd name="T8" fmla="*/ 0 w 270"/>
                  <a:gd name="T9" fmla="*/ 1 h 392"/>
                  <a:gd name="T10" fmla="*/ 0 w 270"/>
                  <a:gd name="T11" fmla="*/ 1 h 392"/>
                  <a:gd name="T12" fmla="*/ 0 w 270"/>
                  <a:gd name="T13" fmla="*/ 1 h 392"/>
                  <a:gd name="T14" fmla="*/ 0 w 270"/>
                  <a:gd name="T15" fmla="*/ 1 h 392"/>
                  <a:gd name="T16" fmla="*/ 0 w 270"/>
                  <a:gd name="T17" fmla="*/ 1 h 392"/>
                  <a:gd name="T18" fmla="*/ 0 w 270"/>
                  <a:gd name="T19" fmla="*/ 1 h 392"/>
                  <a:gd name="T20" fmla="*/ 0 w 270"/>
                  <a:gd name="T21" fmla="*/ 1 h 392"/>
                  <a:gd name="T22" fmla="*/ 0 w 270"/>
                  <a:gd name="T23" fmla="*/ 1 h 392"/>
                  <a:gd name="T24" fmla="*/ 0 w 270"/>
                  <a:gd name="T25" fmla="*/ 1 h 392"/>
                  <a:gd name="T26" fmla="*/ 0 w 270"/>
                  <a:gd name="T27" fmla="*/ 0 h 392"/>
                  <a:gd name="T28" fmla="*/ 0 w 270"/>
                  <a:gd name="T29" fmla="*/ 0 h 392"/>
                  <a:gd name="T30" fmla="*/ 0 w 270"/>
                  <a:gd name="T31" fmla="*/ 1 h 392"/>
                  <a:gd name="T32" fmla="*/ 0 w 270"/>
                  <a:gd name="T33" fmla="*/ 1 h 392"/>
                  <a:gd name="T34" fmla="*/ 0 w 270"/>
                  <a:gd name="T35" fmla="*/ 1 h 392"/>
                  <a:gd name="T36" fmla="*/ 0 w 270"/>
                  <a:gd name="T37" fmla="*/ 1 h 392"/>
                  <a:gd name="T38" fmla="*/ 0 w 270"/>
                  <a:gd name="T39" fmla="*/ 1 h 392"/>
                  <a:gd name="T40" fmla="*/ 0 w 270"/>
                  <a:gd name="T41" fmla="*/ 1 h 392"/>
                  <a:gd name="T42" fmla="*/ 0 w 270"/>
                  <a:gd name="T43" fmla="*/ 1 h 392"/>
                  <a:gd name="T44" fmla="*/ 0 w 270"/>
                  <a:gd name="T45" fmla="*/ 1 h 392"/>
                  <a:gd name="T46" fmla="*/ 0 w 270"/>
                  <a:gd name="T47" fmla="*/ 1 h 392"/>
                  <a:gd name="T48" fmla="*/ 0 w 270"/>
                  <a:gd name="T49" fmla="*/ 1 h 392"/>
                  <a:gd name="T50" fmla="*/ 0 w 270"/>
                  <a:gd name="T51" fmla="*/ 1 h 392"/>
                  <a:gd name="T52" fmla="*/ 0 w 270"/>
                  <a:gd name="T53" fmla="*/ 1 h 392"/>
                  <a:gd name="T54" fmla="*/ 0 w 270"/>
                  <a:gd name="T55" fmla="*/ 1 h 392"/>
                  <a:gd name="T56" fmla="*/ 0 w 270"/>
                  <a:gd name="T57" fmla="*/ 1 h 392"/>
                  <a:gd name="T58" fmla="*/ 0 w 270"/>
                  <a:gd name="T59" fmla="*/ 1 h 392"/>
                  <a:gd name="T60" fmla="*/ 0 w 270"/>
                  <a:gd name="T61" fmla="*/ 1 h 392"/>
                  <a:gd name="T62" fmla="*/ 0 w 270"/>
                  <a:gd name="T63" fmla="*/ 1 h 392"/>
                  <a:gd name="T64" fmla="*/ 0 w 270"/>
                  <a:gd name="T65" fmla="*/ 1 h 392"/>
                  <a:gd name="T66" fmla="*/ 0 w 270"/>
                  <a:gd name="T67" fmla="*/ 1 h 392"/>
                  <a:gd name="T68" fmla="*/ 0 w 270"/>
                  <a:gd name="T69" fmla="*/ 1 h 392"/>
                  <a:gd name="T70" fmla="*/ 0 w 270"/>
                  <a:gd name="T71" fmla="*/ 1 h 392"/>
                  <a:gd name="T72" fmla="*/ 0 w 270"/>
                  <a:gd name="T73" fmla="*/ 1 h 392"/>
                  <a:gd name="T74" fmla="*/ 0 w 270"/>
                  <a:gd name="T75" fmla="*/ 1 h 392"/>
                  <a:gd name="T76" fmla="*/ 0 w 270"/>
                  <a:gd name="T77" fmla="*/ 1 h 392"/>
                  <a:gd name="T78" fmla="*/ 0 w 270"/>
                  <a:gd name="T79" fmla="*/ 1 h 392"/>
                  <a:gd name="T80" fmla="*/ 0 w 270"/>
                  <a:gd name="T81" fmla="*/ 1 h 3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0"/>
                  <a:gd name="T124" fmla="*/ 0 h 392"/>
                  <a:gd name="T125" fmla="*/ 270 w 270"/>
                  <a:gd name="T126" fmla="*/ 392 h 3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0" h="392">
                    <a:moveTo>
                      <a:pt x="225" y="392"/>
                    </a:moveTo>
                    <a:lnTo>
                      <a:pt x="260" y="392"/>
                    </a:lnTo>
                    <a:lnTo>
                      <a:pt x="260" y="380"/>
                    </a:lnTo>
                    <a:lnTo>
                      <a:pt x="257" y="369"/>
                    </a:lnTo>
                    <a:lnTo>
                      <a:pt x="256" y="358"/>
                    </a:lnTo>
                    <a:lnTo>
                      <a:pt x="253" y="348"/>
                    </a:lnTo>
                    <a:lnTo>
                      <a:pt x="249" y="339"/>
                    </a:lnTo>
                    <a:lnTo>
                      <a:pt x="245" y="329"/>
                    </a:lnTo>
                    <a:lnTo>
                      <a:pt x="241" y="320"/>
                    </a:lnTo>
                    <a:lnTo>
                      <a:pt x="237" y="311"/>
                    </a:lnTo>
                    <a:lnTo>
                      <a:pt x="218" y="307"/>
                    </a:lnTo>
                    <a:lnTo>
                      <a:pt x="198" y="299"/>
                    </a:lnTo>
                    <a:lnTo>
                      <a:pt x="177" y="286"/>
                    </a:lnTo>
                    <a:lnTo>
                      <a:pt x="157" y="269"/>
                    </a:lnTo>
                    <a:lnTo>
                      <a:pt x="137" y="248"/>
                    </a:lnTo>
                    <a:lnTo>
                      <a:pt x="117" y="226"/>
                    </a:lnTo>
                    <a:lnTo>
                      <a:pt x="98" y="201"/>
                    </a:lnTo>
                    <a:lnTo>
                      <a:pt x="80" y="174"/>
                    </a:lnTo>
                    <a:lnTo>
                      <a:pt x="63" y="147"/>
                    </a:lnTo>
                    <a:lnTo>
                      <a:pt x="48" y="120"/>
                    </a:lnTo>
                    <a:lnTo>
                      <a:pt x="35" y="94"/>
                    </a:lnTo>
                    <a:lnTo>
                      <a:pt x="23" y="69"/>
                    </a:lnTo>
                    <a:lnTo>
                      <a:pt x="13" y="48"/>
                    </a:lnTo>
                    <a:lnTo>
                      <a:pt x="5" y="27"/>
                    </a:lnTo>
                    <a:lnTo>
                      <a:pt x="1" y="12"/>
                    </a:lnTo>
                    <a:lnTo>
                      <a:pt x="0" y="0"/>
                    </a:lnTo>
                    <a:lnTo>
                      <a:pt x="8" y="0"/>
                    </a:lnTo>
                    <a:lnTo>
                      <a:pt x="17" y="1"/>
                    </a:lnTo>
                    <a:lnTo>
                      <a:pt x="25" y="2"/>
                    </a:lnTo>
                    <a:lnTo>
                      <a:pt x="35" y="4"/>
                    </a:lnTo>
                    <a:lnTo>
                      <a:pt x="43" y="6"/>
                    </a:lnTo>
                    <a:lnTo>
                      <a:pt x="51" y="7"/>
                    </a:lnTo>
                    <a:lnTo>
                      <a:pt x="60" y="8"/>
                    </a:lnTo>
                    <a:lnTo>
                      <a:pt x="68" y="8"/>
                    </a:lnTo>
                    <a:lnTo>
                      <a:pt x="85" y="25"/>
                    </a:lnTo>
                    <a:lnTo>
                      <a:pt x="101" y="42"/>
                    </a:lnTo>
                    <a:lnTo>
                      <a:pt x="114" y="60"/>
                    </a:lnTo>
                    <a:lnTo>
                      <a:pt x="129" y="78"/>
                    </a:lnTo>
                    <a:lnTo>
                      <a:pt x="141" y="97"/>
                    </a:lnTo>
                    <a:lnTo>
                      <a:pt x="155" y="115"/>
                    </a:lnTo>
                    <a:lnTo>
                      <a:pt x="167" y="133"/>
                    </a:lnTo>
                    <a:lnTo>
                      <a:pt x="177" y="152"/>
                    </a:lnTo>
                    <a:lnTo>
                      <a:pt x="190" y="171"/>
                    </a:lnTo>
                    <a:lnTo>
                      <a:pt x="200" y="189"/>
                    </a:lnTo>
                    <a:lnTo>
                      <a:pt x="213" y="209"/>
                    </a:lnTo>
                    <a:lnTo>
                      <a:pt x="223" y="228"/>
                    </a:lnTo>
                    <a:lnTo>
                      <a:pt x="234" y="246"/>
                    </a:lnTo>
                    <a:lnTo>
                      <a:pt x="246" y="265"/>
                    </a:lnTo>
                    <a:lnTo>
                      <a:pt x="258" y="285"/>
                    </a:lnTo>
                    <a:lnTo>
                      <a:pt x="270" y="303"/>
                    </a:lnTo>
                    <a:lnTo>
                      <a:pt x="254" y="303"/>
                    </a:lnTo>
                    <a:lnTo>
                      <a:pt x="242" y="302"/>
                    </a:lnTo>
                    <a:lnTo>
                      <a:pt x="233" y="299"/>
                    </a:lnTo>
                    <a:lnTo>
                      <a:pt x="225" y="297"/>
                    </a:lnTo>
                    <a:lnTo>
                      <a:pt x="219" y="294"/>
                    </a:lnTo>
                    <a:lnTo>
                      <a:pt x="217" y="289"/>
                    </a:lnTo>
                    <a:lnTo>
                      <a:pt x="214" y="285"/>
                    </a:lnTo>
                    <a:lnTo>
                      <a:pt x="214" y="279"/>
                    </a:lnTo>
                    <a:lnTo>
                      <a:pt x="169" y="262"/>
                    </a:lnTo>
                    <a:lnTo>
                      <a:pt x="169" y="245"/>
                    </a:lnTo>
                    <a:lnTo>
                      <a:pt x="167" y="239"/>
                    </a:lnTo>
                    <a:lnTo>
                      <a:pt x="160" y="229"/>
                    </a:lnTo>
                    <a:lnTo>
                      <a:pt x="151" y="215"/>
                    </a:lnTo>
                    <a:lnTo>
                      <a:pt x="140" y="201"/>
                    </a:lnTo>
                    <a:lnTo>
                      <a:pt x="128" y="187"/>
                    </a:lnTo>
                    <a:lnTo>
                      <a:pt x="117" y="175"/>
                    </a:lnTo>
                    <a:lnTo>
                      <a:pt x="107" y="167"/>
                    </a:lnTo>
                    <a:lnTo>
                      <a:pt x="102" y="163"/>
                    </a:lnTo>
                    <a:lnTo>
                      <a:pt x="101" y="154"/>
                    </a:lnTo>
                    <a:lnTo>
                      <a:pt x="97" y="144"/>
                    </a:lnTo>
                    <a:lnTo>
                      <a:pt x="91" y="133"/>
                    </a:lnTo>
                    <a:lnTo>
                      <a:pt x="86" y="121"/>
                    </a:lnTo>
                    <a:lnTo>
                      <a:pt x="79" y="110"/>
                    </a:lnTo>
                    <a:lnTo>
                      <a:pt x="74" y="98"/>
                    </a:lnTo>
                    <a:lnTo>
                      <a:pt x="70" y="86"/>
                    </a:lnTo>
                    <a:lnTo>
                      <a:pt x="68" y="7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22" name="Freeform 521">
                <a:extLst>
                  <a:ext uri="{FF2B5EF4-FFF2-40B4-BE49-F238E27FC236}">
                    <a16:creationId xmlns:a16="http://schemas.microsoft.com/office/drawing/2014/main" id="{CFFB2360-F5CC-3547-966E-448EC93164C5}"/>
                  </a:ext>
                </a:extLst>
              </p:cNvPr>
              <p:cNvSpPr>
                <a:spLocks/>
              </p:cNvSpPr>
              <p:nvPr/>
            </p:nvSpPr>
            <p:spPr bwMode="auto">
              <a:xfrm>
                <a:off x="1517" y="2328"/>
                <a:ext cx="9" cy="126"/>
              </a:xfrm>
              <a:custGeom>
                <a:avLst/>
                <a:gdLst>
                  <a:gd name="T0" fmla="*/ 0 w 27"/>
                  <a:gd name="T1" fmla="*/ 0 h 253"/>
                  <a:gd name="T2" fmla="*/ 0 w 27"/>
                  <a:gd name="T3" fmla="*/ 0 h 253"/>
                  <a:gd name="T4" fmla="*/ 0 w 27"/>
                  <a:gd name="T5" fmla="*/ 0 h 253"/>
                  <a:gd name="T6" fmla="*/ 0 w 27"/>
                  <a:gd name="T7" fmla="*/ 0 h 253"/>
                  <a:gd name="T8" fmla="*/ 0 w 27"/>
                  <a:gd name="T9" fmla="*/ 0 h 253"/>
                  <a:gd name="T10" fmla="*/ 0 w 27"/>
                  <a:gd name="T11" fmla="*/ 0 h 253"/>
                  <a:gd name="T12" fmla="*/ 0 w 27"/>
                  <a:gd name="T13" fmla="*/ 0 h 253"/>
                  <a:gd name="T14" fmla="*/ 0 w 27"/>
                  <a:gd name="T15" fmla="*/ 0 h 253"/>
                  <a:gd name="T16" fmla="*/ 0 w 27"/>
                  <a:gd name="T17" fmla="*/ 0 h 253"/>
                  <a:gd name="T18" fmla="*/ 0 w 27"/>
                  <a:gd name="T19" fmla="*/ 0 h 253"/>
                  <a:gd name="T20" fmla="*/ 0 w 27"/>
                  <a:gd name="T21" fmla="*/ 0 h 253"/>
                  <a:gd name="T22" fmla="*/ 0 w 27"/>
                  <a:gd name="T23" fmla="*/ 0 h 253"/>
                  <a:gd name="T24" fmla="*/ 0 w 27"/>
                  <a:gd name="T25" fmla="*/ 0 h 253"/>
                  <a:gd name="T26" fmla="*/ 0 w 27"/>
                  <a:gd name="T27" fmla="*/ 0 h 253"/>
                  <a:gd name="T28" fmla="*/ 0 w 27"/>
                  <a:gd name="T29" fmla="*/ 0 h 253"/>
                  <a:gd name="T30" fmla="*/ 0 w 27"/>
                  <a:gd name="T31" fmla="*/ 0 h 253"/>
                  <a:gd name="T32" fmla="*/ 0 w 27"/>
                  <a:gd name="T33" fmla="*/ 0 h 253"/>
                  <a:gd name="T34" fmla="*/ 0 w 27"/>
                  <a:gd name="T35" fmla="*/ 0 h 2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
                  <a:gd name="T55" fmla="*/ 0 h 253"/>
                  <a:gd name="T56" fmla="*/ 27 w 27"/>
                  <a:gd name="T57" fmla="*/ 253 h 2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 h="253">
                    <a:moveTo>
                      <a:pt x="27" y="253"/>
                    </a:moveTo>
                    <a:lnTo>
                      <a:pt x="27" y="253"/>
                    </a:lnTo>
                    <a:lnTo>
                      <a:pt x="19" y="241"/>
                    </a:lnTo>
                    <a:lnTo>
                      <a:pt x="13" y="226"/>
                    </a:lnTo>
                    <a:lnTo>
                      <a:pt x="8" y="211"/>
                    </a:lnTo>
                    <a:lnTo>
                      <a:pt x="5" y="196"/>
                    </a:lnTo>
                    <a:lnTo>
                      <a:pt x="3" y="179"/>
                    </a:lnTo>
                    <a:lnTo>
                      <a:pt x="0" y="163"/>
                    </a:lnTo>
                    <a:lnTo>
                      <a:pt x="0" y="147"/>
                    </a:lnTo>
                    <a:lnTo>
                      <a:pt x="0" y="130"/>
                    </a:lnTo>
                    <a:lnTo>
                      <a:pt x="0" y="113"/>
                    </a:lnTo>
                    <a:lnTo>
                      <a:pt x="0" y="94"/>
                    </a:lnTo>
                    <a:lnTo>
                      <a:pt x="1" y="77"/>
                    </a:lnTo>
                    <a:lnTo>
                      <a:pt x="3" y="62"/>
                    </a:lnTo>
                    <a:lnTo>
                      <a:pt x="4" y="45"/>
                    </a:lnTo>
                    <a:lnTo>
                      <a:pt x="4" y="30"/>
                    </a:lnTo>
                    <a:lnTo>
                      <a:pt x="5" y="14"/>
                    </a:lnTo>
                    <a:lnTo>
                      <a:pt x="5"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23" name="Freeform 522">
                <a:extLst>
                  <a:ext uri="{FF2B5EF4-FFF2-40B4-BE49-F238E27FC236}">
                    <a16:creationId xmlns:a16="http://schemas.microsoft.com/office/drawing/2014/main" id="{23048575-FCDD-824A-4320-1DB6B9D022A6}"/>
                  </a:ext>
                </a:extLst>
              </p:cNvPr>
              <p:cNvSpPr>
                <a:spLocks/>
              </p:cNvSpPr>
              <p:nvPr/>
            </p:nvSpPr>
            <p:spPr bwMode="auto">
              <a:xfrm>
                <a:off x="1529" y="2209"/>
                <a:ext cx="35" cy="61"/>
              </a:xfrm>
              <a:custGeom>
                <a:avLst/>
                <a:gdLst>
                  <a:gd name="T0" fmla="*/ 0 w 104"/>
                  <a:gd name="T1" fmla="*/ 0 h 123"/>
                  <a:gd name="T2" fmla="*/ 0 w 104"/>
                  <a:gd name="T3" fmla="*/ 0 h 123"/>
                  <a:gd name="T4" fmla="*/ 0 w 104"/>
                  <a:gd name="T5" fmla="*/ 0 h 123"/>
                  <a:gd name="T6" fmla="*/ 0 w 104"/>
                  <a:gd name="T7" fmla="*/ 0 h 123"/>
                  <a:gd name="T8" fmla="*/ 0 w 104"/>
                  <a:gd name="T9" fmla="*/ 0 h 123"/>
                  <a:gd name="T10" fmla="*/ 0 w 104"/>
                  <a:gd name="T11" fmla="*/ 0 h 123"/>
                  <a:gd name="T12" fmla="*/ 0 w 104"/>
                  <a:gd name="T13" fmla="*/ 0 h 123"/>
                  <a:gd name="T14" fmla="*/ 0 w 104"/>
                  <a:gd name="T15" fmla="*/ 0 h 123"/>
                  <a:gd name="T16" fmla="*/ 0 w 104"/>
                  <a:gd name="T17" fmla="*/ 0 h 123"/>
                  <a:gd name="T18" fmla="*/ 0 w 104"/>
                  <a:gd name="T19" fmla="*/ 0 h 123"/>
                  <a:gd name="T20" fmla="*/ 0 w 104"/>
                  <a:gd name="T21" fmla="*/ 0 h 123"/>
                  <a:gd name="T22" fmla="*/ 0 w 104"/>
                  <a:gd name="T23" fmla="*/ 0 h 123"/>
                  <a:gd name="T24" fmla="*/ 0 w 104"/>
                  <a:gd name="T25" fmla="*/ 0 h 123"/>
                  <a:gd name="T26" fmla="*/ 0 w 104"/>
                  <a:gd name="T27" fmla="*/ 0 h 123"/>
                  <a:gd name="T28" fmla="*/ 0 w 104"/>
                  <a:gd name="T29" fmla="*/ 0 h 123"/>
                  <a:gd name="T30" fmla="*/ 0 w 104"/>
                  <a:gd name="T31" fmla="*/ 0 h 123"/>
                  <a:gd name="T32" fmla="*/ 0 w 104"/>
                  <a:gd name="T33" fmla="*/ 0 h 123"/>
                  <a:gd name="T34" fmla="*/ 0 w 104"/>
                  <a:gd name="T35" fmla="*/ 0 h 123"/>
                  <a:gd name="T36" fmla="*/ 0 w 104"/>
                  <a:gd name="T37" fmla="*/ 0 h 123"/>
                  <a:gd name="T38" fmla="*/ 0 w 104"/>
                  <a:gd name="T39" fmla="*/ 0 h 123"/>
                  <a:gd name="T40" fmla="*/ 0 w 104"/>
                  <a:gd name="T41" fmla="*/ 0 h 123"/>
                  <a:gd name="T42" fmla="*/ 0 w 104"/>
                  <a:gd name="T43" fmla="*/ 0 h 123"/>
                  <a:gd name="T44" fmla="*/ 0 w 104"/>
                  <a:gd name="T45" fmla="*/ 0 h 123"/>
                  <a:gd name="T46" fmla="*/ 0 w 104"/>
                  <a:gd name="T47" fmla="*/ 0 h 123"/>
                  <a:gd name="T48" fmla="*/ 0 w 104"/>
                  <a:gd name="T49" fmla="*/ 0 h 123"/>
                  <a:gd name="T50" fmla="*/ 0 w 104"/>
                  <a:gd name="T51" fmla="*/ 0 h 123"/>
                  <a:gd name="T52" fmla="*/ 0 w 104"/>
                  <a:gd name="T53" fmla="*/ 0 h 123"/>
                  <a:gd name="T54" fmla="*/ 0 w 104"/>
                  <a:gd name="T55" fmla="*/ 0 h 123"/>
                  <a:gd name="T56" fmla="*/ 0 w 104"/>
                  <a:gd name="T57" fmla="*/ 0 h 1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4"/>
                  <a:gd name="T88" fmla="*/ 0 h 123"/>
                  <a:gd name="T89" fmla="*/ 104 w 104"/>
                  <a:gd name="T90" fmla="*/ 123 h 1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4" h="123">
                    <a:moveTo>
                      <a:pt x="14" y="123"/>
                    </a:moveTo>
                    <a:lnTo>
                      <a:pt x="14" y="123"/>
                    </a:lnTo>
                    <a:lnTo>
                      <a:pt x="18" y="107"/>
                    </a:lnTo>
                    <a:lnTo>
                      <a:pt x="27" y="92"/>
                    </a:lnTo>
                    <a:lnTo>
                      <a:pt x="42" y="77"/>
                    </a:lnTo>
                    <a:lnTo>
                      <a:pt x="60" y="61"/>
                    </a:lnTo>
                    <a:lnTo>
                      <a:pt x="76" y="46"/>
                    </a:lnTo>
                    <a:lnTo>
                      <a:pt x="91" y="30"/>
                    </a:lnTo>
                    <a:lnTo>
                      <a:pt x="100" y="15"/>
                    </a:lnTo>
                    <a:lnTo>
                      <a:pt x="104" y="0"/>
                    </a:lnTo>
                    <a:lnTo>
                      <a:pt x="81" y="7"/>
                    </a:lnTo>
                    <a:lnTo>
                      <a:pt x="76" y="15"/>
                    </a:lnTo>
                    <a:lnTo>
                      <a:pt x="66" y="23"/>
                    </a:lnTo>
                    <a:lnTo>
                      <a:pt x="54" y="34"/>
                    </a:lnTo>
                    <a:lnTo>
                      <a:pt x="42" y="44"/>
                    </a:lnTo>
                    <a:lnTo>
                      <a:pt x="30" y="54"/>
                    </a:lnTo>
                    <a:lnTo>
                      <a:pt x="18" y="62"/>
                    </a:lnTo>
                    <a:lnTo>
                      <a:pt x="8" y="69"/>
                    </a:lnTo>
                    <a:lnTo>
                      <a:pt x="3" y="73"/>
                    </a:lnTo>
                    <a:lnTo>
                      <a:pt x="3" y="79"/>
                    </a:lnTo>
                    <a:lnTo>
                      <a:pt x="2" y="84"/>
                    </a:lnTo>
                    <a:lnTo>
                      <a:pt x="0" y="90"/>
                    </a:lnTo>
                    <a:lnTo>
                      <a:pt x="0" y="95"/>
                    </a:lnTo>
                    <a:lnTo>
                      <a:pt x="0" y="100"/>
                    </a:lnTo>
                    <a:lnTo>
                      <a:pt x="3" y="107"/>
                    </a:lnTo>
                    <a:lnTo>
                      <a:pt x="7" y="114"/>
                    </a:lnTo>
                    <a:lnTo>
                      <a:pt x="14" y="12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24" name="Freeform 523">
                <a:extLst>
                  <a:ext uri="{FF2B5EF4-FFF2-40B4-BE49-F238E27FC236}">
                    <a16:creationId xmlns:a16="http://schemas.microsoft.com/office/drawing/2014/main" id="{5F923165-17F9-C052-775D-2BECC35A2D2B}"/>
                  </a:ext>
                </a:extLst>
              </p:cNvPr>
              <p:cNvSpPr>
                <a:spLocks/>
              </p:cNvSpPr>
              <p:nvPr/>
            </p:nvSpPr>
            <p:spPr bwMode="auto">
              <a:xfrm>
                <a:off x="1545" y="2250"/>
                <a:ext cx="30" cy="65"/>
              </a:xfrm>
              <a:custGeom>
                <a:avLst/>
                <a:gdLst>
                  <a:gd name="T0" fmla="*/ 0 w 90"/>
                  <a:gd name="T1" fmla="*/ 1 h 130"/>
                  <a:gd name="T2" fmla="*/ 0 w 90"/>
                  <a:gd name="T3" fmla="*/ 1 h 130"/>
                  <a:gd name="T4" fmla="*/ 0 w 90"/>
                  <a:gd name="T5" fmla="*/ 1 h 130"/>
                  <a:gd name="T6" fmla="*/ 0 w 90"/>
                  <a:gd name="T7" fmla="*/ 1 h 130"/>
                  <a:gd name="T8" fmla="*/ 0 w 90"/>
                  <a:gd name="T9" fmla="*/ 1 h 130"/>
                  <a:gd name="T10" fmla="*/ 0 w 90"/>
                  <a:gd name="T11" fmla="*/ 1 h 130"/>
                  <a:gd name="T12" fmla="*/ 0 w 90"/>
                  <a:gd name="T13" fmla="*/ 1 h 130"/>
                  <a:gd name="T14" fmla="*/ 0 w 90"/>
                  <a:gd name="T15" fmla="*/ 1 h 130"/>
                  <a:gd name="T16" fmla="*/ 0 w 90"/>
                  <a:gd name="T17" fmla="*/ 1 h 130"/>
                  <a:gd name="T18" fmla="*/ 0 w 90"/>
                  <a:gd name="T19" fmla="*/ 1 h 130"/>
                  <a:gd name="T20" fmla="*/ 0 w 90"/>
                  <a:gd name="T21" fmla="*/ 0 h 130"/>
                  <a:gd name="T22" fmla="*/ 0 w 90"/>
                  <a:gd name="T23" fmla="*/ 1 h 130"/>
                  <a:gd name="T24" fmla="*/ 0 w 90"/>
                  <a:gd name="T25" fmla="*/ 1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0"/>
                  <a:gd name="T40" fmla="*/ 0 h 130"/>
                  <a:gd name="T41" fmla="*/ 90 w 90"/>
                  <a:gd name="T42" fmla="*/ 130 h 1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0" h="130">
                    <a:moveTo>
                      <a:pt x="56" y="130"/>
                    </a:moveTo>
                    <a:lnTo>
                      <a:pt x="56" y="49"/>
                    </a:lnTo>
                    <a:lnTo>
                      <a:pt x="60" y="48"/>
                    </a:lnTo>
                    <a:lnTo>
                      <a:pt x="66" y="43"/>
                    </a:lnTo>
                    <a:lnTo>
                      <a:pt x="71" y="38"/>
                    </a:lnTo>
                    <a:lnTo>
                      <a:pt x="78" y="31"/>
                    </a:lnTo>
                    <a:lnTo>
                      <a:pt x="82" y="23"/>
                    </a:lnTo>
                    <a:lnTo>
                      <a:pt x="86" y="15"/>
                    </a:lnTo>
                    <a:lnTo>
                      <a:pt x="88" y="7"/>
                    </a:lnTo>
                    <a:lnTo>
                      <a:pt x="90" y="0"/>
                    </a:lnTo>
                    <a:lnTo>
                      <a:pt x="0" y="57"/>
                    </a:lnTo>
                    <a:lnTo>
                      <a:pt x="0" y="81"/>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25" name="Freeform 524">
                <a:extLst>
                  <a:ext uri="{FF2B5EF4-FFF2-40B4-BE49-F238E27FC236}">
                    <a16:creationId xmlns:a16="http://schemas.microsoft.com/office/drawing/2014/main" id="{CF2AD659-6125-0704-8C14-E5C42443E5D7}"/>
                  </a:ext>
                </a:extLst>
              </p:cNvPr>
              <p:cNvSpPr>
                <a:spLocks/>
              </p:cNvSpPr>
              <p:nvPr/>
            </p:nvSpPr>
            <p:spPr bwMode="auto">
              <a:xfrm>
                <a:off x="1522" y="2360"/>
                <a:ext cx="15" cy="86"/>
              </a:xfrm>
              <a:custGeom>
                <a:avLst/>
                <a:gdLst>
                  <a:gd name="T0" fmla="*/ 0 w 46"/>
                  <a:gd name="T1" fmla="*/ 1 h 172"/>
                  <a:gd name="T2" fmla="*/ 0 w 46"/>
                  <a:gd name="T3" fmla="*/ 1 h 172"/>
                  <a:gd name="T4" fmla="*/ 0 w 46"/>
                  <a:gd name="T5" fmla="*/ 1 h 172"/>
                  <a:gd name="T6" fmla="*/ 0 w 46"/>
                  <a:gd name="T7" fmla="*/ 1 h 172"/>
                  <a:gd name="T8" fmla="*/ 0 w 46"/>
                  <a:gd name="T9" fmla="*/ 1 h 172"/>
                  <a:gd name="T10" fmla="*/ 0 w 46"/>
                  <a:gd name="T11" fmla="*/ 1 h 172"/>
                  <a:gd name="T12" fmla="*/ 0 w 46"/>
                  <a:gd name="T13" fmla="*/ 1 h 172"/>
                  <a:gd name="T14" fmla="*/ 0 w 46"/>
                  <a:gd name="T15" fmla="*/ 1 h 172"/>
                  <a:gd name="T16" fmla="*/ 0 w 46"/>
                  <a:gd name="T17" fmla="*/ 1 h 172"/>
                  <a:gd name="T18" fmla="*/ 0 w 46"/>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
                  <a:gd name="T31" fmla="*/ 0 h 172"/>
                  <a:gd name="T32" fmla="*/ 46 w 46"/>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 h="172">
                    <a:moveTo>
                      <a:pt x="1" y="172"/>
                    </a:moveTo>
                    <a:lnTo>
                      <a:pt x="1" y="172"/>
                    </a:lnTo>
                    <a:lnTo>
                      <a:pt x="0" y="148"/>
                    </a:lnTo>
                    <a:lnTo>
                      <a:pt x="4" y="127"/>
                    </a:lnTo>
                    <a:lnTo>
                      <a:pt x="11" y="106"/>
                    </a:lnTo>
                    <a:lnTo>
                      <a:pt x="20" y="86"/>
                    </a:lnTo>
                    <a:lnTo>
                      <a:pt x="28" y="66"/>
                    </a:lnTo>
                    <a:lnTo>
                      <a:pt x="38" y="45"/>
                    </a:lnTo>
                    <a:lnTo>
                      <a:pt x="43" y="24"/>
                    </a:lnTo>
                    <a:lnTo>
                      <a:pt x="46"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26" name="Freeform 525">
                <a:extLst>
                  <a:ext uri="{FF2B5EF4-FFF2-40B4-BE49-F238E27FC236}">
                    <a16:creationId xmlns:a16="http://schemas.microsoft.com/office/drawing/2014/main" id="{D570D961-23E9-7F52-9D73-D6C151E146EB}"/>
                  </a:ext>
                </a:extLst>
              </p:cNvPr>
              <p:cNvSpPr>
                <a:spLocks/>
              </p:cNvSpPr>
              <p:nvPr/>
            </p:nvSpPr>
            <p:spPr bwMode="auto">
              <a:xfrm>
                <a:off x="1362" y="2201"/>
                <a:ext cx="134" cy="253"/>
              </a:xfrm>
              <a:custGeom>
                <a:avLst/>
                <a:gdLst>
                  <a:gd name="T0" fmla="*/ 0 w 403"/>
                  <a:gd name="T1" fmla="*/ 1 h 506"/>
                  <a:gd name="T2" fmla="*/ 0 w 403"/>
                  <a:gd name="T3" fmla="*/ 1 h 506"/>
                  <a:gd name="T4" fmla="*/ 0 w 403"/>
                  <a:gd name="T5" fmla="*/ 1 h 506"/>
                  <a:gd name="T6" fmla="*/ 0 w 403"/>
                  <a:gd name="T7" fmla="*/ 1 h 506"/>
                  <a:gd name="T8" fmla="*/ 0 w 403"/>
                  <a:gd name="T9" fmla="*/ 1 h 506"/>
                  <a:gd name="T10" fmla="*/ 0 w 403"/>
                  <a:gd name="T11" fmla="*/ 1 h 506"/>
                  <a:gd name="T12" fmla="*/ 0 w 403"/>
                  <a:gd name="T13" fmla="*/ 1 h 506"/>
                  <a:gd name="T14" fmla="*/ 0 w 403"/>
                  <a:gd name="T15" fmla="*/ 1 h 506"/>
                  <a:gd name="T16" fmla="*/ 0 w 403"/>
                  <a:gd name="T17" fmla="*/ 1 h 506"/>
                  <a:gd name="T18" fmla="*/ 0 w 403"/>
                  <a:gd name="T19" fmla="*/ 1 h 506"/>
                  <a:gd name="T20" fmla="*/ 0 w 403"/>
                  <a:gd name="T21" fmla="*/ 1 h 506"/>
                  <a:gd name="T22" fmla="*/ 0 w 403"/>
                  <a:gd name="T23" fmla="*/ 1 h 506"/>
                  <a:gd name="T24" fmla="*/ 0 w 403"/>
                  <a:gd name="T25" fmla="*/ 1 h 506"/>
                  <a:gd name="T26" fmla="*/ 0 w 403"/>
                  <a:gd name="T27" fmla="*/ 1 h 506"/>
                  <a:gd name="T28" fmla="*/ 0 w 403"/>
                  <a:gd name="T29" fmla="*/ 1 h 506"/>
                  <a:gd name="T30" fmla="*/ 0 w 403"/>
                  <a:gd name="T31" fmla="*/ 1 h 506"/>
                  <a:gd name="T32" fmla="*/ 0 w 403"/>
                  <a:gd name="T33" fmla="*/ 1 h 506"/>
                  <a:gd name="T34" fmla="*/ 0 w 403"/>
                  <a:gd name="T35" fmla="*/ 1 h 506"/>
                  <a:gd name="T36" fmla="*/ 0 w 403"/>
                  <a:gd name="T37" fmla="*/ 1 h 506"/>
                  <a:gd name="T38" fmla="*/ 0 w 403"/>
                  <a:gd name="T39" fmla="*/ 1 h 506"/>
                  <a:gd name="T40" fmla="*/ 0 w 403"/>
                  <a:gd name="T41" fmla="*/ 1 h 506"/>
                  <a:gd name="T42" fmla="*/ 0 w 403"/>
                  <a:gd name="T43" fmla="*/ 1 h 506"/>
                  <a:gd name="T44" fmla="*/ 0 w 403"/>
                  <a:gd name="T45" fmla="*/ 1 h 506"/>
                  <a:gd name="T46" fmla="*/ 0 w 403"/>
                  <a:gd name="T47" fmla="*/ 1 h 506"/>
                  <a:gd name="T48" fmla="*/ 0 w 403"/>
                  <a:gd name="T49" fmla="*/ 1 h 506"/>
                  <a:gd name="T50" fmla="*/ 0 w 403"/>
                  <a:gd name="T51" fmla="*/ 1 h 506"/>
                  <a:gd name="T52" fmla="*/ 0 w 403"/>
                  <a:gd name="T53" fmla="*/ 0 h 506"/>
                  <a:gd name="T54" fmla="*/ 0 w 403"/>
                  <a:gd name="T55" fmla="*/ 0 h 506"/>
                  <a:gd name="T56" fmla="*/ 0 w 403"/>
                  <a:gd name="T57" fmla="*/ 1 h 506"/>
                  <a:gd name="T58" fmla="*/ 0 w 403"/>
                  <a:gd name="T59" fmla="*/ 1 h 506"/>
                  <a:gd name="T60" fmla="*/ 0 w 403"/>
                  <a:gd name="T61" fmla="*/ 1 h 506"/>
                  <a:gd name="T62" fmla="*/ 0 w 403"/>
                  <a:gd name="T63" fmla="*/ 1 h 506"/>
                  <a:gd name="T64" fmla="*/ 0 w 403"/>
                  <a:gd name="T65" fmla="*/ 1 h 506"/>
                  <a:gd name="T66" fmla="*/ 0 w 403"/>
                  <a:gd name="T67" fmla="*/ 1 h 506"/>
                  <a:gd name="T68" fmla="*/ 0 w 403"/>
                  <a:gd name="T69" fmla="*/ 1 h 506"/>
                  <a:gd name="T70" fmla="*/ 0 w 403"/>
                  <a:gd name="T71" fmla="*/ 1 h 506"/>
                  <a:gd name="T72" fmla="*/ 0 w 403"/>
                  <a:gd name="T73" fmla="*/ 1 h 506"/>
                  <a:gd name="T74" fmla="*/ 0 w 403"/>
                  <a:gd name="T75" fmla="*/ 1 h 506"/>
                  <a:gd name="T76" fmla="*/ 0 w 403"/>
                  <a:gd name="T77" fmla="*/ 1 h 506"/>
                  <a:gd name="T78" fmla="*/ 0 w 403"/>
                  <a:gd name="T79" fmla="*/ 1 h 506"/>
                  <a:gd name="T80" fmla="*/ 0 w 403"/>
                  <a:gd name="T81" fmla="*/ 1 h 506"/>
                  <a:gd name="T82" fmla="*/ 0 w 403"/>
                  <a:gd name="T83" fmla="*/ 1 h 506"/>
                  <a:gd name="T84" fmla="*/ 0 w 403"/>
                  <a:gd name="T85" fmla="*/ 1 h 506"/>
                  <a:gd name="T86" fmla="*/ 0 w 403"/>
                  <a:gd name="T87" fmla="*/ 1 h 506"/>
                  <a:gd name="T88" fmla="*/ 0 w 403"/>
                  <a:gd name="T89" fmla="*/ 1 h 506"/>
                  <a:gd name="T90" fmla="*/ 0 w 403"/>
                  <a:gd name="T91" fmla="*/ 1 h 506"/>
                  <a:gd name="T92" fmla="*/ 0 w 403"/>
                  <a:gd name="T93" fmla="*/ 1 h 506"/>
                  <a:gd name="T94" fmla="*/ 0 w 403"/>
                  <a:gd name="T95" fmla="*/ 1 h 506"/>
                  <a:gd name="T96" fmla="*/ 0 w 403"/>
                  <a:gd name="T97" fmla="*/ 1 h 506"/>
                  <a:gd name="T98" fmla="*/ 0 w 403"/>
                  <a:gd name="T99" fmla="*/ 1 h 506"/>
                  <a:gd name="T100" fmla="*/ 0 w 403"/>
                  <a:gd name="T101" fmla="*/ 1 h 506"/>
                  <a:gd name="T102" fmla="*/ 0 w 403"/>
                  <a:gd name="T103" fmla="*/ 1 h 506"/>
                  <a:gd name="T104" fmla="*/ 0 w 403"/>
                  <a:gd name="T105" fmla="*/ 1 h 506"/>
                  <a:gd name="T106" fmla="*/ 0 w 403"/>
                  <a:gd name="T107" fmla="*/ 1 h 506"/>
                  <a:gd name="T108" fmla="*/ 0 w 403"/>
                  <a:gd name="T109" fmla="*/ 1 h 506"/>
                  <a:gd name="T110" fmla="*/ 0 w 403"/>
                  <a:gd name="T111" fmla="*/ 1 h 506"/>
                  <a:gd name="T112" fmla="*/ 0 w 403"/>
                  <a:gd name="T113" fmla="*/ 1 h 506"/>
                  <a:gd name="T114" fmla="*/ 0 w 403"/>
                  <a:gd name="T115" fmla="*/ 1 h 506"/>
                  <a:gd name="T116" fmla="*/ 0 w 403"/>
                  <a:gd name="T117" fmla="*/ 1 h 506"/>
                  <a:gd name="T118" fmla="*/ 0 w 403"/>
                  <a:gd name="T119" fmla="*/ 1 h 506"/>
                  <a:gd name="T120" fmla="*/ 0 w 403"/>
                  <a:gd name="T121" fmla="*/ 1 h 506"/>
                  <a:gd name="T122" fmla="*/ 0 w 403"/>
                  <a:gd name="T123" fmla="*/ 1 h 5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03"/>
                  <a:gd name="T187" fmla="*/ 0 h 506"/>
                  <a:gd name="T188" fmla="*/ 403 w 403"/>
                  <a:gd name="T189" fmla="*/ 506 h 5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03" h="506">
                    <a:moveTo>
                      <a:pt x="403" y="506"/>
                    </a:moveTo>
                    <a:lnTo>
                      <a:pt x="403" y="506"/>
                    </a:lnTo>
                    <a:lnTo>
                      <a:pt x="396" y="475"/>
                    </a:lnTo>
                    <a:lnTo>
                      <a:pt x="388" y="444"/>
                    </a:lnTo>
                    <a:lnTo>
                      <a:pt x="378" y="413"/>
                    </a:lnTo>
                    <a:lnTo>
                      <a:pt x="366" y="383"/>
                    </a:lnTo>
                    <a:lnTo>
                      <a:pt x="354" y="351"/>
                    </a:lnTo>
                    <a:lnTo>
                      <a:pt x="339" y="320"/>
                    </a:lnTo>
                    <a:lnTo>
                      <a:pt x="322" y="291"/>
                    </a:lnTo>
                    <a:lnTo>
                      <a:pt x="304" y="261"/>
                    </a:lnTo>
                    <a:lnTo>
                      <a:pt x="284" y="232"/>
                    </a:lnTo>
                    <a:lnTo>
                      <a:pt x="261" y="205"/>
                    </a:lnTo>
                    <a:lnTo>
                      <a:pt x="237" y="178"/>
                    </a:lnTo>
                    <a:lnTo>
                      <a:pt x="210" y="153"/>
                    </a:lnTo>
                    <a:lnTo>
                      <a:pt x="180" y="128"/>
                    </a:lnTo>
                    <a:lnTo>
                      <a:pt x="148" y="105"/>
                    </a:lnTo>
                    <a:lnTo>
                      <a:pt x="114" y="85"/>
                    </a:lnTo>
                    <a:lnTo>
                      <a:pt x="78" y="65"/>
                    </a:lnTo>
                    <a:lnTo>
                      <a:pt x="75" y="57"/>
                    </a:lnTo>
                    <a:lnTo>
                      <a:pt x="67" y="48"/>
                    </a:lnTo>
                    <a:lnTo>
                      <a:pt x="56" y="37"/>
                    </a:lnTo>
                    <a:lnTo>
                      <a:pt x="43" y="26"/>
                    </a:lnTo>
                    <a:lnTo>
                      <a:pt x="29" y="16"/>
                    </a:lnTo>
                    <a:lnTo>
                      <a:pt x="17" y="8"/>
                    </a:lnTo>
                    <a:lnTo>
                      <a:pt x="6" y="2"/>
                    </a:lnTo>
                    <a:lnTo>
                      <a:pt x="0" y="0"/>
                    </a:lnTo>
                    <a:lnTo>
                      <a:pt x="2" y="19"/>
                    </a:lnTo>
                    <a:lnTo>
                      <a:pt x="11" y="39"/>
                    </a:lnTo>
                    <a:lnTo>
                      <a:pt x="24" y="62"/>
                    </a:lnTo>
                    <a:lnTo>
                      <a:pt x="39" y="83"/>
                    </a:lnTo>
                    <a:lnTo>
                      <a:pt x="56" y="104"/>
                    </a:lnTo>
                    <a:lnTo>
                      <a:pt x="75" y="123"/>
                    </a:lnTo>
                    <a:lnTo>
                      <a:pt x="94" y="141"/>
                    </a:lnTo>
                    <a:lnTo>
                      <a:pt x="112" y="155"/>
                    </a:lnTo>
                    <a:lnTo>
                      <a:pt x="126" y="165"/>
                    </a:lnTo>
                    <a:lnTo>
                      <a:pt x="143" y="176"/>
                    </a:lnTo>
                    <a:lnTo>
                      <a:pt x="160" y="187"/>
                    </a:lnTo>
                    <a:lnTo>
                      <a:pt x="176" y="198"/>
                    </a:lnTo>
                    <a:lnTo>
                      <a:pt x="194" y="209"/>
                    </a:lnTo>
                    <a:lnTo>
                      <a:pt x="211" y="221"/>
                    </a:lnTo>
                    <a:lnTo>
                      <a:pt x="229" y="232"/>
                    </a:lnTo>
                    <a:lnTo>
                      <a:pt x="246" y="243"/>
                    </a:lnTo>
                    <a:lnTo>
                      <a:pt x="262" y="256"/>
                    </a:lnTo>
                    <a:lnTo>
                      <a:pt x="279" y="268"/>
                    </a:lnTo>
                    <a:lnTo>
                      <a:pt x="293" y="281"/>
                    </a:lnTo>
                    <a:lnTo>
                      <a:pt x="307" y="294"/>
                    </a:lnTo>
                    <a:lnTo>
                      <a:pt x="320" y="308"/>
                    </a:lnTo>
                    <a:lnTo>
                      <a:pt x="331" y="321"/>
                    </a:lnTo>
                    <a:lnTo>
                      <a:pt x="341" y="336"/>
                    </a:lnTo>
                    <a:lnTo>
                      <a:pt x="347" y="351"/>
                    </a:lnTo>
                    <a:lnTo>
                      <a:pt x="349" y="370"/>
                    </a:lnTo>
                    <a:lnTo>
                      <a:pt x="346" y="396"/>
                    </a:lnTo>
                    <a:lnTo>
                      <a:pt x="342" y="424"/>
                    </a:lnTo>
                    <a:lnTo>
                      <a:pt x="335" y="452"/>
                    </a:lnTo>
                    <a:lnTo>
                      <a:pt x="327" y="477"/>
                    </a:lnTo>
                    <a:lnTo>
                      <a:pt x="320" y="495"/>
                    </a:lnTo>
                    <a:lnTo>
                      <a:pt x="315" y="503"/>
                    </a:lnTo>
                    <a:lnTo>
                      <a:pt x="314" y="49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27" name="Freeform 526">
                <a:extLst>
                  <a:ext uri="{FF2B5EF4-FFF2-40B4-BE49-F238E27FC236}">
                    <a16:creationId xmlns:a16="http://schemas.microsoft.com/office/drawing/2014/main" id="{56856C0E-5A3A-47A6-DDEC-B44FF13BBB9D}"/>
                  </a:ext>
                </a:extLst>
              </p:cNvPr>
              <p:cNvSpPr>
                <a:spLocks/>
              </p:cNvSpPr>
              <p:nvPr/>
            </p:nvSpPr>
            <p:spPr bwMode="auto">
              <a:xfrm>
                <a:off x="1465" y="2184"/>
                <a:ext cx="31" cy="167"/>
              </a:xfrm>
              <a:custGeom>
                <a:avLst/>
                <a:gdLst>
                  <a:gd name="T0" fmla="*/ 0 w 93"/>
                  <a:gd name="T1" fmla="*/ 1 h 334"/>
                  <a:gd name="T2" fmla="*/ 0 w 93"/>
                  <a:gd name="T3" fmla="*/ 1 h 334"/>
                  <a:gd name="T4" fmla="*/ 0 w 93"/>
                  <a:gd name="T5" fmla="*/ 1 h 334"/>
                  <a:gd name="T6" fmla="*/ 0 w 93"/>
                  <a:gd name="T7" fmla="*/ 1 h 334"/>
                  <a:gd name="T8" fmla="*/ 0 w 93"/>
                  <a:gd name="T9" fmla="*/ 1 h 334"/>
                  <a:gd name="T10" fmla="*/ 0 w 93"/>
                  <a:gd name="T11" fmla="*/ 1 h 334"/>
                  <a:gd name="T12" fmla="*/ 0 w 93"/>
                  <a:gd name="T13" fmla="*/ 1 h 334"/>
                  <a:gd name="T14" fmla="*/ 0 w 93"/>
                  <a:gd name="T15" fmla="*/ 1 h 334"/>
                  <a:gd name="T16" fmla="*/ 0 w 93"/>
                  <a:gd name="T17" fmla="*/ 1 h 334"/>
                  <a:gd name="T18" fmla="*/ 0 w 93"/>
                  <a:gd name="T19" fmla="*/ 1 h 334"/>
                  <a:gd name="T20" fmla="*/ 0 w 93"/>
                  <a:gd name="T21" fmla="*/ 1 h 334"/>
                  <a:gd name="T22" fmla="*/ 0 w 93"/>
                  <a:gd name="T23" fmla="*/ 1 h 334"/>
                  <a:gd name="T24" fmla="*/ 0 w 93"/>
                  <a:gd name="T25" fmla="*/ 1 h 334"/>
                  <a:gd name="T26" fmla="*/ 0 w 93"/>
                  <a:gd name="T27" fmla="*/ 1 h 334"/>
                  <a:gd name="T28" fmla="*/ 0 w 93"/>
                  <a:gd name="T29" fmla="*/ 1 h 334"/>
                  <a:gd name="T30" fmla="*/ 0 w 93"/>
                  <a:gd name="T31" fmla="*/ 1 h 334"/>
                  <a:gd name="T32" fmla="*/ 0 w 93"/>
                  <a:gd name="T33" fmla="*/ 1 h 334"/>
                  <a:gd name="T34" fmla="*/ 0 w 93"/>
                  <a:gd name="T35" fmla="*/ 0 h 334"/>
                  <a:gd name="T36" fmla="*/ 0 w 93"/>
                  <a:gd name="T37" fmla="*/ 0 h 334"/>
                  <a:gd name="T38" fmla="*/ 0 w 93"/>
                  <a:gd name="T39" fmla="*/ 1 h 334"/>
                  <a:gd name="T40" fmla="*/ 0 w 93"/>
                  <a:gd name="T41" fmla="*/ 1 h 334"/>
                  <a:gd name="T42" fmla="*/ 0 w 93"/>
                  <a:gd name="T43" fmla="*/ 1 h 334"/>
                  <a:gd name="T44" fmla="*/ 0 w 93"/>
                  <a:gd name="T45" fmla="*/ 1 h 334"/>
                  <a:gd name="T46" fmla="*/ 0 w 93"/>
                  <a:gd name="T47" fmla="*/ 1 h 334"/>
                  <a:gd name="T48" fmla="*/ 0 w 93"/>
                  <a:gd name="T49" fmla="*/ 1 h 334"/>
                  <a:gd name="T50" fmla="*/ 0 w 93"/>
                  <a:gd name="T51" fmla="*/ 1 h 334"/>
                  <a:gd name="T52" fmla="*/ 0 w 93"/>
                  <a:gd name="T53" fmla="*/ 1 h 334"/>
                  <a:gd name="T54" fmla="*/ 0 w 93"/>
                  <a:gd name="T55" fmla="*/ 1 h 334"/>
                  <a:gd name="T56" fmla="*/ 0 w 93"/>
                  <a:gd name="T57" fmla="*/ 1 h 334"/>
                  <a:gd name="T58" fmla="*/ 0 w 93"/>
                  <a:gd name="T59" fmla="*/ 1 h 334"/>
                  <a:gd name="T60" fmla="*/ 0 w 93"/>
                  <a:gd name="T61" fmla="*/ 1 h 334"/>
                  <a:gd name="T62" fmla="*/ 0 w 93"/>
                  <a:gd name="T63" fmla="*/ 1 h 334"/>
                  <a:gd name="T64" fmla="*/ 0 w 93"/>
                  <a:gd name="T65" fmla="*/ 1 h 334"/>
                  <a:gd name="T66" fmla="*/ 0 w 93"/>
                  <a:gd name="T67" fmla="*/ 1 h 334"/>
                  <a:gd name="T68" fmla="*/ 0 w 93"/>
                  <a:gd name="T69" fmla="*/ 1 h 3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3"/>
                  <a:gd name="T106" fmla="*/ 0 h 334"/>
                  <a:gd name="T107" fmla="*/ 93 w 93"/>
                  <a:gd name="T108" fmla="*/ 334 h 3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3" h="334">
                    <a:moveTo>
                      <a:pt x="14" y="334"/>
                    </a:moveTo>
                    <a:lnTo>
                      <a:pt x="14" y="334"/>
                    </a:lnTo>
                    <a:lnTo>
                      <a:pt x="13" y="315"/>
                    </a:lnTo>
                    <a:lnTo>
                      <a:pt x="12" y="293"/>
                    </a:lnTo>
                    <a:lnTo>
                      <a:pt x="9" y="272"/>
                    </a:lnTo>
                    <a:lnTo>
                      <a:pt x="6" y="248"/>
                    </a:lnTo>
                    <a:lnTo>
                      <a:pt x="4" y="223"/>
                    </a:lnTo>
                    <a:lnTo>
                      <a:pt x="1" y="198"/>
                    </a:lnTo>
                    <a:lnTo>
                      <a:pt x="0" y="173"/>
                    </a:lnTo>
                    <a:lnTo>
                      <a:pt x="0" y="148"/>
                    </a:lnTo>
                    <a:lnTo>
                      <a:pt x="1" y="124"/>
                    </a:lnTo>
                    <a:lnTo>
                      <a:pt x="4" y="102"/>
                    </a:lnTo>
                    <a:lnTo>
                      <a:pt x="10" y="79"/>
                    </a:lnTo>
                    <a:lnTo>
                      <a:pt x="19" y="59"/>
                    </a:lnTo>
                    <a:lnTo>
                      <a:pt x="32" y="41"/>
                    </a:lnTo>
                    <a:lnTo>
                      <a:pt x="48" y="24"/>
                    </a:lnTo>
                    <a:lnTo>
                      <a:pt x="68" y="10"/>
                    </a:lnTo>
                    <a:lnTo>
                      <a:pt x="93" y="0"/>
                    </a:lnTo>
                    <a:lnTo>
                      <a:pt x="91" y="20"/>
                    </a:lnTo>
                    <a:lnTo>
                      <a:pt x="90" y="41"/>
                    </a:lnTo>
                    <a:lnTo>
                      <a:pt x="86" y="61"/>
                    </a:lnTo>
                    <a:lnTo>
                      <a:pt x="82" y="83"/>
                    </a:lnTo>
                    <a:lnTo>
                      <a:pt x="76" y="103"/>
                    </a:lnTo>
                    <a:lnTo>
                      <a:pt x="71" y="124"/>
                    </a:lnTo>
                    <a:lnTo>
                      <a:pt x="64" y="146"/>
                    </a:lnTo>
                    <a:lnTo>
                      <a:pt x="58" y="167"/>
                    </a:lnTo>
                    <a:lnTo>
                      <a:pt x="51" y="189"/>
                    </a:lnTo>
                    <a:lnTo>
                      <a:pt x="44" y="211"/>
                    </a:lnTo>
                    <a:lnTo>
                      <a:pt x="37" y="231"/>
                    </a:lnTo>
                    <a:lnTo>
                      <a:pt x="32" y="252"/>
                    </a:lnTo>
                    <a:lnTo>
                      <a:pt x="27" y="273"/>
                    </a:lnTo>
                    <a:lnTo>
                      <a:pt x="21" y="293"/>
                    </a:lnTo>
                    <a:lnTo>
                      <a:pt x="17" y="314"/>
                    </a:lnTo>
                    <a:lnTo>
                      <a:pt x="14" y="33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28" name="Freeform 527">
                <a:extLst>
                  <a:ext uri="{FF2B5EF4-FFF2-40B4-BE49-F238E27FC236}">
                    <a16:creationId xmlns:a16="http://schemas.microsoft.com/office/drawing/2014/main" id="{D60C7FC4-7EBE-7D21-15BF-9A3F95B0C312}"/>
                  </a:ext>
                </a:extLst>
              </p:cNvPr>
              <p:cNvSpPr>
                <a:spLocks/>
              </p:cNvSpPr>
              <p:nvPr/>
            </p:nvSpPr>
            <p:spPr bwMode="auto">
              <a:xfrm>
                <a:off x="1493" y="2319"/>
                <a:ext cx="22" cy="107"/>
              </a:xfrm>
              <a:custGeom>
                <a:avLst/>
                <a:gdLst>
                  <a:gd name="T0" fmla="*/ 0 w 68"/>
                  <a:gd name="T1" fmla="*/ 0 h 213"/>
                  <a:gd name="T2" fmla="*/ 0 w 68"/>
                  <a:gd name="T3" fmla="*/ 0 h 213"/>
                  <a:gd name="T4" fmla="*/ 0 w 68"/>
                  <a:gd name="T5" fmla="*/ 1 h 213"/>
                  <a:gd name="T6" fmla="*/ 0 w 68"/>
                  <a:gd name="T7" fmla="*/ 1 h 213"/>
                  <a:gd name="T8" fmla="*/ 0 w 68"/>
                  <a:gd name="T9" fmla="*/ 1 h 213"/>
                  <a:gd name="T10" fmla="*/ 0 w 68"/>
                  <a:gd name="T11" fmla="*/ 1 h 213"/>
                  <a:gd name="T12" fmla="*/ 0 w 68"/>
                  <a:gd name="T13" fmla="*/ 1 h 213"/>
                  <a:gd name="T14" fmla="*/ 0 w 68"/>
                  <a:gd name="T15" fmla="*/ 1 h 213"/>
                  <a:gd name="T16" fmla="*/ 0 w 68"/>
                  <a:gd name="T17" fmla="*/ 1 h 213"/>
                  <a:gd name="T18" fmla="*/ 0 w 68"/>
                  <a:gd name="T19" fmla="*/ 1 h 213"/>
                  <a:gd name="T20" fmla="*/ 0 w 68"/>
                  <a:gd name="T21" fmla="*/ 1 h 213"/>
                  <a:gd name="T22" fmla="*/ 0 w 68"/>
                  <a:gd name="T23" fmla="*/ 1 h 213"/>
                  <a:gd name="T24" fmla="*/ 0 w 68"/>
                  <a:gd name="T25" fmla="*/ 1 h 213"/>
                  <a:gd name="T26" fmla="*/ 0 w 68"/>
                  <a:gd name="T27" fmla="*/ 1 h 213"/>
                  <a:gd name="T28" fmla="*/ 0 w 68"/>
                  <a:gd name="T29" fmla="*/ 1 h 213"/>
                  <a:gd name="T30" fmla="*/ 0 w 68"/>
                  <a:gd name="T31" fmla="*/ 1 h 213"/>
                  <a:gd name="T32" fmla="*/ 0 w 68"/>
                  <a:gd name="T33" fmla="*/ 1 h 213"/>
                  <a:gd name="T34" fmla="*/ 0 w 68"/>
                  <a:gd name="T35" fmla="*/ 1 h 213"/>
                  <a:gd name="T36" fmla="*/ 0 w 68"/>
                  <a:gd name="T37" fmla="*/ 1 h 213"/>
                  <a:gd name="T38" fmla="*/ 0 w 68"/>
                  <a:gd name="T39" fmla="*/ 1 h 213"/>
                  <a:gd name="T40" fmla="*/ 0 w 68"/>
                  <a:gd name="T41" fmla="*/ 1 h 213"/>
                  <a:gd name="T42" fmla="*/ 0 w 68"/>
                  <a:gd name="T43" fmla="*/ 1 h 213"/>
                  <a:gd name="T44" fmla="*/ 0 w 68"/>
                  <a:gd name="T45" fmla="*/ 1 h 2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8"/>
                  <a:gd name="T70" fmla="*/ 0 h 213"/>
                  <a:gd name="T71" fmla="*/ 68 w 68"/>
                  <a:gd name="T72" fmla="*/ 213 h 2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8" h="213">
                    <a:moveTo>
                      <a:pt x="0" y="0"/>
                    </a:moveTo>
                    <a:lnTo>
                      <a:pt x="0" y="0"/>
                    </a:lnTo>
                    <a:lnTo>
                      <a:pt x="0" y="14"/>
                    </a:lnTo>
                    <a:lnTo>
                      <a:pt x="3" y="28"/>
                    </a:lnTo>
                    <a:lnTo>
                      <a:pt x="6" y="41"/>
                    </a:lnTo>
                    <a:lnTo>
                      <a:pt x="8" y="54"/>
                    </a:lnTo>
                    <a:lnTo>
                      <a:pt x="14" y="67"/>
                    </a:lnTo>
                    <a:lnTo>
                      <a:pt x="18" y="80"/>
                    </a:lnTo>
                    <a:lnTo>
                      <a:pt x="23" y="93"/>
                    </a:lnTo>
                    <a:lnTo>
                      <a:pt x="28" y="107"/>
                    </a:lnTo>
                    <a:lnTo>
                      <a:pt x="33" y="119"/>
                    </a:lnTo>
                    <a:lnTo>
                      <a:pt x="38" y="133"/>
                    </a:lnTo>
                    <a:lnTo>
                      <a:pt x="42" y="145"/>
                    </a:lnTo>
                    <a:lnTo>
                      <a:pt x="47" y="159"/>
                    </a:lnTo>
                    <a:lnTo>
                      <a:pt x="50" y="173"/>
                    </a:lnTo>
                    <a:lnTo>
                      <a:pt x="53" y="186"/>
                    </a:lnTo>
                    <a:lnTo>
                      <a:pt x="55" y="200"/>
                    </a:lnTo>
                    <a:lnTo>
                      <a:pt x="55" y="213"/>
                    </a:lnTo>
                    <a:lnTo>
                      <a:pt x="57" y="205"/>
                    </a:lnTo>
                    <a:lnTo>
                      <a:pt x="62" y="196"/>
                    </a:lnTo>
                    <a:lnTo>
                      <a:pt x="66" y="187"/>
                    </a:lnTo>
                    <a:lnTo>
                      <a:pt x="68"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29" name="Freeform 528">
                <a:extLst>
                  <a:ext uri="{FF2B5EF4-FFF2-40B4-BE49-F238E27FC236}">
                    <a16:creationId xmlns:a16="http://schemas.microsoft.com/office/drawing/2014/main" id="{59A5A9AC-4CA1-56F7-C98D-C0A4DDE2F21B}"/>
                  </a:ext>
                </a:extLst>
              </p:cNvPr>
              <p:cNvSpPr>
                <a:spLocks/>
              </p:cNvSpPr>
              <p:nvPr/>
            </p:nvSpPr>
            <p:spPr bwMode="auto">
              <a:xfrm>
                <a:off x="1534" y="2389"/>
                <a:ext cx="41" cy="37"/>
              </a:xfrm>
              <a:custGeom>
                <a:avLst/>
                <a:gdLst>
                  <a:gd name="T0" fmla="*/ 0 w 124"/>
                  <a:gd name="T1" fmla="*/ 0 h 73"/>
                  <a:gd name="T2" fmla="*/ 0 w 124"/>
                  <a:gd name="T3" fmla="*/ 1 h 73"/>
                  <a:gd name="T4" fmla="*/ 0 w 124"/>
                  <a:gd name="T5" fmla="*/ 1 h 73"/>
                  <a:gd name="T6" fmla="*/ 0 w 124"/>
                  <a:gd name="T7" fmla="*/ 1 h 73"/>
                  <a:gd name="T8" fmla="*/ 0 w 124"/>
                  <a:gd name="T9" fmla="*/ 1 h 73"/>
                  <a:gd name="T10" fmla="*/ 0 w 124"/>
                  <a:gd name="T11" fmla="*/ 1 h 73"/>
                  <a:gd name="T12" fmla="*/ 0 w 124"/>
                  <a:gd name="T13" fmla="*/ 1 h 73"/>
                  <a:gd name="T14" fmla="*/ 0 w 124"/>
                  <a:gd name="T15" fmla="*/ 1 h 73"/>
                  <a:gd name="T16" fmla="*/ 0 w 124"/>
                  <a:gd name="T17" fmla="*/ 1 h 73"/>
                  <a:gd name="T18" fmla="*/ 0 w 124"/>
                  <a:gd name="T19" fmla="*/ 1 h 73"/>
                  <a:gd name="T20" fmla="*/ 0 w 124"/>
                  <a:gd name="T21" fmla="*/ 1 h 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4"/>
                  <a:gd name="T34" fmla="*/ 0 h 73"/>
                  <a:gd name="T35" fmla="*/ 124 w 124"/>
                  <a:gd name="T36" fmla="*/ 73 h 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4" h="73">
                    <a:moveTo>
                      <a:pt x="124" y="0"/>
                    </a:moveTo>
                    <a:lnTo>
                      <a:pt x="101" y="33"/>
                    </a:lnTo>
                    <a:lnTo>
                      <a:pt x="85" y="42"/>
                    </a:lnTo>
                    <a:lnTo>
                      <a:pt x="70" y="52"/>
                    </a:lnTo>
                    <a:lnTo>
                      <a:pt x="55" y="61"/>
                    </a:lnTo>
                    <a:lnTo>
                      <a:pt x="43" y="69"/>
                    </a:lnTo>
                    <a:lnTo>
                      <a:pt x="31" y="73"/>
                    </a:lnTo>
                    <a:lnTo>
                      <a:pt x="19" y="73"/>
                    </a:lnTo>
                    <a:lnTo>
                      <a:pt x="9" y="68"/>
                    </a:lnTo>
                    <a:lnTo>
                      <a:pt x="0" y="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30" name="Freeform 529">
                <a:extLst>
                  <a:ext uri="{FF2B5EF4-FFF2-40B4-BE49-F238E27FC236}">
                    <a16:creationId xmlns:a16="http://schemas.microsoft.com/office/drawing/2014/main" id="{6185D3F9-3201-E7D1-5773-2ACF3C070588}"/>
                  </a:ext>
                </a:extLst>
              </p:cNvPr>
              <p:cNvSpPr>
                <a:spLocks/>
              </p:cNvSpPr>
              <p:nvPr/>
            </p:nvSpPr>
            <p:spPr bwMode="auto">
              <a:xfrm>
                <a:off x="1673" y="2344"/>
                <a:ext cx="33" cy="102"/>
              </a:xfrm>
              <a:custGeom>
                <a:avLst/>
                <a:gdLst>
                  <a:gd name="T0" fmla="*/ 0 w 98"/>
                  <a:gd name="T1" fmla="*/ 0 h 205"/>
                  <a:gd name="T2" fmla="*/ 0 w 98"/>
                  <a:gd name="T3" fmla="*/ 0 h 205"/>
                  <a:gd name="T4" fmla="*/ 0 w 98"/>
                  <a:gd name="T5" fmla="*/ 0 h 205"/>
                  <a:gd name="T6" fmla="*/ 0 w 98"/>
                  <a:gd name="T7" fmla="*/ 0 h 205"/>
                  <a:gd name="T8" fmla="*/ 0 w 98"/>
                  <a:gd name="T9" fmla="*/ 0 h 205"/>
                  <a:gd name="T10" fmla="*/ 0 w 98"/>
                  <a:gd name="T11" fmla="*/ 0 h 205"/>
                  <a:gd name="T12" fmla="*/ 0 w 98"/>
                  <a:gd name="T13" fmla="*/ 0 h 205"/>
                  <a:gd name="T14" fmla="*/ 0 w 98"/>
                  <a:gd name="T15" fmla="*/ 0 h 205"/>
                  <a:gd name="T16" fmla="*/ 0 w 98"/>
                  <a:gd name="T17" fmla="*/ 0 h 205"/>
                  <a:gd name="T18" fmla="*/ 0 w 98"/>
                  <a:gd name="T19" fmla="*/ 0 h 205"/>
                  <a:gd name="T20" fmla="*/ 0 w 98"/>
                  <a:gd name="T21" fmla="*/ 0 h 205"/>
                  <a:gd name="T22" fmla="*/ 0 w 98"/>
                  <a:gd name="T23" fmla="*/ 0 h 205"/>
                  <a:gd name="T24" fmla="*/ 0 w 98"/>
                  <a:gd name="T25" fmla="*/ 0 h 205"/>
                  <a:gd name="T26" fmla="*/ 0 w 98"/>
                  <a:gd name="T27" fmla="*/ 0 h 205"/>
                  <a:gd name="T28" fmla="*/ 0 w 98"/>
                  <a:gd name="T29" fmla="*/ 0 h 205"/>
                  <a:gd name="T30" fmla="*/ 0 w 98"/>
                  <a:gd name="T31" fmla="*/ 0 h 205"/>
                  <a:gd name="T32" fmla="*/ 0 w 98"/>
                  <a:gd name="T33" fmla="*/ 0 h 205"/>
                  <a:gd name="T34" fmla="*/ 0 w 98"/>
                  <a:gd name="T35" fmla="*/ 0 h 205"/>
                  <a:gd name="T36" fmla="*/ 0 w 98"/>
                  <a:gd name="T37" fmla="*/ 0 h 205"/>
                  <a:gd name="T38" fmla="*/ 0 w 98"/>
                  <a:gd name="T39" fmla="*/ 0 h 205"/>
                  <a:gd name="T40" fmla="*/ 0 w 98"/>
                  <a:gd name="T41" fmla="*/ 0 h 205"/>
                  <a:gd name="T42" fmla="*/ 0 w 98"/>
                  <a:gd name="T43" fmla="*/ 0 h 205"/>
                  <a:gd name="T44" fmla="*/ 0 w 98"/>
                  <a:gd name="T45" fmla="*/ 0 h 205"/>
                  <a:gd name="T46" fmla="*/ 0 w 98"/>
                  <a:gd name="T47" fmla="*/ 0 h 205"/>
                  <a:gd name="T48" fmla="*/ 0 w 98"/>
                  <a:gd name="T49" fmla="*/ 0 h 205"/>
                  <a:gd name="T50" fmla="*/ 0 w 98"/>
                  <a:gd name="T51" fmla="*/ 0 h 205"/>
                  <a:gd name="T52" fmla="*/ 0 w 98"/>
                  <a:gd name="T53" fmla="*/ 0 h 205"/>
                  <a:gd name="T54" fmla="*/ 0 w 98"/>
                  <a:gd name="T55" fmla="*/ 0 h 205"/>
                  <a:gd name="T56" fmla="*/ 0 w 98"/>
                  <a:gd name="T57" fmla="*/ 0 h 205"/>
                  <a:gd name="T58" fmla="*/ 0 w 98"/>
                  <a:gd name="T59" fmla="*/ 0 h 205"/>
                  <a:gd name="T60" fmla="*/ 0 w 98"/>
                  <a:gd name="T61" fmla="*/ 0 h 205"/>
                  <a:gd name="T62" fmla="*/ 0 w 98"/>
                  <a:gd name="T63" fmla="*/ 0 h 205"/>
                  <a:gd name="T64" fmla="*/ 0 w 98"/>
                  <a:gd name="T65" fmla="*/ 0 h 205"/>
                  <a:gd name="T66" fmla="*/ 0 w 98"/>
                  <a:gd name="T67" fmla="*/ 0 h 205"/>
                  <a:gd name="T68" fmla="*/ 0 w 98"/>
                  <a:gd name="T69" fmla="*/ 0 h 205"/>
                  <a:gd name="T70" fmla="*/ 0 w 98"/>
                  <a:gd name="T71" fmla="*/ 0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8"/>
                  <a:gd name="T109" fmla="*/ 0 h 205"/>
                  <a:gd name="T110" fmla="*/ 98 w 98"/>
                  <a:gd name="T111" fmla="*/ 205 h 20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8" h="205">
                    <a:moveTo>
                      <a:pt x="98" y="0"/>
                    </a:moveTo>
                    <a:lnTo>
                      <a:pt x="98" y="0"/>
                    </a:lnTo>
                    <a:lnTo>
                      <a:pt x="94" y="8"/>
                    </a:lnTo>
                    <a:lnTo>
                      <a:pt x="90" y="18"/>
                    </a:lnTo>
                    <a:lnTo>
                      <a:pt x="87" y="31"/>
                    </a:lnTo>
                    <a:lnTo>
                      <a:pt x="85" y="47"/>
                    </a:lnTo>
                    <a:lnTo>
                      <a:pt x="81" y="62"/>
                    </a:lnTo>
                    <a:lnTo>
                      <a:pt x="78" y="79"/>
                    </a:lnTo>
                    <a:lnTo>
                      <a:pt x="75" y="98"/>
                    </a:lnTo>
                    <a:lnTo>
                      <a:pt x="71" y="115"/>
                    </a:lnTo>
                    <a:lnTo>
                      <a:pt x="67" y="133"/>
                    </a:lnTo>
                    <a:lnTo>
                      <a:pt x="63" y="148"/>
                    </a:lnTo>
                    <a:lnTo>
                      <a:pt x="58" y="164"/>
                    </a:lnTo>
                    <a:lnTo>
                      <a:pt x="52" y="178"/>
                    </a:lnTo>
                    <a:lnTo>
                      <a:pt x="46" y="189"/>
                    </a:lnTo>
                    <a:lnTo>
                      <a:pt x="39" y="197"/>
                    </a:lnTo>
                    <a:lnTo>
                      <a:pt x="30" y="203"/>
                    </a:lnTo>
                    <a:lnTo>
                      <a:pt x="20" y="205"/>
                    </a:lnTo>
                    <a:lnTo>
                      <a:pt x="20" y="193"/>
                    </a:lnTo>
                    <a:lnTo>
                      <a:pt x="19" y="181"/>
                    </a:lnTo>
                    <a:lnTo>
                      <a:pt x="16" y="171"/>
                    </a:lnTo>
                    <a:lnTo>
                      <a:pt x="15" y="160"/>
                    </a:lnTo>
                    <a:lnTo>
                      <a:pt x="12" y="150"/>
                    </a:lnTo>
                    <a:lnTo>
                      <a:pt x="9" y="138"/>
                    </a:lnTo>
                    <a:lnTo>
                      <a:pt x="8" y="127"/>
                    </a:lnTo>
                    <a:lnTo>
                      <a:pt x="8" y="116"/>
                    </a:lnTo>
                    <a:lnTo>
                      <a:pt x="4" y="111"/>
                    </a:lnTo>
                    <a:lnTo>
                      <a:pt x="3" y="104"/>
                    </a:lnTo>
                    <a:lnTo>
                      <a:pt x="0" y="95"/>
                    </a:lnTo>
                    <a:lnTo>
                      <a:pt x="0" y="85"/>
                    </a:lnTo>
                    <a:lnTo>
                      <a:pt x="0" y="75"/>
                    </a:lnTo>
                    <a:lnTo>
                      <a:pt x="3" y="65"/>
                    </a:lnTo>
                    <a:lnTo>
                      <a:pt x="4" y="57"/>
                    </a:lnTo>
                    <a:lnTo>
                      <a:pt x="8" y="4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31" name="Freeform 530">
                <a:extLst>
                  <a:ext uri="{FF2B5EF4-FFF2-40B4-BE49-F238E27FC236}">
                    <a16:creationId xmlns:a16="http://schemas.microsoft.com/office/drawing/2014/main" id="{70EC41FB-CC92-EC7F-C172-0D61318FB50B}"/>
                  </a:ext>
                </a:extLst>
              </p:cNvPr>
              <p:cNvSpPr>
                <a:spLocks/>
              </p:cNvSpPr>
              <p:nvPr/>
            </p:nvSpPr>
            <p:spPr bwMode="auto">
              <a:xfrm>
                <a:off x="1417" y="2311"/>
                <a:ext cx="38" cy="139"/>
              </a:xfrm>
              <a:custGeom>
                <a:avLst/>
                <a:gdLst>
                  <a:gd name="T0" fmla="*/ 0 w 113"/>
                  <a:gd name="T1" fmla="*/ 1 h 277"/>
                  <a:gd name="T2" fmla="*/ 0 w 113"/>
                  <a:gd name="T3" fmla="*/ 1 h 277"/>
                  <a:gd name="T4" fmla="*/ 0 w 113"/>
                  <a:gd name="T5" fmla="*/ 1 h 277"/>
                  <a:gd name="T6" fmla="*/ 0 w 113"/>
                  <a:gd name="T7" fmla="*/ 1 h 277"/>
                  <a:gd name="T8" fmla="*/ 0 w 113"/>
                  <a:gd name="T9" fmla="*/ 1 h 277"/>
                  <a:gd name="T10" fmla="*/ 0 w 113"/>
                  <a:gd name="T11" fmla="*/ 1 h 277"/>
                  <a:gd name="T12" fmla="*/ 0 w 113"/>
                  <a:gd name="T13" fmla="*/ 1 h 277"/>
                  <a:gd name="T14" fmla="*/ 0 w 113"/>
                  <a:gd name="T15" fmla="*/ 1 h 277"/>
                  <a:gd name="T16" fmla="*/ 0 w 113"/>
                  <a:gd name="T17" fmla="*/ 1 h 277"/>
                  <a:gd name="T18" fmla="*/ 0 w 113"/>
                  <a:gd name="T19" fmla="*/ 1 h 277"/>
                  <a:gd name="T20" fmla="*/ 0 w 113"/>
                  <a:gd name="T21" fmla="*/ 1 h 277"/>
                  <a:gd name="T22" fmla="*/ 0 w 113"/>
                  <a:gd name="T23" fmla="*/ 1 h 277"/>
                  <a:gd name="T24" fmla="*/ 0 w 113"/>
                  <a:gd name="T25" fmla="*/ 1 h 277"/>
                  <a:gd name="T26" fmla="*/ 0 w 113"/>
                  <a:gd name="T27" fmla="*/ 1 h 277"/>
                  <a:gd name="T28" fmla="*/ 0 w 113"/>
                  <a:gd name="T29" fmla="*/ 1 h 277"/>
                  <a:gd name="T30" fmla="*/ 0 w 113"/>
                  <a:gd name="T31" fmla="*/ 1 h 277"/>
                  <a:gd name="T32" fmla="*/ 0 w 113"/>
                  <a:gd name="T33" fmla="*/ 1 h 277"/>
                  <a:gd name="T34" fmla="*/ 0 w 113"/>
                  <a:gd name="T35" fmla="*/ 1 h 277"/>
                  <a:gd name="T36" fmla="*/ 0 w 113"/>
                  <a:gd name="T37" fmla="*/ 1 h 277"/>
                  <a:gd name="T38" fmla="*/ 0 w 113"/>
                  <a:gd name="T39" fmla="*/ 1 h 277"/>
                  <a:gd name="T40" fmla="*/ 0 w 113"/>
                  <a:gd name="T41" fmla="*/ 1 h 277"/>
                  <a:gd name="T42" fmla="*/ 0 w 113"/>
                  <a:gd name="T43" fmla="*/ 1 h 277"/>
                  <a:gd name="T44" fmla="*/ 0 w 113"/>
                  <a:gd name="T45" fmla="*/ 1 h 277"/>
                  <a:gd name="T46" fmla="*/ 0 w 113"/>
                  <a:gd name="T47" fmla="*/ 1 h 277"/>
                  <a:gd name="T48" fmla="*/ 0 w 113"/>
                  <a:gd name="T49" fmla="*/ 1 h 277"/>
                  <a:gd name="T50" fmla="*/ 0 w 113"/>
                  <a:gd name="T51" fmla="*/ 1 h 277"/>
                  <a:gd name="T52" fmla="*/ 0 w 113"/>
                  <a:gd name="T53" fmla="*/ 0 h 277"/>
                  <a:gd name="T54" fmla="*/ 0 w 113"/>
                  <a:gd name="T55" fmla="*/ 0 h 277"/>
                  <a:gd name="T56" fmla="*/ 0 w 113"/>
                  <a:gd name="T57" fmla="*/ 1 h 277"/>
                  <a:gd name="T58" fmla="*/ 0 w 113"/>
                  <a:gd name="T59" fmla="*/ 1 h 277"/>
                  <a:gd name="T60" fmla="*/ 0 w 113"/>
                  <a:gd name="T61" fmla="*/ 1 h 277"/>
                  <a:gd name="T62" fmla="*/ 0 w 113"/>
                  <a:gd name="T63" fmla="*/ 1 h 277"/>
                  <a:gd name="T64" fmla="*/ 0 w 113"/>
                  <a:gd name="T65" fmla="*/ 1 h 277"/>
                  <a:gd name="T66" fmla="*/ 0 w 113"/>
                  <a:gd name="T67" fmla="*/ 1 h 277"/>
                  <a:gd name="T68" fmla="*/ 0 w 113"/>
                  <a:gd name="T69" fmla="*/ 1 h 277"/>
                  <a:gd name="T70" fmla="*/ 0 w 113"/>
                  <a:gd name="T71" fmla="*/ 1 h 277"/>
                  <a:gd name="T72" fmla="*/ 0 w 113"/>
                  <a:gd name="T73" fmla="*/ 1 h 277"/>
                  <a:gd name="T74" fmla="*/ 0 w 113"/>
                  <a:gd name="T75" fmla="*/ 1 h 277"/>
                  <a:gd name="T76" fmla="*/ 0 w 113"/>
                  <a:gd name="T77" fmla="*/ 1 h 277"/>
                  <a:gd name="T78" fmla="*/ 0 w 113"/>
                  <a:gd name="T79" fmla="*/ 1 h 277"/>
                  <a:gd name="T80" fmla="*/ 0 w 113"/>
                  <a:gd name="T81" fmla="*/ 1 h 277"/>
                  <a:gd name="T82" fmla="*/ 0 w 113"/>
                  <a:gd name="T83" fmla="*/ 1 h 277"/>
                  <a:gd name="T84" fmla="*/ 0 w 113"/>
                  <a:gd name="T85" fmla="*/ 1 h 277"/>
                  <a:gd name="T86" fmla="*/ 0 w 113"/>
                  <a:gd name="T87" fmla="*/ 1 h 2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277"/>
                  <a:gd name="T134" fmla="*/ 113 w 113"/>
                  <a:gd name="T135" fmla="*/ 277 h 2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277">
                    <a:moveTo>
                      <a:pt x="113" y="277"/>
                    </a:moveTo>
                    <a:lnTo>
                      <a:pt x="113" y="277"/>
                    </a:lnTo>
                    <a:lnTo>
                      <a:pt x="112" y="260"/>
                    </a:lnTo>
                    <a:lnTo>
                      <a:pt x="109" y="243"/>
                    </a:lnTo>
                    <a:lnTo>
                      <a:pt x="108" y="227"/>
                    </a:lnTo>
                    <a:lnTo>
                      <a:pt x="106" y="210"/>
                    </a:lnTo>
                    <a:lnTo>
                      <a:pt x="105" y="193"/>
                    </a:lnTo>
                    <a:lnTo>
                      <a:pt x="104" y="176"/>
                    </a:lnTo>
                    <a:lnTo>
                      <a:pt x="101" y="159"/>
                    </a:lnTo>
                    <a:lnTo>
                      <a:pt x="100" y="143"/>
                    </a:lnTo>
                    <a:lnTo>
                      <a:pt x="97" y="126"/>
                    </a:lnTo>
                    <a:lnTo>
                      <a:pt x="94" y="111"/>
                    </a:lnTo>
                    <a:lnTo>
                      <a:pt x="91" y="95"/>
                    </a:lnTo>
                    <a:lnTo>
                      <a:pt x="87" y="78"/>
                    </a:lnTo>
                    <a:lnTo>
                      <a:pt x="83" y="62"/>
                    </a:lnTo>
                    <a:lnTo>
                      <a:pt x="79" y="46"/>
                    </a:lnTo>
                    <a:lnTo>
                      <a:pt x="74" y="31"/>
                    </a:lnTo>
                    <a:lnTo>
                      <a:pt x="67" y="15"/>
                    </a:lnTo>
                    <a:lnTo>
                      <a:pt x="50" y="15"/>
                    </a:lnTo>
                    <a:lnTo>
                      <a:pt x="38" y="14"/>
                    </a:lnTo>
                    <a:lnTo>
                      <a:pt x="29" y="12"/>
                    </a:lnTo>
                    <a:lnTo>
                      <a:pt x="25" y="11"/>
                    </a:lnTo>
                    <a:lnTo>
                      <a:pt x="21" y="9"/>
                    </a:lnTo>
                    <a:lnTo>
                      <a:pt x="16" y="5"/>
                    </a:lnTo>
                    <a:lnTo>
                      <a:pt x="11" y="3"/>
                    </a:lnTo>
                    <a:lnTo>
                      <a:pt x="0" y="0"/>
                    </a:lnTo>
                    <a:lnTo>
                      <a:pt x="4" y="18"/>
                    </a:lnTo>
                    <a:lnTo>
                      <a:pt x="9" y="35"/>
                    </a:lnTo>
                    <a:lnTo>
                      <a:pt x="16" y="52"/>
                    </a:lnTo>
                    <a:lnTo>
                      <a:pt x="23" y="69"/>
                    </a:lnTo>
                    <a:lnTo>
                      <a:pt x="29" y="86"/>
                    </a:lnTo>
                    <a:lnTo>
                      <a:pt x="36" y="103"/>
                    </a:lnTo>
                    <a:lnTo>
                      <a:pt x="44" y="118"/>
                    </a:lnTo>
                    <a:lnTo>
                      <a:pt x="52" y="134"/>
                    </a:lnTo>
                    <a:lnTo>
                      <a:pt x="60" y="151"/>
                    </a:lnTo>
                    <a:lnTo>
                      <a:pt x="69" y="168"/>
                    </a:lnTo>
                    <a:lnTo>
                      <a:pt x="77" y="185"/>
                    </a:lnTo>
                    <a:lnTo>
                      <a:pt x="85" y="202"/>
                    </a:lnTo>
                    <a:lnTo>
                      <a:pt x="91" y="220"/>
                    </a:lnTo>
                    <a:lnTo>
                      <a:pt x="100" y="239"/>
                    </a:lnTo>
                    <a:lnTo>
                      <a:pt x="106" y="258"/>
                    </a:lnTo>
                    <a:lnTo>
                      <a:pt x="113" y="27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32" name="Line 531">
                <a:extLst>
                  <a:ext uri="{FF2B5EF4-FFF2-40B4-BE49-F238E27FC236}">
                    <a16:creationId xmlns:a16="http://schemas.microsoft.com/office/drawing/2014/main" id="{4D40283A-D974-781D-20D6-93CCDA46579F}"/>
                  </a:ext>
                </a:extLst>
              </p:cNvPr>
              <p:cNvSpPr>
                <a:spLocks noChangeShapeType="1"/>
              </p:cNvSpPr>
              <p:nvPr/>
            </p:nvSpPr>
            <p:spPr bwMode="auto">
              <a:xfrm flipV="1">
                <a:off x="1399" y="2303"/>
                <a:ext cx="14" cy="139"/>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133" name="Freeform 532">
                <a:extLst>
                  <a:ext uri="{FF2B5EF4-FFF2-40B4-BE49-F238E27FC236}">
                    <a16:creationId xmlns:a16="http://schemas.microsoft.com/office/drawing/2014/main" id="{EE6AAAC7-DD65-24FD-E8C2-5D5923E4AEA3}"/>
                  </a:ext>
                </a:extLst>
              </p:cNvPr>
              <p:cNvSpPr>
                <a:spLocks/>
              </p:cNvSpPr>
              <p:nvPr/>
            </p:nvSpPr>
            <p:spPr bwMode="auto">
              <a:xfrm>
                <a:off x="1433" y="2237"/>
                <a:ext cx="11" cy="41"/>
              </a:xfrm>
              <a:custGeom>
                <a:avLst/>
                <a:gdLst>
                  <a:gd name="T0" fmla="*/ 0 w 33"/>
                  <a:gd name="T1" fmla="*/ 0 h 84"/>
                  <a:gd name="T2" fmla="*/ 0 w 33"/>
                  <a:gd name="T3" fmla="*/ 0 h 84"/>
                  <a:gd name="T4" fmla="*/ 0 w 33"/>
                  <a:gd name="T5" fmla="*/ 0 h 84"/>
                  <a:gd name="T6" fmla="*/ 0 w 33"/>
                  <a:gd name="T7" fmla="*/ 0 h 84"/>
                  <a:gd name="T8" fmla="*/ 0 w 33"/>
                  <a:gd name="T9" fmla="*/ 0 h 84"/>
                  <a:gd name="T10" fmla="*/ 0 w 33"/>
                  <a:gd name="T11" fmla="*/ 0 h 84"/>
                  <a:gd name="T12" fmla="*/ 0 w 33"/>
                  <a:gd name="T13" fmla="*/ 0 h 84"/>
                  <a:gd name="T14" fmla="*/ 0 w 33"/>
                  <a:gd name="T15" fmla="*/ 0 h 84"/>
                  <a:gd name="T16" fmla="*/ 0 w 33"/>
                  <a:gd name="T17" fmla="*/ 0 h 84"/>
                  <a:gd name="T18" fmla="*/ 0 w 33"/>
                  <a:gd name="T19" fmla="*/ 0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84"/>
                  <a:gd name="T32" fmla="*/ 33 w 33"/>
                  <a:gd name="T33" fmla="*/ 84 h 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84">
                    <a:moveTo>
                      <a:pt x="0" y="84"/>
                    </a:moveTo>
                    <a:lnTo>
                      <a:pt x="0" y="84"/>
                    </a:lnTo>
                    <a:lnTo>
                      <a:pt x="17" y="44"/>
                    </a:lnTo>
                    <a:lnTo>
                      <a:pt x="28" y="18"/>
                    </a:lnTo>
                    <a:lnTo>
                      <a:pt x="33" y="3"/>
                    </a:lnTo>
                    <a:lnTo>
                      <a:pt x="33" y="0"/>
                    </a:lnTo>
                    <a:lnTo>
                      <a:pt x="29" y="8"/>
                    </a:lnTo>
                    <a:lnTo>
                      <a:pt x="21" y="25"/>
                    </a:lnTo>
                    <a:lnTo>
                      <a:pt x="12" y="51"/>
                    </a:lnTo>
                    <a:lnTo>
                      <a:pt x="0" y="8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34" name="Freeform 533">
                <a:extLst>
                  <a:ext uri="{FF2B5EF4-FFF2-40B4-BE49-F238E27FC236}">
                    <a16:creationId xmlns:a16="http://schemas.microsoft.com/office/drawing/2014/main" id="{AC48A211-04E4-BD13-B0DB-971C7AA7C892}"/>
                  </a:ext>
                </a:extLst>
              </p:cNvPr>
              <p:cNvSpPr>
                <a:spLocks/>
              </p:cNvSpPr>
              <p:nvPr/>
            </p:nvSpPr>
            <p:spPr bwMode="auto">
              <a:xfrm>
                <a:off x="1380" y="2294"/>
                <a:ext cx="19" cy="148"/>
              </a:xfrm>
              <a:custGeom>
                <a:avLst/>
                <a:gdLst>
                  <a:gd name="T0" fmla="*/ 0 w 57"/>
                  <a:gd name="T1" fmla="*/ 0 h 295"/>
                  <a:gd name="T2" fmla="*/ 0 w 57"/>
                  <a:gd name="T3" fmla="*/ 0 h 295"/>
                  <a:gd name="T4" fmla="*/ 0 w 57"/>
                  <a:gd name="T5" fmla="*/ 1 h 295"/>
                  <a:gd name="T6" fmla="*/ 0 w 57"/>
                  <a:gd name="T7" fmla="*/ 1 h 295"/>
                  <a:gd name="T8" fmla="*/ 0 w 57"/>
                  <a:gd name="T9" fmla="*/ 1 h 295"/>
                  <a:gd name="T10" fmla="*/ 0 w 57"/>
                  <a:gd name="T11" fmla="*/ 1 h 295"/>
                  <a:gd name="T12" fmla="*/ 0 w 57"/>
                  <a:gd name="T13" fmla="*/ 1 h 295"/>
                  <a:gd name="T14" fmla="*/ 0 w 57"/>
                  <a:gd name="T15" fmla="*/ 1 h 295"/>
                  <a:gd name="T16" fmla="*/ 0 w 57"/>
                  <a:gd name="T17" fmla="*/ 1 h 295"/>
                  <a:gd name="T18" fmla="*/ 0 w 57"/>
                  <a:gd name="T19" fmla="*/ 1 h 295"/>
                  <a:gd name="T20" fmla="*/ 0 w 57"/>
                  <a:gd name="T21" fmla="*/ 1 h 295"/>
                  <a:gd name="T22" fmla="*/ 0 w 57"/>
                  <a:gd name="T23" fmla="*/ 1 h 295"/>
                  <a:gd name="T24" fmla="*/ 0 w 57"/>
                  <a:gd name="T25" fmla="*/ 1 h 295"/>
                  <a:gd name="T26" fmla="*/ 0 w 57"/>
                  <a:gd name="T27" fmla="*/ 1 h 295"/>
                  <a:gd name="T28" fmla="*/ 0 w 57"/>
                  <a:gd name="T29" fmla="*/ 1 h 295"/>
                  <a:gd name="T30" fmla="*/ 0 w 57"/>
                  <a:gd name="T31" fmla="*/ 1 h 295"/>
                  <a:gd name="T32" fmla="*/ 0 w 57"/>
                  <a:gd name="T33" fmla="*/ 1 h 295"/>
                  <a:gd name="T34" fmla="*/ 0 w 57"/>
                  <a:gd name="T35" fmla="*/ 1 h 2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
                  <a:gd name="T55" fmla="*/ 0 h 295"/>
                  <a:gd name="T56" fmla="*/ 57 w 57"/>
                  <a:gd name="T57" fmla="*/ 295 h 2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 h="295">
                    <a:moveTo>
                      <a:pt x="57" y="0"/>
                    </a:moveTo>
                    <a:lnTo>
                      <a:pt x="57" y="0"/>
                    </a:lnTo>
                    <a:lnTo>
                      <a:pt x="57" y="18"/>
                    </a:lnTo>
                    <a:lnTo>
                      <a:pt x="54" y="37"/>
                    </a:lnTo>
                    <a:lnTo>
                      <a:pt x="51" y="56"/>
                    </a:lnTo>
                    <a:lnTo>
                      <a:pt x="47" y="74"/>
                    </a:lnTo>
                    <a:lnTo>
                      <a:pt x="43" y="94"/>
                    </a:lnTo>
                    <a:lnTo>
                      <a:pt x="39" y="113"/>
                    </a:lnTo>
                    <a:lnTo>
                      <a:pt x="34" y="131"/>
                    </a:lnTo>
                    <a:lnTo>
                      <a:pt x="28" y="150"/>
                    </a:lnTo>
                    <a:lnTo>
                      <a:pt x="23" y="169"/>
                    </a:lnTo>
                    <a:lnTo>
                      <a:pt x="18" y="188"/>
                    </a:lnTo>
                    <a:lnTo>
                      <a:pt x="13" y="207"/>
                    </a:lnTo>
                    <a:lnTo>
                      <a:pt x="9" y="225"/>
                    </a:lnTo>
                    <a:lnTo>
                      <a:pt x="5" y="243"/>
                    </a:lnTo>
                    <a:lnTo>
                      <a:pt x="3" y="260"/>
                    </a:lnTo>
                    <a:lnTo>
                      <a:pt x="0" y="278"/>
                    </a:lnTo>
                    <a:lnTo>
                      <a:pt x="0" y="29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35" name="Freeform 534">
                <a:extLst>
                  <a:ext uri="{FF2B5EF4-FFF2-40B4-BE49-F238E27FC236}">
                    <a16:creationId xmlns:a16="http://schemas.microsoft.com/office/drawing/2014/main" id="{8B2C82A9-0D7C-D29D-19C5-D2C213654997}"/>
                  </a:ext>
                </a:extLst>
              </p:cNvPr>
              <p:cNvSpPr>
                <a:spLocks/>
              </p:cNvSpPr>
              <p:nvPr/>
            </p:nvSpPr>
            <p:spPr bwMode="auto">
              <a:xfrm>
                <a:off x="1415" y="2381"/>
                <a:ext cx="10" cy="57"/>
              </a:xfrm>
              <a:custGeom>
                <a:avLst/>
                <a:gdLst>
                  <a:gd name="T0" fmla="*/ 0 w 29"/>
                  <a:gd name="T1" fmla="*/ 0 h 113"/>
                  <a:gd name="T2" fmla="*/ 0 w 29"/>
                  <a:gd name="T3" fmla="*/ 0 h 113"/>
                  <a:gd name="T4" fmla="*/ 0 w 29"/>
                  <a:gd name="T5" fmla="*/ 1 h 113"/>
                  <a:gd name="T6" fmla="*/ 0 w 29"/>
                  <a:gd name="T7" fmla="*/ 1 h 113"/>
                  <a:gd name="T8" fmla="*/ 0 w 29"/>
                  <a:gd name="T9" fmla="*/ 1 h 113"/>
                  <a:gd name="T10" fmla="*/ 0 w 29"/>
                  <a:gd name="T11" fmla="*/ 1 h 113"/>
                  <a:gd name="T12" fmla="*/ 0 w 29"/>
                  <a:gd name="T13" fmla="*/ 1 h 113"/>
                  <a:gd name="T14" fmla="*/ 0 w 29"/>
                  <a:gd name="T15" fmla="*/ 1 h 113"/>
                  <a:gd name="T16" fmla="*/ 0 w 29"/>
                  <a:gd name="T17" fmla="*/ 1 h 113"/>
                  <a:gd name="T18" fmla="*/ 0 w 29"/>
                  <a:gd name="T19" fmla="*/ 1 h 113"/>
                  <a:gd name="T20" fmla="*/ 0 w 29"/>
                  <a:gd name="T21" fmla="*/ 1 h 113"/>
                  <a:gd name="T22" fmla="*/ 0 w 29"/>
                  <a:gd name="T23" fmla="*/ 1 h 113"/>
                  <a:gd name="T24" fmla="*/ 0 w 29"/>
                  <a:gd name="T25" fmla="*/ 1 h 113"/>
                  <a:gd name="T26" fmla="*/ 0 w 29"/>
                  <a:gd name="T27" fmla="*/ 1 h 113"/>
                  <a:gd name="T28" fmla="*/ 0 w 29"/>
                  <a:gd name="T29" fmla="*/ 1 h 1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
                  <a:gd name="T46" fmla="*/ 0 h 113"/>
                  <a:gd name="T47" fmla="*/ 29 w 29"/>
                  <a:gd name="T48" fmla="*/ 113 h 1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 h="113">
                    <a:moveTo>
                      <a:pt x="6" y="0"/>
                    </a:moveTo>
                    <a:lnTo>
                      <a:pt x="6" y="0"/>
                    </a:lnTo>
                    <a:lnTo>
                      <a:pt x="6" y="15"/>
                    </a:lnTo>
                    <a:lnTo>
                      <a:pt x="4" y="30"/>
                    </a:lnTo>
                    <a:lnTo>
                      <a:pt x="3" y="45"/>
                    </a:lnTo>
                    <a:lnTo>
                      <a:pt x="2" y="60"/>
                    </a:lnTo>
                    <a:lnTo>
                      <a:pt x="0" y="73"/>
                    </a:lnTo>
                    <a:lnTo>
                      <a:pt x="0" y="87"/>
                    </a:lnTo>
                    <a:lnTo>
                      <a:pt x="2" y="101"/>
                    </a:lnTo>
                    <a:lnTo>
                      <a:pt x="6" y="113"/>
                    </a:lnTo>
                    <a:lnTo>
                      <a:pt x="14" y="111"/>
                    </a:lnTo>
                    <a:lnTo>
                      <a:pt x="22" y="104"/>
                    </a:lnTo>
                    <a:lnTo>
                      <a:pt x="26" y="96"/>
                    </a:lnTo>
                    <a:lnTo>
                      <a:pt x="29" y="8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36" name="Freeform 535">
                <a:extLst>
                  <a:ext uri="{FF2B5EF4-FFF2-40B4-BE49-F238E27FC236}">
                    <a16:creationId xmlns:a16="http://schemas.microsoft.com/office/drawing/2014/main" id="{3C5C5652-0C1C-DF73-33AE-C0ED69677C2C}"/>
                  </a:ext>
                </a:extLst>
              </p:cNvPr>
              <p:cNvSpPr>
                <a:spLocks/>
              </p:cNvSpPr>
              <p:nvPr/>
            </p:nvSpPr>
            <p:spPr bwMode="auto">
              <a:xfrm>
                <a:off x="1406" y="2180"/>
                <a:ext cx="23" cy="58"/>
              </a:xfrm>
              <a:custGeom>
                <a:avLst/>
                <a:gdLst>
                  <a:gd name="T0" fmla="*/ 0 w 68"/>
                  <a:gd name="T1" fmla="*/ 1 h 115"/>
                  <a:gd name="T2" fmla="*/ 0 w 68"/>
                  <a:gd name="T3" fmla="*/ 1 h 115"/>
                  <a:gd name="T4" fmla="*/ 0 w 68"/>
                  <a:gd name="T5" fmla="*/ 1 h 115"/>
                  <a:gd name="T6" fmla="*/ 0 w 68"/>
                  <a:gd name="T7" fmla="*/ 1 h 115"/>
                  <a:gd name="T8" fmla="*/ 0 w 68"/>
                  <a:gd name="T9" fmla="*/ 1 h 115"/>
                  <a:gd name="T10" fmla="*/ 0 w 68"/>
                  <a:gd name="T11" fmla="*/ 1 h 115"/>
                  <a:gd name="T12" fmla="*/ 0 w 68"/>
                  <a:gd name="T13" fmla="*/ 1 h 115"/>
                  <a:gd name="T14" fmla="*/ 0 w 68"/>
                  <a:gd name="T15" fmla="*/ 1 h 115"/>
                  <a:gd name="T16" fmla="*/ 0 w 68"/>
                  <a:gd name="T17" fmla="*/ 1 h 115"/>
                  <a:gd name="T18" fmla="*/ 0 w 68"/>
                  <a:gd name="T19" fmla="*/ 0 h 115"/>
                  <a:gd name="T20" fmla="*/ 0 w 68"/>
                  <a:gd name="T21" fmla="*/ 0 h 115"/>
                  <a:gd name="T22" fmla="*/ 0 w 68"/>
                  <a:gd name="T23" fmla="*/ 1 h 115"/>
                  <a:gd name="T24" fmla="*/ 0 w 68"/>
                  <a:gd name="T25" fmla="*/ 1 h 115"/>
                  <a:gd name="T26" fmla="*/ 0 w 68"/>
                  <a:gd name="T27" fmla="*/ 1 h 115"/>
                  <a:gd name="T28" fmla="*/ 0 w 68"/>
                  <a:gd name="T29" fmla="*/ 1 h 115"/>
                  <a:gd name="T30" fmla="*/ 0 w 68"/>
                  <a:gd name="T31" fmla="*/ 1 h 115"/>
                  <a:gd name="T32" fmla="*/ 0 w 68"/>
                  <a:gd name="T33" fmla="*/ 1 h 115"/>
                  <a:gd name="T34" fmla="*/ 0 w 68"/>
                  <a:gd name="T35" fmla="*/ 1 h 115"/>
                  <a:gd name="T36" fmla="*/ 0 w 68"/>
                  <a:gd name="T37" fmla="*/ 1 h 1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8"/>
                  <a:gd name="T58" fmla="*/ 0 h 115"/>
                  <a:gd name="T59" fmla="*/ 68 w 68"/>
                  <a:gd name="T60" fmla="*/ 115 h 1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8" h="115">
                    <a:moveTo>
                      <a:pt x="0" y="65"/>
                    </a:moveTo>
                    <a:lnTo>
                      <a:pt x="0" y="65"/>
                    </a:lnTo>
                    <a:lnTo>
                      <a:pt x="4" y="58"/>
                    </a:lnTo>
                    <a:lnTo>
                      <a:pt x="11" y="48"/>
                    </a:lnTo>
                    <a:lnTo>
                      <a:pt x="18" y="37"/>
                    </a:lnTo>
                    <a:lnTo>
                      <a:pt x="26" y="27"/>
                    </a:lnTo>
                    <a:lnTo>
                      <a:pt x="34" y="17"/>
                    </a:lnTo>
                    <a:lnTo>
                      <a:pt x="45" y="8"/>
                    </a:lnTo>
                    <a:lnTo>
                      <a:pt x="55" y="2"/>
                    </a:lnTo>
                    <a:lnTo>
                      <a:pt x="68" y="0"/>
                    </a:lnTo>
                    <a:lnTo>
                      <a:pt x="66" y="17"/>
                    </a:lnTo>
                    <a:lnTo>
                      <a:pt x="61" y="33"/>
                    </a:lnTo>
                    <a:lnTo>
                      <a:pt x="53" y="47"/>
                    </a:lnTo>
                    <a:lnTo>
                      <a:pt x="45" y="61"/>
                    </a:lnTo>
                    <a:lnTo>
                      <a:pt x="37" y="73"/>
                    </a:lnTo>
                    <a:lnTo>
                      <a:pt x="28" y="87"/>
                    </a:lnTo>
                    <a:lnTo>
                      <a:pt x="23" y="101"/>
                    </a:lnTo>
                    <a:lnTo>
                      <a:pt x="22" y="11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37" name="Freeform 536">
                <a:extLst>
                  <a:ext uri="{FF2B5EF4-FFF2-40B4-BE49-F238E27FC236}">
                    <a16:creationId xmlns:a16="http://schemas.microsoft.com/office/drawing/2014/main" id="{3A26DA7D-C4EE-0DDF-AEC1-23D2BE2F3C21}"/>
                  </a:ext>
                </a:extLst>
              </p:cNvPr>
              <p:cNvSpPr>
                <a:spLocks/>
              </p:cNvSpPr>
              <p:nvPr/>
            </p:nvSpPr>
            <p:spPr bwMode="auto">
              <a:xfrm>
                <a:off x="1309" y="2176"/>
                <a:ext cx="82" cy="283"/>
              </a:xfrm>
              <a:custGeom>
                <a:avLst/>
                <a:gdLst>
                  <a:gd name="T0" fmla="*/ 0 w 247"/>
                  <a:gd name="T1" fmla="*/ 1 h 565"/>
                  <a:gd name="T2" fmla="*/ 0 w 247"/>
                  <a:gd name="T3" fmla="*/ 1 h 565"/>
                  <a:gd name="T4" fmla="*/ 0 w 247"/>
                  <a:gd name="T5" fmla="*/ 1 h 565"/>
                  <a:gd name="T6" fmla="*/ 0 w 247"/>
                  <a:gd name="T7" fmla="*/ 1 h 565"/>
                  <a:gd name="T8" fmla="*/ 0 w 247"/>
                  <a:gd name="T9" fmla="*/ 1 h 565"/>
                  <a:gd name="T10" fmla="*/ 0 w 247"/>
                  <a:gd name="T11" fmla="*/ 1 h 565"/>
                  <a:gd name="T12" fmla="*/ 0 w 247"/>
                  <a:gd name="T13" fmla="*/ 1 h 565"/>
                  <a:gd name="T14" fmla="*/ 0 w 247"/>
                  <a:gd name="T15" fmla="*/ 1 h 565"/>
                  <a:gd name="T16" fmla="*/ 0 w 247"/>
                  <a:gd name="T17" fmla="*/ 1 h 565"/>
                  <a:gd name="T18" fmla="*/ 0 w 247"/>
                  <a:gd name="T19" fmla="*/ 1 h 565"/>
                  <a:gd name="T20" fmla="*/ 0 w 247"/>
                  <a:gd name="T21" fmla="*/ 1 h 565"/>
                  <a:gd name="T22" fmla="*/ 0 w 247"/>
                  <a:gd name="T23" fmla="*/ 1 h 565"/>
                  <a:gd name="T24" fmla="*/ 0 w 247"/>
                  <a:gd name="T25" fmla="*/ 1 h 565"/>
                  <a:gd name="T26" fmla="*/ 0 w 247"/>
                  <a:gd name="T27" fmla="*/ 1 h 565"/>
                  <a:gd name="T28" fmla="*/ 0 w 247"/>
                  <a:gd name="T29" fmla="*/ 1 h 565"/>
                  <a:gd name="T30" fmla="*/ 0 w 247"/>
                  <a:gd name="T31" fmla="*/ 1 h 565"/>
                  <a:gd name="T32" fmla="*/ 0 w 247"/>
                  <a:gd name="T33" fmla="*/ 1 h 565"/>
                  <a:gd name="T34" fmla="*/ 0 w 247"/>
                  <a:gd name="T35" fmla="*/ 0 h 565"/>
                  <a:gd name="T36" fmla="*/ 0 w 247"/>
                  <a:gd name="T37" fmla="*/ 0 h 565"/>
                  <a:gd name="T38" fmla="*/ 0 w 247"/>
                  <a:gd name="T39" fmla="*/ 1 h 565"/>
                  <a:gd name="T40" fmla="*/ 0 w 247"/>
                  <a:gd name="T41" fmla="*/ 1 h 565"/>
                  <a:gd name="T42" fmla="*/ 0 w 247"/>
                  <a:gd name="T43" fmla="*/ 1 h 565"/>
                  <a:gd name="T44" fmla="*/ 0 w 247"/>
                  <a:gd name="T45" fmla="*/ 1 h 565"/>
                  <a:gd name="T46" fmla="*/ 0 w 247"/>
                  <a:gd name="T47" fmla="*/ 1 h 565"/>
                  <a:gd name="T48" fmla="*/ 0 w 247"/>
                  <a:gd name="T49" fmla="*/ 1 h 565"/>
                  <a:gd name="T50" fmla="*/ 0 w 247"/>
                  <a:gd name="T51" fmla="*/ 1 h 565"/>
                  <a:gd name="T52" fmla="*/ 0 w 247"/>
                  <a:gd name="T53" fmla="*/ 1 h 565"/>
                  <a:gd name="T54" fmla="*/ 0 w 247"/>
                  <a:gd name="T55" fmla="*/ 1 h 565"/>
                  <a:gd name="T56" fmla="*/ 0 w 247"/>
                  <a:gd name="T57" fmla="*/ 1 h 565"/>
                  <a:gd name="T58" fmla="*/ 0 w 247"/>
                  <a:gd name="T59" fmla="*/ 1 h 565"/>
                  <a:gd name="T60" fmla="*/ 0 w 247"/>
                  <a:gd name="T61" fmla="*/ 1 h 565"/>
                  <a:gd name="T62" fmla="*/ 0 w 247"/>
                  <a:gd name="T63" fmla="*/ 1 h 565"/>
                  <a:gd name="T64" fmla="*/ 0 w 247"/>
                  <a:gd name="T65" fmla="*/ 1 h 565"/>
                  <a:gd name="T66" fmla="*/ 0 w 247"/>
                  <a:gd name="T67" fmla="*/ 1 h 565"/>
                  <a:gd name="T68" fmla="*/ 0 w 247"/>
                  <a:gd name="T69" fmla="*/ 1 h 565"/>
                  <a:gd name="T70" fmla="*/ 0 w 247"/>
                  <a:gd name="T71" fmla="*/ 1 h 565"/>
                  <a:gd name="T72" fmla="*/ 0 w 247"/>
                  <a:gd name="T73" fmla="*/ 1 h 565"/>
                  <a:gd name="T74" fmla="*/ 0 w 247"/>
                  <a:gd name="T75" fmla="*/ 1 h 565"/>
                  <a:gd name="T76" fmla="*/ 0 w 247"/>
                  <a:gd name="T77" fmla="*/ 1 h 565"/>
                  <a:gd name="T78" fmla="*/ 0 w 247"/>
                  <a:gd name="T79" fmla="*/ 1 h 565"/>
                  <a:gd name="T80" fmla="*/ 0 w 247"/>
                  <a:gd name="T81" fmla="*/ 1 h 565"/>
                  <a:gd name="T82" fmla="*/ 0 w 247"/>
                  <a:gd name="T83" fmla="*/ 1 h 565"/>
                  <a:gd name="T84" fmla="*/ 0 w 247"/>
                  <a:gd name="T85" fmla="*/ 1 h 565"/>
                  <a:gd name="T86" fmla="*/ 0 w 247"/>
                  <a:gd name="T87" fmla="*/ 1 h 565"/>
                  <a:gd name="T88" fmla="*/ 0 w 247"/>
                  <a:gd name="T89" fmla="*/ 1 h 5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565"/>
                  <a:gd name="T137" fmla="*/ 247 w 247"/>
                  <a:gd name="T138" fmla="*/ 565 h 5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565">
                    <a:moveTo>
                      <a:pt x="247" y="515"/>
                    </a:moveTo>
                    <a:lnTo>
                      <a:pt x="247" y="515"/>
                    </a:lnTo>
                    <a:lnTo>
                      <a:pt x="236" y="481"/>
                    </a:lnTo>
                    <a:lnTo>
                      <a:pt x="224" y="448"/>
                    </a:lnTo>
                    <a:lnTo>
                      <a:pt x="212" y="416"/>
                    </a:lnTo>
                    <a:lnTo>
                      <a:pt x="198" y="383"/>
                    </a:lnTo>
                    <a:lnTo>
                      <a:pt x="183" y="351"/>
                    </a:lnTo>
                    <a:lnTo>
                      <a:pt x="169" y="318"/>
                    </a:lnTo>
                    <a:lnTo>
                      <a:pt x="152" y="286"/>
                    </a:lnTo>
                    <a:lnTo>
                      <a:pt x="136" y="255"/>
                    </a:lnTo>
                    <a:lnTo>
                      <a:pt x="120" y="223"/>
                    </a:lnTo>
                    <a:lnTo>
                      <a:pt x="104" y="191"/>
                    </a:lnTo>
                    <a:lnTo>
                      <a:pt x="86" y="160"/>
                    </a:lnTo>
                    <a:lnTo>
                      <a:pt x="69" y="128"/>
                    </a:lnTo>
                    <a:lnTo>
                      <a:pt x="51" y="96"/>
                    </a:lnTo>
                    <a:lnTo>
                      <a:pt x="34" y="64"/>
                    </a:lnTo>
                    <a:lnTo>
                      <a:pt x="18" y="32"/>
                    </a:lnTo>
                    <a:lnTo>
                      <a:pt x="0" y="0"/>
                    </a:lnTo>
                    <a:lnTo>
                      <a:pt x="1" y="18"/>
                    </a:lnTo>
                    <a:lnTo>
                      <a:pt x="3" y="38"/>
                    </a:lnTo>
                    <a:lnTo>
                      <a:pt x="7" y="60"/>
                    </a:lnTo>
                    <a:lnTo>
                      <a:pt x="12" y="83"/>
                    </a:lnTo>
                    <a:lnTo>
                      <a:pt x="19" y="106"/>
                    </a:lnTo>
                    <a:lnTo>
                      <a:pt x="28" y="130"/>
                    </a:lnTo>
                    <a:lnTo>
                      <a:pt x="38" y="154"/>
                    </a:lnTo>
                    <a:lnTo>
                      <a:pt x="50" y="178"/>
                    </a:lnTo>
                    <a:lnTo>
                      <a:pt x="62" y="201"/>
                    </a:lnTo>
                    <a:lnTo>
                      <a:pt x="77" y="224"/>
                    </a:lnTo>
                    <a:lnTo>
                      <a:pt x="92" y="246"/>
                    </a:lnTo>
                    <a:lnTo>
                      <a:pt x="109" y="265"/>
                    </a:lnTo>
                    <a:lnTo>
                      <a:pt x="128" y="282"/>
                    </a:lnTo>
                    <a:lnTo>
                      <a:pt x="147" y="298"/>
                    </a:lnTo>
                    <a:lnTo>
                      <a:pt x="169" y="310"/>
                    </a:lnTo>
                    <a:lnTo>
                      <a:pt x="191" y="319"/>
                    </a:lnTo>
                    <a:lnTo>
                      <a:pt x="202" y="565"/>
                    </a:lnTo>
                    <a:lnTo>
                      <a:pt x="200" y="512"/>
                    </a:lnTo>
                    <a:lnTo>
                      <a:pt x="198" y="481"/>
                    </a:lnTo>
                    <a:lnTo>
                      <a:pt x="198" y="468"/>
                    </a:lnTo>
                    <a:lnTo>
                      <a:pt x="201" y="470"/>
                    </a:lnTo>
                    <a:lnTo>
                      <a:pt x="205" y="483"/>
                    </a:lnTo>
                    <a:lnTo>
                      <a:pt x="210" y="506"/>
                    </a:lnTo>
                    <a:lnTo>
                      <a:pt x="217" y="534"/>
                    </a:lnTo>
                    <a:lnTo>
                      <a:pt x="225" y="56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38" name="Freeform 537">
                <a:extLst>
                  <a:ext uri="{FF2B5EF4-FFF2-40B4-BE49-F238E27FC236}">
                    <a16:creationId xmlns:a16="http://schemas.microsoft.com/office/drawing/2014/main" id="{F97318BD-9E66-6B13-A744-1E462C9EAA7D}"/>
                  </a:ext>
                </a:extLst>
              </p:cNvPr>
              <p:cNvSpPr>
                <a:spLocks/>
              </p:cNvSpPr>
              <p:nvPr/>
            </p:nvSpPr>
            <p:spPr bwMode="auto">
              <a:xfrm>
                <a:off x="1215" y="2172"/>
                <a:ext cx="161" cy="278"/>
              </a:xfrm>
              <a:custGeom>
                <a:avLst/>
                <a:gdLst>
                  <a:gd name="T0" fmla="*/ 0 w 484"/>
                  <a:gd name="T1" fmla="*/ 1 h 556"/>
                  <a:gd name="T2" fmla="*/ 0 w 484"/>
                  <a:gd name="T3" fmla="*/ 1 h 556"/>
                  <a:gd name="T4" fmla="*/ 0 w 484"/>
                  <a:gd name="T5" fmla="*/ 1 h 556"/>
                  <a:gd name="T6" fmla="*/ 0 w 484"/>
                  <a:gd name="T7" fmla="*/ 1 h 556"/>
                  <a:gd name="T8" fmla="*/ 0 w 484"/>
                  <a:gd name="T9" fmla="*/ 1 h 556"/>
                  <a:gd name="T10" fmla="*/ 0 w 484"/>
                  <a:gd name="T11" fmla="*/ 1 h 556"/>
                  <a:gd name="T12" fmla="*/ 0 w 484"/>
                  <a:gd name="T13" fmla="*/ 1 h 556"/>
                  <a:gd name="T14" fmla="*/ 0 w 484"/>
                  <a:gd name="T15" fmla="*/ 1 h 556"/>
                  <a:gd name="T16" fmla="*/ 0 w 484"/>
                  <a:gd name="T17" fmla="*/ 1 h 556"/>
                  <a:gd name="T18" fmla="*/ 0 w 484"/>
                  <a:gd name="T19" fmla="*/ 1 h 556"/>
                  <a:gd name="T20" fmla="*/ 0 w 484"/>
                  <a:gd name="T21" fmla="*/ 1 h 556"/>
                  <a:gd name="T22" fmla="*/ 0 w 484"/>
                  <a:gd name="T23" fmla="*/ 1 h 556"/>
                  <a:gd name="T24" fmla="*/ 0 w 484"/>
                  <a:gd name="T25" fmla="*/ 1 h 556"/>
                  <a:gd name="T26" fmla="*/ 0 w 484"/>
                  <a:gd name="T27" fmla="*/ 1 h 556"/>
                  <a:gd name="T28" fmla="*/ 0 w 484"/>
                  <a:gd name="T29" fmla="*/ 1 h 556"/>
                  <a:gd name="T30" fmla="*/ 0 w 484"/>
                  <a:gd name="T31" fmla="*/ 1 h 556"/>
                  <a:gd name="T32" fmla="*/ 0 w 484"/>
                  <a:gd name="T33" fmla="*/ 1 h 556"/>
                  <a:gd name="T34" fmla="*/ 0 w 484"/>
                  <a:gd name="T35" fmla="*/ 0 h 556"/>
                  <a:gd name="T36" fmla="*/ 0 w 484"/>
                  <a:gd name="T37" fmla="*/ 0 h 556"/>
                  <a:gd name="T38" fmla="*/ 0 w 484"/>
                  <a:gd name="T39" fmla="*/ 1 h 556"/>
                  <a:gd name="T40" fmla="*/ 0 w 484"/>
                  <a:gd name="T41" fmla="*/ 1 h 556"/>
                  <a:gd name="T42" fmla="*/ 0 w 484"/>
                  <a:gd name="T43" fmla="*/ 1 h 556"/>
                  <a:gd name="T44" fmla="*/ 0 w 484"/>
                  <a:gd name="T45" fmla="*/ 1 h 556"/>
                  <a:gd name="T46" fmla="*/ 0 w 484"/>
                  <a:gd name="T47" fmla="*/ 1 h 556"/>
                  <a:gd name="T48" fmla="*/ 0 w 484"/>
                  <a:gd name="T49" fmla="*/ 1 h 556"/>
                  <a:gd name="T50" fmla="*/ 0 w 484"/>
                  <a:gd name="T51" fmla="*/ 1 h 556"/>
                  <a:gd name="T52" fmla="*/ 0 w 484"/>
                  <a:gd name="T53" fmla="*/ 1 h 556"/>
                  <a:gd name="T54" fmla="*/ 0 w 484"/>
                  <a:gd name="T55" fmla="*/ 1 h 556"/>
                  <a:gd name="T56" fmla="*/ 0 w 484"/>
                  <a:gd name="T57" fmla="*/ 1 h 556"/>
                  <a:gd name="T58" fmla="*/ 0 w 484"/>
                  <a:gd name="T59" fmla="*/ 1 h 556"/>
                  <a:gd name="T60" fmla="*/ 0 w 484"/>
                  <a:gd name="T61" fmla="*/ 1 h 556"/>
                  <a:gd name="T62" fmla="*/ 0 w 484"/>
                  <a:gd name="T63" fmla="*/ 1 h 556"/>
                  <a:gd name="T64" fmla="*/ 0 w 484"/>
                  <a:gd name="T65" fmla="*/ 1 h 556"/>
                  <a:gd name="T66" fmla="*/ 0 w 484"/>
                  <a:gd name="T67" fmla="*/ 1 h 556"/>
                  <a:gd name="T68" fmla="*/ 0 w 484"/>
                  <a:gd name="T69" fmla="*/ 1 h 556"/>
                  <a:gd name="T70" fmla="*/ 0 w 484"/>
                  <a:gd name="T71" fmla="*/ 1 h 556"/>
                  <a:gd name="T72" fmla="*/ 0 w 484"/>
                  <a:gd name="T73" fmla="*/ 1 h 556"/>
                  <a:gd name="T74" fmla="*/ 0 w 484"/>
                  <a:gd name="T75" fmla="*/ 1 h 556"/>
                  <a:gd name="T76" fmla="*/ 0 w 484"/>
                  <a:gd name="T77" fmla="*/ 1 h 556"/>
                  <a:gd name="T78" fmla="*/ 0 w 484"/>
                  <a:gd name="T79" fmla="*/ 1 h 556"/>
                  <a:gd name="T80" fmla="*/ 0 w 484"/>
                  <a:gd name="T81" fmla="*/ 1 h 556"/>
                  <a:gd name="T82" fmla="*/ 0 w 484"/>
                  <a:gd name="T83" fmla="*/ 1 h 556"/>
                  <a:gd name="T84" fmla="*/ 0 w 484"/>
                  <a:gd name="T85" fmla="*/ 1 h 556"/>
                  <a:gd name="T86" fmla="*/ 0 w 484"/>
                  <a:gd name="T87" fmla="*/ 1 h 5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84"/>
                  <a:gd name="T133" fmla="*/ 0 h 556"/>
                  <a:gd name="T134" fmla="*/ 484 w 484"/>
                  <a:gd name="T135" fmla="*/ 556 h 5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84" h="556">
                    <a:moveTo>
                      <a:pt x="440" y="548"/>
                    </a:moveTo>
                    <a:lnTo>
                      <a:pt x="440" y="548"/>
                    </a:lnTo>
                    <a:lnTo>
                      <a:pt x="418" y="519"/>
                    </a:lnTo>
                    <a:lnTo>
                      <a:pt x="391" y="487"/>
                    </a:lnTo>
                    <a:lnTo>
                      <a:pt x="362" y="455"/>
                    </a:lnTo>
                    <a:lnTo>
                      <a:pt x="328" y="424"/>
                    </a:lnTo>
                    <a:lnTo>
                      <a:pt x="293" y="390"/>
                    </a:lnTo>
                    <a:lnTo>
                      <a:pt x="256" y="356"/>
                    </a:lnTo>
                    <a:lnTo>
                      <a:pt x="219" y="322"/>
                    </a:lnTo>
                    <a:lnTo>
                      <a:pt x="182" y="286"/>
                    </a:lnTo>
                    <a:lnTo>
                      <a:pt x="146" y="251"/>
                    </a:lnTo>
                    <a:lnTo>
                      <a:pt x="112" y="215"/>
                    </a:lnTo>
                    <a:lnTo>
                      <a:pt x="83" y="179"/>
                    </a:lnTo>
                    <a:lnTo>
                      <a:pt x="54" y="144"/>
                    </a:lnTo>
                    <a:lnTo>
                      <a:pt x="33" y="108"/>
                    </a:lnTo>
                    <a:lnTo>
                      <a:pt x="15" y="71"/>
                    </a:lnTo>
                    <a:lnTo>
                      <a:pt x="5" y="35"/>
                    </a:lnTo>
                    <a:lnTo>
                      <a:pt x="0" y="0"/>
                    </a:lnTo>
                    <a:lnTo>
                      <a:pt x="34" y="17"/>
                    </a:lnTo>
                    <a:lnTo>
                      <a:pt x="69" y="40"/>
                    </a:lnTo>
                    <a:lnTo>
                      <a:pt x="103" y="67"/>
                    </a:lnTo>
                    <a:lnTo>
                      <a:pt x="137" y="98"/>
                    </a:lnTo>
                    <a:lnTo>
                      <a:pt x="169" y="134"/>
                    </a:lnTo>
                    <a:lnTo>
                      <a:pt x="201" y="172"/>
                    </a:lnTo>
                    <a:lnTo>
                      <a:pt x="231" y="212"/>
                    </a:lnTo>
                    <a:lnTo>
                      <a:pt x="259" y="254"/>
                    </a:lnTo>
                    <a:lnTo>
                      <a:pt x="286" y="297"/>
                    </a:lnTo>
                    <a:lnTo>
                      <a:pt x="309" y="339"/>
                    </a:lnTo>
                    <a:lnTo>
                      <a:pt x="331" y="380"/>
                    </a:lnTo>
                    <a:lnTo>
                      <a:pt x="348" y="421"/>
                    </a:lnTo>
                    <a:lnTo>
                      <a:pt x="363" y="460"/>
                    </a:lnTo>
                    <a:lnTo>
                      <a:pt x="374" y="496"/>
                    </a:lnTo>
                    <a:lnTo>
                      <a:pt x="380" y="528"/>
                    </a:lnTo>
                    <a:lnTo>
                      <a:pt x="383" y="556"/>
                    </a:lnTo>
                    <a:lnTo>
                      <a:pt x="397" y="544"/>
                    </a:lnTo>
                    <a:lnTo>
                      <a:pt x="410" y="530"/>
                    </a:lnTo>
                    <a:lnTo>
                      <a:pt x="425" y="516"/>
                    </a:lnTo>
                    <a:lnTo>
                      <a:pt x="438" y="503"/>
                    </a:lnTo>
                    <a:lnTo>
                      <a:pt x="452" y="489"/>
                    </a:lnTo>
                    <a:lnTo>
                      <a:pt x="464" y="476"/>
                    </a:lnTo>
                    <a:lnTo>
                      <a:pt x="475" y="462"/>
                    </a:lnTo>
                    <a:lnTo>
                      <a:pt x="484" y="45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39" name="Freeform 538">
                <a:extLst>
                  <a:ext uri="{FF2B5EF4-FFF2-40B4-BE49-F238E27FC236}">
                    <a16:creationId xmlns:a16="http://schemas.microsoft.com/office/drawing/2014/main" id="{5F51F537-B637-4502-86B7-A1EFE078A094}"/>
                  </a:ext>
                </a:extLst>
              </p:cNvPr>
              <p:cNvSpPr>
                <a:spLocks/>
              </p:cNvSpPr>
              <p:nvPr/>
            </p:nvSpPr>
            <p:spPr bwMode="auto">
              <a:xfrm>
                <a:off x="1290" y="2205"/>
                <a:ext cx="26" cy="131"/>
              </a:xfrm>
              <a:custGeom>
                <a:avLst/>
                <a:gdLst>
                  <a:gd name="T0" fmla="*/ 0 w 78"/>
                  <a:gd name="T1" fmla="*/ 1 h 261"/>
                  <a:gd name="T2" fmla="*/ 0 w 78"/>
                  <a:gd name="T3" fmla="*/ 1 h 261"/>
                  <a:gd name="T4" fmla="*/ 0 w 78"/>
                  <a:gd name="T5" fmla="*/ 1 h 261"/>
                  <a:gd name="T6" fmla="*/ 0 w 78"/>
                  <a:gd name="T7" fmla="*/ 1 h 261"/>
                  <a:gd name="T8" fmla="*/ 0 w 78"/>
                  <a:gd name="T9" fmla="*/ 1 h 261"/>
                  <a:gd name="T10" fmla="*/ 0 w 78"/>
                  <a:gd name="T11" fmla="*/ 1 h 261"/>
                  <a:gd name="T12" fmla="*/ 0 w 78"/>
                  <a:gd name="T13" fmla="*/ 1 h 261"/>
                  <a:gd name="T14" fmla="*/ 0 w 78"/>
                  <a:gd name="T15" fmla="*/ 1 h 261"/>
                  <a:gd name="T16" fmla="*/ 0 w 78"/>
                  <a:gd name="T17" fmla="*/ 1 h 261"/>
                  <a:gd name="T18" fmla="*/ 0 w 78"/>
                  <a:gd name="T19" fmla="*/ 1 h 261"/>
                  <a:gd name="T20" fmla="*/ 0 w 78"/>
                  <a:gd name="T21" fmla="*/ 1 h 261"/>
                  <a:gd name="T22" fmla="*/ 0 w 78"/>
                  <a:gd name="T23" fmla="*/ 1 h 261"/>
                  <a:gd name="T24" fmla="*/ 0 w 78"/>
                  <a:gd name="T25" fmla="*/ 1 h 261"/>
                  <a:gd name="T26" fmla="*/ 0 w 78"/>
                  <a:gd name="T27" fmla="*/ 1 h 261"/>
                  <a:gd name="T28" fmla="*/ 0 w 78"/>
                  <a:gd name="T29" fmla="*/ 1 h 261"/>
                  <a:gd name="T30" fmla="*/ 0 w 78"/>
                  <a:gd name="T31" fmla="*/ 1 h 261"/>
                  <a:gd name="T32" fmla="*/ 0 w 78"/>
                  <a:gd name="T33" fmla="*/ 1 h 261"/>
                  <a:gd name="T34" fmla="*/ 0 w 78"/>
                  <a:gd name="T35" fmla="*/ 0 h 261"/>
                  <a:gd name="T36" fmla="*/ 0 w 78"/>
                  <a:gd name="T37" fmla="*/ 0 h 261"/>
                  <a:gd name="T38" fmla="*/ 0 w 78"/>
                  <a:gd name="T39" fmla="*/ 1 h 261"/>
                  <a:gd name="T40" fmla="*/ 0 w 78"/>
                  <a:gd name="T41" fmla="*/ 1 h 261"/>
                  <a:gd name="T42" fmla="*/ 0 w 78"/>
                  <a:gd name="T43" fmla="*/ 1 h 261"/>
                  <a:gd name="T44" fmla="*/ 0 w 78"/>
                  <a:gd name="T45" fmla="*/ 1 h 261"/>
                  <a:gd name="T46" fmla="*/ 0 w 78"/>
                  <a:gd name="T47" fmla="*/ 1 h 261"/>
                  <a:gd name="T48" fmla="*/ 0 w 78"/>
                  <a:gd name="T49" fmla="*/ 1 h 261"/>
                  <a:gd name="T50" fmla="*/ 0 w 78"/>
                  <a:gd name="T51" fmla="*/ 1 h 261"/>
                  <a:gd name="T52" fmla="*/ 0 w 78"/>
                  <a:gd name="T53" fmla="*/ 1 h 2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
                  <a:gd name="T82" fmla="*/ 0 h 261"/>
                  <a:gd name="T83" fmla="*/ 78 w 78"/>
                  <a:gd name="T84" fmla="*/ 261 h 26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 h="261">
                    <a:moveTo>
                      <a:pt x="78" y="261"/>
                    </a:moveTo>
                    <a:lnTo>
                      <a:pt x="78" y="261"/>
                    </a:lnTo>
                    <a:lnTo>
                      <a:pt x="72" y="254"/>
                    </a:lnTo>
                    <a:lnTo>
                      <a:pt x="68" y="245"/>
                    </a:lnTo>
                    <a:lnTo>
                      <a:pt x="64" y="232"/>
                    </a:lnTo>
                    <a:lnTo>
                      <a:pt x="63" y="217"/>
                    </a:lnTo>
                    <a:lnTo>
                      <a:pt x="61" y="199"/>
                    </a:lnTo>
                    <a:lnTo>
                      <a:pt x="60" y="181"/>
                    </a:lnTo>
                    <a:lnTo>
                      <a:pt x="60" y="160"/>
                    </a:lnTo>
                    <a:lnTo>
                      <a:pt x="60" y="139"/>
                    </a:lnTo>
                    <a:lnTo>
                      <a:pt x="61" y="119"/>
                    </a:lnTo>
                    <a:lnTo>
                      <a:pt x="61" y="97"/>
                    </a:lnTo>
                    <a:lnTo>
                      <a:pt x="63" y="77"/>
                    </a:lnTo>
                    <a:lnTo>
                      <a:pt x="64" y="57"/>
                    </a:lnTo>
                    <a:lnTo>
                      <a:pt x="66" y="39"/>
                    </a:lnTo>
                    <a:lnTo>
                      <a:pt x="66" y="23"/>
                    </a:lnTo>
                    <a:lnTo>
                      <a:pt x="67" y="10"/>
                    </a:lnTo>
                    <a:lnTo>
                      <a:pt x="67" y="0"/>
                    </a:lnTo>
                    <a:lnTo>
                      <a:pt x="51" y="15"/>
                    </a:lnTo>
                    <a:lnTo>
                      <a:pt x="37" y="32"/>
                    </a:lnTo>
                    <a:lnTo>
                      <a:pt x="26" y="52"/>
                    </a:lnTo>
                    <a:lnTo>
                      <a:pt x="17" y="71"/>
                    </a:lnTo>
                    <a:lnTo>
                      <a:pt x="9" y="91"/>
                    </a:lnTo>
                    <a:lnTo>
                      <a:pt x="4" y="112"/>
                    </a:lnTo>
                    <a:lnTo>
                      <a:pt x="1" y="133"/>
                    </a:lnTo>
                    <a:lnTo>
                      <a:pt x="0" y="15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40" name="Freeform 539">
                <a:extLst>
                  <a:ext uri="{FF2B5EF4-FFF2-40B4-BE49-F238E27FC236}">
                    <a16:creationId xmlns:a16="http://schemas.microsoft.com/office/drawing/2014/main" id="{C9F3A4C2-2E77-D081-0A87-4724E6BC8083}"/>
                  </a:ext>
                </a:extLst>
              </p:cNvPr>
              <p:cNvSpPr>
                <a:spLocks/>
              </p:cNvSpPr>
              <p:nvPr/>
            </p:nvSpPr>
            <p:spPr bwMode="auto">
              <a:xfrm>
                <a:off x="1290" y="2344"/>
                <a:ext cx="11" cy="98"/>
              </a:xfrm>
              <a:custGeom>
                <a:avLst/>
                <a:gdLst>
                  <a:gd name="T0" fmla="*/ 0 w 33"/>
                  <a:gd name="T1" fmla="*/ 0 h 197"/>
                  <a:gd name="T2" fmla="*/ 0 w 33"/>
                  <a:gd name="T3" fmla="*/ 0 h 197"/>
                  <a:gd name="T4" fmla="*/ 0 w 33"/>
                  <a:gd name="T5" fmla="*/ 0 h 197"/>
                  <a:gd name="T6" fmla="*/ 0 w 33"/>
                  <a:gd name="T7" fmla="*/ 0 h 197"/>
                  <a:gd name="T8" fmla="*/ 0 w 33"/>
                  <a:gd name="T9" fmla="*/ 0 h 197"/>
                  <a:gd name="T10" fmla="*/ 0 w 33"/>
                  <a:gd name="T11" fmla="*/ 0 h 197"/>
                  <a:gd name="T12" fmla="*/ 0 w 33"/>
                  <a:gd name="T13" fmla="*/ 0 h 197"/>
                  <a:gd name="T14" fmla="*/ 0 w 33"/>
                  <a:gd name="T15" fmla="*/ 0 h 197"/>
                  <a:gd name="T16" fmla="*/ 0 w 33"/>
                  <a:gd name="T17" fmla="*/ 0 h 197"/>
                  <a:gd name="T18" fmla="*/ 0 w 33"/>
                  <a:gd name="T19" fmla="*/ 0 h 197"/>
                  <a:gd name="T20" fmla="*/ 0 w 33"/>
                  <a:gd name="T21" fmla="*/ 0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197"/>
                  <a:gd name="T35" fmla="*/ 33 w 33"/>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197">
                    <a:moveTo>
                      <a:pt x="33" y="0"/>
                    </a:moveTo>
                    <a:lnTo>
                      <a:pt x="33" y="197"/>
                    </a:lnTo>
                    <a:lnTo>
                      <a:pt x="25" y="194"/>
                    </a:lnTo>
                    <a:lnTo>
                      <a:pt x="18" y="189"/>
                    </a:lnTo>
                    <a:lnTo>
                      <a:pt x="13" y="184"/>
                    </a:lnTo>
                    <a:lnTo>
                      <a:pt x="8" y="178"/>
                    </a:lnTo>
                    <a:lnTo>
                      <a:pt x="4" y="171"/>
                    </a:lnTo>
                    <a:lnTo>
                      <a:pt x="2" y="164"/>
                    </a:lnTo>
                    <a:lnTo>
                      <a:pt x="0" y="156"/>
                    </a:lnTo>
                    <a:lnTo>
                      <a:pt x="0" y="14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41" name="Line 540">
                <a:extLst>
                  <a:ext uri="{FF2B5EF4-FFF2-40B4-BE49-F238E27FC236}">
                    <a16:creationId xmlns:a16="http://schemas.microsoft.com/office/drawing/2014/main" id="{54DADB49-5703-68D2-8682-B1E283486DDB}"/>
                  </a:ext>
                </a:extLst>
              </p:cNvPr>
              <p:cNvSpPr>
                <a:spLocks noChangeShapeType="1"/>
              </p:cNvSpPr>
              <p:nvPr/>
            </p:nvSpPr>
            <p:spPr bwMode="auto">
              <a:xfrm>
                <a:off x="1279" y="2319"/>
                <a:ext cx="11" cy="123"/>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142" name="Freeform 541">
                <a:extLst>
                  <a:ext uri="{FF2B5EF4-FFF2-40B4-BE49-F238E27FC236}">
                    <a16:creationId xmlns:a16="http://schemas.microsoft.com/office/drawing/2014/main" id="{DAF73709-2477-54A7-4A3B-38D27AC7505A}"/>
                  </a:ext>
                </a:extLst>
              </p:cNvPr>
              <p:cNvSpPr>
                <a:spLocks/>
              </p:cNvSpPr>
              <p:nvPr/>
            </p:nvSpPr>
            <p:spPr bwMode="auto">
              <a:xfrm>
                <a:off x="1245" y="2234"/>
                <a:ext cx="90" cy="138"/>
              </a:xfrm>
              <a:custGeom>
                <a:avLst/>
                <a:gdLst>
                  <a:gd name="T0" fmla="*/ 0 w 269"/>
                  <a:gd name="T1" fmla="*/ 0 h 278"/>
                  <a:gd name="T2" fmla="*/ 0 w 269"/>
                  <a:gd name="T3" fmla="*/ 0 h 278"/>
                  <a:gd name="T4" fmla="*/ 0 w 269"/>
                  <a:gd name="T5" fmla="*/ 0 h 278"/>
                  <a:gd name="T6" fmla="*/ 0 w 269"/>
                  <a:gd name="T7" fmla="*/ 0 h 278"/>
                  <a:gd name="T8" fmla="*/ 0 w 269"/>
                  <a:gd name="T9" fmla="*/ 0 h 278"/>
                  <a:gd name="T10" fmla="*/ 0 w 269"/>
                  <a:gd name="T11" fmla="*/ 0 h 278"/>
                  <a:gd name="T12" fmla="*/ 0 w 269"/>
                  <a:gd name="T13" fmla="*/ 0 h 278"/>
                  <a:gd name="T14" fmla="*/ 0 w 269"/>
                  <a:gd name="T15" fmla="*/ 0 h 278"/>
                  <a:gd name="T16" fmla="*/ 0 w 269"/>
                  <a:gd name="T17" fmla="*/ 0 h 278"/>
                  <a:gd name="T18" fmla="*/ 0 w 269"/>
                  <a:gd name="T19" fmla="*/ 0 h 278"/>
                  <a:gd name="T20" fmla="*/ 0 w 269"/>
                  <a:gd name="T21" fmla="*/ 0 h 278"/>
                  <a:gd name="T22" fmla="*/ 0 w 269"/>
                  <a:gd name="T23" fmla="*/ 0 h 278"/>
                  <a:gd name="T24" fmla="*/ 0 w 269"/>
                  <a:gd name="T25" fmla="*/ 0 h 278"/>
                  <a:gd name="T26" fmla="*/ 0 w 269"/>
                  <a:gd name="T27" fmla="*/ 0 h 278"/>
                  <a:gd name="T28" fmla="*/ 0 w 269"/>
                  <a:gd name="T29" fmla="*/ 0 h 278"/>
                  <a:gd name="T30" fmla="*/ 0 w 269"/>
                  <a:gd name="T31" fmla="*/ 0 h 278"/>
                  <a:gd name="T32" fmla="*/ 0 w 269"/>
                  <a:gd name="T33" fmla="*/ 0 h 278"/>
                  <a:gd name="T34" fmla="*/ 0 w 269"/>
                  <a:gd name="T35" fmla="*/ 0 h 278"/>
                  <a:gd name="T36" fmla="*/ 0 w 269"/>
                  <a:gd name="T37" fmla="*/ 0 h 278"/>
                  <a:gd name="T38" fmla="*/ 0 w 269"/>
                  <a:gd name="T39" fmla="*/ 0 h 278"/>
                  <a:gd name="T40" fmla="*/ 0 w 269"/>
                  <a:gd name="T41" fmla="*/ 0 h 278"/>
                  <a:gd name="T42" fmla="*/ 0 w 269"/>
                  <a:gd name="T43" fmla="*/ 0 h 278"/>
                  <a:gd name="T44" fmla="*/ 0 w 269"/>
                  <a:gd name="T45" fmla="*/ 0 h 278"/>
                  <a:gd name="T46" fmla="*/ 0 w 269"/>
                  <a:gd name="T47" fmla="*/ 0 h 278"/>
                  <a:gd name="T48" fmla="*/ 0 w 269"/>
                  <a:gd name="T49" fmla="*/ 0 h 278"/>
                  <a:gd name="T50" fmla="*/ 0 w 269"/>
                  <a:gd name="T51" fmla="*/ 0 h 278"/>
                  <a:gd name="T52" fmla="*/ 0 w 269"/>
                  <a:gd name="T53" fmla="*/ 0 h 278"/>
                  <a:gd name="T54" fmla="*/ 0 w 269"/>
                  <a:gd name="T55" fmla="*/ 0 h 278"/>
                  <a:gd name="T56" fmla="*/ 0 w 269"/>
                  <a:gd name="T57" fmla="*/ 0 h 278"/>
                  <a:gd name="T58" fmla="*/ 0 w 269"/>
                  <a:gd name="T59" fmla="*/ 0 h 278"/>
                  <a:gd name="T60" fmla="*/ 0 w 269"/>
                  <a:gd name="T61" fmla="*/ 0 h 278"/>
                  <a:gd name="T62" fmla="*/ 0 w 269"/>
                  <a:gd name="T63" fmla="*/ 0 h 278"/>
                  <a:gd name="T64" fmla="*/ 0 w 269"/>
                  <a:gd name="T65" fmla="*/ 0 h 278"/>
                  <a:gd name="T66" fmla="*/ 0 w 269"/>
                  <a:gd name="T67" fmla="*/ 0 h 278"/>
                  <a:gd name="T68" fmla="*/ 0 w 269"/>
                  <a:gd name="T69" fmla="*/ 0 h 278"/>
                  <a:gd name="T70" fmla="*/ 0 w 269"/>
                  <a:gd name="T71" fmla="*/ 0 h 278"/>
                  <a:gd name="T72" fmla="*/ 0 w 269"/>
                  <a:gd name="T73" fmla="*/ 0 h 278"/>
                  <a:gd name="T74" fmla="*/ 0 w 269"/>
                  <a:gd name="T75" fmla="*/ 0 h 278"/>
                  <a:gd name="T76" fmla="*/ 0 w 269"/>
                  <a:gd name="T77" fmla="*/ 0 h 278"/>
                  <a:gd name="T78" fmla="*/ 0 w 269"/>
                  <a:gd name="T79" fmla="*/ 0 h 278"/>
                  <a:gd name="T80" fmla="*/ 0 w 269"/>
                  <a:gd name="T81" fmla="*/ 0 h 278"/>
                  <a:gd name="T82" fmla="*/ 0 w 269"/>
                  <a:gd name="T83" fmla="*/ 0 h 278"/>
                  <a:gd name="T84" fmla="*/ 0 w 269"/>
                  <a:gd name="T85" fmla="*/ 0 h 278"/>
                  <a:gd name="T86" fmla="*/ 0 w 269"/>
                  <a:gd name="T87" fmla="*/ 0 h 278"/>
                  <a:gd name="T88" fmla="*/ 0 w 269"/>
                  <a:gd name="T89" fmla="*/ 0 h 278"/>
                  <a:gd name="T90" fmla="*/ 0 w 269"/>
                  <a:gd name="T91" fmla="*/ 0 h 278"/>
                  <a:gd name="T92" fmla="*/ 0 w 269"/>
                  <a:gd name="T93" fmla="*/ 0 h 278"/>
                  <a:gd name="T94" fmla="*/ 0 w 269"/>
                  <a:gd name="T95" fmla="*/ 0 h 278"/>
                  <a:gd name="T96" fmla="*/ 0 w 269"/>
                  <a:gd name="T97" fmla="*/ 0 h 278"/>
                  <a:gd name="T98" fmla="*/ 0 w 269"/>
                  <a:gd name="T99" fmla="*/ 0 h 278"/>
                  <a:gd name="T100" fmla="*/ 0 w 269"/>
                  <a:gd name="T101" fmla="*/ 0 h 278"/>
                  <a:gd name="T102" fmla="*/ 0 w 269"/>
                  <a:gd name="T103" fmla="*/ 0 h 278"/>
                  <a:gd name="T104" fmla="*/ 0 w 269"/>
                  <a:gd name="T105" fmla="*/ 0 h 278"/>
                  <a:gd name="T106" fmla="*/ 0 w 269"/>
                  <a:gd name="T107" fmla="*/ 0 h 278"/>
                  <a:gd name="T108" fmla="*/ 0 w 269"/>
                  <a:gd name="T109" fmla="*/ 0 h 2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69"/>
                  <a:gd name="T166" fmla="*/ 0 h 278"/>
                  <a:gd name="T167" fmla="*/ 269 w 269"/>
                  <a:gd name="T168" fmla="*/ 278 h 2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69" h="278">
                    <a:moveTo>
                      <a:pt x="0" y="0"/>
                    </a:moveTo>
                    <a:lnTo>
                      <a:pt x="0" y="0"/>
                    </a:lnTo>
                    <a:lnTo>
                      <a:pt x="1" y="13"/>
                    </a:lnTo>
                    <a:lnTo>
                      <a:pt x="4" y="25"/>
                    </a:lnTo>
                    <a:lnTo>
                      <a:pt x="7" y="38"/>
                    </a:lnTo>
                    <a:lnTo>
                      <a:pt x="11" y="49"/>
                    </a:lnTo>
                    <a:lnTo>
                      <a:pt x="15" y="62"/>
                    </a:lnTo>
                    <a:lnTo>
                      <a:pt x="19" y="74"/>
                    </a:lnTo>
                    <a:lnTo>
                      <a:pt x="20" y="85"/>
                    </a:lnTo>
                    <a:lnTo>
                      <a:pt x="21" y="98"/>
                    </a:lnTo>
                    <a:lnTo>
                      <a:pt x="15" y="79"/>
                    </a:lnTo>
                    <a:lnTo>
                      <a:pt x="13" y="66"/>
                    </a:lnTo>
                    <a:lnTo>
                      <a:pt x="15" y="62"/>
                    </a:lnTo>
                    <a:lnTo>
                      <a:pt x="19" y="64"/>
                    </a:lnTo>
                    <a:lnTo>
                      <a:pt x="27" y="71"/>
                    </a:lnTo>
                    <a:lnTo>
                      <a:pt x="37" y="82"/>
                    </a:lnTo>
                    <a:lnTo>
                      <a:pt x="51" y="97"/>
                    </a:lnTo>
                    <a:lnTo>
                      <a:pt x="67" y="114"/>
                    </a:lnTo>
                    <a:lnTo>
                      <a:pt x="68" y="118"/>
                    </a:lnTo>
                    <a:lnTo>
                      <a:pt x="73" y="125"/>
                    </a:lnTo>
                    <a:lnTo>
                      <a:pt x="79" y="133"/>
                    </a:lnTo>
                    <a:lnTo>
                      <a:pt x="87" y="142"/>
                    </a:lnTo>
                    <a:lnTo>
                      <a:pt x="95" y="150"/>
                    </a:lnTo>
                    <a:lnTo>
                      <a:pt x="105" y="157"/>
                    </a:lnTo>
                    <a:lnTo>
                      <a:pt x="114" y="161"/>
                    </a:lnTo>
                    <a:lnTo>
                      <a:pt x="124" y="163"/>
                    </a:lnTo>
                    <a:lnTo>
                      <a:pt x="124" y="169"/>
                    </a:lnTo>
                    <a:lnTo>
                      <a:pt x="125" y="176"/>
                    </a:lnTo>
                    <a:lnTo>
                      <a:pt x="128" y="182"/>
                    </a:lnTo>
                    <a:lnTo>
                      <a:pt x="129" y="187"/>
                    </a:lnTo>
                    <a:lnTo>
                      <a:pt x="130" y="194"/>
                    </a:lnTo>
                    <a:lnTo>
                      <a:pt x="133" y="200"/>
                    </a:lnTo>
                    <a:lnTo>
                      <a:pt x="135" y="207"/>
                    </a:lnTo>
                    <a:lnTo>
                      <a:pt x="135" y="212"/>
                    </a:lnTo>
                    <a:lnTo>
                      <a:pt x="139" y="216"/>
                    </a:lnTo>
                    <a:lnTo>
                      <a:pt x="144" y="220"/>
                    </a:lnTo>
                    <a:lnTo>
                      <a:pt x="151" y="226"/>
                    </a:lnTo>
                    <a:lnTo>
                      <a:pt x="157" y="233"/>
                    </a:lnTo>
                    <a:lnTo>
                      <a:pt x="163" y="238"/>
                    </a:lnTo>
                    <a:lnTo>
                      <a:pt x="170" y="244"/>
                    </a:lnTo>
                    <a:lnTo>
                      <a:pt x="175" y="248"/>
                    </a:lnTo>
                    <a:lnTo>
                      <a:pt x="180" y="253"/>
                    </a:lnTo>
                    <a:lnTo>
                      <a:pt x="192" y="254"/>
                    </a:lnTo>
                    <a:lnTo>
                      <a:pt x="205" y="256"/>
                    </a:lnTo>
                    <a:lnTo>
                      <a:pt x="217" y="261"/>
                    </a:lnTo>
                    <a:lnTo>
                      <a:pt x="229" y="265"/>
                    </a:lnTo>
                    <a:lnTo>
                      <a:pt x="240" y="270"/>
                    </a:lnTo>
                    <a:lnTo>
                      <a:pt x="250" y="274"/>
                    </a:lnTo>
                    <a:lnTo>
                      <a:pt x="261" y="277"/>
                    </a:lnTo>
                    <a:lnTo>
                      <a:pt x="269" y="27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43" name="Freeform 542">
                <a:extLst>
                  <a:ext uri="{FF2B5EF4-FFF2-40B4-BE49-F238E27FC236}">
                    <a16:creationId xmlns:a16="http://schemas.microsoft.com/office/drawing/2014/main" id="{60BD7C60-C6FA-15F0-D26D-7F656B28A19D}"/>
                  </a:ext>
                </a:extLst>
              </p:cNvPr>
              <p:cNvSpPr>
                <a:spLocks/>
              </p:cNvSpPr>
              <p:nvPr/>
            </p:nvSpPr>
            <p:spPr bwMode="auto">
              <a:xfrm>
                <a:off x="1339" y="2311"/>
                <a:ext cx="15" cy="106"/>
              </a:xfrm>
              <a:custGeom>
                <a:avLst/>
                <a:gdLst>
                  <a:gd name="T0" fmla="*/ 0 w 46"/>
                  <a:gd name="T1" fmla="*/ 0 h 211"/>
                  <a:gd name="T2" fmla="*/ 0 w 46"/>
                  <a:gd name="T3" fmla="*/ 0 h 211"/>
                  <a:gd name="T4" fmla="*/ 0 w 46"/>
                  <a:gd name="T5" fmla="*/ 1 h 211"/>
                  <a:gd name="T6" fmla="*/ 0 w 46"/>
                  <a:gd name="T7" fmla="*/ 1 h 211"/>
                  <a:gd name="T8" fmla="*/ 0 w 46"/>
                  <a:gd name="T9" fmla="*/ 1 h 211"/>
                  <a:gd name="T10" fmla="*/ 0 w 46"/>
                  <a:gd name="T11" fmla="*/ 1 h 211"/>
                  <a:gd name="T12" fmla="*/ 0 w 46"/>
                  <a:gd name="T13" fmla="*/ 1 h 211"/>
                  <a:gd name="T14" fmla="*/ 0 w 46"/>
                  <a:gd name="T15" fmla="*/ 1 h 211"/>
                  <a:gd name="T16" fmla="*/ 0 w 46"/>
                  <a:gd name="T17" fmla="*/ 1 h 211"/>
                  <a:gd name="T18" fmla="*/ 0 w 46"/>
                  <a:gd name="T19" fmla="*/ 1 h 211"/>
                  <a:gd name="T20" fmla="*/ 0 w 46"/>
                  <a:gd name="T21" fmla="*/ 1 h 211"/>
                  <a:gd name="T22" fmla="*/ 0 w 46"/>
                  <a:gd name="T23" fmla="*/ 1 h 211"/>
                  <a:gd name="T24" fmla="*/ 0 w 46"/>
                  <a:gd name="T25" fmla="*/ 1 h 211"/>
                  <a:gd name="T26" fmla="*/ 0 w 46"/>
                  <a:gd name="T27" fmla="*/ 1 h 211"/>
                  <a:gd name="T28" fmla="*/ 0 w 46"/>
                  <a:gd name="T29" fmla="*/ 1 h 211"/>
                  <a:gd name="T30" fmla="*/ 0 w 46"/>
                  <a:gd name="T31" fmla="*/ 1 h 211"/>
                  <a:gd name="T32" fmla="*/ 0 w 46"/>
                  <a:gd name="T33" fmla="*/ 1 h 211"/>
                  <a:gd name="T34" fmla="*/ 0 w 46"/>
                  <a:gd name="T35" fmla="*/ 1 h 211"/>
                  <a:gd name="T36" fmla="*/ 0 w 46"/>
                  <a:gd name="T37" fmla="*/ 1 h 211"/>
                  <a:gd name="T38" fmla="*/ 0 w 46"/>
                  <a:gd name="T39" fmla="*/ 1 h 211"/>
                  <a:gd name="T40" fmla="*/ 0 w 46"/>
                  <a:gd name="T41" fmla="*/ 1 h 211"/>
                  <a:gd name="T42" fmla="*/ 0 w 46"/>
                  <a:gd name="T43" fmla="*/ 1 h 211"/>
                  <a:gd name="T44" fmla="*/ 0 w 46"/>
                  <a:gd name="T45" fmla="*/ 1 h 2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6"/>
                  <a:gd name="T70" fmla="*/ 0 h 211"/>
                  <a:gd name="T71" fmla="*/ 46 w 46"/>
                  <a:gd name="T72" fmla="*/ 211 h 2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6" h="211">
                    <a:moveTo>
                      <a:pt x="0" y="0"/>
                    </a:moveTo>
                    <a:lnTo>
                      <a:pt x="0" y="0"/>
                    </a:lnTo>
                    <a:lnTo>
                      <a:pt x="0" y="12"/>
                    </a:lnTo>
                    <a:lnTo>
                      <a:pt x="2" y="24"/>
                    </a:lnTo>
                    <a:lnTo>
                      <a:pt x="4" y="38"/>
                    </a:lnTo>
                    <a:lnTo>
                      <a:pt x="7" y="51"/>
                    </a:lnTo>
                    <a:lnTo>
                      <a:pt x="11" y="64"/>
                    </a:lnTo>
                    <a:lnTo>
                      <a:pt x="15" y="78"/>
                    </a:lnTo>
                    <a:lnTo>
                      <a:pt x="19" y="91"/>
                    </a:lnTo>
                    <a:lnTo>
                      <a:pt x="23" y="105"/>
                    </a:lnTo>
                    <a:lnTo>
                      <a:pt x="27" y="120"/>
                    </a:lnTo>
                    <a:lnTo>
                      <a:pt x="31" y="133"/>
                    </a:lnTo>
                    <a:lnTo>
                      <a:pt x="35" y="147"/>
                    </a:lnTo>
                    <a:lnTo>
                      <a:pt x="39" y="160"/>
                    </a:lnTo>
                    <a:lnTo>
                      <a:pt x="42" y="173"/>
                    </a:lnTo>
                    <a:lnTo>
                      <a:pt x="45" y="186"/>
                    </a:lnTo>
                    <a:lnTo>
                      <a:pt x="46" y="199"/>
                    </a:lnTo>
                    <a:lnTo>
                      <a:pt x="46" y="211"/>
                    </a:lnTo>
                    <a:lnTo>
                      <a:pt x="45" y="205"/>
                    </a:lnTo>
                    <a:lnTo>
                      <a:pt x="41" y="195"/>
                    </a:lnTo>
                    <a:lnTo>
                      <a:pt x="35" y="186"/>
                    </a:lnTo>
                    <a:lnTo>
                      <a:pt x="34"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44" name="Freeform 543">
                <a:extLst>
                  <a:ext uri="{FF2B5EF4-FFF2-40B4-BE49-F238E27FC236}">
                    <a16:creationId xmlns:a16="http://schemas.microsoft.com/office/drawing/2014/main" id="{80E43855-1884-C6A9-C79B-0B99D20B7B88}"/>
                  </a:ext>
                </a:extLst>
              </p:cNvPr>
              <p:cNvSpPr>
                <a:spLocks/>
              </p:cNvSpPr>
              <p:nvPr/>
            </p:nvSpPr>
            <p:spPr bwMode="auto">
              <a:xfrm>
                <a:off x="1331" y="2159"/>
                <a:ext cx="38" cy="144"/>
              </a:xfrm>
              <a:custGeom>
                <a:avLst/>
                <a:gdLst>
                  <a:gd name="T0" fmla="*/ 0 w 114"/>
                  <a:gd name="T1" fmla="*/ 1 h 287"/>
                  <a:gd name="T2" fmla="*/ 0 w 114"/>
                  <a:gd name="T3" fmla="*/ 1 h 287"/>
                  <a:gd name="T4" fmla="*/ 0 w 114"/>
                  <a:gd name="T5" fmla="*/ 1 h 287"/>
                  <a:gd name="T6" fmla="*/ 0 w 114"/>
                  <a:gd name="T7" fmla="*/ 1 h 287"/>
                  <a:gd name="T8" fmla="*/ 0 w 114"/>
                  <a:gd name="T9" fmla="*/ 1 h 287"/>
                  <a:gd name="T10" fmla="*/ 0 w 114"/>
                  <a:gd name="T11" fmla="*/ 1 h 287"/>
                  <a:gd name="T12" fmla="*/ 0 w 114"/>
                  <a:gd name="T13" fmla="*/ 1 h 287"/>
                  <a:gd name="T14" fmla="*/ 0 w 114"/>
                  <a:gd name="T15" fmla="*/ 1 h 287"/>
                  <a:gd name="T16" fmla="*/ 0 w 114"/>
                  <a:gd name="T17" fmla="*/ 1 h 287"/>
                  <a:gd name="T18" fmla="*/ 0 w 114"/>
                  <a:gd name="T19" fmla="*/ 1 h 287"/>
                  <a:gd name="T20" fmla="*/ 0 w 114"/>
                  <a:gd name="T21" fmla="*/ 1 h 287"/>
                  <a:gd name="T22" fmla="*/ 0 w 114"/>
                  <a:gd name="T23" fmla="*/ 1 h 287"/>
                  <a:gd name="T24" fmla="*/ 0 w 114"/>
                  <a:gd name="T25" fmla="*/ 1 h 287"/>
                  <a:gd name="T26" fmla="*/ 0 w 114"/>
                  <a:gd name="T27" fmla="*/ 1 h 287"/>
                  <a:gd name="T28" fmla="*/ 0 w 114"/>
                  <a:gd name="T29" fmla="*/ 1 h 287"/>
                  <a:gd name="T30" fmla="*/ 0 w 114"/>
                  <a:gd name="T31" fmla="*/ 1 h 287"/>
                  <a:gd name="T32" fmla="*/ 0 w 114"/>
                  <a:gd name="T33" fmla="*/ 1 h 287"/>
                  <a:gd name="T34" fmla="*/ 0 w 114"/>
                  <a:gd name="T35" fmla="*/ 0 h 287"/>
                  <a:gd name="T36" fmla="*/ 0 w 114"/>
                  <a:gd name="T37" fmla="*/ 0 h 287"/>
                  <a:gd name="T38" fmla="*/ 0 w 114"/>
                  <a:gd name="T39" fmla="*/ 1 h 287"/>
                  <a:gd name="T40" fmla="*/ 0 w 114"/>
                  <a:gd name="T41" fmla="*/ 1 h 287"/>
                  <a:gd name="T42" fmla="*/ 0 w 114"/>
                  <a:gd name="T43" fmla="*/ 1 h 287"/>
                  <a:gd name="T44" fmla="*/ 0 w 114"/>
                  <a:gd name="T45" fmla="*/ 1 h 287"/>
                  <a:gd name="T46" fmla="*/ 0 w 114"/>
                  <a:gd name="T47" fmla="*/ 1 h 287"/>
                  <a:gd name="T48" fmla="*/ 0 w 114"/>
                  <a:gd name="T49" fmla="*/ 1 h 287"/>
                  <a:gd name="T50" fmla="*/ 0 w 114"/>
                  <a:gd name="T51" fmla="*/ 1 h 287"/>
                  <a:gd name="T52" fmla="*/ 0 w 114"/>
                  <a:gd name="T53" fmla="*/ 1 h 287"/>
                  <a:gd name="T54" fmla="*/ 0 w 114"/>
                  <a:gd name="T55" fmla="*/ 1 h 287"/>
                  <a:gd name="T56" fmla="*/ 0 w 114"/>
                  <a:gd name="T57" fmla="*/ 1 h 287"/>
                  <a:gd name="T58" fmla="*/ 0 w 114"/>
                  <a:gd name="T59" fmla="*/ 1 h 287"/>
                  <a:gd name="T60" fmla="*/ 0 w 114"/>
                  <a:gd name="T61" fmla="*/ 1 h 287"/>
                  <a:gd name="T62" fmla="*/ 0 w 114"/>
                  <a:gd name="T63" fmla="*/ 1 h 287"/>
                  <a:gd name="T64" fmla="*/ 0 w 114"/>
                  <a:gd name="T65" fmla="*/ 1 h 287"/>
                  <a:gd name="T66" fmla="*/ 0 w 114"/>
                  <a:gd name="T67" fmla="*/ 1 h 287"/>
                  <a:gd name="T68" fmla="*/ 0 w 114"/>
                  <a:gd name="T69" fmla="*/ 1 h 287"/>
                  <a:gd name="T70" fmla="*/ 0 w 114"/>
                  <a:gd name="T71" fmla="*/ 1 h 2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287"/>
                  <a:gd name="T110" fmla="*/ 114 w 114"/>
                  <a:gd name="T111" fmla="*/ 287 h 2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287">
                    <a:moveTo>
                      <a:pt x="114" y="287"/>
                    </a:moveTo>
                    <a:lnTo>
                      <a:pt x="114" y="287"/>
                    </a:lnTo>
                    <a:lnTo>
                      <a:pt x="111" y="268"/>
                    </a:lnTo>
                    <a:lnTo>
                      <a:pt x="106" y="250"/>
                    </a:lnTo>
                    <a:lnTo>
                      <a:pt x="99" y="232"/>
                    </a:lnTo>
                    <a:lnTo>
                      <a:pt x="92" y="214"/>
                    </a:lnTo>
                    <a:lnTo>
                      <a:pt x="83" y="197"/>
                    </a:lnTo>
                    <a:lnTo>
                      <a:pt x="73" y="179"/>
                    </a:lnTo>
                    <a:lnTo>
                      <a:pt x="64" y="161"/>
                    </a:lnTo>
                    <a:lnTo>
                      <a:pt x="53" y="144"/>
                    </a:lnTo>
                    <a:lnTo>
                      <a:pt x="44" y="126"/>
                    </a:lnTo>
                    <a:lnTo>
                      <a:pt x="33" y="109"/>
                    </a:lnTo>
                    <a:lnTo>
                      <a:pt x="25" y="91"/>
                    </a:lnTo>
                    <a:lnTo>
                      <a:pt x="17" y="72"/>
                    </a:lnTo>
                    <a:lnTo>
                      <a:pt x="10" y="54"/>
                    </a:lnTo>
                    <a:lnTo>
                      <a:pt x="5" y="36"/>
                    </a:lnTo>
                    <a:lnTo>
                      <a:pt x="2" y="18"/>
                    </a:lnTo>
                    <a:lnTo>
                      <a:pt x="0" y="0"/>
                    </a:lnTo>
                    <a:lnTo>
                      <a:pt x="5" y="7"/>
                    </a:lnTo>
                    <a:lnTo>
                      <a:pt x="7" y="12"/>
                    </a:lnTo>
                    <a:lnTo>
                      <a:pt x="11" y="18"/>
                    </a:lnTo>
                    <a:lnTo>
                      <a:pt x="15" y="23"/>
                    </a:lnTo>
                    <a:lnTo>
                      <a:pt x="22" y="27"/>
                    </a:lnTo>
                    <a:lnTo>
                      <a:pt x="30" y="31"/>
                    </a:lnTo>
                    <a:lnTo>
                      <a:pt x="42" y="32"/>
                    </a:lnTo>
                    <a:lnTo>
                      <a:pt x="57" y="33"/>
                    </a:lnTo>
                    <a:lnTo>
                      <a:pt x="57" y="42"/>
                    </a:lnTo>
                    <a:lnTo>
                      <a:pt x="57" y="49"/>
                    </a:lnTo>
                    <a:lnTo>
                      <a:pt x="56" y="55"/>
                    </a:lnTo>
                    <a:lnTo>
                      <a:pt x="54" y="61"/>
                    </a:lnTo>
                    <a:lnTo>
                      <a:pt x="52" y="66"/>
                    </a:lnTo>
                    <a:lnTo>
                      <a:pt x="48" y="71"/>
                    </a:lnTo>
                    <a:lnTo>
                      <a:pt x="42" y="77"/>
                    </a:lnTo>
                    <a:lnTo>
                      <a:pt x="34" y="8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45" name="Freeform 544">
                <a:extLst>
                  <a:ext uri="{FF2B5EF4-FFF2-40B4-BE49-F238E27FC236}">
                    <a16:creationId xmlns:a16="http://schemas.microsoft.com/office/drawing/2014/main" id="{1C6E5F07-C3F9-DD91-2D20-7FF4ED6899E4}"/>
                  </a:ext>
                </a:extLst>
              </p:cNvPr>
              <p:cNvSpPr>
                <a:spLocks/>
              </p:cNvSpPr>
              <p:nvPr/>
            </p:nvSpPr>
            <p:spPr bwMode="auto">
              <a:xfrm>
                <a:off x="1313" y="2168"/>
                <a:ext cx="30" cy="53"/>
              </a:xfrm>
              <a:custGeom>
                <a:avLst/>
                <a:gdLst>
                  <a:gd name="T0" fmla="*/ 0 w 90"/>
                  <a:gd name="T1" fmla="*/ 0 h 106"/>
                  <a:gd name="T2" fmla="*/ 0 w 90"/>
                  <a:gd name="T3" fmla="*/ 0 h 106"/>
                  <a:gd name="T4" fmla="*/ 0 w 90"/>
                  <a:gd name="T5" fmla="*/ 1 h 106"/>
                  <a:gd name="T6" fmla="*/ 0 w 90"/>
                  <a:gd name="T7" fmla="*/ 1 h 106"/>
                  <a:gd name="T8" fmla="*/ 0 w 90"/>
                  <a:gd name="T9" fmla="*/ 1 h 106"/>
                  <a:gd name="T10" fmla="*/ 0 w 90"/>
                  <a:gd name="T11" fmla="*/ 1 h 106"/>
                  <a:gd name="T12" fmla="*/ 0 w 90"/>
                  <a:gd name="T13" fmla="*/ 1 h 106"/>
                  <a:gd name="T14" fmla="*/ 0 w 90"/>
                  <a:gd name="T15" fmla="*/ 1 h 106"/>
                  <a:gd name="T16" fmla="*/ 0 w 90"/>
                  <a:gd name="T17" fmla="*/ 1 h 106"/>
                  <a:gd name="T18" fmla="*/ 0 w 90"/>
                  <a:gd name="T19" fmla="*/ 1 h 106"/>
                  <a:gd name="T20" fmla="*/ 0 w 90"/>
                  <a:gd name="T21" fmla="*/ 1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106"/>
                  <a:gd name="T35" fmla="*/ 90 w 90"/>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106">
                    <a:moveTo>
                      <a:pt x="0" y="0"/>
                    </a:moveTo>
                    <a:lnTo>
                      <a:pt x="0" y="0"/>
                    </a:lnTo>
                    <a:lnTo>
                      <a:pt x="16" y="12"/>
                    </a:lnTo>
                    <a:lnTo>
                      <a:pt x="28" y="24"/>
                    </a:lnTo>
                    <a:lnTo>
                      <a:pt x="38" y="35"/>
                    </a:lnTo>
                    <a:lnTo>
                      <a:pt x="46" y="46"/>
                    </a:lnTo>
                    <a:lnTo>
                      <a:pt x="51" y="60"/>
                    </a:lnTo>
                    <a:lnTo>
                      <a:pt x="54" y="74"/>
                    </a:lnTo>
                    <a:lnTo>
                      <a:pt x="56" y="89"/>
                    </a:lnTo>
                    <a:lnTo>
                      <a:pt x="56" y="106"/>
                    </a:lnTo>
                    <a:lnTo>
                      <a:pt x="90" y="10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46" name="Freeform 545">
                <a:extLst>
                  <a:ext uri="{FF2B5EF4-FFF2-40B4-BE49-F238E27FC236}">
                    <a16:creationId xmlns:a16="http://schemas.microsoft.com/office/drawing/2014/main" id="{7F431B2F-2F99-CC8E-9AEC-D5BEB4B0034A}"/>
                  </a:ext>
                </a:extLst>
              </p:cNvPr>
              <p:cNvSpPr>
                <a:spLocks/>
              </p:cNvSpPr>
              <p:nvPr/>
            </p:nvSpPr>
            <p:spPr bwMode="auto">
              <a:xfrm>
                <a:off x="1571" y="2196"/>
                <a:ext cx="34" cy="78"/>
              </a:xfrm>
              <a:custGeom>
                <a:avLst/>
                <a:gdLst>
                  <a:gd name="T0" fmla="*/ 0 w 102"/>
                  <a:gd name="T1" fmla="*/ 1 h 156"/>
                  <a:gd name="T2" fmla="*/ 0 w 102"/>
                  <a:gd name="T3" fmla="*/ 1 h 156"/>
                  <a:gd name="T4" fmla="*/ 0 w 102"/>
                  <a:gd name="T5" fmla="*/ 1 h 156"/>
                  <a:gd name="T6" fmla="*/ 0 w 102"/>
                  <a:gd name="T7" fmla="*/ 1 h 156"/>
                  <a:gd name="T8" fmla="*/ 0 w 102"/>
                  <a:gd name="T9" fmla="*/ 1 h 156"/>
                  <a:gd name="T10" fmla="*/ 0 w 102"/>
                  <a:gd name="T11" fmla="*/ 1 h 156"/>
                  <a:gd name="T12" fmla="*/ 0 w 102"/>
                  <a:gd name="T13" fmla="*/ 1 h 156"/>
                  <a:gd name="T14" fmla="*/ 0 w 102"/>
                  <a:gd name="T15" fmla="*/ 1 h 156"/>
                  <a:gd name="T16" fmla="*/ 0 w 102"/>
                  <a:gd name="T17" fmla="*/ 1 h 156"/>
                  <a:gd name="T18" fmla="*/ 0 w 102"/>
                  <a:gd name="T19" fmla="*/ 1 h 156"/>
                  <a:gd name="T20" fmla="*/ 0 w 102"/>
                  <a:gd name="T21" fmla="*/ 1 h 156"/>
                  <a:gd name="T22" fmla="*/ 0 w 102"/>
                  <a:gd name="T23" fmla="*/ 1 h 156"/>
                  <a:gd name="T24" fmla="*/ 0 w 102"/>
                  <a:gd name="T25" fmla="*/ 1 h 156"/>
                  <a:gd name="T26" fmla="*/ 0 w 102"/>
                  <a:gd name="T27" fmla="*/ 1 h 156"/>
                  <a:gd name="T28" fmla="*/ 0 w 102"/>
                  <a:gd name="T29" fmla="*/ 1 h 156"/>
                  <a:gd name="T30" fmla="*/ 0 w 102"/>
                  <a:gd name="T31" fmla="*/ 1 h 156"/>
                  <a:gd name="T32" fmla="*/ 0 w 102"/>
                  <a:gd name="T33" fmla="*/ 1 h 156"/>
                  <a:gd name="T34" fmla="*/ 0 w 102"/>
                  <a:gd name="T35" fmla="*/ 1 h 156"/>
                  <a:gd name="T36" fmla="*/ 0 w 102"/>
                  <a:gd name="T37" fmla="*/ 1 h 156"/>
                  <a:gd name="T38" fmla="*/ 0 w 102"/>
                  <a:gd name="T39" fmla="*/ 1 h 156"/>
                  <a:gd name="T40" fmla="*/ 0 w 102"/>
                  <a:gd name="T41" fmla="*/ 1 h 156"/>
                  <a:gd name="T42" fmla="*/ 0 w 102"/>
                  <a:gd name="T43" fmla="*/ 1 h 156"/>
                  <a:gd name="T44" fmla="*/ 0 w 102"/>
                  <a:gd name="T45" fmla="*/ 1 h 156"/>
                  <a:gd name="T46" fmla="*/ 0 w 102"/>
                  <a:gd name="T47" fmla="*/ 1 h 156"/>
                  <a:gd name="T48" fmla="*/ 0 w 102"/>
                  <a:gd name="T49" fmla="*/ 1 h 156"/>
                  <a:gd name="T50" fmla="*/ 0 w 102"/>
                  <a:gd name="T51" fmla="*/ 1 h 156"/>
                  <a:gd name="T52" fmla="*/ 0 w 102"/>
                  <a:gd name="T53" fmla="*/ 1 h 156"/>
                  <a:gd name="T54" fmla="*/ 0 w 102"/>
                  <a:gd name="T55" fmla="*/ 0 h 156"/>
                  <a:gd name="T56" fmla="*/ 0 w 102"/>
                  <a:gd name="T57" fmla="*/ 0 h 156"/>
                  <a:gd name="T58" fmla="*/ 0 w 102"/>
                  <a:gd name="T59" fmla="*/ 1 h 156"/>
                  <a:gd name="T60" fmla="*/ 0 w 102"/>
                  <a:gd name="T61" fmla="*/ 1 h 156"/>
                  <a:gd name="T62" fmla="*/ 0 w 102"/>
                  <a:gd name="T63" fmla="*/ 1 h 156"/>
                  <a:gd name="T64" fmla="*/ 0 w 102"/>
                  <a:gd name="T65" fmla="*/ 1 h 156"/>
                  <a:gd name="T66" fmla="*/ 0 w 102"/>
                  <a:gd name="T67" fmla="*/ 1 h 156"/>
                  <a:gd name="T68" fmla="*/ 0 w 102"/>
                  <a:gd name="T69" fmla="*/ 1 h 156"/>
                  <a:gd name="T70" fmla="*/ 0 w 102"/>
                  <a:gd name="T71" fmla="*/ 1 h 156"/>
                  <a:gd name="T72" fmla="*/ 0 w 102"/>
                  <a:gd name="T73" fmla="*/ 1 h 156"/>
                  <a:gd name="T74" fmla="*/ 0 w 102"/>
                  <a:gd name="T75" fmla="*/ 1 h 156"/>
                  <a:gd name="T76" fmla="*/ 0 w 102"/>
                  <a:gd name="T77" fmla="*/ 1 h 156"/>
                  <a:gd name="T78" fmla="*/ 0 w 102"/>
                  <a:gd name="T79" fmla="*/ 1 h 156"/>
                  <a:gd name="T80" fmla="*/ 0 w 102"/>
                  <a:gd name="T81" fmla="*/ 1 h 156"/>
                  <a:gd name="T82" fmla="*/ 0 w 102"/>
                  <a:gd name="T83" fmla="*/ 1 h 156"/>
                  <a:gd name="T84" fmla="*/ 0 w 102"/>
                  <a:gd name="T85" fmla="*/ 1 h 156"/>
                  <a:gd name="T86" fmla="*/ 0 w 102"/>
                  <a:gd name="T87" fmla="*/ 1 h 156"/>
                  <a:gd name="T88" fmla="*/ 0 w 102"/>
                  <a:gd name="T89" fmla="*/ 1 h 156"/>
                  <a:gd name="T90" fmla="*/ 0 w 102"/>
                  <a:gd name="T91" fmla="*/ 1 h 156"/>
                  <a:gd name="T92" fmla="*/ 0 w 102"/>
                  <a:gd name="T93" fmla="*/ 1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
                  <a:gd name="T142" fmla="*/ 0 h 156"/>
                  <a:gd name="T143" fmla="*/ 102 w 102"/>
                  <a:gd name="T144" fmla="*/ 156 h 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 h="156">
                    <a:moveTo>
                      <a:pt x="102" y="17"/>
                    </a:moveTo>
                    <a:lnTo>
                      <a:pt x="102" y="17"/>
                    </a:lnTo>
                    <a:lnTo>
                      <a:pt x="101" y="35"/>
                    </a:lnTo>
                    <a:lnTo>
                      <a:pt x="97" y="48"/>
                    </a:lnTo>
                    <a:lnTo>
                      <a:pt x="90" y="57"/>
                    </a:lnTo>
                    <a:lnTo>
                      <a:pt x="83" y="64"/>
                    </a:lnTo>
                    <a:lnTo>
                      <a:pt x="76" y="70"/>
                    </a:lnTo>
                    <a:lnTo>
                      <a:pt x="68" y="77"/>
                    </a:lnTo>
                    <a:lnTo>
                      <a:pt x="62" y="86"/>
                    </a:lnTo>
                    <a:lnTo>
                      <a:pt x="58" y="98"/>
                    </a:lnTo>
                    <a:lnTo>
                      <a:pt x="58" y="85"/>
                    </a:lnTo>
                    <a:lnTo>
                      <a:pt x="55" y="73"/>
                    </a:lnTo>
                    <a:lnTo>
                      <a:pt x="51" y="64"/>
                    </a:lnTo>
                    <a:lnTo>
                      <a:pt x="45" y="56"/>
                    </a:lnTo>
                    <a:lnTo>
                      <a:pt x="39" y="49"/>
                    </a:lnTo>
                    <a:lnTo>
                      <a:pt x="28" y="44"/>
                    </a:lnTo>
                    <a:lnTo>
                      <a:pt x="16" y="38"/>
                    </a:lnTo>
                    <a:lnTo>
                      <a:pt x="0" y="32"/>
                    </a:lnTo>
                    <a:lnTo>
                      <a:pt x="5" y="29"/>
                    </a:lnTo>
                    <a:lnTo>
                      <a:pt x="14" y="25"/>
                    </a:lnTo>
                    <a:lnTo>
                      <a:pt x="24" y="19"/>
                    </a:lnTo>
                    <a:lnTo>
                      <a:pt x="36" y="13"/>
                    </a:lnTo>
                    <a:lnTo>
                      <a:pt x="48" y="8"/>
                    </a:lnTo>
                    <a:lnTo>
                      <a:pt x="59" y="4"/>
                    </a:lnTo>
                    <a:lnTo>
                      <a:pt x="70" y="1"/>
                    </a:lnTo>
                    <a:lnTo>
                      <a:pt x="79" y="0"/>
                    </a:lnTo>
                    <a:lnTo>
                      <a:pt x="78" y="6"/>
                    </a:lnTo>
                    <a:lnTo>
                      <a:pt x="75" y="12"/>
                    </a:lnTo>
                    <a:lnTo>
                      <a:pt x="71" y="18"/>
                    </a:lnTo>
                    <a:lnTo>
                      <a:pt x="67" y="23"/>
                    </a:lnTo>
                    <a:lnTo>
                      <a:pt x="62" y="28"/>
                    </a:lnTo>
                    <a:lnTo>
                      <a:pt x="56" y="34"/>
                    </a:lnTo>
                    <a:lnTo>
                      <a:pt x="51" y="37"/>
                    </a:lnTo>
                    <a:lnTo>
                      <a:pt x="45" y="40"/>
                    </a:lnTo>
                    <a:lnTo>
                      <a:pt x="45" y="49"/>
                    </a:lnTo>
                    <a:lnTo>
                      <a:pt x="44" y="59"/>
                    </a:lnTo>
                    <a:lnTo>
                      <a:pt x="43" y="68"/>
                    </a:lnTo>
                    <a:lnTo>
                      <a:pt x="40" y="76"/>
                    </a:lnTo>
                    <a:lnTo>
                      <a:pt x="35" y="83"/>
                    </a:lnTo>
                    <a:lnTo>
                      <a:pt x="27" y="89"/>
                    </a:lnTo>
                    <a:lnTo>
                      <a:pt x="14" y="95"/>
                    </a:lnTo>
                    <a:lnTo>
                      <a:pt x="0" y="98"/>
                    </a:lnTo>
                    <a:lnTo>
                      <a:pt x="0" y="1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47" name="Freeform 546">
                <a:extLst>
                  <a:ext uri="{FF2B5EF4-FFF2-40B4-BE49-F238E27FC236}">
                    <a16:creationId xmlns:a16="http://schemas.microsoft.com/office/drawing/2014/main" id="{B0BE76C2-ED00-3681-4049-0917250D37D9}"/>
                  </a:ext>
                </a:extLst>
              </p:cNvPr>
              <p:cNvSpPr>
                <a:spLocks/>
              </p:cNvSpPr>
              <p:nvPr/>
            </p:nvSpPr>
            <p:spPr bwMode="auto">
              <a:xfrm>
                <a:off x="1631" y="2209"/>
                <a:ext cx="15" cy="41"/>
              </a:xfrm>
              <a:custGeom>
                <a:avLst/>
                <a:gdLst>
                  <a:gd name="T0" fmla="*/ 0 w 46"/>
                  <a:gd name="T1" fmla="*/ 1 h 82"/>
                  <a:gd name="T2" fmla="*/ 0 w 46"/>
                  <a:gd name="T3" fmla="*/ 1 h 82"/>
                  <a:gd name="T4" fmla="*/ 0 w 46"/>
                  <a:gd name="T5" fmla="*/ 1 h 82"/>
                  <a:gd name="T6" fmla="*/ 0 w 46"/>
                  <a:gd name="T7" fmla="*/ 1 h 82"/>
                  <a:gd name="T8" fmla="*/ 0 w 46"/>
                  <a:gd name="T9" fmla="*/ 1 h 82"/>
                  <a:gd name="T10" fmla="*/ 0 w 46"/>
                  <a:gd name="T11" fmla="*/ 1 h 82"/>
                  <a:gd name="T12" fmla="*/ 0 w 46"/>
                  <a:gd name="T13" fmla="*/ 1 h 82"/>
                  <a:gd name="T14" fmla="*/ 0 w 46"/>
                  <a:gd name="T15" fmla="*/ 1 h 82"/>
                  <a:gd name="T16" fmla="*/ 0 w 46"/>
                  <a:gd name="T17" fmla="*/ 1 h 82"/>
                  <a:gd name="T18" fmla="*/ 0 w 46"/>
                  <a:gd name="T19" fmla="*/ 1 h 82"/>
                  <a:gd name="T20" fmla="*/ 0 w 46"/>
                  <a:gd name="T21" fmla="*/ 1 h 82"/>
                  <a:gd name="T22" fmla="*/ 0 w 46"/>
                  <a:gd name="T23" fmla="*/ 1 h 82"/>
                  <a:gd name="T24" fmla="*/ 0 w 46"/>
                  <a:gd name="T25" fmla="*/ 1 h 82"/>
                  <a:gd name="T26" fmla="*/ 0 w 46"/>
                  <a:gd name="T27" fmla="*/ 1 h 82"/>
                  <a:gd name="T28" fmla="*/ 0 w 46"/>
                  <a:gd name="T29" fmla="*/ 1 h 82"/>
                  <a:gd name="T30" fmla="*/ 0 w 46"/>
                  <a:gd name="T31" fmla="*/ 0 h 82"/>
                  <a:gd name="T32" fmla="*/ 0 w 46"/>
                  <a:gd name="T33" fmla="*/ 0 h 82"/>
                  <a:gd name="T34" fmla="*/ 0 w 46"/>
                  <a:gd name="T35" fmla="*/ 1 h 82"/>
                  <a:gd name="T36" fmla="*/ 0 w 46"/>
                  <a:gd name="T37" fmla="*/ 1 h 82"/>
                  <a:gd name="T38" fmla="*/ 0 w 46"/>
                  <a:gd name="T39" fmla="*/ 1 h 82"/>
                  <a:gd name="T40" fmla="*/ 0 w 46"/>
                  <a:gd name="T41" fmla="*/ 1 h 82"/>
                  <a:gd name="T42" fmla="*/ 0 w 46"/>
                  <a:gd name="T43" fmla="*/ 1 h 82"/>
                  <a:gd name="T44" fmla="*/ 0 w 46"/>
                  <a:gd name="T45" fmla="*/ 1 h 82"/>
                  <a:gd name="T46" fmla="*/ 0 w 46"/>
                  <a:gd name="T47" fmla="*/ 1 h 82"/>
                  <a:gd name="T48" fmla="*/ 0 w 46"/>
                  <a:gd name="T49" fmla="*/ 1 h 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
                  <a:gd name="T76" fmla="*/ 0 h 82"/>
                  <a:gd name="T77" fmla="*/ 46 w 46"/>
                  <a:gd name="T78" fmla="*/ 82 h 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 h="82">
                    <a:moveTo>
                      <a:pt x="23" y="7"/>
                    </a:moveTo>
                    <a:lnTo>
                      <a:pt x="23" y="82"/>
                    </a:lnTo>
                    <a:lnTo>
                      <a:pt x="21" y="73"/>
                    </a:lnTo>
                    <a:lnTo>
                      <a:pt x="16" y="62"/>
                    </a:lnTo>
                    <a:lnTo>
                      <a:pt x="8" y="53"/>
                    </a:lnTo>
                    <a:lnTo>
                      <a:pt x="0" y="49"/>
                    </a:lnTo>
                    <a:lnTo>
                      <a:pt x="4" y="38"/>
                    </a:lnTo>
                    <a:lnTo>
                      <a:pt x="8" y="28"/>
                    </a:lnTo>
                    <a:lnTo>
                      <a:pt x="11" y="21"/>
                    </a:lnTo>
                    <a:lnTo>
                      <a:pt x="15" y="14"/>
                    </a:lnTo>
                    <a:lnTo>
                      <a:pt x="20" y="10"/>
                    </a:lnTo>
                    <a:lnTo>
                      <a:pt x="25" y="6"/>
                    </a:lnTo>
                    <a:lnTo>
                      <a:pt x="35" y="3"/>
                    </a:lnTo>
                    <a:lnTo>
                      <a:pt x="46" y="0"/>
                    </a:lnTo>
                    <a:lnTo>
                      <a:pt x="46" y="3"/>
                    </a:lnTo>
                    <a:lnTo>
                      <a:pt x="43" y="9"/>
                    </a:lnTo>
                    <a:lnTo>
                      <a:pt x="42" y="14"/>
                    </a:lnTo>
                    <a:lnTo>
                      <a:pt x="39" y="19"/>
                    </a:lnTo>
                    <a:lnTo>
                      <a:pt x="35" y="21"/>
                    </a:lnTo>
                    <a:lnTo>
                      <a:pt x="31" y="21"/>
                    </a:lnTo>
                    <a:lnTo>
                      <a:pt x="27" y="17"/>
                    </a:lnTo>
                    <a:lnTo>
                      <a:pt x="23" y="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148" name="Freeform 547">
                <a:extLst>
                  <a:ext uri="{FF2B5EF4-FFF2-40B4-BE49-F238E27FC236}">
                    <a16:creationId xmlns:a16="http://schemas.microsoft.com/office/drawing/2014/main" id="{4B43EFFF-8749-28BD-055C-E791CAC4B4DB}"/>
                  </a:ext>
                </a:extLst>
              </p:cNvPr>
              <p:cNvSpPr>
                <a:spLocks/>
              </p:cNvSpPr>
              <p:nvPr/>
            </p:nvSpPr>
            <p:spPr bwMode="auto">
              <a:xfrm>
                <a:off x="1219" y="2188"/>
                <a:ext cx="44" cy="251"/>
              </a:xfrm>
              <a:custGeom>
                <a:avLst/>
                <a:gdLst>
                  <a:gd name="T0" fmla="*/ 0 w 134"/>
                  <a:gd name="T1" fmla="*/ 1 h 502"/>
                  <a:gd name="T2" fmla="*/ 0 w 134"/>
                  <a:gd name="T3" fmla="*/ 1 h 502"/>
                  <a:gd name="T4" fmla="*/ 0 w 134"/>
                  <a:gd name="T5" fmla="*/ 1 h 502"/>
                  <a:gd name="T6" fmla="*/ 0 w 134"/>
                  <a:gd name="T7" fmla="*/ 1 h 502"/>
                  <a:gd name="T8" fmla="*/ 0 w 134"/>
                  <a:gd name="T9" fmla="*/ 1 h 502"/>
                  <a:gd name="T10" fmla="*/ 0 w 134"/>
                  <a:gd name="T11" fmla="*/ 1 h 502"/>
                  <a:gd name="T12" fmla="*/ 0 w 134"/>
                  <a:gd name="T13" fmla="*/ 1 h 502"/>
                  <a:gd name="T14" fmla="*/ 0 w 134"/>
                  <a:gd name="T15" fmla="*/ 1 h 502"/>
                  <a:gd name="T16" fmla="*/ 0 w 134"/>
                  <a:gd name="T17" fmla="*/ 1 h 502"/>
                  <a:gd name="T18" fmla="*/ 0 w 134"/>
                  <a:gd name="T19" fmla="*/ 1 h 502"/>
                  <a:gd name="T20" fmla="*/ 0 w 134"/>
                  <a:gd name="T21" fmla="*/ 1 h 502"/>
                  <a:gd name="T22" fmla="*/ 0 w 134"/>
                  <a:gd name="T23" fmla="*/ 1 h 502"/>
                  <a:gd name="T24" fmla="*/ 0 w 134"/>
                  <a:gd name="T25" fmla="*/ 1 h 502"/>
                  <a:gd name="T26" fmla="*/ 0 w 134"/>
                  <a:gd name="T27" fmla="*/ 1 h 502"/>
                  <a:gd name="T28" fmla="*/ 0 w 134"/>
                  <a:gd name="T29" fmla="*/ 1 h 502"/>
                  <a:gd name="T30" fmla="*/ 0 w 134"/>
                  <a:gd name="T31" fmla="*/ 1 h 502"/>
                  <a:gd name="T32" fmla="*/ 0 w 134"/>
                  <a:gd name="T33" fmla="*/ 1 h 502"/>
                  <a:gd name="T34" fmla="*/ 0 w 134"/>
                  <a:gd name="T35" fmla="*/ 1 h 502"/>
                  <a:gd name="T36" fmla="*/ 0 w 134"/>
                  <a:gd name="T37" fmla="*/ 1 h 502"/>
                  <a:gd name="T38" fmla="*/ 0 w 134"/>
                  <a:gd name="T39" fmla="*/ 1 h 502"/>
                  <a:gd name="T40" fmla="*/ 0 w 134"/>
                  <a:gd name="T41" fmla="*/ 1 h 502"/>
                  <a:gd name="T42" fmla="*/ 0 w 134"/>
                  <a:gd name="T43" fmla="*/ 1 h 502"/>
                  <a:gd name="T44" fmla="*/ 0 w 134"/>
                  <a:gd name="T45" fmla="*/ 1 h 502"/>
                  <a:gd name="T46" fmla="*/ 0 w 134"/>
                  <a:gd name="T47" fmla="*/ 1 h 502"/>
                  <a:gd name="T48" fmla="*/ 0 w 134"/>
                  <a:gd name="T49" fmla="*/ 1 h 502"/>
                  <a:gd name="T50" fmla="*/ 0 w 134"/>
                  <a:gd name="T51" fmla="*/ 1 h 502"/>
                  <a:gd name="T52" fmla="*/ 0 w 134"/>
                  <a:gd name="T53" fmla="*/ 1 h 502"/>
                  <a:gd name="T54" fmla="*/ 0 w 134"/>
                  <a:gd name="T55" fmla="*/ 1 h 502"/>
                  <a:gd name="T56" fmla="*/ 0 w 134"/>
                  <a:gd name="T57" fmla="*/ 1 h 502"/>
                  <a:gd name="T58" fmla="*/ 0 w 134"/>
                  <a:gd name="T59" fmla="*/ 1 h 502"/>
                  <a:gd name="T60" fmla="*/ 0 w 134"/>
                  <a:gd name="T61" fmla="*/ 1 h 502"/>
                  <a:gd name="T62" fmla="*/ 0 w 134"/>
                  <a:gd name="T63" fmla="*/ 1 h 502"/>
                  <a:gd name="T64" fmla="*/ 0 w 134"/>
                  <a:gd name="T65" fmla="*/ 1 h 502"/>
                  <a:gd name="T66" fmla="*/ 0 w 134"/>
                  <a:gd name="T67" fmla="*/ 1 h 502"/>
                  <a:gd name="T68" fmla="*/ 0 w 134"/>
                  <a:gd name="T69" fmla="*/ 1 h 502"/>
                  <a:gd name="T70" fmla="*/ 0 w 134"/>
                  <a:gd name="T71" fmla="*/ 1 h 502"/>
                  <a:gd name="T72" fmla="*/ 0 w 134"/>
                  <a:gd name="T73" fmla="*/ 1 h 502"/>
                  <a:gd name="T74" fmla="*/ 0 w 134"/>
                  <a:gd name="T75" fmla="*/ 1 h 502"/>
                  <a:gd name="T76" fmla="*/ 0 w 134"/>
                  <a:gd name="T77" fmla="*/ 1 h 502"/>
                  <a:gd name="T78" fmla="*/ 0 w 134"/>
                  <a:gd name="T79" fmla="*/ 1 h 502"/>
                  <a:gd name="T80" fmla="*/ 0 w 134"/>
                  <a:gd name="T81" fmla="*/ 1 h 502"/>
                  <a:gd name="T82" fmla="*/ 0 w 134"/>
                  <a:gd name="T83" fmla="*/ 1 h 502"/>
                  <a:gd name="T84" fmla="*/ 0 w 134"/>
                  <a:gd name="T85" fmla="*/ 1 h 502"/>
                  <a:gd name="T86" fmla="*/ 0 w 134"/>
                  <a:gd name="T87" fmla="*/ 0 h 5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502"/>
                  <a:gd name="T134" fmla="*/ 134 w 134"/>
                  <a:gd name="T135" fmla="*/ 502 h 5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502">
                    <a:moveTo>
                      <a:pt x="0" y="67"/>
                    </a:moveTo>
                    <a:lnTo>
                      <a:pt x="0" y="67"/>
                    </a:lnTo>
                    <a:lnTo>
                      <a:pt x="7" y="80"/>
                    </a:lnTo>
                    <a:lnTo>
                      <a:pt x="15" y="95"/>
                    </a:lnTo>
                    <a:lnTo>
                      <a:pt x="25" y="111"/>
                    </a:lnTo>
                    <a:lnTo>
                      <a:pt x="34" y="128"/>
                    </a:lnTo>
                    <a:lnTo>
                      <a:pt x="43" y="144"/>
                    </a:lnTo>
                    <a:lnTo>
                      <a:pt x="53" y="161"/>
                    </a:lnTo>
                    <a:lnTo>
                      <a:pt x="61" y="175"/>
                    </a:lnTo>
                    <a:lnTo>
                      <a:pt x="66" y="189"/>
                    </a:lnTo>
                    <a:lnTo>
                      <a:pt x="62" y="209"/>
                    </a:lnTo>
                    <a:lnTo>
                      <a:pt x="58" y="231"/>
                    </a:lnTo>
                    <a:lnTo>
                      <a:pt x="56" y="252"/>
                    </a:lnTo>
                    <a:lnTo>
                      <a:pt x="53" y="274"/>
                    </a:lnTo>
                    <a:lnTo>
                      <a:pt x="51" y="295"/>
                    </a:lnTo>
                    <a:lnTo>
                      <a:pt x="51" y="316"/>
                    </a:lnTo>
                    <a:lnTo>
                      <a:pt x="53" y="337"/>
                    </a:lnTo>
                    <a:lnTo>
                      <a:pt x="56" y="358"/>
                    </a:lnTo>
                    <a:lnTo>
                      <a:pt x="60" y="378"/>
                    </a:lnTo>
                    <a:lnTo>
                      <a:pt x="65" y="397"/>
                    </a:lnTo>
                    <a:lnTo>
                      <a:pt x="72" y="417"/>
                    </a:lnTo>
                    <a:lnTo>
                      <a:pt x="80" y="436"/>
                    </a:lnTo>
                    <a:lnTo>
                      <a:pt x="91" y="453"/>
                    </a:lnTo>
                    <a:lnTo>
                      <a:pt x="103" y="470"/>
                    </a:lnTo>
                    <a:lnTo>
                      <a:pt x="117" y="487"/>
                    </a:lnTo>
                    <a:lnTo>
                      <a:pt x="134" y="502"/>
                    </a:lnTo>
                    <a:lnTo>
                      <a:pt x="134" y="499"/>
                    </a:lnTo>
                    <a:lnTo>
                      <a:pt x="131" y="489"/>
                    </a:lnTo>
                    <a:lnTo>
                      <a:pt x="126" y="471"/>
                    </a:lnTo>
                    <a:lnTo>
                      <a:pt x="117" y="447"/>
                    </a:lnTo>
                    <a:lnTo>
                      <a:pt x="108" y="419"/>
                    </a:lnTo>
                    <a:lnTo>
                      <a:pt x="97" y="385"/>
                    </a:lnTo>
                    <a:lnTo>
                      <a:pt x="84" y="349"/>
                    </a:lnTo>
                    <a:lnTo>
                      <a:pt x="72" y="308"/>
                    </a:lnTo>
                    <a:lnTo>
                      <a:pt x="58" y="267"/>
                    </a:lnTo>
                    <a:lnTo>
                      <a:pt x="46" y="224"/>
                    </a:lnTo>
                    <a:lnTo>
                      <a:pt x="34" y="182"/>
                    </a:lnTo>
                    <a:lnTo>
                      <a:pt x="23" y="140"/>
                    </a:lnTo>
                    <a:lnTo>
                      <a:pt x="14" y="101"/>
                    </a:lnTo>
                    <a:lnTo>
                      <a:pt x="7" y="63"/>
                    </a:lnTo>
                    <a:lnTo>
                      <a:pt x="2" y="29"/>
                    </a:lnTo>
                    <a:lnTo>
                      <a:pt x="0"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aphicFrame>
            <p:nvGraphicFramePr>
              <p:cNvPr id="1149" name="Object 548">
                <a:extLst>
                  <a:ext uri="{FF2B5EF4-FFF2-40B4-BE49-F238E27FC236}">
                    <a16:creationId xmlns:a16="http://schemas.microsoft.com/office/drawing/2014/main" id="{2E4328C9-FB28-70C9-B343-07309A8C6682}"/>
                  </a:ext>
                </a:extLst>
              </p:cNvPr>
              <p:cNvGraphicFramePr>
                <a:graphicFrameLocks/>
              </p:cNvGraphicFramePr>
              <p:nvPr/>
            </p:nvGraphicFramePr>
            <p:xfrm>
              <a:off x="1687" y="2151"/>
              <a:ext cx="945" cy="333"/>
            </p:xfrm>
            <a:graphic>
              <a:graphicData uri="http://schemas.openxmlformats.org/presentationml/2006/ole">
                <mc:AlternateContent xmlns:mc="http://schemas.openxmlformats.org/markup-compatibility/2006">
                  <mc:Choice xmlns:v="urn:schemas-microsoft-com:vml" Requires="v">
                    <p:oleObj name="CorelDRAW" r:id="rId9" imgW="1923840" imgH="537840" progId="CorelDraw.Graphic.7">
                      <p:embed/>
                    </p:oleObj>
                  </mc:Choice>
                  <mc:Fallback>
                    <p:oleObj name="CorelDRAW" r:id="rId9" imgW="1923840" imgH="537840" progId="CorelDraw.Graphic.7">
                      <p:embed/>
                      <p:pic>
                        <p:nvPicPr>
                          <p:cNvPr id="1149" name="Object 548">
                            <a:extLst>
                              <a:ext uri="{FF2B5EF4-FFF2-40B4-BE49-F238E27FC236}">
                                <a16:creationId xmlns:a16="http://schemas.microsoft.com/office/drawing/2014/main" id="{2E4328C9-FB28-70C9-B343-07309A8C6682}"/>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7" y="2151"/>
                            <a:ext cx="945"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50" name="Rectangle 549" descr="Kork">
                <a:extLst>
                  <a:ext uri="{FF2B5EF4-FFF2-40B4-BE49-F238E27FC236}">
                    <a16:creationId xmlns:a16="http://schemas.microsoft.com/office/drawing/2014/main" id="{5AB1F414-8128-68A1-BD9E-CF7D9DD8BDAD}"/>
                  </a:ext>
                </a:extLst>
              </p:cNvPr>
              <p:cNvSpPr>
                <a:spLocks noChangeArrowheads="1"/>
              </p:cNvSpPr>
              <p:nvPr/>
            </p:nvSpPr>
            <p:spPr bwMode="auto">
              <a:xfrm>
                <a:off x="1008" y="2372"/>
                <a:ext cx="1635" cy="157"/>
              </a:xfrm>
              <a:prstGeom prst="rect">
                <a:avLst/>
              </a:prstGeom>
              <a:blipFill dpi="0" rotWithShape="0">
                <a:blip r:embed="rId8"/>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5" name="Group 550">
              <a:extLst>
                <a:ext uri="{FF2B5EF4-FFF2-40B4-BE49-F238E27FC236}">
                  <a16:creationId xmlns:a16="http://schemas.microsoft.com/office/drawing/2014/main" id="{5AB9596F-9171-9574-A42C-8AEA264706B9}"/>
                </a:ext>
              </a:extLst>
            </p:cNvPr>
            <p:cNvGrpSpPr>
              <a:grpSpLocks/>
            </p:cNvGrpSpPr>
            <p:nvPr/>
          </p:nvGrpSpPr>
          <p:grpSpPr bwMode="auto">
            <a:xfrm>
              <a:off x="1136" y="1643"/>
              <a:ext cx="3455" cy="51"/>
              <a:chOff x="928" y="2535"/>
              <a:chExt cx="3455" cy="51"/>
            </a:xfrm>
          </p:grpSpPr>
          <p:sp>
            <p:nvSpPr>
              <p:cNvPr id="1028" name="Rectangle 551">
                <a:extLst>
                  <a:ext uri="{FF2B5EF4-FFF2-40B4-BE49-F238E27FC236}">
                    <a16:creationId xmlns:a16="http://schemas.microsoft.com/office/drawing/2014/main" id="{7A3FB391-C6CB-EEED-D822-D04FA7E18D93}"/>
                  </a:ext>
                </a:extLst>
              </p:cNvPr>
              <p:cNvSpPr>
                <a:spLocks noChangeArrowheads="1"/>
              </p:cNvSpPr>
              <p:nvPr/>
            </p:nvSpPr>
            <p:spPr bwMode="auto">
              <a:xfrm>
                <a:off x="931" y="2538"/>
                <a:ext cx="3448" cy="48"/>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029" name="Line 552">
                <a:extLst>
                  <a:ext uri="{FF2B5EF4-FFF2-40B4-BE49-F238E27FC236}">
                    <a16:creationId xmlns:a16="http://schemas.microsoft.com/office/drawing/2014/main" id="{F73D5014-0878-23A0-672B-4D884C6ED6C3}"/>
                  </a:ext>
                </a:extLst>
              </p:cNvPr>
              <p:cNvSpPr>
                <a:spLocks noChangeShapeType="1"/>
              </p:cNvSpPr>
              <p:nvPr/>
            </p:nvSpPr>
            <p:spPr bwMode="auto">
              <a:xfrm flipV="1">
                <a:off x="92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30" name="Line 553">
                <a:extLst>
                  <a:ext uri="{FF2B5EF4-FFF2-40B4-BE49-F238E27FC236}">
                    <a16:creationId xmlns:a16="http://schemas.microsoft.com/office/drawing/2014/main" id="{4224BBF9-71B3-6029-F0BE-D09FF0A06D97}"/>
                  </a:ext>
                </a:extLst>
              </p:cNvPr>
              <p:cNvSpPr>
                <a:spLocks noChangeShapeType="1"/>
              </p:cNvSpPr>
              <p:nvPr/>
            </p:nvSpPr>
            <p:spPr bwMode="auto">
              <a:xfrm>
                <a:off x="97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31" name="Line 554">
                <a:extLst>
                  <a:ext uri="{FF2B5EF4-FFF2-40B4-BE49-F238E27FC236}">
                    <a16:creationId xmlns:a16="http://schemas.microsoft.com/office/drawing/2014/main" id="{0F9BDFD3-8EC1-FE5E-BBA7-140BB746A221}"/>
                  </a:ext>
                </a:extLst>
              </p:cNvPr>
              <p:cNvSpPr>
                <a:spLocks noChangeShapeType="1"/>
              </p:cNvSpPr>
              <p:nvPr/>
            </p:nvSpPr>
            <p:spPr bwMode="auto">
              <a:xfrm flipV="1">
                <a:off x="102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32" name="Line 555">
                <a:extLst>
                  <a:ext uri="{FF2B5EF4-FFF2-40B4-BE49-F238E27FC236}">
                    <a16:creationId xmlns:a16="http://schemas.microsoft.com/office/drawing/2014/main" id="{A51993C5-B3C0-3C7A-19D5-377877B980DF}"/>
                  </a:ext>
                </a:extLst>
              </p:cNvPr>
              <p:cNvSpPr>
                <a:spLocks noChangeShapeType="1"/>
              </p:cNvSpPr>
              <p:nvPr/>
            </p:nvSpPr>
            <p:spPr bwMode="auto">
              <a:xfrm>
                <a:off x="107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33" name="Line 556">
                <a:extLst>
                  <a:ext uri="{FF2B5EF4-FFF2-40B4-BE49-F238E27FC236}">
                    <a16:creationId xmlns:a16="http://schemas.microsoft.com/office/drawing/2014/main" id="{D8E41D7C-91E0-8230-60C0-2C446B04B46A}"/>
                  </a:ext>
                </a:extLst>
              </p:cNvPr>
              <p:cNvSpPr>
                <a:spLocks noChangeShapeType="1"/>
              </p:cNvSpPr>
              <p:nvPr/>
            </p:nvSpPr>
            <p:spPr bwMode="auto">
              <a:xfrm flipV="1">
                <a:off x="112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34" name="Line 557">
                <a:extLst>
                  <a:ext uri="{FF2B5EF4-FFF2-40B4-BE49-F238E27FC236}">
                    <a16:creationId xmlns:a16="http://schemas.microsoft.com/office/drawing/2014/main" id="{18DDB6DC-886F-7855-CDBE-52DCD73B63D5}"/>
                  </a:ext>
                </a:extLst>
              </p:cNvPr>
              <p:cNvSpPr>
                <a:spLocks noChangeShapeType="1"/>
              </p:cNvSpPr>
              <p:nvPr/>
            </p:nvSpPr>
            <p:spPr bwMode="auto">
              <a:xfrm>
                <a:off x="116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35" name="Line 558">
                <a:extLst>
                  <a:ext uri="{FF2B5EF4-FFF2-40B4-BE49-F238E27FC236}">
                    <a16:creationId xmlns:a16="http://schemas.microsoft.com/office/drawing/2014/main" id="{83C1F235-4695-6BC0-AF5A-12DF35ABD523}"/>
                  </a:ext>
                </a:extLst>
              </p:cNvPr>
              <p:cNvSpPr>
                <a:spLocks noChangeShapeType="1"/>
              </p:cNvSpPr>
              <p:nvPr/>
            </p:nvSpPr>
            <p:spPr bwMode="auto">
              <a:xfrm flipV="1">
                <a:off x="121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36" name="Line 559">
                <a:extLst>
                  <a:ext uri="{FF2B5EF4-FFF2-40B4-BE49-F238E27FC236}">
                    <a16:creationId xmlns:a16="http://schemas.microsoft.com/office/drawing/2014/main" id="{BBABF73C-60C4-D1C3-FBC1-6C3D241626E2}"/>
                  </a:ext>
                </a:extLst>
              </p:cNvPr>
              <p:cNvSpPr>
                <a:spLocks noChangeShapeType="1"/>
              </p:cNvSpPr>
              <p:nvPr/>
            </p:nvSpPr>
            <p:spPr bwMode="auto">
              <a:xfrm>
                <a:off x="126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37" name="Line 560">
                <a:extLst>
                  <a:ext uri="{FF2B5EF4-FFF2-40B4-BE49-F238E27FC236}">
                    <a16:creationId xmlns:a16="http://schemas.microsoft.com/office/drawing/2014/main" id="{56E9658D-BDD3-DCE3-0DC9-F575FA02FFCF}"/>
                  </a:ext>
                </a:extLst>
              </p:cNvPr>
              <p:cNvSpPr>
                <a:spLocks noChangeShapeType="1"/>
              </p:cNvSpPr>
              <p:nvPr/>
            </p:nvSpPr>
            <p:spPr bwMode="auto">
              <a:xfrm flipV="1">
                <a:off x="131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38" name="Line 561">
                <a:extLst>
                  <a:ext uri="{FF2B5EF4-FFF2-40B4-BE49-F238E27FC236}">
                    <a16:creationId xmlns:a16="http://schemas.microsoft.com/office/drawing/2014/main" id="{4F62C300-69AF-4F3E-6C34-4C1199864213}"/>
                  </a:ext>
                </a:extLst>
              </p:cNvPr>
              <p:cNvSpPr>
                <a:spLocks noChangeShapeType="1"/>
              </p:cNvSpPr>
              <p:nvPr/>
            </p:nvSpPr>
            <p:spPr bwMode="auto">
              <a:xfrm>
                <a:off x="136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39" name="Line 562">
                <a:extLst>
                  <a:ext uri="{FF2B5EF4-FFF2-40B4-BE49-F238E27FC236}">
                    <a16:creationId xmlns:a16="http://schemas.microsoft.com/office/drawing/2014/main" id="{79BFACF1-11EA-C740-37E7-E99598B9DCA2}"/>
                  </a:ext>
                </a:extLst>
              </p:cNvPr>
              <p:cNvSpPr>
                <a:spLocks noChangeShapeType="1"/>
              </p:cNvSpPr>
              <p:nvPr/>
            </p:nvSpPr>
            <p:spPr bwMode="auto">
              <a:xfrm flipV="1">
                <a:off x="140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40" name="Line 563">
                <a:extLst>
                  <a:ext uri="{FF2B5EF4-FFF2-40B4-BE49-F238E27FC236}">
                    <a16:creationId xmlns:a16="http://schemas.microsoft.com/office/drawing/2014/main" id="{ED58DB28-7701-C50B-5E95-7BB1A8A963BE}"/>
                  </a:ext>
                </a:extLst>
              </p:cNvPr>
              <p:cNvSpPr>
                <a:spLocks noChangeShapeType="1"/>
              </p:cNvSpPr>
              <p:nvPr/>
            </p:nvSpPr>
            <p:spPr bwMode="auto">
              <a:xfrm>
                <a:off x="145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41" name="Line 564">
                <a:extLst>
                  <a:ext uri="{FF2B5EF4-FFF2-40B4-BE49-F238E27FC236}">
                    <a16:creationId xmlns:a16="http://schemas.microsoft.com/office/drawing/2014/main" id="{AEBDB590-46F6-0783-39ED-9FB891827112}"/>
                  </a:ext>
                </a:extLst>
              </p:cNvPr>
              <p:cNvSpPr>
                <a:spLocks noChangeShapeType="1"/>
              </p:cNvSpPr>
              <p:nvPr/>
            </p:nvSpPr>
            <p:spPr bwMode="auto">
              <a:xfrm flipV="1">
                <a:off x="150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42" name="Line 565">
                <a:extLst>
                  <a:ext uri="{FF2B5EF4-FFF2-40B4-BE49-F238E27FC236}">
                    <a16:creationId xmlns:a16="http://schemas.microsoft.com/office/drawing/2014/main" id="{D9CB297F-8AEB-A2F9-BCA5-1E51597D0ECD}"/>
                  </a:ext>
                </a:extLst>
              </p:cNvPr>
              <p:cNvSpPr>
                <a:spLocks noChangeShapeType="1"/>
              </p:cNvSpPr>
              <p:nvPr/>
            </p:nvSpPr>
            <p:spPr bwMode="auto">
              <a:xfrm>
                <a:off x="155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43" name="Line 566">
                <a:extLst>
                  <a:ext uri="{FF2B5EF4-FFF2-40B4-BE49-F238E27FC236}">
                    <a16:creationId xmlns:a16="http://schemas.microsoft.com/office/drawing/2014/main" id="{BD2D56B2-F766-B14E-F163-B60839C243EE}"/>
                  </a:ext>
                </a:extLst>
              </p:cNvPr>
              <p:cNvSpPr>
                <a:spLocks noChangeShapeType="1"/>
              </p:cNvSpPr>
              <p:nvPr/>
            </p:nvSpPr>
            <p:spPr bwMode="auto">
              <a:xfrm flipV="1">
                <a:off x="160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44" name="Line 567">
                <a:extLst>
                  <a:ext uri="{FF2B5EF4-FFF2-40B4-BE49-F238E27FC236}">
                    <a16:creationId xmlns:a16="http://schemas.microsoft.com/office/drawing/2014/main" id="{D717C448-DBE1-3432-94EF-A349CFFB3FE4}"/>
                  </a:ext>
                </a:extLst>
              </p:cNvPr>
              <p:cNvSpPr>
                <a:spLocks noChangeShapeType="1"/>
              </p:cNvSpPr>
              <p:nvPr/>
            </p:nvSpPr>
            <p:spPr bwMode="auto">
              <a:xfrm>
                <a:off x="164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45" name="Line 568">
                <a:extLst>
                  <a:ext uri="{FF2B5EF4-FFF2-40B4-BE49-F238E27FC236}">
                    <a16:creationId xmlns:a16="http://schemas.microsoft.com/office/drawing/2014/main" id="{E8AFAF0E-EF0B-0424-FAFE-D2A1ECDAA73B}"/>
                  </a:ext>
                </a:extLst>
              </p:cNvPr>
              <p:cNvSpPr>
                <a:spLocks noChangeShapeType="1"/>
              </p:cNvSpPr>
              <p:nvPr/>
            </p:nvSpPr>
            <p:spPr bwMode="auto">
              <a:xfrm flipV="1">
                <a:off x="169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46" name="Line 569">
                <a:extLst>
                  <a:ext uri="{FF2B5EF4-FFF2-40B4-BE49-F238E27FC236}">
                    <a16:creationId xmlns:a16="http://schemas.microsoft.com/office/drawing/2014/main" id="{2E353E28-6876-502A-9F5D-188AD8904BFC}"/>
                  </a:ext>
                </a:extLst>
              </p:cNvPr>
              <p:cNvSpPr>
                <a:spLocks noChangeShapeType="1"/>
              </p:cNvSpPr>
              <p:nvPr/>
            </p:nvSpPr>
            <p:spPr bwMode="auto">
              <a:xfrm>
                <a:off x="174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47" name="Line 570">
                <a:extLst>
                  <a:ext uri="{FF2B5EF4-FFF2-40B4-BE49-F238E27FC236}">
                    <a16:creationId xmlns:a16="http://schemas.microsoft.com/office/drawing/2014/main" id="{B297DED3-8A51-C033-20C5-C5D977995DB1}"/>
                  </a:ext>
                </a:extLst>
              </p:cNvPr>
              <p:cNvSpPr>
                <a:spLocks noChangeShapeType="1"/>
              </p:cNvSpPr>
              <p:nvPr/>
            </p:nvSpPr>
            <p:spPr bwMode="auto">
              <a:xfrm flipV="1">
                <a:off x="179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48" name="Line 571">
                <a:extLst>
                  <a:ext uri="{FF2B5EF4-FFF2-40B4-BE49-F238E27FC236}">
                    <a16:creationId xmlns:a16="http://schemas.microsoft.com/office/drawing/2014/main" id="{3D1EE8FB-3D80-1728-BFA4-57BDA491B735}"/>
                  </a:ext>
                </a:extLst>
              </p:cNvPr>
              <p:cNvSpPr>
                <a:spLocks noChangeShapeType="1"/>
              </p:cNvSpPr>
              <p:nvPr/>
            </p:nvSpPr>
            <p:spPr bwMode="auto">
              <a:xfrm>
                <a:off x="184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49" name="Line 572">
                <a:extLst>
                  <a:ext uri="{FF2B5EF4-FFF2-40B4-BE49-F238E27FC236}">
                    <a16:creationId xmlns:a16="http://schemas.microsoft.com/office/drawing/2014/main" id="{AF4B525A-329D-70E7-86F7-68E6B0D48A31}"/>
                  </a:ext>
                </a:extLst>
              </p:cNvPr>
              <p:cNvSpPr>
                <a:spLocks noChangeShapeType="1"/>
              </p:cNvSpPr>
              <p:nvPr/>
            </p:nvSpPr>
            <p:spPr bwMode="auto">
              <a:xfrm flipV="1">
                <a:off x="188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50" name="Line 573">
                <a:extLst>
                  <a:ext uri="{FF2B5EF4-FFF2-40B4-BE49-F238E27FC236}">
                    <a16:creationId xmlns:a16="http://schemas.microsoft.com/office/drawing/2014/main" id="{0B1FCD8B-ABB7-76F2-F0C2-6C1564D1D43F}"/>
                  </a:ext>
                </a:extLst>
              </p:cNvPr>
              <p:cNvSpPr>
                <a:spLocks noChangeShapeType="1"/>
              </p:cNvSpPr>
              <p:nvPr/>
            </p:nvSpPr>
            <p:spPr bwMode="auto">
              <a:xfrm>
                <a:off x="193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51" name="Line 574">
                <a:extLst>
                  <a:ext uri="{FF2B5EF4-FFF2-40B4-BE49-F238E27FC236}">
                    <a16:creationId xmlns:a16="http://schemas.microsoft.com/office/drawing/2014/main" id="{10613AF2-A913-64C6-E73F-04DAA788C9C5}"/>
                  </a:ext>
                </a:extLst>
              </p:cNvPr>
              <p:cNvSpPr>
                <a:spLocks noChangeShapeType="1"/>
              </p:cNvSpPr>
              <p:nvPr/>
            </p:nvSpPr>
            <p:spPr bwMode="auto">
              <a:xfrm flipV="1">
                <a:off x="198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52" name="Line 575">
                <a:extLst>
                  <a:ext uri="{FF2B5EF4-FFF2-40B4-BE49-F238E27FC236}">
                    <a16:creationId xmlns:a16="http://schemas.microsoft.com/office/drawing/2014/main" id="{69C60C21-0E9C-70F5-38C1-9704FC8EA17E}"/>
                  </a:ext>
                </a:extLst>
              </p:cNvPr>
              <p:cNvSpPr>
                <a:spLocks noChangeShapeType="1"/>
              </p:cNvSpPr>
              <p:nvPr/>
            </p:nvSpPr>
            <p:spPr bwMode="auto">
              <a:xfrm>
                <a:off x="203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53" name="Line 576">
                <a:extLst>
                  <a:ext uri="{FF2B5EF4-FFF2-40B4-BE49-F238E27FC236}">
                    <a16:creationId xmlns:a16="http://schemas.microsoft.com/office/drawing/2014/main" id="{C315817F-A32C-D837-7FDE-D46646BF5089}"/>
                  </a:ext>
                </a:extLst>
              </p:cNvPr>
              <p:cNvSpPr>
                <a:spLocks noChangeShapeType="1"/>
              </p:cNvSpPr>
              <p:nvPr/>
            </p:nvSpPr>
            <p:spPr bwMode="auto">
              <a:xfrm flipV="1">
                <a:off x="208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54" name="Line 577">
                <a:extLst>
                  <a:ext uri="{FF2B5EF4-FFF2-40B4-BE49-F238E27FC236}">
                    <a16:creationId xmlns:a16="http://schemas.microsoft.com/office/drawing/2014/main" id="{3F47FE6A-454B-14A0-F2F4-0FC7BC847173}"/>
                  </a:ext>
                </a:extLst>
              </p:cNvPr>
              <p:cNvSpPr>
                <a:spLocks noChangeShapeType="1"/>
              </p:cNvSpPr>
              <p:nvPr/>
            </p:nvSpPr>
            <p:spPr bwMode="auto">
              <a:xfrm>
                <a:off x="212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55" name="Line 578">
                <a:extLst>
                  <a:ext uri="{FF2B5EF4-FFF2-40B4-BE49-F238E27FC236}">
                    <a16:creationId xmlns:a16="http://schemas.microsoft.com/office/drawing/2014/main" id="{9F2C3F4D-A743-A23E-298A-4AEEC2D11EBA}"/>
                  </a:ext>
                </a:extLst>
              </p:cNvPr>
              <p:cNvSpPr>
                <a:spLocks noChangeShapeType="1"/>
              </p:cNvSpPr>
              <p:nvPr/>
            </p:nvSpPr>
            <p:spPr bwMode="auto">
              <a:xfrm flipV="1">
                <a:off x="217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56" name="Line 579">
                <a:extLst>
                  <a:ext uri="{FF2B5EF4-FFF2-40B4-BE49-F238E27FC236}">
                    <a16:creationId xmlns:a16="http://schemas.microsoft.com/office/drawing/2014/main" id="{DADFDF91-ECFB-9AE9-3381-DCB512D83718}"/>
                  </a:ext>
                </a:extLst>
              </p:cNvPr>
              <p:cNvSpPr>
                <a:spLocks noChangeShapeType="1"/>
              </p:cNvSpPr>
              <p:nvPr/>
            </p:nvSpPr>
            <p:spPr bwMode="auto">
              <a:xfrm>
                <a:off x="222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57" name="Line 580">
                <a:extLst>
                  <a:ext uri="{FF2B5EF4-FFF2-40B4-BE49-F238E27FC236}">
                    <a16:creationId xmlns:a16="http://schemas.microsoft.com/office/drawing/2014/main" id="{B62B65BB-4A82-C12C-ACF0-5924149140E0}"/>
                  </a:ext>
                </a:extLst>
              </p:cNvPr>
              <p:cNvSpPr>
                <a:spLocks noChangeShapeType="1"/>
              </p:cNvSpPr>
              <p:nvPr/>
            </p:nvSpPr>
            <p:spPr bwMode="auto">
              <a:xfrm flipV="1">
                <a:off x="227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58" name="Line 581">
                <a:extLst>
                  <a:ext uri="{FF2B5EF4-FFF2-40B4-BE49-F238E27FC236}">
                    <a16:creationId xmlns:a16="http://schemas.microsoft.com/office/drawing/2014/main" id="{559645F2-166E-FA85-CE09-516DE3F733BC}"/>
                  </a:ext>
                </a:extLst>
              </p:cNvPr>
              <p:cNvSpPr>
                <a:spLocks noChangeShapeType="1"/>
              </p:cNvSpPr>
              <p:nvPr/>
            </p:nvSpPr>
            <p:spPr bwMode="auto">
              <a:xfrm>
                <a:off x="232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59" name="Line 582">
                <a:extLst>
                  <a:ext uri="{FF2B5EF4-FFF2-40B4-BE49-F238E27FC236}">
                    <a16:creationId xmlns:a16="http://schemas.microsoft.com/office/drawing/2014/main" id="{F68B1A03-C988-22D5-22B7-C9C14F4A13E1}"/>
                  </a:ext>
                </a:extLst>
              </p:cNvPr>
              <p:cNvSpPr>
                <a:spLocks noChangeShapeType="1"/>
              </p:cNvSpPr>
              <p:nvPr/>
            </p:nvSpPr>
            <p:spPr bwMode="auto">
              <a:xfrm flipV="1">
                <a:off x="236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60" name="Line 583">
                <a:extLst>
                  <a:ext uri="{FF2B5EF4-FFF2-40B4-BE49-F238E27FC236}">
                    <a16:creationId xmlns:a16="http://schemas.microsoft.com/office/drawing/2014/main" id="{611A8FFA-7E09-7946-3172-A35D974569D0}"/>
                  </a:ext>
                </a:extLst>
              </p:cNvPr>
              <p:cNvSpPr>
                <a:spLocks noChangeShapeType="1"/>
              </p:cNvSpPr>
              <p:nvPr/>
            </p:nvSpPr>
            <p:spPr bwMode="auto">
              <a:xfrm>
                <a:off x="241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61" name="Line 584">
                <a:extLst>
                  <a:ext uri="{FF2B5EF4-FFF2-40B4-BE49-F238E27FC236}">
                    <a16:creationId xmlns:a16="http://schemas.microsoft.com/office/drawing/2014/main" id="{A012B491-7913-AA82-4C67-3FA8B4B8844D}"/>
                  </a:ext>
                </a:extLst>
              </p:cNvPr>
              <p:cNvSpPr>
                <a:spLocks noChangeShapeType="1"/>
              </p:cNvSpPr>
              <p:nvPr/>
            </p:nvSpPr>
            <p:spPr bwMode="auto">
              <a:xfrm flipV="1">
                <a:off x="246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62" name="Line 585">
                <a:extLst>
                  <a:ext uri="{FF2B5EF4-FFF2-40B4-BE49-F238E27FC236}">
                    <a16:creationId xmlns:a16="http://schemas.microsoft.com/office/drawing/2014/main" id="{11A86453-0DAE-6CC4-871C-2E77061B0321}"/>
                  </a:ext>
                </a:extLst>
              </p:cNvPr>
              <p:cNvSpPr>
                <a:spLocks noChangeShapeType="1"/>
              </p:cNvSpPr>
              <p:nvPr/>
            </p:nvSpPr>
            <p:spPr bwMode="auto">
              <a:xfrm>
                <a:off x="251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63" name="Line 586">
                <a:extLst>
                  <a:ext uri="{FF2B5EF4-FFF2-40B4-BE49-F238E27FC236}">
                    <a16:creationId xmlns:a16="http://schemas.microsoft.com/office/drawing/2014/main" id="{CD6FADEB-1737-D70D-8AD1-832BD013892F}"/>
                  </a:ext>
                </a:extLst>
              </p:cNvPr>
              <p:cNvSpPr>
                <a:spLocks noChangeShapeType="1"/>
              </p:cNvSpPr>
              <p:nvPr/>
            </p:nvSpPr>
            <p:spPr bwMode="auto">
              <a:xfrm flipV="1">
                <a:off x="256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64" name="Line 587">
                <a:extLst>
                  <a:ext uri="{FF2B5EF4-FFF2-40B4-BE49-F238E27FC236}">
                    <a16:creationId xmlns:a16="http://schemas.microsoft.com/office/drawing/2014/main" id="{337281C0-D78A-03BE-E21B-18A25F59E6B2}"/>
                  </a:ext>
                </a:extLst>
              </p:cNvPr>
              <p:cNvSpPr>
                <a:spLocks noChangeShapeType="1"/>
              </p:cNvSpPr>
              <p:nvPr/>
            </p:nvSpPr>
            <p:spPr bwMode="auto">
              <a:xfrm>
                <a:off x="260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65" name="Line 588">
                <a:extLst>
                  <a:ext uri="{FF2B5EF4-FFF2-40B4-BE49-F238E27FC236}">
                    <a16:creationId xmlns:a16="http://schemas.microsoft.com/office/drawing/2014/main" id="{BE29D0B0-60E9-E5D7-289D-822E6B9AA964}"/>
                  </a:ext>
                </a:extLst>
              </p:cNvPr>
              <p:cNvSpPr>
                <a:spLocks noChangeShapeType="1"/>
              </p:cNvSpPr>
              <p:nvPr/>
            </p:nvSpPr>
            <p:spPr bwMode="auto">
              <a:xfrm flipV="1">
                <a:off x="265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66" name="Line 589">
                <a:extLst>
                  <a:ext uri="{FF2B5EF4-FFF2-40B4-BE49-F238E27FC236}">
                    <a16:creationId xmlns:a16="http://schemas.microsoft.com/office/drawing/2014/main" id="{3C456C2A-8D26-DE9B-35D8-E7ECF89C6CE5}"/>
                  </a:ext>
                </a:extLst>
              </p:cNvPr>
              <p:cNvSpPr>
                <a:spLocks noChangeShapeType="1"/>
              </p:cNvSpPr>
              <p:nvPr/>
            </p:nvSpPr>
            <p:spPr bwMode="auto">
              <a:xfrm>
                <a:off x="270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67" name="Line 590">
                <a:extLst>
                  <a:ext uri="{FF2B5EF4-FFF2-40B4-BE49-F238E27FC236}">
                    <a16:creationId xmlns:a16="http://schemas.microsoft.com/office/drawing/2014/main" id="{83FF06A5-738E-F7CF-0E4D-6D65075C50C5}"/>
                  </a:ext>
                </a:extLst>
              </p:cNvPr>
              <p:cNvSpPr>
                <a:spLocks noChangeShapeType="1"/>
              </p:cNvSpPr>
              <p:nvPr/>
            </p:nvSpPr>
            <p:spPr bwMode="auto">
              <a:xfrm flipV="1">
                <a:off x="275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68" name="Line 591">
                <a:extLst>
                  <a:ext uri="{FF2B5EF4-FFF2-40B4-BE49-F238E27FC236}">
                    <a16:creationId xmlns:a16="http://schemas.microsoft.com/office/drawing/2014/main" id="{DB7CF61B-BA89-8BBD-53C2-3F649E295E8D}"/>
                  </a:ext>
                </a:extLst>
              </p:cNvPr>
              <p:cNvSpPr>
                <a:spLocks noChangeShapeType="1"/>
              </p:cNvSpPr>
              <p:nvPr/>
            </p:nvSpPr>
            <p:spPr bwMode="auto">
              <a:xfrm>
                <a:off x="280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69" name="Line 592">
                <a:extLst>
                  <a:ext uri="{FF2B5EF4-FFF2-40B4-BE49-F238E27FC236}">
                    <a16:creationId xmlns:a16="http://schemas.microsoft.com/office/drawing/2014/main" id="{E588903E-47FA-D14E-0A02-A84F03549C3F}"/>
                  </a:ext>
                </a:extLst>
              </p:cNvPr>
              <p:cNvSpPr>
                <a:spLocks noChangeShapeType="1"/>
              </p:cNvSpPr>
              <p:nvPr/>
            </p:nvSpPr>
            <p:spPr bwMode="auto">
              <a:xfrm flipV="1">
                <a:off x="284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70" name="Line 593">
                <a:extLst>
                  <a:ext uri="{FF2B5EF4-FFF2-40B4-BE49-F238E27FC236}">
                    <a16:creationId xmlns:a16="http://schemas.microsoft.com/office/drawing/2014/main" id="{73AFEC18-FD93-9FB1-A524-EC731709EE03}"/>
                  </a:ext>
                </a:extLst>
              </p:cNvPr>
              <p:cNvSpPr>
                <a:spLocks noChangeShapeType="1"/>
              </p:cNvSpPr>
              <p:nvPr/>
            </p:nvSpPr>
            <p:spPr bwMode="auto">
              <a:xfrm>
                <a:off x="289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71" name="Line 594">
                <a:extLst>
                  <a:ext uri="{FF2B5EF4-FFF2-40B4-BE49-F238E27FC236}">
                    <a16:creationId xmlns:a16="http://schemas.microsoft.com/office/drawing/2014/main" id="{FF5B948A-DF47-E9B8-40F0-4FA551E78536}"/>
                  </a:ext>
                </a:extLst>
              </p:cNvPr>
              <p:cNvSpPr>
                <a:spLocks noChangeShapeType="1"/>
              </p:cNvSpPr>
              <p:nvPr/>
            </p:nvSpPr>
            <p:spPr bwMode="auto">
              <a:xfrm flipV="1">
                <a:off x="294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72" name="Line 595">
                <a:extLst>
                  <a:ext uri="{FF2B5EF4-FFF2-40B4-BE49-F238E27FC236}">
                    <a16:creationId xmlns:a16="http://schemas.microsoft.com/office/drawing/2014/main" id="{114B8481-F50B-C98F-3895-E9E520B16696}"/>
                  </a:ext>
                </a:extLst>
              </p:cNvPr>
              <p:cNvSpPr>
                <a:spLocks noChangeShapeType="1"/>
              </p:cNvSpPr>
              <p:nvPr/>
            </p:nvSpPr>
            <p:spPr bwMode="auto">
              <a:xfrm>
                <a:off x="299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73" name="Line 596">
                <a:extLst>
                  <a:ext uri="{FF2B5EF4-FFF2-40B4-BE49-F238E27FC236}">
                    <a16:creationId xmlns:a16="http://schemas.microsoft.com/office/drawing/2014/main" id="{D8C28928-7799-B594-811B-354AD60ABD6B}"/>
                  </a:ext>
                </a:extLst>
              </p:cNvPr>
              <p:cNvSpPr>
                <a:spLocks noChangeShapeType="1"/>
              </p:cNvSpPr>
              <p:nvPr/>
            </p:nvSpPr>
            <p:spPr bwMode="auto">
              <a:xfrm flipV="1">
                <a:off x="304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74" name="Line 597">
                <a:extLst>
                  <a:ext uri="{FF2B5EF4-FFF2-40B4-BE49-F238E27FC236}">
                    <a16:creationId xmlns:a16="http://schemas.microsoft.com/office/drawing/2014/main" id="{8F7BAD60-EA2D-A48E-4E93-0F61EE75606C}"/>
                  </a:ext>
                </a:extLst>
              </p:cNvPr>
              <p:cNvSpPr>
                <a:spLocks noChangeShapeType="1"/>
              </p:cNvSpPr>
              <p:nvPr/>
            </p:nvSpPr>
            <p:spPr bwMode="auto">
              <a:xfrm>
                <a:off x="308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75" name="Line 598">
                <a:extLst>
                  <a:ext uri="{FF2B5EF4-FFF2-40B4-BE49-F238E27FC236}">
                    <a16:creationId xmlns:a16="http://schemas.microsoft.com/office/drawing/2014/main" id="{CA67F251-5C4B-7255-0B33-05D6086A1D32}"/>
                  </a:ext>
                </a:extLst>
              </p:cNvPr>
              <p:cNvSpPr>
                <a:spLocks noChangeShapeType="1"/>
              </p:cNvSpPr>
              <p:nvPr/>
            </p:nvSpPr>
            <p:spPr bwMode="auto">
              <a:xfrm flipV="1">
                <a:off x="313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76" name="Line 599">
                <a:extLst>
                  <a:ext uri="{FF2B5EF4-FFF2-40B4-BE49-F238E27FC236}">
                    <a16:creationId xmlns:a16="http://schemas.microsoft.com/office/drawing/2014/main" id="{6E9781E0-1182-0367-C6F4-3CA40174E3B8}"/>
                  </a:ext>
                </a:extLst>
              </p:cNvPr>
              <p:cNvSpPr>
                <a:spLocks noChangeShapeType="1"/>
              </p:cNvSpPr>
              <p:nvPr/>
            </p:nvSpPr>
            <p:spPr bwMode="auto">
              <a:xfrm>
                <a:off x="318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77" name="Line 600">
                <a:extLst>
                  <a:ext uri="{FF2B5EF4-FFF2-40B4-BE49-F238E27FC236}">
                    <a16:creationId xmlns:a16="http://schemas.microsoft.com/office/drawing/2014/main" id="{1658104D-AA15-FF5C-DB90-50EB2F04BE95}"/>
                  </a:ext>
                </a:extLst>
              </p:cNvPr>
              <p:cNvSpPr>
                <a:spLocks noChangeShapeType="1"/>
              </p:cNvSpPr>
              <p:nvPr/>
            </p:nvSpPr>
            <p:spPr bwMode="auto">
              <a:xfrm flipV="1">
                <a:off x="323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78" name="Line 601">
                <a:extLst>
                  <a:ext uri="{FF2B5EF4-FFF2-40B4-BE49-F238E27FC236}">
                    <a16:creationId xmlns:a16="http://schemas.microsoft.com/office/drawing/2014/main" id="{0B5E5E5B-0D06-72CB-C500-E2773B3C8737}"/>
                  </a:ext>
                </a:extLst>
              </p:cNvPr>
              <p:cNvSpPr>
                <a:spLocks noChangeShapeType="1"/>
              </p:cNvSpPr>
              <p:nvPr/>
            </p:nvSpPr>
            <p:spPr bwMode="auto">
              <a:xfrm>
                <a:off x="328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79" name="Line 602">
                <a:extLst>
                  <a:ext uri="{FF2B5EF4-FFF2-40B4-BE49-F238E27FC236}">
                    <a16:creationId xmlns:a16="http://schemas.microsoft.com/office/drawing/2014/main" id="{0F46EA03-62A8-C638-C541-292B8FFE5F80}"/>
                  </a:ext>
                </a:extLst>
              </p:cNvPr>
              <p:cNvSpPr>
                <a:spLocks noChangeShapeType="1"/>
              </p:cNvSpPr>
              <p:nvPr/>
            </p:nvSpPr>
            <p:spPr bwMode="auto">
              <a:xfrm flipV="1">
                <a:off x="332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80" name="Line 603">
                <a:extLst>
                  <a:ext uri="{FF2B5EF4-FFF2-40B4-BE49-F238E27FC236}">
                    <a16:creationId xmlns:a16="http://schemas.microsoft.com/office/drawing/2014/main" id="{CB3C9E50-338E-D1EA-487E-CEEAA6780F61}"/>
                  </a:ext>
                </a:extLst>
              </p:cNvPr>
              <p:cNvSpPr>
                <a:spLocks noChangeShapeType="1"/>
              </p:cNvSpPr>
              <p:nvPr/>
            </p:nvSpPr>
            <p:spPr bwMode="auto">
              <a:xfrm>
                <a:off x="337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81" name="Line 604">
                <a:extLst>
                  <a:ext uri="{FF2B5EF4-FFF2-40B4-BE49-F238E27FC236}">
                    <a16:creationId xmlns:a16="http://schemas.microsoft.com/office/drawing/2014/main" id="{D0C872AA-F14B-B896-D654-A3936425C592}"/>
                  </a:ext>
                </a:extLst>
              </p:cNvPr>
              <p:cNvSpPr>
                <a:spLocks noChangeShapeType="1"/>
              </p:cNvSpPr>
              <p:nvPr/>
            </p:nvSpPr>
            <p:spPr bwMode="auto">
              <a:xfrm flipV="1">
                <a:off x="342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82" name="Line 605">
                <a:extLst>
                  <a:ext uri="{FF2B5EF4-FFF2-40B4-BE49-F238E27FC236}">
                    <a16:creationId xmlns:a16="http://schemas.microsoft.com/office/drawing/2014/main" id="{19393930-2662-5589-4A03-15EA49AA78E4}"/>
                  </a:ext>
                </a:extLst>
              </p:cNvPr>
              <p:cNvSpPr>
                <a:spLocks noChangeShapeType="1"/>
              </p:cNvSpPr>
              <p:nvPr/>
            </p:nvSpPr>
            <p:spPr bwMode="auto">
              <a:xfrm>
                <a:off x="347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83" name="Line 606">
                <a:extLst>
                  <a:ext uri="{FF2B5EF4-FFF2-40B4-BE49-F238E27FC236}">
                    <a16:creationId xmlns:a16="http://schemas.microsoft.com/office/drawing/2014/main" id="{19DC6A09-994A-83F5-7C6E-565349C6BEF9}"/>
                  </a:ext>
                </a:extLst>
              </p:cNvPr>
              <p:cNvSpPr>
                <a:spLocks noChangeShapeType="1"/>
              </p:cNvSpPr>
              <p:nvPr/>
            </p:nvSpPr>
            <p:spPr bwMode="auto">
              <a:xfrm flipV="1">
                <a:off x="352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84" name="Line 607">
                <a:extLst>
                  <a:ext uri="{FF2B5EF4-FFF2-40B4-BE49-F238E27FC236}">
                    <a16:creationId xmlns:a16="http://schemas.microsoft.com/office/drawing/2014/main" id="{16A5BB37-BAA8-F94A-298C-5C68FECCB2B1}"/>
                  </a:ext>
                </a:extLst>
              </p:cNvPr>
              <p:cNvSpPr>
                <a:spLocks noChangeShapeType="1"/>
              </p:cNvSpPr>
              <p:nvPr/>
            </p:nvSpPr>
            <p:spPr bwMode="auto">
              <a:xfrm>
                <a:off x="356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85" name="Line 608">
                <a:extLst>
                  <a:ext uri="{FF2B5EF4-FFF2-40B4-BE49-F238E27FC236}">
                    <a16:creationId xmlns:a16="http://schemas.microsoft.com/office/drawing/2014/main" id="{A2FEB29F-E2B3-66C9-B276-E2447749B691}"/>
                  </a:ext>
                </a:extLst>
              </p:cNvPr>
              <p:cNvSpPr>
                <a:spLocks noChangeShapeType="1"/>
              </p:cNvSpPr>
              <p:nvPr/>
            </p:nvSpPr>
            <p:spPr bwMode="auto">
              <a:xfrm flipV="1">
                <a:off x="361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86" name="Line 609">
                <a:extLst>
                  <a:ext uri="{FF2B5EF4-FFF2-40B4-BE49-F238E27FC236}">
                    <a16:creationId xmlns:a16="http://schemas.microsoft.com/office/drawing/2014/main" id="{5BCE60B7-4090-B858-7DC3-66C0603E2608}"/>
                  </a:ext>
                </a:extLst>
              </p:cNvPr>
              <p:cNvSpPr>
                <a:spLocks noChangeShapeType="1"/>
              </p:cNvSpPr>
              <p:nvPr/>
            </p:nvSpPr>
            <p:spPr bwMode="auto">
              <a:xfrm>
                <a:off x="366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87" name="Line 610">
                <a:extLst>
                  <a:ext uri="{FF2B5EF4-FFF2-40B4-BE49-F238E27FC236}">
                    <a16:creationId xmlns:a16="http://schemas.microsoft.com/office/drawing/2014/main" id="{015A0154-61EA-761A-EEEC-DA63DF86698D}"/>
                  </a:ext>
                </a:extLst>
              </p:cNvPr>
              <p:cNvSpPr>
                <a:spLocks noChangeShapeType="1"/>
              </p:cNvSpPr>
              <p:nvPr/>
            </p:nvSpPr>
            <p:spPr bwMode="auto">
              <a:xfrm flipV="1">
                <a:off x="371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88" name="Line 611">
                <a:extLst>
                  <a:ext uri="{FF2B5EF4-FFF2-40B4-BE49-F238E27FC236}">
                    <a16:creationId xmlns:a16="http://schemas.microsoft.com/office/drawing/2014/main" id="{2853694C-28D9-5F34-9DFB-E020A38C4CBA}"/>
                  </a:ext>
                </a:extLst>
              </p:cNvPr>
              <p:cNvSpPr>
                <a:spLocks noChangeShapeType="1"/>
              </p:cNvSpPr>
              <p:nvPr/>
            </p:nvSpPr>
            <p:spPr bwMode="auto">
              <a:xfrm>
                <a:off x="376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89" name="Line 612">
                <a:extLst>
                  <a:ext uri="{FF2B5EF4-FFF2-40B4-BE49-F238E27FC236}">
                    <a16:creationId xmlns:a16="http://schemas.microsoft.com/office/drawing/2014/main" id="{0428C31A-FD6B-909C-7421-A65203CEB998}"/>
                  </a:ext>
                </a:extLst>
              </p:cNvPr>
              <p:cNvSpPr>
                <a:spLocks noChangeShapeType="1"/>
              </p:cNvSpPr>
              <p:nvPr/>
            </p:nvSpPr>
            <p:spPr bwMode="auto">
              <a:xfrm flipV="1">
                <a:off x="380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90" name="Line 613">
                <a:extLst>
                  <a:ext uri="{FF2B5EF4-FFF2-40B4-BE49-F238E27FC236}">
                    <a16:creationId xmlns:a16="http://schemas.microsoft.com/office/drawing/2014/main" id="{CBE95C3B-65F9-0CF7-4DAB-C07E2B43BD26}"/>
                  </a:ext>
                </a:extLst>
              </p:cNvPr>
              <p:cNvSpPr>
                <a:spLocks noChangeShapeType="1"/>
              </p:cNvSpPr>
              <p:nvPr/>
            </p:nvSpPr>
            <p:spPr bwMode="auto">
              <a:xfrm>
                <a:off x="385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91" name="Line 614">
                <a:extLst>
                  <a:ext uri="{FF2B5EF4-FFF2-40B4-BE49-F238E27FC236}">
                    <a16:creationId xmlns:a16="http://schemas.microsoft.com/office/drawing/2014/main" id="{E31B14ED-BDDF-92C7-2980-A1C8704AB570}"/>
                  </a:ext>
                </a:extLst>
              </p:cNvPr>
              <p:cNvSpPr>
                <a:spLocks noChangeShapeType="1"/>
              </p:cNvSpPr>
              <p:nvPr/>
            </p:nvSpPr>
            <p:spPr bwMode="auto">
              <a:xfrm flipV="1">
                <a:off x="390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92" name="Line 615">
                <a:extLst>
                  <a:ext uri="{FF2B5EF4-FFF2-40B4-BE49-F238E27FC236}">
                    <a16:creationId xmlns:a16="http://schemas.microsoft.com/office/drawing/2014/main" id="{7188C731-D3BE-48E8-0C98-AF2A35E092BE}"/>
                  </a:ext>
                </a:extLst>
              </p:cNvPr>
              <p:cNvSpPr>
                <a:spLocks noChangeShapeType="1"/>
              </p:cNvSpPr>
              <p:nvPr/>
            </p:nvSpPr>
            <p:spPr bwMode="auto">
              <a:xfrm>
                <a:off x="395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93" name="Line 616">
                <a:extLst>
                  <a:ext uri="{FF2B5EF4-FFF2-40B4-BE49-F238E27FC236}">
                    <a16:creationId xmlns:a16="http://schemas.microsoft.com/office/drawing/2014/main" id="{5ABFFDEE-6832-C2F9-C22B-9999E9D50951}"/>
                  </a:ext>
                </a:extLst>
              </p:cNvPr>
              <p:cNvSpPr>
                <a:spLocks noChangeShapeType="1"/>
              </p:cNvSpPr>
              <p:nvPr/>
            </p:nvSpPr>
            <p:spPr bwMode="auto">
              <a:xfrm flipV="1">
                <a:off x="400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94" name="Line 617">
                <a:extLst>
                  <a:ext uri="{FF2B5EF4-FFF2-40B4-BE49-F238E27FC236}">
                    <a16:creationId xmlns:a16="http://schemas.microsoft.com/office/drawing/2014/main" id="{89A1789E-DBCC-DF24-63CC-E73F01728D7A}"/>
                  </a:ext>
                </a:extLst>
              </p:cNvPr>
              <p:cNvSpPr>
                <a:spLocks noChangeShapeType="1"/>
              </p:cNvSpPr>
              <p:nvPr/>
            </p:nvSpPr>
            <p:spPr bwMode="auto">
              <a:xfrm>
                <a:off x="404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95" name="Line 618">
                <a:extLst>
                  <a:ext uri="{FF2B5EF4-FFF2-40B4-BE49-F238E27FC236}">
                    <a16:creationId xmlns:a16="http://schemas.microsoft.com/office/drawing/2014/main" id="{E28057C2-6631-6823-E1FD-6867B2B9E19D}"/>
                  </a:ext>
                </a:extLst>
              </p:cNvPr>
              <p:cNvSpPr>
                <a:spLocks noChangeShapeType="1"/>
              </p:cNvSpPr>
              <p:nvPr/>
            </p:nvSpPr>
            <p:spPr bwMode="auto">
              <a:xfrm flipV="1">
                <a:off x="409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96" name="Line 619">
                <a:extLst>
                  <a:ext uri="{FF2B5EF4-FFF2-40B4-BE49-F238E27FC236}">
                    <a16:creationId xmlns:a16="http://schemas.microsoft.com/office/drawing/2014/main" id="{32D1F76C-C604-88B3-16DF-014A2460D995}"/>
                  </a:ext>
                </a:extLst>
              </p:cNvPr>
              <p:cNvSpPr>
                <a:spLocks noChangeShapeType="1"/>
              </p:cNvSpPr>
              <p:nvPr/>
            </p:nvSpPr>
            <p:spPr bwMode="auto">
              <a:xfrm>
                <a:off x="4144"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97" name="Line 620">
                <a:extLst>
                  <a:ext uri="{FF2B5EF4-FFF2-40B4-BE49-F238E27FC236}">
                    <a16:creationId xmlns:a16="http://schemas.microsoft.com/office/drawing/2014/main" id="{56CAD447-D1B9-953B-31BA-7A9D6CEAA9F5}"/>
                  </a:ext>
                </a:extLst>
              </p:cNvPr>
              <p:cNvSpPr>
                <a:spLocks noChangeShapeType="1"/>
              </p:cNvSpPr>
              <p:nvPr/>
            </p:nvSpPr>
            <p:spPr bwMode="auto">
              <a:xfrm flipV="1">
                <a:off x="4192"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98" name="Line 621">
                <a:extLst>
                  <a:ext uri="{FF2B5EF4-FFF2-40B4-BE49-F238E27FC236}">
                    <a16:creationId xmlns:a16="http://schemas.microsoft.com/office/drawing/2014/main" id="{8255BDDA-D820-2470-E229-D1CFA7C3A2A4}"/>
                  </a:ext>
                </a:extLst>
              </p:cNvPr>
              <p:cNvSpPr>
                <a:spLocks noChangeShapeType="1"/>
              </p:cNvSpPr>
              <p:nvPr/>
            </p:nvSpPr>
            <p:spPr bwMode="auto">
              <a:xfrm>
                <a:off x="4240"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099" name="Line 622">
                <a:extLst>
                  <a:ext uri="{FF2B5EF4-FFF2-40B4-BE49-F238E27FC236}">
                    <a16:creationId xmlns:a16="http://schemas.microsoft.com/office/drawing/2014/main" id="{3B0E43FC-26AD-D9E4-A1BC-8A4364ED54A2}"/>
                  </a:ext>
                </a:extLst>
              </p:cNvPr>
              <p:cNvSpPr>
                <a:spLocks noChangeShapeType="1"/>
              </p:cNvSpPr>
              <p:nvPr/>
            </p:nvSpPr>
            <p:spPr bwMode="auto">
              <a:xfrm flipV="1">
                <a:off x="4288"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100" name="Line 623">
                <a:extLst>
                  <a:ext uri="{FF2B5EF4-FFF2-40B4-BE49-F238E27FC236}">
                    <a16:creationId xmlns:a16="http://schemas.microsoft.com/office/drawing/2014/main" id="{3EC760A2-25B7-E0B8-1358-376F006BFBD8}"/>
                  </a:ext>
                </a:extLst>
              </p:cNvPr>
              <p:cNvSpPr>
                <a:spLocks noChangeShapeType="1"/>
              </p:cNvSpPr>
              <p:nvPr/>
            </p:nvSpPr>
            <p:spPr bwMode="auto">
              <a:xfrm>
                <a:off x="4336" y="2535"/>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sp>
          <p:nvSpPr>
            <p:cNvPr id="26" name="Oval 624">
              <a:extLst>
                <a:ext uri="{FF2B5EF4-FFF2-40B4-BE49-F238E27FC236}">
                  <a16:creationId xmlns:a16="http://schemas.microsoft.com/office/drawing/2014/main" id="{D1106AC3-B0D3-E48F-0EE4-40EDE6416BDE}"/>
                </a:ext>
              </a:extLst>
            </p:cNvPr>
            <p:cNvSpPr>
              <a:spLocks noChangeArrowheads="1"/>
            </p:cNvSpPr>
            <p:nvPr/>
          </p:nvSpPr>
          <p:spPr bwMode="auto">
            <a:xfrm>
              <a:off x="1769" y="2387"/>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7" name="Oval 625">
              <a:extLst>
                <a:ext uri="{FF2B5EF4-FFF2-40B4-BE49-F238E27FC236}">
                  <a16:creationId xmlns:a16="http://schemas.microsoft.com/office/drawing/2014/main" id="{E1BDF883-703D-F68E-67C2-227E03713B55}"/>
                </a:ext>
              </a:extLst>
            </p:cNvPr>
            <p:cNvSpPr>
              <a:spLocks noChangeArrowheads="1"/>
            </p:cNvSpPr>
            <p:nvPr/>
          </p:nvSpPr>
          <p:spPr bwMode="auto">
            <a:xfrm>
              <a:off x="2291" y="1383"/>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8" name="Oval 626">
              <a:extLst>
                <a:ext uri="{FF2B5EF4-FFF2-40B4-BE49-F238E27FC236}">
                  <a16:creationId xmlns:a16="http://schemas.microsoft.com/office/drawing/2014/main" id="{4FB7EBEE-29B2-9D55-C102-ACA73A0710B5}"/>
                </a:ext>
              </a:extLst>
            </p:cNvPr>
            <p:cNvSpPr>
              <a:spLocks noChangeArrowheads="1"/>
            </p:cNvSpPr>
            <p:nvPr/>
          </p:nvSpPr>
          <p:spPr bwMode="auto">
            <a:xfrm>
              <a:off x="1829" y="2327"/>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9" name="Oval 627">
              <a:extLst>
                <a:ext uri="{FF2B5EF4-FFF2-40B4-BE49-F238E27FC236}">
                  <a16:creationId xmlns:a16="http://schemas.microsoft.com/office/drawing/2014/main" id="{F3CEEF90-6188-E14D-F6C2-A50B4A198C94}"/>
                </a:ext>
              </a:extLst>
            </p:cNvPr>
            <p:cNvSpPr>
              <a:spLocks noChangeArrowheads="1"/>
            </p:cNvSpPr>
            <p:nvPr/>
          </p:nvSpPr>
          <p:spPr bwMode="auto">
            <a:xfrm>
              <a:off x="1711" y="2483"/>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0" name="Oval 628">
              <a:extLst>
                <a:ext uri="{FF2B5EF4-FFF2-40B4-BE49-F238E27FC236}">
                  <a16:creationId xmlns:a16="http://schemas.microsoft.com/office/drawing/2014/main" id="{454486FD-7EA6-871C-1F36-20C999C03811}"/>
                </a:ext>
              </a:extLst>
            </p:cNvPr>
            <p:cNvSpPr>
              <a:spLocks noChangeArrowheads="1"/>
            </p:cNvSpPr>
            <p:nvPr/>
          </p:nvSpPr>
          <p:spPr bwMode="auto">
            <a:xfrm>
              <a:off x="1649" y="2677"/>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1" name="Rectangle 629" descr="Eiche">
              <a:extLst>
                <a:ext uri="{FF2B5EF4-FFF2-40B4-BE49-F238E27FC236}">
                  <a16:creationId xmlns:a16="http://schemas.microsoft.com/office/drawing/2014/main" id="{B5C4E731-4D4B-1A34-B9BF-A46914FD31E1}"/>
                </a:ext>
              </a:extLst>
            </p:cNvPr>
            <p:cNvSpPr>
              <a:spLocks noChangeArrowheads="1"/>
            </p:cNvSpPr>
            <p:nvPr/>
          </p:nvSpPr>
          <p:spPr bwMode="auto">
            <a:xfrm>
              <a:off x="3867" y="2528"/>
              <a:ext cx="272" cy="424"/>
            </a:xfrm>
            <a:prstGeom prst="rect">
              <a:avLst/>
            </a:prstGeom>
            <a:blipFill dpi="0" rotWithShape="0">
              <a:blip r:embed="rId4"/>
              <a:srcRect/>
              <a:tile tx="0" ty="0" sx="100000" sy="100000" flip="none" algn="tl"/>
            </a:blip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3" name="Text Box 630">
              <a:extLst>
                <a:ext uri="{FF2B5EF4-FFF2-40B4-BE49-F238E27FC236}">
                  <a16:creationId xmlns:a16="http://schemas.microsoft.com/office/drawing/2014/main" id="{90CC0729-62C1-0384-DA91-FB4BC0208FDD}"/>
                </a:ext>
              </a:extLst>
            </p:cNvPr>
            <p:cNvSpPr txBox="1">
              <a:spLocks noChangeArrowheads="1"/>
            </p:cNvSpPr>
            <p:nvPr/>
          </p:nvSpPr>
          <p:spPr bwMode="auto">
            <a:xfrm>
              <a:off x="2266" y="3110"/>
              <a:ext cx="11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de-AT" altLang="it-IT" sz="1000">
                <a:latin typeface="Times New Roman" panose="02020603050405020304" pitchFamily="18" charset="0"/>
              </a:endParaRPr>
            </a:p>
          </p:txBody>
        </p:sp>
        <p:sp>
          <p:nvSpPr>
            <p:cNvPr id="35" name="Line 632">
              <a:extLst>
                <a:ext uri="{FF2B5EF4-FFF2-40B4-BE49-F238E27FC236}">
                  <a16:creationId xmlns:a16="http://schemas.microsoft.com/office/drawing/2014/main" id="{0DF7FDF7-8273-46AB-4576-5502FE280A78}"/>
                </a:ext>
              </a:extLst>
            </p:cNvPr>
            <p:cNvSpPr>
              <a:spLocks noChangeShapeType="1"/>
            </p:cNvSpPr>
            <p:nvPr/>
          </p:nvSpPr>
          <p:spPr bwMode="auto">
            <a:xfrm>
              <a:off x="2308" y="1409"/>
              <a:ext cx="0" cy="132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36" name="Line 633">
              <a:extLst>
                <a:ext uri="{FF2B5EF4-FFF2-40B4-BE49-F238E27FC236}">
                  <a16:creationId xmlns:a16="http://schemas.microsoft.com/office/drawing/2014/main" id="{D83AF918-970F-2442-16EF-DE6C12B83AE1}"/>
                </a:ext>
              </a:extLst>
            </p:cNvPr>
            <p:cNvSpPr>
              <a:spLocks noChangeShapeType="1"/>
            </p:cNvSpPr>
            <p:nvPr/>
          </p:nvSpPr>
          <p:spPr bwMode="auto">
            <a:xfrm>
              <a:off x="2260" y="1578"/>
              <a:ext cx="0" cy="129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37" name="Line 634">
              <a:extLst>
                <a:ext uri="{FF2B5EF4-FFF2-40B4-BE49-F238E27FC236}">
                  <a16:creationId xmlns:a16="http://schemas.microsoft.com/office/drawing/2014/main" id="{49B2AABE-18B5-FF54-0111-5B9142188CB0}"/>
                </a:ext>
              </a:extLst>
            </p:cNvPr>
            <p:cNvSpPr>
              <a:spLocks noChangeShapeType="1"/>
            </p:cNvSpPr>
            <p:nvPr/>
          </p:nvSpPr>
          <p:spPr bwMode="auto">
            <a:xfrm>
              <a:off x="2221" y="1674"/>
              <a:ext cx="0" cy="130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38" name="Line 635">
              <a:extLst>
                <a:ext uri="{FF2B5EF4-FFF2-40B4-BE49-F238E27FC236}">
                  <a16:creationId xmlns:a16="http://schemas.microsoft.com/office/drawing/2014/main" id="{BE2FD73F-FA1E-78B1-A7CA-5106DE5B547D}"/>
                </a:ext>
              </a:extLst>
            </p:cNvPr>
            <p:cNvSpPr>
              <a:spLocks noChangeShapeType="1"/>
            </p:cNvSpPr>
            <p:nvPr/>
          </p:nvSpPr>
          <p:spPr bwMode="auto">
            <a:xfrm>
              <a:off x="2173" y="1722"/>
              <a:ext cx="0" cy="13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39" name="Line 636">
              <a:extLst>
                <a:ext uri="{FF2B5EF4-FFF2-40B4-BE49-F238E27FC236}">
                  <a16:creationId xmlns:a16="http://schemas.microsoft.com/office/drawing/2014/main" id="{1370EBA7-F943-1D34-B183-F333AF5295DE}"/>
                </a:ext>
              </a:extLst>
            </p:cNvPr>
            <p:cNvSpPr>
              <a:spLocks noChangeShapeType="1"/>
            </p:cNvSpPr>
            <p:nvPr/>
          </p:nvSpPr>
          <p:spPr bwMode="auto">
            <a:xfrm>
              <a:off x="2310" y="2730"/>
              <a:ext cx="15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0" name="Line 637">
              <a:extLst>
                <a:ext uri="{FF2B5EF4-FFF2-40B4-BE49-F238E27FC236}">
                  <a16:creationId xmlns:a16="http://schemas.microsoft.com/office/drawing/2014/main" id="{5055B31F-CB21-FBE1-707A-1B552B4E687B}"/>
                </a:ext>
              </a:extLst>
            </p:cNvPr>
            <p:cNvSpPr>
              <a:spLocks noChangeShapeType="1"/>
            </p:cNvSpPr>
            <p:nvPr/>
          </p:nvSpPr>
          <p:spPr bwMode="auto">
            <a:xfrm flipV="1">
              <a:off x="2262" y="2862"/>
              <a:ext cx="20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1" name="Line 638">
              <a:extLst>
                <a:ext uri="{FF2B5EF4-FFF2-40B4-BE49-F238E27FC236}">
                  <a16:creationId xmlns:a16="http://schemas.microsoft.com/office/drawing/2014/main" id="{1A195BCC-1553-7F21-5B00-514DB0FEFADD}"/>
                </a:ext>
              </a:extLst>
            </p:cNvPr>
            <p:cNvSpPr>
              <a:spLocks noChangeShapeType="1"/>
            </p:cNvSpPr>
            <p:nvPr/>
          </p:nvSpPr>
          <p:spPr bwMode="auto">
            <a:xfrm flipH="1">
              <a:off x="2226" y="2976"/>
              <a:ext cx="23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2" name="Line 639">
              <a:extLst>
                <a:ext uri="{FF2B5EF4-FFF2-40B4-BE49-F238E27FC236}">
                  <a16:creationId xmlns:a16="http://schemas.microsoft.com/office/drawing/2014/main" id="{00C759DD-B095-0646-9F08-69F435CB4DF7}"/>
                </a:ext>
              </a:extLst>
            </p:cNvPr>
            <p:cNvSpPr>
              <a:spLocks noChangeShapeType="1"/>
            </p:cNvSpPr>
            <p:nvPr/>
          </p:nvSpPr>
          <p:spPr bwMode="auto">
            <a:xfrm flipH="1" flipV="1">
              <a:off x="2172" y="3096"/>
              <a:ext cx="28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3" name="Line 640">
              <a:extLst>
                <a:ext uri="{FF2B5EF4-FFF2-40B4-BE49-F238E27FC236}">
                  <a16:creationId xmlns:a16="http://schemas.microsoft.com/office/drawing/2014/main" id="{AC33D246-C693-C499-B0AE-5097EDAAA41F}"/>
                </a:ext>
              </a:extLst>
            </p:cNvPr>
            <p:cNvSpPr>
              <a:spLocks noChangeShapeType="1"/>
            </p:cNvSpPr>
            <p:nvPr/>
          </p:nvSpPr>
          <p:spPr bwMode="auto">
            <a:xfrm flipH="1">
              <a:off x="2118" y="3216"/>
              <a:ext cx="35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4" name="Line 641">
              <a:extLst>
                <a:ext uri="{FF2B5EF4-FFF2-40B4-BE49-F238E27FC236}">
                  <a16:creationId xmlns:a16="http://schemas.microsoft.com/office/drawing/2014/main" id="{6747A4FA-2D17-5A47-2464-E4550170A348}"/>
                </a:ext>
              </a:extLst>
            </p:cNvPr>
            <p:cNvSpPr>
              <a:spLocks noChangeShapeType="1"/>
            </p:cNvSpPr>
            <p:nvPr/>
          </p:nvSpPr>
          <p:spPr bwMode="auto">
            <a:xfrm flipH="1">
              <a:off x="2064" y="3330"/>
              <a:ext cx="3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5" name="Line 642">
              <a:extLst>
                <a:ext uri="{FF2B5EF4-FFF2-40B4-BE49-F238E27FC236}">
                  <a16:creationId xmlns:a16="http://schemas.microsoft.com/office/drawing/2014/main" id="{70F31E74-B968-115C-899B-548AECFC2305}"/>
                </a:ext>
              </a:extLst>
            </p:cNvPr>
            <p:cNvSpPr>
              <a:spLocks noChangeShapeType="1"/>
            </p:cNvSpPr>
            <p:nvPr/>
          </p:nvSpPr>
          <p:spPr bwMode="auto">
            <a:xfrm flipH="1">
              <a:off x="2010" y="3444"/>
              <a:ext cx="45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6" name="Line 643">
              <a:extLst>
                <a:ext uri="{FF2B5EF4-FFF2-40B4-BE49-F238E27FC236}">
                  <a16:creationId xmlns:a16="http://schemas.microsoft.com/office/drawing/2014/main" id="{3431D3F8-0278-75F5-80EA-3A1966F99507}"/>
                </a:ext>
              </a:extLst>
            </p:cNvPr>
            <p:cNvSpPr>
              <a:spLocks noChangeShapeType="1"/>
            </p:cNvSpPr>
            <p:nvPr/>
          </p:nvSpPr>
          <p:spPr bwMode="auto">
            <a:xfrm flipH="1">
              <a:off x="1956" y="3558"/>
              <a:ext cx="50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7" name="Line 644">
              <a:extLst>
                <a:ext uri="{FF2B5EF4-FFF2-40B4-BE49-F238E27FC236}">
                  <a16:creationId xmlns:a16="http://schemas.microsoft.com/office/drawing/2014/main" id="{8BF05915-1222-61BD-2CCB-FEB7E71C7303}"/>
                </a:ext>
              </a:extLst>
            </p:cNvPr>
            <p:cNvSpPr>
              <a:spLocks noChangeShapeType="1"/>
            </p:cNvSpPr>
            <p:nvPr/>
          </p:nvSpPr>
          <p:spPr bwMode="auto">
            <a:xfrm flipH="1">
              <a:off x="1848" y="3666"/>
              <a:ext cx="60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8" name="Line 645">
              <a:extLst>
                <a:ext uri="{FF2B5EF4-FFF2-40B4-BE49-F238E27FC236}">
                  <a16:creationId xmlns:a16="http://schemas.microsoft.com/office/drawing/2014/main" id="{947E5772-6FCF-91F1-9AFD-0BD1499E273B}"/>
                </a:ext>
              </a:extLst>
            </p:cNvPr>
            <p:cNvSpPr>
              <a:spLocks noChangeShapeType="1"/>
            </p:cNvSpPr>
            <p:nvPr/>
          </p:nvSpPr>
          <p:spPr bwMode="auto">
            <a:xfrm flipH="1">
              <a:off x="1794" y="3780"/>
              <a:ext cx="66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9" name="Line 646">
              <a:extLst>
                <a:ext uri="{FF2B5EF4-FFF2-40B4-BE49-F238E27FC236}">
                  <a16:creationId xmlns:a16="http://schemas.microsoft.com/office/drawing/2014/main" id="{979D6F3E-45D2-3607-344C-ADD3B3F473A8}"/>
                </a:ext>
              </a:extLst>
            </p:cNvPr>
            <p:cNvSpPr>
              <a:spLocks noChangeShapeType="1"/>
            </p:cNvSpPr>
            <p:nvPr/>
          </p:nvSpPr>
          <p:spPr bwMode="auto">
            <a:xfrm flipH="1">
              <a:off x="1734" y="3888"/>
              <a:ext cx="71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51" name="Line 647">
              <a:extLst>
                <a:ext uri="{FF2B5EF4-FFF2-40B4-BE49-F238E27FC236}">
                  <a16:creationId xmlns:a16="http://schemas.microsoft.com/office/drawing/2014/main" id="{EE4A1AB9-2B0F-3F43-C059-F01383B86E4F}"/>
                </a:ext>
              </a:extLst>
            </p:cNvPr>
            <p:cNvSpPr>
              <a:spLocks noChangeShapeType="1"/>
            </p:cNvSpPr>
            <p:nvPr/>
          </p:nvSpPr>
          <p:spPr bwMode="auto">
            <a:xfrm flipH="1">
              <a:off x="1668" y="4002"/>
              <a:ext cx="7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52" name="Line 648">
              <a:extLst>
                <a:ext uri="{FF2B5EF4-FFF2-40B4-BE49-F238E27FC236}">
                  <a16:creationId xmlns:a16="http://schemas.microsoft.com/office/drawing/2014/main" id="{0BB2B4FF-1121-9525-C870-E6DB7EDBFF49}"/>
                </a:ext>
              </a:extLst>
            </p:cNvPr>
            <p:cNvSpPr>
              <a:spLocks noChangeShapeType="1"/>
            </p:cNvSpPr>
            <p:nvPr/>
          </p:nvSpPr>
          <p:spPr bwMode="auto">
            <a:xfrm flipV="1">
              <a:off x="2124" y="1806"/>
              <a:ext cx="0" cy="141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53" name="Line 649">
              <a:extLst>
                <a:ext uri="{FF2B5EF4-FFF2-40B4-BE49-F238E27FC236}">
                  <a16:creationId xmlns:a16="http://schemas.microsoft.com/office/drawing/2014/main" id="{E8FA53BD-64CC-798A-B725-19AC4B6D3B40}"/>
                </a:ext>
              </a:extLst>
            </p:cNvPr>
            <p:cNvSpPr>
              <a:spLocks noChangeShapeType="1"/>
            </p:cNvSpPr>
            <p:nvPr/>
          </p:nvSpPr>
          <p:spPr bwMode="auto">
            <a:xfrm flipV="1">
              <a:off x="2064" y="1902"/>
              <a:ext cx="0" cy="142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54" name="Line 650">
              <a:extLst>
                <a:ext uri="{FF2B5EF4-FFF2-40B4-BE49-F238E27FC236}">
                  <a16:creationId xmlns:a16="http://schemas.microsoft.com/office/drawing/2014/main" id="{C833CEE9-1A58-4F3F-CF98-4D8B349E93E9}"/>
                </a:ext>
              </a:extLst>
            </p:cNvPr>
            <p:cNvSpPr>
              <a:spLocks noChangeShapeType="1"/>
            </p:cNvSpPr>
            <p:nvPr/>
          </p:nvSpPr>
          <p:spPr bwMode="auto">
            <a:xfrm flipV="1">
              <a:off x="2010" y="1968"/>
              <a:ext cx="0" cy="14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55" name="Line 651">
              <a:extLst>
                <a:ext uri="{FF2B5EF4-FFF2-40B4-BE49-F238E27FC236}">
                  <a16:creationId xmlns:a16="http://schemas.microsoft.com/office/drawing/2014/main" id="{1255D091-4449-8E6E-A738-039386BE786F}"/>
                </a:ext>
              </a:extLst>
            </p:cNvPr>
            <p:cNvSpPr>
              <a:spLocks noChangeShapeType="1"/>
            </p:cNvSpPr>
            <p:nvPr/>
          </p:nvSpPr>
          <p:spPr bwMode="auto">
            <a:xfrm>
              <a:off x="1758" y="1968"/>
              <a:ext cx="25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56" name="Line 652">
              <a:extLst>
                <a:ext uri="{FF2B5EF4-FFF2-40B4-BE49-F238E27FC236}">
                  <a16:creationId xmlns:a16="http://schemas.microsoft.com/office/drawing/2014/main" id="{C45F26F2-F134-3B71-56B9-41B40A98A325}"/>
                </a:ext>
              </a:extLst>
            </p:cNvPr>
            <p:cNvSpPr>
              <a:spLocks noChangeShapeType="1"/>
            </p:cNvSpPr>
            <p:nvPr/>
          </p:nvSpPr>
          <p:spPr bwMode="auto">
            <a:xfrm flipH="1" flipV="1">
              <a:off x="1962" y="2190"/>
              <a:ext cx="0" cy="136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57" name="Line 653">
              <a:extLst>
                <a:ext uri="{FF2B5EF4-FFF2-40B4-BE49-F238E27FC236}">
                  <a16:creationId xmlns:a16="http://schemas.microsoft.com/office/drawing/2014/main" id="{37C56C47-288F-97CE-4A7E-0014C6053D3E}"/>
                </a:ext>
              </a:extLst>
            </p:cNvPr>
            <p:cNvSpPr>
              <a:spLocks noChangeShapeType="1"/>
            </p:cNvSpPr>
            <p:nvPr/>
          </p:nvSpPr>
          <p:spPr bwMode="auto">
            <a:xfrm flipV="1">
              <a:off x="1848" y="2346"/>
              <a:ext cx="0" cy="132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58" name="Line 654">
              <a:extLst>
                <a:ext uri="{FF2B5EF4-FFF2-40B4-BE49-F238E27FC236}">
                  <a16:creationId xmlns:a16="http://schemas.microsoft.com/office/drawing/2014/main" id="{7B9611F4-8D27-F977-75A2-E07148D46325}"/>
                </a:ext>
              </a:extLst>
            </p:cNvPr>
            <p:cNvSpPr>
              <a:spLocks noChangeShapeType="1"/>
            </p:cNvSpPr>
            <p:nvPr/>
          </p:nvSpPr>
          <p:spPr bwMode="auto">
            <a:xfrm flipV="1">
              <a:off x="1788" y="2400"/>
              <a:ext cx="0" cy="138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59" name="Line 655">
              <a:extLst>
                <a:ext uri="{FF2B5EF4-FFF2-40B4-BE49-F238E27FC236}">
                  <a16:creationId xmlns:a16="http://schemas.microsoft.com/office/drawing/2014/main" id="{E8DBF04E-2D6A-106C-DEC8-6C2A51C2B262}"/>
                </a:ext>
              </a:extLst>
            </p:cNvPr>
            <p:cNvSpPr>
              <a:spLocks noChangeShapeType="1"/>
            </p:cNvSpPr>
            <p:nvPr/>
          </p:nvSpPr>
          <p:spPr bwMode="auto">
            <a:xfrm flipV="1">
              <a:off x="1728" y="2490"/>
              <a:ext cx="0" cy="139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60" name="Line 656">
              <a:extLst>
                <a:ext uri="{FF2B5EF4-FFF2-40B4-BE49-F238E27FC236}">
                  <a16:creationId xmlns:a16="http://schemas.microsoft.com/office/drawing/2014/main" id="{C437AB13-5E5E-C166-FB41-BBB963DB543A}"/>
                </a:ext>
              </a:extLst>
            </p:cNvPr>
            <p:cNvSpPr>
              <a:spLocks noChangeShapeType="1"/>
            </p:cNvSpPr>
            <p:nvPr/>
          </p:nvSpPr>
          <p:spPr bwMode="auto">
            <a:xfrm flipV="1">
              <a:off x="1668" y="2700"/>
              <a:ext cx="0" cy="13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61" name="Oval 657">
              <a:extLst>
                <a:ext uri="{FF2B5EF4-FFF2-40B4-BE49-F238E27FC236}">
                  <a16:creationId xmlns:a16="http://schemas.microsoft.com/office/drawing/2014/main" id="{A03DB001-D61C-76F8-9612-095A113F23D8}"/>
                </a:ext>
              </a:extLst>
            </p:cNvPr>
            <p:cNvSpPr>
              <a:spLocks noChangeArrowheads="1"/>
            </p:cNvSpPr>
            <p:nvPr/>
          </p:nvSpPr>
          <p:spPr bwMode="auto">
            <a:xfrm>
              <a:off x="2243" y="154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62" name="Oval 658">
              <a:extLst>
                <a:ext uri="{FF2B5EF4-FFF2-40B4-BE49-F238E27FC236}">
                  <a16:creationId xmlns:a16="http://schemas.microsoft.com/office/drawing/2014/main" id="{D2B5610F-C196-B7B1-20DE-74713F461E8A}"/>
                </a:ext>
              </a:extLst>
            </p:cNvPr>
            <p:cNvSpPr>
              <a:spLocks noChangeArrowheads="1"/>
            </p:cNvSpPr>
            <p:nvPr/>
          </p:nvSpPr>
          <p:spPr bwMode="auto">
            <a:xfrm>
              <a:off x="2201" y="1653"/>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63" name="Oval 659">
              <a:extLst>
                <a:ext uri="{FF2B5EF4-FFF2-40B4-BE49-F238E27FC236}">
                  <a16:creationId xmlns:a16="http://schemas.microsoft.com/office/drawing/2014/main" id="{29A934C6-9E76-82F2-1633-E9B0CA319CA3}"/>
                </a:ext>
              </a:extLst>
            </p:cNvPr>
            <p:cNvSpPr>
              <a:spLocks noChangeArrowheads="1"/>
            </p:cNvSpPr>
            <p:nvPr/>
          </p:nvSpPr>
          <p:spPr bwMode="auto">
            <a:xfrm>
              <a:off x="2105" y="1779"/>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024" name="Oval 660">
              <a:extLst>
                <a:ext uri="{FF2B5EF4-FFF2-40B4-BE49-F238E27FC236}">
                  <a16:creationId xmlns:a16="http://schemas.microsoft.com/office/drawing/2014/main" id="{14AE1B60-D6EF-19BE-0371-CA67FA88DFDD}"/>
                </a:ext>
              </a:extLst>
            </p:cNvPr>
            <p:cNvSpPr>
              <a:spLocks noChangeArrowheads="1"/>
            </p:cNvSpPr>
            <p:nvPr/>
          </p:nvSpPr>
          <p:spPr bwMode="auto">
            <a:xfrm>
              <a:off x="2045" y="1869"/>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025" name="Oval 661">
              <a:extLst>
                <a:ext uri="{FF2B5EF4-FFF2-40B4-BE49-F238E27FC236}">
                  <a16:creationId xmlns:a16="http://schemas.microsoft.com/office/drawing/2014/main" id="{9DA93F13-99AB-7D18-E2FF-C999109BE214}"/>
                </a:ext>
              </a:extLst>
            </p:cNvPr>
            <p:cNvSpPr>
              <a:spLocks noChangeArrowheads="1"/>
            </p:cNvSpPr>
            <p:nvPr/>
          </p:nvSpPr>
          <p:spPr bwMode="auto">
            <a:xfrm>
              <a:off x="1739" y="1947"/>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027" name="Oval 662">
              <a:extLst>
                <a:ext uri="{FF2B5EF4-FFF2-40B4-BE49-F238E27FC236}">
                  <a16:creationId xmlns:a16="http://schemas.microsoft.com/office/drawing/2014/main" id="{A8F5140B-1C3A-AFA6-B493-5A98669242BB}"/>
                </a:ext>
              </a:extLst>
            </p:cNvPr>
            <p:cNvSpPr>
              <a:spLocks noChangeArrowheads="1"/>
            </p:cNvSpPr>
            <p:nvPr/>
          </p:nvSpPr>
          <p:spPr bwMode="auto">
            <a:xfrm>
              <a:off x="1943" y="2157"/>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1635" name="CasellaDiTesto 1634">
            <a:extLst>
              <a:ext uri="{FF2B5EF4-FFF2-40B4-BE49-F238E27FC236}">
                <a16:creationId xmlns:a16="http://schemas.microsoft.com/office/drawing/2014/main" id="{C802DD1E-FE0D-40B0-B098-BB1B636BD01A}"/>
              </a:ext>
            </a:extLst>
          </p:cNvPr>
          <p:cNvSpPr txBox="1"/>
          <p:nvPr/>
        </p:nvSpPr>
        <p:spPr>
          <a:xfrm>
            <a:off x="7763413" y="5533742"/>
            <a:ext cx="3299553" cy="307777"/>
          </a:xfrm>
          <a:prstGeom prst="rect">
            <a:avLst/>
          </a:prstGeom>
          <a:noFill/>
        </p:spPr>
        <p:txBody>
          <a:bodyPr wrap="square">
            <a:spAutoFit/>
          </a:bodyPr>
          <a:lstStyle/>
          <a:p>
            <a:r>
              <a:rPr lang="de-DE" altLang="it-IT" sz="1400" b="1" dirty="0" err="1">
                <a:latin typeface="Inter" panose="020B0604020202020204" charset="0"/>
                <a:ea typeface="Inter" panose="020B0604020202020204" charset="0"/>
              </a:rPr>
              <a:t>Vegetation</a:t>
            </a:r>
            <a:endParaRPr lang="de-DE" altLang="it-IT" sz="1400" b="1" dirty="0">
              <a:latin typeface="Inter" panose="020B0604020202020204" charset="0"/>
              <a:ea typeface="Inter" panose="020B0604020202020204" charset="0"/>
            </a:endParaRPr>
          </a:p>
        </p:txBody>
      </p:sp>
      <p:sp>
        <p:nvSpPr>
          <p:cNvPr id="1637" name="CasellaDiTesto 1636">
            <a:extLst>
              <a:ext uri="{FF2B5EF4-FFF2-40B4-BE49-F238E27FC236}">
                <a16:creationId xmlns:a16="http://schemas.microsoft.com/office/drawing/2014/main" id="{94B5BCE8-5F8F-5249-A5FA-4E6BB586B17D}"/>
              </a:ext>
            </a:extLst>
          </p:cNvPr>
          <p:cNvSpPr txBox="1"/>
          <p:nvPr/>
        </p:nvSpPr>
        <p:spPr>
          <a:xfrm>
            <a:off x="7772400" y="5888328"/>
            <a:ext cx="9095218" cy="307777"/>
          </a:xfrm>
          <a:prstGeom prst="rect">
            <a:avLst/>
          </a:prstGeom>
          <a:noFill/>
        </p:spPr>
        <p:txBody>
          <a:bodyPr wrap="square">
            <a:spAutoFit/>
          </a:bodyPr>
          <a:lstStyle/>
          <a:p>
            <a:r>
              <a:rPr lang="de-DE" altLang="it-IT" sz="1400" b="1" dirty="0" err="1">
                <a:latin typeface="Inter" panose="020B0604020202020204" charset="0"/>
                <a:ea typeface="Inter" panose="020B0604020202020204" charset="0"/>
              </a:rPr>
              <a:t>Vegetation layer</a:t>
            </a:r>
            <a:endParaRPr lang="de-DE" altLang="it-IT" sz="1400" b="1" dirty="0">
              <a:latin typeface="Inter" panose="020B0604020202020204" charset="0"/>
              <a:ea typeface="Inter" panose="020B0604020202020204" charset="0"/>
            </a:endParaRPr>
          </a:p>
        </p:txBody>
      </p:sp>
      <p:sp>
        <p:nvSpPr>
          <p:cNvPr id="1639" name="CasellaDiTesto 1638">
            <a:extLst>
              <a:ext uri="{FF2B5EF4-FFF2-40B4-BE49-F238E27FC236}">
                <a16:creationId xmlns:a16="http://schemas.microsoft.com/office/drawing/2014/main" id="{A1C3520F-060B-FA01-A66D-E1F08EDB4C35}"/>
              </a:ext>
            </a:extLst>
          </p:cNvPr>
          <p:cNvSpPr txBox="1"/>
          <p:nvPr/>
        </p:nvSpPr>
        <p:spPr>
          <a:xfrm>
            <a:off x="7772400" y="6210300"/>
            <a:ext cx="4133430" cy="307777"/>
          </a:xfrm>
          <a:prstGeom prst="rect">
            <a:avLst/>
          </a:prstGeom>
          <a:noFill/>
        </p:spPr>
        <p:txBody>
          <a:bodyPr wrap="square">
            <a:spAutoFit/>
          </a:bodyPr>
          <a:lstStyle/>
          <a:p>
            <a:r>
              <a:rPr lang="de-DE" altLang="it-IT" sz="1400" b="1" dirty="0" err="1">
                <a:latin typeface="Inter" panose="020B0604020202020204" charset="0"/>
                <a:ea typeface="Inter" panose="020B0604020202020204" charset="0"/>
              </a:rPr>
              <a:t>protection/division/storage area</a:t>
            </a:r>
            <a:endParaRPr lang="de-DE" altLang="it-IT" sz="1400" b="1" dirty="0">
              <a:latin typeface="Inter" panose="020B0604020202020204" charset="0"/>
              <a:ea typeface="Inter" panose="020B0604020202020204" charset="0"/>
            </a:endParaRPr>
          </a:p>
        </p:txBody>
      </p:sp>
      <p:sp>
        <p:nvSpPr>
          <p:cNvPr id="1641" name="CasellaDiTesto 1640">
            <a:extLst>
              <a:ext uri="{FF2B5EF4-FFF2-40B4-BE49-F238E27FC236}">
                <a16:creationId xmlns:a16="http://schemas.microsoft.com/office/drawing/2014/main" id="{14B9514D-41A4-EFB5-3B16-F456CF6545CD}"/>
              </a:ext>
            </a:extLst>
          </p:cNvPr>
          <p:cNvSpPr txBox="1"/>
          <p:nvPr/>
        </p:nvSpPr>
        <p:spPr>
          <a:xfrm>
            <a:off x="7783919" y="6544980"/>
            <a:ext cx="9314596" cy="307777"/>
          </a:xfrm>
          <a:prstGeom prst="rect">
            <a:avLst/>
          </a:prstGeom>
          <a:noFill/>
        </p:spPr>
        <p:txBody>
          <a:bodyPr wrap="square">
            <a:spAutoFit/>
          </a:bodyPr>
          <a:lstStyle/>
          <a:p>
            <a:r>
              <a:rPr lang="de-DE" altLang="it-IT" sz="1400" b="1" dirty="0" err="1">
                <a:latin typeface="Inter" panose="020B0604020202020204" charset="0"/>
                <a:ea typeface="Inter" panose="020B0604020202020204" charset="0"/>
              </a:rPr>
              <a:t>root-resistant waterproofing</a:t>
            </a:r>
            <a:endParaRPr lang="de-DE" altLang="it-IT" sz="1400" b="1" dirty="0">
              <a:latin typeface="Inter" panose="020B0604020202020204" charset="0"/>
              <a:ea typeface="Inter" panose="020B0604020202020204" charset="0"/>
            </a:endParaRPr>
          </a:p>
        </p:txBody>
      </p:sp>
      <p:sp>
        <p:nvSpPr>
          <p:cNvPr id="1643" name="CasellaDiTesto 1642">
            <a:extLst>
              <a:ext uri="{FF2B5EF4-FFF2-40B4-BE49-F238E27FC236}">
                <a16:creationId xmlns:a16="http://schemas.microsoft.com/office/drawing/2014/main" id="{8A0F5970-3BB7-9B93-D4C8-775713627D5A}"/>
              </a:ext>
            </a:extLst>
          </p:cNvPr>
          <p:cNvSpPr txBox="1"/>
          <p:nvPr/>
        </p:nvSpPr>
        <p:spPr>
          <a:xfrm>
            <a:off x="7783123" y="6831568"/>
            <a:ext cx="9314596" cy="369332"/>
          </a:xfrm>
          <a:prstGeom prst="rect">
            <a:avLst/>
          </a:prstGeom>
          <a:noFill/>
        </p:spPr>
        <p:txBody>
          <a:bodyPr wrap="square">
            <a:spAutoFit/>
          </a:bodyPr>
          <a:lstStyle/>
          <a:p>
            <a:r>
              <a:rPr lang="de-DE" altLang="it-IT" sz="1400" b="1" dirty="0" err="1">
                <a:latin typeface="Inter" panose="020B0604020202020204" charset="0"/>
                <a:ea typeface="Inter" panose="020B0604020202020204" charset="0"/>
              </a:rPr>
              <a:t>protection zone </a:t>
            </a:r>
            <a:r>
              <a:rPr lang="de-DE" altLang="it-IT" sz="1400" b="1" dirty="0">
                <a:latin typeface="Inter" panose="020B0604020202020204" charset="0"/>
                <a:ea typeface="Inter" panose="020B0604020202020204" charset="0"/>
              </a:rPr>
              <a:t>and </a:t>
            </a:r>
            <a:r>
              <a:rPr lang="de-DE" altLang="it-IT" sz="1400" b="1" dirty="0" err="1">
                <a:latin typeface="Inter" panose="020B0604020202020204" charset="0"/>
                <a:ea typeface="Inter" panose="020B0604020202020204" charset="0"/>
              </a:rPr>
              <a:t>division</a:t>
            </a:r>
            <a:endParaRPr lang="de-DE" altLang="it-IT" sz="1400" b="1" dirty="0">
              <a:latin typeface="Inter" panose="020B0604020202020204" charset="0"/>
              <a:ea typeface="Inter" panose="020B0604020202020204" charset="0"/>
            </a:endParaRPr>
          </a:p>
        </p:txBody>
      </p:sp>
      <p:sp>
        <p:nvSpPr>
          <p:cNvPr id="1646" name="CasellaDiTesto 1645">
            <a:extLst>
              <a:ext uri="{FF2B5EF4-FFF2-40B4-BE49-F238E27FC236}">
                <a16:creationId xmlns:a16="http://schemas.microsoft.com/office/drawing/2014/main" id="{F9C2D5FE-EFB8-6B5B-0FE0-2302F4005401}"/>
              </a:ext>
            </a:extLst>
          </p:cNvPr>
          <p:cNvSpPr txBox="1"/>
          <p:nvPr/>
        </p:nvSpPr>
        <p:spPr>
          <a:xfrm>
            <a:off x="7813040" y="7176192"/>
            <a:ext cx="9314596" cy="307777"/>
          </a:xfrm>
          <a:prstGeom prst="rect">
            <a:avLst/>
          </a:prstGeom>
          <a:noFill/>
        </p:spPr>
        <p:txBody>
          <a:bodyPr wrap="square">
            <a:spAutoFit/>
          </a:bodyPr>
          <a:lstStyle/>
          <a:p>
            <a:r>
              <a:rPr lang="de-DE" altLang="it-IT" sz="1400" b="1" dirty="0" err="1">
                <a:latin typeface="Inter" panose="020B0604020202020204" charset="0"/>
                <a:ea typeface="Inter" panose="020B0604020202020204" charset="0"/>
              </a:rPr>
              <a:t>Planking</a:t>
            </a:r>
            <a:endParaRPr lang="de-DE" altLang="it-IT" sz="1400" b="1" dirty="0">
              <a:latin typeface="Inter" panose="020B0604020202020204" charset="0"/>
              <a:ea typeface="Inter" panose="020B0604020202020204" charset="0"/>
            </a:endParaRPr>
          </a:p>
        </p:txBody>
      </p:sp>
      <p:sp>
        <p:nvSpPr>
          <p:cNvPr id="1648" name="CasellaDiTesto 1647">
            <a:extLst>
              <a:ext uri="{FF2B5EF4-FFF2-40B4-BE49-F238E27FC236}">
                <a16:creationId xmlns:a16="http://schemas.microsoft.com/office/drawing/2014/main" id="{1FF96258-F7F7-56C2-AD09-BC0A5403891F}"/>
              </a:ext>
            </a:extLst>
          </p:cNvPr>
          <p:cNvSpPr txBox="1"/>
          <p:nvPr/>
        </p:nvSpPr>
        <p:spPr>
          <a:xfrm>
            <a:off x="7830404" y="7462101"/>
            <a:ext cx="9314596" cy="307777"/>
          </a:xfrm>
          <a:prstGeom prst="rect">
            <a:avLst/>
          </a:prstGeom>
          <a:noFill/>
        </p:spPr>
        <p:txBody>
          <a:bodyPr wrap="square">
            <a:spAutoFit/>
          </a:bodyPr>
          <a:lstStyle/>
          <a:p>
            <a:r>
              <a:rPr lang="de-DE" altLang="it-IT" sz="1400" b="1" dirty="0" err="1">
                <a:latin typeface="Inter" panose="020B0604020202020204" charset="0"/>
                <a:ea typeface="Inter" panose="020B0604020202020204" charset="0"/>
              </a:rPr>
              <a:t>counter-ordering </a:t>
            </a:r>
            <a:r>
              <a:rPr lang="de-DE" altLang="it-IT" sz="1400" b="1" dirty="0">
                <a:latin typeface="Inter" panose="020B0604020202020204" charset="0"/>
                <a:ea typeface="Inter" panose="020B0604020202020204" charset="0"/>
              </a:rPr>
              <a:t>of </a:t>
            </a:r>
            <a:r>
              <a:rPr lang="de-DE" altLang="it-IT" sz="1400" b="1" dirty="0" err="1">
                <a:latin typeface="Inter" panose="020B0604020202020204" charset="0"/>
                <a:ea typeface="Inter" panose="020B0604020202020204" charset="0"/>
              </a:rPr>
              <a:t>ventilation battens</a:t>
            </a:r>
            <a:endParaRPr lang="de-DE" altLang="it-IT" sz="1400" b="1" dirty="0">
              <a:latin typeface="Inter" panose="020B0604020202020204" charset="0"/>
              <a:ea typeface="Inter" panose="020B0604020202020204" charset="0"/>
            </a:endParaRPr>
          </a:p>
        </p:txBody>
      </p:sp>
      <p:sp>
        <p:nvSpPr>
          <p:cNvPr id="1650" name="CasellaDiTesto 1649">
            <a:extLst>
              <a:ext uri="{FF2B5EF4-FFF2-40B4-BE49-F238E27FC236}">
                <a16:creationId xmlns:a16="http://schemas.microsoft.com/office/drawing/2014/main" id="{73C5FBAD-E685-A834-6F27-D287CEA2BA11}"/>
              </a:ext>
            </a:extLst>
          </p:cNvPr>
          <p:cNvSpPr txBox="1"/>
          <p:nvPr/>
        </p:nvSpPr>
        <p:spPr>
          <a:xfrm>
            <a:off x="7843626" y="8721923"/>
            <a:ext cx="9314596" cy="307777"/>
          </a:xfrm>
          <a:prstGeom prst="rect">
            <a:avLst/>
          </a:prstGeom>
          <a:noFill/>
        </p:spPr>
        <p:txBody>
          <a:bodyPr wrap="square">
            <a:spAutoFit/>
          </a:bodyPr>
          <a:lstStyle/>
          <a:p>
            <a:r>
              <a:rPr lang="de-DE" altLang="it-IT" sz="1400" b="1" dirty="0" err="1">
                <a:latin typeface="Inter" panose="020B0604020202020204" charset="0"/>
                <a:ea typeface="Inter" panose="020B0604020202020204" charset="0"/>
              </a:rPr>
              <a:t>rafters</a:t>
            </a:r>
            <a:endParaRPr lang="de-DE" altLang="it-IT" sz="1400" b="1" dirty="0">
              <a:latin typeface="Inter" panose="020B0604020202020204" charset="0"/>
              <a:ea typeface="Inter" panose="020B0604020202020204" charset="0"/>
            </a:endParaRPr>
          </a:p>
        </p:txBody>
      </p:sp>
      <p:sp>
        <p:nvSpPr>
          <p:cNvPr id="1652" name="CasellaDiTesto 1651">
            <a:extLst>
              <a:ext uri="{FF2B5EF4-FFF2-40B4-BE49-F238E27FC236}">
                <a16:creationId xmlns:a16="http://schemas.microsoft.com/office/drawing/2014/main" id="{C0262989-F6D0-243D-1BA7-14093F51F8CF}"/>
              </a:ext>
            </a:extLst>
          </p:cNvPr>
          <p:cNvSpPr txBox="1"/>
          <p:nvPr/>
        </p:nvSpPr>
        <p:spPr>
          <a:xfrm>
            <a:off x="7831954" y="8382352"/>
            <a:ext cx="9314596" cy="307777"/>
          </a:xfrm>
          <a:prstGeom prst="rect">
            <a:avLst/>
          </a:prstGeom>
          <a:noFill/>
        </p:spPr>
        <p:txBody>
          <a:bodyPr wrap="square">
            <a:spAutoFit/>
          </a:bodyPr>
          <a:lstStyle/>
          <a:p>
            <a:r>
              <a:rPr lang="de-DE" altLang="it-IT" sz="1400" b="1">
                <a:latin typeface="Inter" panose="020B0604020202020204" charset="0"/>
                <a:ea typeface="Inter" panose="020B0604020202020204" charset="0"/>
              </a:rPr>
              <a:t>planking</a:t>
            </a:r>
            <a:endParaRPr lang="de-DE" altLang="it-IT" sz="1400" b="1" dirty="0">
              <a:latin typeface="Inter" panose="020B0604020202020204" charset="0"/>
              <a:ea typeface="Inter" panose="020B0604020202020204" charset="0"/>
            </a:endParaRPr>
          </a:p>
        </p:txBody>
      </p:sp>
      <p:sp>
        <p:nvSpPr>
          <p:cNvPr id="1654" name="CasellaDiTesto 1653">
            <a:extLst>
              <a:ext uri="{FF2B5EF4-FFF2-40B4-BE49-F238E27FC236}">
                <a16:creationId xmlns:a16="http://schemas.microsoft.com/office/drawing/2014/main" id="{06BDBA0E-7B5D-1C2F-9EE1-8F3B97A01363}"/>
              </a:ext>
            </a:extLst>
          </p:cNvPr>
          <p:cNvSpPr txBox="1"/>
          <p:nvPr/>
        </p:nvSpPr>
        <p:spPr>
          <a:xfrm>
            <a:off x="7811872" y="8081487"/>
            <a:ext cx="9314596" cy="307777"/>
          </a:xfrm>
          <a:prstGeom prst="rect">
            <a:avLst/>
          </a:prstGeom>
          <a:noFill/>
        </p:spPr>
        <p:txBody>
          <a:bodyPr wrap="square">
            <a:spAutoFit/>
          </a:bodyPr>
          <a:lstStyle/>
          <a:p>
            <a:r>
              <a:rPr lang="de-DE" altLang="it-IT" sz="1400" b="1" dirty="0">
                <a:latin typeface="Inter" panose="020B0604020202020204" charset="0"/>
                <a:ea typeface="Inter" panose="020B0604020202020204" charset="0"/>
              </a:rPr>
              <a:t>vapour pressure compensation layers</a:t>
            </a:r>
          </a:p>
        </p:txBody>
      </p:sp>
      <p:sp>
        <p:nvSpPr>
          <p:cNvPr id="1656" name="CasellaDiTesto 1655">
            <a:extLst>
              <a:ext uri="{FF2B5EF4-FFF2-40B4-BE49-F238E27FC236}">
                <a16:creationId xmlns:a16="http://schemas.microsoft.com/office/drawing/2014/main" id="{9ABBE708-F80A-1754-B1C8-6A4C303B7BF7}"/>
              </a:ext>
            </a:extLst>
          </p:cNvPr>
          <p:cNvSpPr txBox="1"/>
          <p:nvPr/>
        </p:nvSpPr>
        <p:spPr>
          <a:xfrm>
            <a:off x="7811872" y="7734300"/>
            <a:ext cx="9314596" cy="307777"/>
          </a:xfrm>
          <a:prstGeom prst="rect">
            <a:avLst/>
          </a:prstGeom>
          <a:noFill/>
        </p:spPr>
        <p:txBody>
          <a:bodyPr wrap="square">
            <a:spAutoFit/>
          </a:bodyPr>
          <a:lstStyle/>
          <a:p>
            <a:r>
              <a:rPr lang="de-DE" altLang="it-IT" sz="1400" b="1" dirty="0" err="1">
                <a:latin typeface="Inter" panose="020B0604020202020204" charset="0"/>
                <a:ea typeface="Inter" panose="020B0604020202020204" charset="0"/>
              </a:rPr>
              <a:t>vapour barrier</a:t>
            </a:r>
            <a:endParaRPr lang="de-DE" altLang="it-IT" sz="1400" b="1" dirty="0">
              <a:latin typeface="Inter" panose="020B0604020202020204" charset="0"/>
              <a:ea typeface="Inter" panose="020B0604020202020204" charset="0"/>
            </a:endParaRPr>
          </a:p>
        </p:txBody>
      </p:sp>
    </p:spTree>
    <p:extLst>
      <p:ext uri="{BB962C8B-B14F-4D97-AF65-F5344CB8AC3E}">
        <p14:creationId xmlns:p14="http://schemas.microsoft.com/office/powerpoint/2010/main" val="28229925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342900"/>
            <a:ext cx="11353800" cy="1317822"/>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3</a:t>
            </a:r>
            <a:r>
              <a:rPr lang="en-US" sz="1400" dirty="0">
                <a:solidFill>
                  <a:schemeClr val="bg1"/>
                </a:solidFill>
              </a:rPr>
              <a:t>: Roof assemblies &amp; structures</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17-28</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19</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023108" y="339784"/>
            <a:ext cx="13140692" cy="1317822"/>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Roofs with little slope on structure</a:t>
            </a:r>
          </a:p>
          <a:p>
            <a:pPr marL="12217">
              <a:spcBef>
                <a:spcPts val="96"/>
              </a:spcBef>
            </a:pPr>
            <a:r>
              <a:rPr lang="it-IT" sz="4200" b="1" dirty="0">
                <a:solidFill>
                  <a:schemeClr val="bg1"/>
                </a:solidFill>
                <a:latin typeface="Inter" panose="020B0604020202020204" charset="0"/>
                <a:ea typeface="Inter" panose="020B0604020202020204" charset="0"/>
              </a:rPr>
              <a:t>wooden</a:t>
            </a:r>
            <a:endParaRPr lang="it-IT" sz="4200" b="1" spc="19" dirty="0">
              <a:solidFill>
                <a:schemeClr val="bg1"/>
              </a:solidFill>
              <a:latin typeface="Inter" panose="020B0604020202020204" charset="0"/>
              <a:ea typeface="Inter" panose="020B0604020202020204" charset="0"/>
            </a:endParaRPr>
          </a:p>
        </p:txBody>
      </p:sp>
      <p:graphicFrame>
        <p:nvGraphicFramePr>
          <p:cNvPr id="1640" name="Object 4">
            <a:extLst>
              <a:ext uri="{FF2B5EF4-FFF2-40B4-BE49-F238E27FC236}">
                <a16:creationId xmlns:a16="http://schemas.microsoft.com/office/drawing/2014/main" id="{1E306140-F07F-509B-F921-41A309583131}"/>
              </a:ext>
            </a:extLst>
          </p:cNvPr>
          <p:cNvGraphicFramePr>
            <a:graphicFrameLocks noChangeAspect="1"/>
          </p:cNvGraphicFramePr>
          <p:nvPr>
            <p:extLst>
              <p:ext uri="{D42A27DB-BD31-4B8C-83A1-F6EECF244321}">
                <p14:modId xmlns:p14="http://schemas.microsoft.com/office/powerpoint/2010/main" val="2098733973"/>
              </p:ext>
            </p:extLst>
          </p:nvPr>
        </p:nvGraphicFramePr>
        <p:xfrm>
          <a:off x="9489057" y="2401526"/>
          <a:ext cx="8147436" cy="5569338"/>
        </p:xfrm>
        <a:graphic>
          <a:graphicData uri="http://schemas.openxmlformats.org/presentationml/2006/ole">
            <mc:AlternateContent xmlns:mc="http://schemas.openxmlformats.org/markup-compatibility/2006">
              <mc:Choice xmlns:v="urn:schemas-microsoft-com:vml" Requires="v">
                <p:oleObj name="Photo Editor Photo" r:id="rId3" imgW="3161905" imgH="2161905" progId="MSPhotoEd.3">
                  <p:embed/>
                </p:oleObj>
              </mc:Choice>
              <mc:Fallback>
                <p:oleObj name="Photo Editor Photo" r:id="rId3" imgW="3161905" imgH="2161905" progId="MSPhotoEd.3">
                  <p:embed/>
                  <p:pic>
                    <p:nvPicPr>
                      <p:cNvPr id="1640" name="Object 4">
                        <a:extLst>
                          <a:ext uri="{FF2B5EF4-FFF2-40B4-BE49-F238E27FC236}">
                            <a16:creationId xmlns:a16="http://schemas.microsoft.com/office/drawing/2014/main" id="{1E306140-F07F-509B-F921-41A3095831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9057" y="2401526"/>
                        <a:ext cx="8147436" cy="5569338"/>
                      </a:xfrm>
                      <a:prstGeom prst="rect">
                        <a:avLst/>
                      </a:prstGeom>
                      <a:noFill/>
                      <a:ln w="9525">
                        <a:solidFill>
                          <a:srgbClr val="000000"/>
                        </a:solidFill>
                        <a:miter lim="800000"/>
                        <a:headEnd/>
                        <a:tailEnd/>
                      </a:ln>
                      <a:effectLst>
                        <a:outerShdw dist="107763" dir="2700000" algn="ctr" rotWithShape="0">
                          <a:srgbClr val="808080"/>
                        </a:outerShdw>
                      </a:effectLst>
                    </p:spPr>
                  </p:pic>
                </p:oleObj>
              </mc:Fallback>
            </mc:AlternateContent>
          </a:graphicData>
        </a:graphic>
      </p:graphicFrame>
      <p:graphicFrame>
        <p:nvGraphicFramePr>
          <p:cNvPr id="1642" name="Object 5">
            <a:extLst>
              <a:ext uri="{FF2B5EF4-FFF2-40B4-BE49-F238E27FC236}">
                <a16:creationId xmlns:a16="http://schemas.microsoft.com/office/drawing/2014/main" id="{3D179049-6E4D-F772-023C-9426F403E4EC}"/>
              </a:ext>
            </a:extLst>
          </p:cNvPr>
          <p:cNvGraphicFramePr>
            <a:graphicFrameLocks noChangeAspect="1"/>
          </p:cNvGraphicFramePr>
          <p:nvPr>
            <p:extLst>
              <p:ext uri="{D42A27DB-BD31-4B8C-83A1-F6EECF244321}">
                <p14:modId xmlns:p14="http://schemas.microsoft.com/office/powerpoint/2010/main" val="976559409"/>
              </p:ext>
            </p:extLst>
          </p:nvPr>
        </p:nvGraphicFramePr>
        <p:xfrm>
          <a:off x="8763000" y="4478575"/>
          <a:ext cx="7398025" cy="4419600"/>
        </p:xfrm>
        <a:graphic>
          <a:graphicData uri="http://schemas.openxmlformats.org/presentationml/2006/ole">
            <mc:AlternateContent xmlns:mc="http://schemas.openxmlformats.org/markup-compatibility/2006">
              <mc:Choice xmlns:v="urn:schemas-microsoft-com:vml" Requires="v">
                <p:oleObj name="Photo Editor Photo" r:id="rId5" imgW="3666667" imgH="2190476" progId="MSPhotoEd.3">
                  <p:embed/>
                </p:oleObj>
              </mc:Choice>
              <mc:Fallback>
                <p:oleObj name="Photo Editor Photo" r:id="rId5" imgW="3666667" imgH="2190476" progId="MSPhotoEd.3">
                  <p:embed/>
                  <p:pic>
                    <p:nvPicPr>
                      <p:cNvPr id="1642" name="Object 5">
                        <a:extLst>
                          <a:ext uri="{FF2B5EF4-FFF2-40B4-BE49-F238E27FC236}">
                            <a16:creationId xmlns:a16="http://schemas.microsoft.com/office/drawing/2014/main" id="{3D179049-6E4D-F772-023C-9426F403E4E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63000" y="4478575"/>
                        <a:ext cx="7398025" cy="4419600"/>
                      </a:xfrm>
                      <a:prstGeom prst="rect">
                        <a:avLst/>
                      </a:prstGeom>
                      <a:noFill/>
                      <a:ln w="9525">
                        <a:solidFill>
                          <a:srgbClr val="000000"/>
                        </a:solidFill>
                        <a:miter lim="800000"/>
                        <a:headEnd/>
                        <a:tailEnd/>
                      </a:ln>
                      <a:effectLst>
                        <a:outerShdw dist="107763" dir="2700000" algn="ctr" rotWithShape="0">
                          <a:srgbClr val="808080"/>
                        </a:outerShdw>
                      </a:effectLst>
                    </p:spPr>
                  </p:pic>
                </p:oleObj>
              </mc:Fallback>
            </mc:AlternateContent>
          </a:graphicData>
        </a:graphic>
      </p:graphicFrame>
      <p:sp>
        <p:nvSpPr>
          <p:cNvPr id="1644" name="Rectangle 7">
            <a:extLst>
              <a:ext uri="{FF2B5EF4-FFF2-40B4-BE49-F238E27FC236}">
                <a16:creationId xmlns:a16="http://schemas.microsoft.com/office/drawing/2014/main" id="{9DBCEA57-D90C-D10D-4BCE-73A8F52D578A}"/>
              </a:ext>
            </a:extLst>
          </p:cNvPr>
          <p:cNvSpPr txBox="1">
            <a:spLocks noChangeArrowheads="1"/>
          </p:cNvSpPr>
          <p:nvPr/>
        </p:nvSpPr>
        <p:spPr>
          <a:xfrm>
            <a:off x="2268120" y="2705100"/>
            <a:ext cx="5741952" cy="424815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de-DE" altLang="it-IT" b="1" dirty="0" err="1">
                <a:latin typeface="Inter" panose="020B0604020202020204" charset="0"/>
                <a:ea typeface="Inter" panose="020B0604020202020204" charset="0"/>
              </a:rPr>
              <a:t>Areas </a:t>
            </a:r>
            <a:r>
              <a:rPr lang="de-DE" altLang="it-IT" b="1" dirty="0">
                <a:latin typeface="Inter" panose="020B0604020202020204" charset="0"/>
                <a:ea typeface="Inter" panose="020B0604020202020204" charset="0"/>
              </a:rPr>
              <a:t>of </a:t>
            </a:r>
            <a:r>
              <a:rPr lang="de-DE" altLang="it-IT" b="1" dirty="0" err="1">
                <a:latin typeface="Inter" panose="020B0604020202020204" charset="0"/>
                <a:ea typeface="Inter" panose="020B0604020202020204" charset="0"/>
              </a:rPr>
              <a:t>implementation</a:t>
            </a:r>
            <a:endParaRPr lang="de-DE" altLang="it-IT" b="1" dirty="0">
              <a:latin typeface="Inter" panose="020B0604020202020204" charset="0"/>
              <a:ea typeface="Inter" panose="020B0604020202020204" charset="0"/>
            </a:endParaRPr>
          </a:p>
          <a:p>
            <a:pPr lvl="1" algn="just"/>
            <a:r>
              <a:rPr lang="de-DE" altLang="it-IT" sz="3000" b="1" dirty="0" err="1">
                <a:latin typeface="Inter" panose="020B0604020202020204" charset="0"/>
                <a:ea typeface="Inter" panose="020B0604020202020204" charset="0"/>
              </a:rPr>
              <a:t>roof </a:t>
            </a:r>
            <a:r>
              <a:rPr lang="de-DE" altLang="it-IT" sz="3000" b="1" dirty="0">
                <a:latin typeface="Inter" panose="020B0604020202020204" charset="0"/>
                <a:ea typeface="Inter" panose="020B0604020202020204" charset="0"/>
              </a:rPr>
              <a:t>'Pult' </a:t>
            </a:r>
          </a:p>
          <a:p>
            <a:pPr lvl="2" algn="just"/>
            <a:r>
              <a:rPr lang="de-DE" altLang="it-IT" sz="3000" b="1" dirty="0" err="1">
                <a:latin typeface="Inter" panose="020B0604020202020204" charset="0"/>
                <a:ea typeface="Inter" panose="020B0604020202020204" charset="0"/>
              </a:rPr>
              <a:t>low-energy houses</a:t>
            </a:r>
            <a:endParaRPr lang="de-DE" altLang="it-IT" sz="3000" b="1" dirty="0">
              <a:latin typeface="Inter" panose="020B0604020202020204" charset="0"/>
              <a:ea typeface="Inter" panose="020B0604020202020204" charset="0"/>
            </a:endParaRPr>
          </a:p>
          <a:p>
            <a:pPr lvl="2" algn="just"/>
            <a:r>
              <a:rPr lang="de-DE" altLang="it-IT" sz="3000" b="1" dirty="0">
                <a:latin typeface="Inter" panose="020B0604020202020204" charset="0"/>
                <a:ea typeface="Inter" panose="020B0604020202020204" charset="0"/>
              </a:rPr>
              <a:t>passive </a:t>
            </a:r>
            <a:r>
              <a:rPr lang="de-DE" altLang="it-IT" sz="3000" b="1" dirty="0" err="1">
                <a:latin typeface="Inter" panose="020B0604020202020204" charset="0"/>
                <a:ea typeface="Inter" panose="020B0604020202020204" charset="0"/>
              </a:rPr>
              <a:t>houses</a:t>
            </a:r>
          </a:p>
          <a:p>
            <a:pPr lvl="2" algn="just"/>
            <a:endParaRPr lang="de-DE" altLang="it-IT" sz="3000" b="1" dirty="0">
              <a:latin typeface="Inter" panose="020B0604020202020204" charset="0"/>
              <a:ea typeface="Inter" panose="020B0604020202020204" charset="0"/>
            </a:endParaRPr>
          </a:p>
          <a:p>
            <a:pPr lvl="1" algn="just"/>
            <a:r>
              <a:rPr lang="de-DE" altLang="it-IT" sz="3000" b="1" dirty="0">
                <a:latin typeface="Inter" panose="020B0604020202020204" charset="0"/>
                <a:ea typeface="Inter" panose="020B0604020202020204" charset="0"/>
              </a:rPr>
              <a:t>pitched </a:t>
            </a:r>
            <a:r>
              <a:rPr lang="de-DE" altLang="it-IT" sz="3000" b="1" dirty="0" err="1">
                <a:latin typeface="Inter" panose="020B0604020202020204" charset="0"/>
                <a:ea typeface="Inter" panose="020B0604020202020204" charset="0"/>
              </a:rPr>
              <a:t>roofs </a:t>
            </a:r>
          </a:p>
          <a:p>
            <a:pPr lvl="2" algn="just"/>
            <a:r>
              <a:rPr lang="de-DE" altLang="it-IT" sz="3000" b="1" dirty="0" err="1">
                <a:latin typeface="Inter" panose="020B0604020202020204" charset="0"/>
                <a:ea typeface="Inter" panose="020B0604020202020204" charset="0"/>
              </a:rPr>
              <a:t>with </a:t>
            </a:r>
            <a:r>
              <a:rPr lang="de-DE" altLang="it-IT" sz="3000" b="1" dirty="0">
                <a:latin typeface="Inter" panose="020B0604020202020204" charset="0"/>
                <a:ea typeface="Inter" panose="020B0604020202020204" charset="0"/>
              </a:rPr>
              <a:t>very </a:t>
            </a:r>
            <a:r>
              <a:rPr lang="de-DE" altLang="it-IT" sz="3000" b="1" dirty="0" err="1">
                <a:latin typeface="Inter" panose="020B0604020202020204" charset="0"/>
                <a:ea typeface="Inter" panose="020B0604020202020204" charset="0"/>
              </a:rPr>
              <a:t>long beams</a:t>
            </a:r>
            <a:endParaRPr lang="de-DE" altLang="it-IT" sz="3000" b="1" dirty="0">
              <a:latin typeface="Inter" panose="020B0604020202020204" charset="0"/>
              <a:ea typeface="Inter" panose="020B0604020202020204" charset="0"/>
            </a:endParaRPr>
          </a:p>
          <a:p>
            <a:pPr lvl="2" algn="just"/>
            <a:r>
              <a:rPr lang="de-DE" altLang="it-IT" sz="3000" b="1" dirty="0" err="1">
                <a:latin typeface="Inter" panose="020B0604020202020204" charset="0"/>
                <a:ea typeface="Inter" panose="020B0604020202020204" charset="0"/>
              </a:rPr>
              <a:t>with simple roof </a:t>
            </a:r>
            <a:r>
              <a:rPr lang="de-DE" altLang="it-IT" sz="3000" b="1" dirty="0">
                <a:latin typeface="Inter" panose="020B0604020202020204" charset="0"/>
                <a:ea typeface="Inter" panose="020B0604020202020204" charset="0"/>
              </a:rPr>
              <a:t>shapes</a:t>
            </a:r>
          </a:p>
        </p:txBody>
      </p:sp>
    </p:spTree>
    <p:extLst>
      <p:ext uri="{BB962C8B-B14F-4D97-AF65-F5344CB8AC3E}">
        <p14:creationId xmlns:p14="http://schemas.microsoft.com/office/powerpoint/2010/main" val="1512522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44">
                                            <p:txEl>
                                              <p:pRg st="0" end="0"/>
                                            </p:txEl>
                                          </p:spTgt>
                                        </p:tgtEl>
                                        <p:attrNameLst>
                                          <p:attrName>style.visibility</p:attrName>
                                        </p:attrNameLst>
                                      </p:cBhvr>
                                      <p:to>
                                        <p:strVal val="visible"/>
                                      </p:to>
                                    </p:set>
                                    <p:anim calcmode="lin" valueType="num">
                                      <p:cBhvr additive="base">
                                        <p:cTn id="7" dur="500" fill="hold"/>
                                        <p:tgtEl>
                                          <p:spTgt spid="164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4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644">
                                            <p:txEl>
                                              <p:pRg st="1" end="1"/>
                                            </p:txEl>
                                          </p:spTgt>
                                        </p:tgtEl>
                                        <p:attrNameLst>
                                          <p:attrName>style.visibility</p:attrName>
                                        </p:attrNameLst>
                                      </p:cBhvr>
                                      <p:to>
                                        <p:strVal val="visible"/>
                                      </p:to>
                                    </p:set>
                                    <p:anim calcmode="lin" valueType="num">
                                      <p:cBhvr additive="base">
                                        <p:cTn id="13" dur="500" fill="hold"/>
                                        <p:tgtEl>
                                          <p:spTgt spid="164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64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644">
                                            <p:txEl>
                                              <p:pRg st="2" end="2"/>
                                            </p:txEl>
                                          </p:spTgt>
                                        </p:tgtEl>
                                        <p:attrNameLst>
                                          <p:attrName>style.visibility</p:attrName>
                                        </p:attrNameLst>
                                      </p:cBhvr>
                                      <p:to>
                                        <p:strVal val="visible"/>
                                      </p:to>
                                    </p:set>
                                    <p:anim calcmode="lin" valueType="num">
                                      <p:cBhvr additive="base">
                                        <p:cTn id="19" dur="500" fill="hold"/>
                                        <p:tgtEl>
                                          <p:spTgt spid="164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64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644">
                                            <p:txEl>
                                              <p:pRg st="3" end="3"/>
                                            </p:txEl>
                                          </p:spTgt>
                                        </p:tgtEl>
                                        <p:attrNameLst>
                                          <p:attrName>style.visibility</p:attrName>
                                        </p:attrNameLst>
                                      </p:cBhvr>
                                      <p:to>
                                        <p:strVal val="visible"/>
                                      </p:to>
                                    </p:set>
                                    <p:anim calcmode="lin" valueType="num">
                                      <p:cBhvr additive="base">
                                        <p:cTn id="25" dur="500" fill="hold"/>
                                        <p:tgtEl>
                                          <p:spTgt spid="164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64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644">
                                            <p:txEl>
                                              <p:pRg st="5" end="5"/>
                                            </p:txEl>
                                          </p:spTgt>
                                        </p:tgtEl>
                                        <p:attrNameLst>
                                          <p:attrName>style.visibility</p:attrName>
                                        </p:attrNameLst>
                                      </p:cBhvr>
                                      <p:to>
                                        <p:strVal val="visible"/>
                                      </p:to>
                                    </p:set>
                                    <p:anim calcmode="lin" valueType="num">
                                      <p:cBhvr additive="base">
                                        <p:cTn id="31" dur="500" fill="hold"/>
                                        <p:tgtEl>
                                          <p:spTgt spid="1644">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64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644">
                                            <p:txEl>
                                              <p:pRg st="6" end="6"/>
                                            </p:txEl>
                                          </p:spTgt>
                                        </p:tgtEl>
                                        <p:attrNameLst>
                                          <p:attrName>style.visibility</p:attrName>
                                        </p:attrNameLst>
                                      </p:cBhvr>
                                      <p:to>
                                        <p:strVal val="visible"/>
                                      </p:to>
                                    </p:set>
                                    <p:anim calcmode="lin" valueType="num">
                                      <p:cBhvr additive="base">
                                        <p:cTn id="37" dur="500" fill="hold"/>
                                        <p:tgtEl>
                                          <p:spTgt spid="1644">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64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644">
                                            <p:txEl>
                                              <p:pRg st="7" end="7"/>
                                            </p:txEl>
                                          </p:spTgt>
                                        </p:tgtEl>
                                        <p:attrNameLst>
                                          <p:attrName>style.visibility</p:attrName>
                                        </p:attrNameLst>
                                      </p:cBhvr>
                                      <p:to>
                                        <p:strVal val="visible"/>
                                      </p:to>
                                    </p:set>
                                    <p:anim calcmode="lin" valueType="num">
                                      <p:cBhvr additive="base">
                                        <p:cTn id="43" dur="500" fill="hold"/>
                                        <p:tgtEl>
                                          <p:spTgt spid="1644">
                                            <p:txEl>
                                              <p:pRg st="7" end="7"/>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644">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4" grpId="0" build="p" bldLvl="3"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342900"/>
            <a:ext cx="11353800" cy="1317822"/>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3</a:t>
            </a:r>
            <a:r>
              <a:rPr lang="en-US" sz="1400" dirty="0">
                <a:solidFill>
                  <a:schemeClr val="bg1"/>
                </a:solidFill>
              </a:rPr>
              <a:t>: Roof assemblies &amp; structures</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17-28</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20</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124200" y="339784"/>
            <a:ext cx="12039600" cy="1317822"/>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Single-layer roof - </a:t>
            </a:r>
          </a:p>
          <a:p>
            <a:pPr marL="12217">
              <a:spcBef>
                <a:spcPts val="96"/>
              </a:spcBef>
            </a:pPr>
            <a:r>
              <a:rPr lang="it-IT" sz="4200" b="1" dirty="0">
                <a:solidFill>
                  <a:schemeClr val="bg1"/>
                </a:solidFill>
                <a:latin typeface="Inter" panose="020B0604020202020204" charset="0"/>
                <a:ea typeface="Inter" panose="020B0604020202020204" charset="0"/>
              </a:rPr>
              <a:t>without thermal insulation</a:t>
            </a:r>
            <a:endParaRPr lang="it-IT" sz="4200" b="1" spc="19" dirty="0">
              <a:solidFill>
                <a:schemeClr val="bg1"/>
              </a:solidFill>
              <a:latin typeface="Inter" panose="020B0604020202020204" charset="0"/>
              <a:ea typeface="Inter" panose="020B0604020202020204" charset="0"/>
            </a:endParaRPr>
          </a:p>
        </p:txBody>
      </p:sp>
      <p:grpSp>
        <p:nvGrpSpPr>
          <p:cNvPr id="8" name="Group 3">
            <a:extLst>
              <a:ext uri="{FF2B5EF4-FFF2-40B4-BE49-F238E27FC236}">
                <a16:creationId xmlns:a16="http://schemas.microsoft.com/office/drawing/2014/main" id="{CB92EA04-CEC2-493A-D674-4BE3ECBDB07C}"/>
              </a:ext>
            </a:extLst>
          </p:cNvPr>
          <p:cNvGrpSpPr>
            <a:grpSpLocks/>
          </p:cNvGrpSpPr>
          <p:nvPr/>
        </p:nvGrpSpPr>
        <p:grpSpPr bwMode="auto">
          <a:xfrm>
            <a:off x="3962400" y="2171700"/>
            <a:ext cx="9234686" cy="7391584"/>
            <a:chOff x="1200" y="1421"/>
            <a:chExt cx="3459" cy="2428"/>
          </a:xfrm>
        </p:grpSpPr>
        <p:grpSp>
          <p:nvGrpSpPr>
            <p:cNvPr id="9" name="Group 4">
              <a:extLst>
                <a:ext uri="{FF2B5EF4-FFF2-40B4-BE49-F238E27FC236}">
                  <a16:creationId xmlns:a16="http://schemas.microsoft.com/office/drawing/2014/main" id="{C622B201-4308-B24E-1357-F64A2F81DC53}"/>
                </a:ext>
              </a:extLst>
            </p:cNvPr>
            <p:cNvGrpSpPr>
              <a:grpSpLocks/>
            </p:cNvGrpSpPr>
            <p:nvPr/>
          </p:nvGrpSpPr>
          <p:grpSpPr bwMode="auto">
            <a:xfrm>
              <a:off x="1200" y="1421"/>
              <a:ext cx="3459" cy="2428"/>
              <a:chOff x="1200" y="1421"/>
              <a:chExt cx="3459" cy="2428"/>
            </a:xfrm>
          </p:grpSpPr>
          <p:grpSp>
            <p:nvGrpSpPr>
              <p:cNvPr id="11" name="Group 5">
                <a:extLst>
                  <a:ext uri="{FF2B5EF4-FFF2-40B4-BE49-F238E27FC236}">
                    <a16:creationId xmlns:a16="http://schemas.microsoft.com/office/drawing/2014/main" id="{55F95DCE-2764-4BF0-64E7-7218B84757C7}"/>
                  </a:ext>
                </a:extLst>
              </p:cNvPr>
              <p:cNvGrpSpPr>
                <a:grpSpLocks/>
              </p:cNvGrpSpPr>
              <p:nvPr/>
            </p:nvGrpSpPr>
            <p:grpSpPr bwMode="auto">
              <a:xfrm>
                <a:off x="1212" y="1421"/>
                <a:ext cx="3445" cy="382"/>
                <a:chOff x="1184" y="1531"/>
                <a:chExt cx="3445" cy="382"/>
              </a:xfrm>
            </p:grpSpPr>
            <p:sp>
              <p:nvSpPr>
                <p:cNvPr id="1761" name="Oval 6">
                  <a:extLst>
                    <a:ext uri="{FF2B5EF4-FFF2-40B4-BE49-F238E27FC236}">
                      <a16:creationId xmlns:a16="http://schemas.microsoft.com/office/drawing/2014/main" id="{8E33E7E9-51AC-C3E6-A7CE-4AE04C3919B7}"/>
                    </a:ext>
                  </a:extLst>
                </p:cNvPr>
                <p:cNvSpPr>
                  <a:spLocks noChangeArrowheads="1"/>
                </p:cNvSpPr>
                <p:nvPr/>
              </p:nvSpPr>
              <p:spPr bwMode="auto">
                <a:xfrm>
                  <a:off x="3035" y="1791"/>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1762" name="Group 7">
                  <a:extLst>
                    <a:ext uri="{FF2B5EF4-FFF2-40B4-BE49-F238E27FC236}">
                      <a16:creationId xmlns:a16="http://schemas.microsoft.com/office/drawing/2014/main" id="{9A4754B5-333E-D96B-A5A5-75637812551A}"/>
                    </a:ext>
                  </a:extLst>
                </p:cNvPr>
                <p:cNvGrpSpPr>
                  <a:grpSpLocks/>
                </p:cNvGrpSpPr>
                <p:nvPr/>
              </p:nvGrpSpPr>
              <p:grpSpPr bwMode="auto">
                <a:xfrm>
                  <a:off x="1184" y="1531"/>
                  <a:ext cx="1891" cy="378"/>
                  <a:chOff x="3166" y="1085"/>
                  <a:chExt cx="1891" cy="378"/>
                </a:xfrm>
              </p:grpSpPr>
              <p:graphicFrame>
                <p:nvGraphicFramePr>
                  <p:cNvPr id="1827" name="Object 8">
                    <a:extLst>
                      <a:ext uri="{FF2B5EF4-FFF2-40B4-BE49-F238E27FC236}">
                        <a16:creationId xmlns:a16="http://schemas.microsoft.com/office/drawing/2014/main" id="{2A3C78AD-9952-DE28-E0F8-93C7BF6DDC1D}"/>
                      </a:ext>
                    </a:extLst>
                  </p:cNvPr>
                  <p:cNvGraphicFramePr>
                    <a:graphicFrameLocks/>
                  </p:cNvGraphicFramePr>
                  <p:nvPr/>
                </p:nvGraphicFramePr>
                <p:xfrm>
                  <a:off x="3181" y="1085"/>
                  <a:ext cx="945" cy="333"/>
                </p:xfrm>
                <a:graphic>
                  <a:graphicData uri="http://schemas.openxmlformats.org/presentationml/2006/ole">
                    <mc:AlternateContent xmlns:mc="http://schemas.openxmlformats.org/markup-compatibility/2006">
                      <mc:Choice xmlns:v="urn:schemas-microsoft-com:vml" Requires="v">
                        <p:oleObj name="CorelDRAW" r:id="rId3" imgW="1923840" imgH="537840" progId="CorelDraw.Graphic.7">
                          <p:embed/>
                        </p:oleObj>
                      </mc:Choice>
                      <mc:Fallback>
                        <p:oleObj name="CorelDRAW" r:id="rId3" imgW="1923840" imgH="537840" progId="CorelDraw.Graphic.7">
                          <p:embed/>
                          <p:pic>
                            <p:nvPicPr>
                              <p:cNvPr id="1827" name="Object 8">
                                <a:extLst>
                                  <a:ext uri="{FF2B5EF4-FFF2-40B4-BE49-F238E27FC236}">
                                    <a16:creationId xmlns:a16="http://schemas.microsoft.com/office/drawing/2014/main" id="{2A3C78AD-9952-DE28-E0F8-93C7BF6DDC1D}"/>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1" y="1085"/>
                                <a:ext cx="945"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28" name="Object 9">
                    <a:extLst>
                      <a:ext uri="{FF2B5EF4-FFF2-40B4-BE49-F238E27FC236}">
                        <a16:creationId xmlns:a16="http://schemas.microsoft.com/office/drawing/2014/main" id="{1E8C41B9-17AF-1E34-B0A7-78289DE9C35B}"/>
                      </a:ext>
                    </a:extLst>
                  </p:cNvPr>
                  <p:cNvGraphicFramePr>
                    <a:graphicFrameLocks/>
                  </p:cNvGraphicFramePr>
                  <p:nvPr/>
                </p:nvGraphicFramePr>
                <p:xfrm>
                  <a:off x="4093" y="1085"/>
                  <a:ext cx="945" cy="333"/>
                </p:xfrm>
                <a:graphic>
                  <a:graphicData uri="http://schemas.openxmlformats.org/presentationml/2006/ole">
                    <mc:AlternateContent xmlns:mc="http://schemas.openxmlformats.org/markup-compatibility/2006">
                      <mc:Choice xmlns:v="urn:schemas-microsoft-com:vml" Requires="v">
                        <p:oleObj name="CorelDRAW" r:id="rId5" imgW="1923840" imgH="537840" progId="CorelDraw.Graphic.7">
                          <p:embed/>
                        </p:oleObj>
                      </mc:Choice>
                      <mc:Fallback>
                        <p:oleObj name="CorelDRAW" r:id="rId5" imgW="1923840" imgH="537840" progId="CorelDraw.Graphic.7">
                          <p:embed/>
                          <p:pic>
                            <p:nvPicPr>
                              <p:cNvPr id="1828" name="Object 9">
                                <a:extLst>
                                  <a:ext uri="{FF2B5EF4-FFF2-40B4-BE49-F238E27FC236}">
                                    <a16:creationId xmlns:a16="http://schemas.microsoft.com/office/drawing/2014/main" id="{1E8C41B9-17AF-1E34-B0A7-78289DE9C35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3" y="1085"/>
                                <a:ext cx="945"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29" name="Rectangle 10" descr="Kork">
                    <a:extLst>
                      <a:ext uri="{FF2B5EF4-FFF2-40B4-BE49-F238E27FC236}">
                        <a16:creationId xmlns:a16="http://schemas.microsoft.com/office/drawing/2014/main" id="{8B6430C6-B551-E6A2-5F5F-476F9383889E}"/>
                      </a:ext>
                    </a:extLst>
                  </p:cNvPr>
                  <p:cNvSpPr>
                    <a:spLocks noChangeArrowheads="1"/>
                  </p:cNvSpPr>
                  <p:nvPr/>
                </p:nvSpPr>
                <p:spPr bwMode="auto">
                  <a:xfrm>
                    <a:off x="3166" y="1290"/>
                    <a:ext cx="1891" cy="173"/>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763" name="Group 11">
                  <a:extLst>
                    <a:ext uri="{FF2B5EF4-FFF2-40B4-BE49-F238E27FC236}">
                      <a16:creationId xmlns:a16="http://schemas.microsoft.com/office/drawing/2014/main" id="{A4B6EB66-C3EB-B59A-DC18-E87CEC9B4004}"/>
                    </a:ext>
                  </a:extLst>
                </p:cNvPr>
                <p:cNvGrpSpPr>
                  <a:grpSpLocks/>
                </p:cNvGrpSpPr>
                <p:nvPr/>
              </p:nvGrpSpPr>
              <p:grpSpPr bwMode="auto">
                <a:xfrm>
                  <a:off x="3001" y="1535"/>
                  <a:ext cx="1628" cy="378"/>
                  <a:chOff x="3064" y="1535"/>
                  <a:chExt cx="1573" cy="378"/>
                </a:xfrm>
              </p:grpSpPr>
              <p:graphicFrame>
                <p:nvGraphicFramePr>
                  <p:cNvPr id="1764" name="Object 12">
                    <a:extLst>
                      <a:ext uri="{FF2B5EF4-FFF2-40B4-BE49-F238E27FC236}">
                        <a16:creationId xmlns:a16="http://schemas.microsoft.com/office/drawing/2014/main" id="{A6CE5AA7-66D3-CE2D-1DD3-4FC1FFFB8085}"/>
                      </a:ext>
                    </a:extLst>
                  </p:cNvPr>
                  <p:cNvGraphicFramePr>
                    <a:graphicFrameLocks/>
                  </p:cNvGraphicFramePr>
                  <p:nvPr/>
                </p:nvGraphicFramePr>
                <p:xfrm>
                  <a:off x="3076" y="1535"/>
                  <a:ext cx="787" cy="333"/>
                </p:xfrm>
                <a:graphic>
                  <a:graphicData uri="http://schemas.openxmlformats.org/presentationml/2006/ole">
                    <mc:AlternateContent xmlns:mc="http://schemas.openxmlformats.org/markup-compatibility/2006">
                      <mc:Choice xmlns:v="urn:schemas-microsoft-com:vml" Requires="v">
                        <p:oleObj name="CorelDRAW" r:id="rId7" imgW="1923840" imgH="537840" progId="CorelDraw.Graphic.7">
                          <p:embed/>
                        </p:oleObj>
                      </mc:Choice>
                      <mc:Fallback>
                        <p:oleObj name="CorelDRAW" r:id="rId7" imgW="1923840" imgH="537840" progId="CorelDraw.Graphic.7">
                          <p:embed/>
                          <p:pic>
                            <p:nvPicPr>
                              <p:cNvPr id="1764" name="Object 12">
                                <a:extLst>
                                  <a:ext uri="{FF2B5EF4-FFF2-40B4-BE49-F238E27FC236}">
                                    <a16:creationId xmlns:a16="http://schemas.microsoft.com/office/drawing/2014/main" id="{A6CE5AA7-66D3-CE2D-1DD3-4FC1FFFB8085}"/>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 y="1535"/>
                                <a:ext cx="787"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65" name="Freeform 13">
                    <a:extLst>
                      <a:ext uri="{FF2B5EF4-FFF2-40B4-BE49-F238E27FC236}">
                        <a16:creationId xmlns:a16="http://schemas.microsoft.com/office/drawing/2014/main" id="{A3A8A3B6-A929-0E2E-F80E-A0BAAB484791}"/>
                      </a:ext>
                    </a:extLst>
                  </p:cNvPr>
                  <p:cNvSpPr>
                    <a:spLocks/>
                  </p:cNvSpPr>
                  <p:nvPr/>
                </p:nvSpPr>
                <p:spPr bwMode="auto">
                  <a:xfrm>
                    <a:off x="3841" y="1647"/>
                    <a:ext cx="71" cy="208"/>
                  </a:xfrm>
                  <a:custGeom>
                    <a:avLst/>
                    <a:gdLst>
                      <a:gd name="T0" fmla="*/ 0 w 215"/>
                      <a:gd name="T1" fmla="*/ 0 h 417"/>
                      <a:gd name="T2" fmla="*/ 0 w 215"/>
                      <a:gd name="T3" fmla="*/ 0 h 417"/>
                      <a:gd name="T4" fmla="*/ 0 w 215"/>
                      <a:gd name="T5" fmla="*/ 0 h 417"/>
                      <a:gd name="T6" fmla="*/ 0 w 215"/>
                      <a:gd name="T7" fmla="*/ 0 h 417"/>
                      <a:gd name="T8" fmla="*/ 0 w 215"/>
                      <a:gd name="T9" fmla="*/ 0 h 417"/>
                      <a:gd name="T10" fmla="*/ 0 w 215"/>
                      <a:gd name="T11" fmla="*/ 0 h 417"/>
                      <a:gd name="T12" fmla="*/ 0 w 215"/>
                      <a:gd name="T13" fmla="*/ 0 h 417"/>
                      <a:gd name="T14" fmla="*/ 0 w 215"/>
                      <a:gd name="T15" fmla="*/ 0 h 417"/>
                      <a:gd name="T16" fmla="*/ 0 w 215"/>
                      <a:gd name="T17" fmla="*/ 0 h 417"/>
                      <a:gd name="T18" fmla="*/ 0 w 215"/>
                      <a:gd name="T19" fmla="*/ 0 h 417"/>
                      <a:gd name="T20" fmla="*/ 0 w 215"/>
                      <a:gd name="T21" fmla="*/ 0 h 417"/>
                      <a:gd name="T22" fmla="*/ 0 w 215"/>
                      <a:gd name="T23" fmla="*/ 0 h 417"/>
                      <a:gd name="T24" fmla="*/ 0 w 215"/>
                      <a:gd name="T25" fmla="*/ 0 h 417"/>
                      <a:gd name="T26" fmla="*/ 0 w 215"/>
                      <a:gd name="T27" fmla="*/ 0 h 417"/>
                      <a:gd name="T28" fmla="*/ 0 w 215"/>
                      <a:gd name="T29" fmla="*/ 0 h 417"/>
                      <a:gd name="T30" fmla="*/ 0 w 215"/>
                      <a:gd name="T31" fmla="*/ 0 h 417"/>
                      <a:gd name="T32" fmla="*/ 0 w 215"/>
                      <a:gd name="T33" fmla="*/ 0 h 417"/>
                      <a:gd name="T34" fmla="*/ 0 w 215"/>
                      <a:gd name="T35" fmla="*/ 0 h 417"/>
                      <a:gd name="T36" fmla="*/ 0 w 215"/>
                      <a:gd name="T37" fmla="*/ 0 h 417"/>
                      <a:gd name="T38" fmla="*/ 0 w 215"/>
                      <a:gd name="T39" fmla="*/ 0 h 417"/>
                      <a:gd name="T40" fmla="*/ 0 w 215"/>
                      <a:gd name="T41" fmla="*/ 0 h 417"/>
                      <a:gd name="T42" fmla="*/ 0 w 215"/>
                      <a:gd name="T43" fmla="*/ 0 h 417"/>
                      <a:gd name="T44" fmla="*/ 0 w 215"/>
                      <a:gd name="T45" fmla="*/ 0 h 417"/>
                      <a:gd name="T46" fmla="*/ 0 w 215"/>
                      <a:gd name="T47" fmla="*/ 0 h 417"/>
                      <a:gd name="T48" fmla="*/ 0 w 215"/>
                      <a:gd name="T49" fmla="*/ 0 h 417"/>
                      <a:gd name="T50" fmla="*/ 0 w 215"/>
                      <a:gd name="T51" fmla="*/ 0 h 417"/>
                      <a:gd name="T52" fmla="*/ 0 w 215"/>
                      <a:gd name="T53" fmla="*/ 0 h 417"/>
                      <a:gd name="T54" fmla="*/ 0 w 215"/>
                      <a:gd name="T55" fmla="*/ 0 h 417"/>
                      <a:gd name="T56" fmla="*/ 0 w 215"/>
                      <a:gd name="T57" fmla="*/ 0 h 417"/>
                      <a:gd name="T58" fmla="*/ 0 w 215"/>
                      <a:gd name="T59" fmla="*/ 0 h 417"/>
                      <a:gd name="T60" fmla="*/ 0 w 215"/>
                      <a:gd name="T61" fmla="*/ 0 h 417"/>
                      <a:gd name="T62" fmla="*/ 0 w 215"/>
                      <a:gd name="T63" fmla="*/ 0 h 417"/>
                      <a:gd name="T64" fmla="*/ 0 w 215"/>
                      <a:gd name="T65" fmla="*/ 0 h 417"/>
                      <a:gd name="T66" fmla="*/ 0 w 215"/>
                      <a:gd name="T67" fmla="*/ 0 h 417"/>
                      <a:gd name="T68" fmla="*/ 0 w 215"/>
                      <a:gd name="T69" fmla="*/ 0 h 417"/>
                      <a:gd name="T70" fmla="*/ 0 w 215"/>
                      <a:gd name="T71" fmla="*/ 0 h 417"/>
                      <a:gd name="T72" fmla="*/ 0 w 215"/>
                      <a:gd name="T73" fmla="*/ 0 h 417"/>
                      <a:gd name="T74" fmla="*/ 0 w 215"/>
                      <a:gd name="T75" fmla="*/ 0 h 417"/>
                      <a:gd name="T76" fmla="*/ 0 w 215"/>
                      <a:gd name="T77" fmla="*/ 0 h 4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5"/>
                      <a:gd name="T118" fmla="*/ 0 h 417"/>
                      <a:gd name="T119" fmla="*/ 215 w 215"/>
                      <a:gd name="T120" fmla="*/ 417 h 4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5" h="417">
                        <a:moveTo>
                          <a:pt x="159" y="409"/>
                        </a:moveTo>
                        <a:lnTo>
                          <a:pt x="159" y="409"/>
                        </a:lnTo>
                        <a:lnTo>
                          <a:pt x="153" y="401"/>
                        </a:lnTo>
                        <a:lnTo>
                          <a:pt x="150" y="392"/>
                        </a:lnTo>
                        <a:lnTo>
                          <a:pt x="149" y="383"/>
                        </a:lnTo>
                        <a:lnTo>
                          <a:pt x="149" y="376"/>
                        </a:lnTo>
                        <a:lnTo>
                          <a:pt x="140" y="376"/>
                        </a:lnTo>
                        <a:lnTo>
                          <a:pt x="134" y="367"/>
                        </a:lnTo>
                        <a:lnTo>
                          <a:pt x="129" y="357"/>
                        </a:lnTo>
                        <a:lnTo>
                          <a:pt x="124" y="344"/>
                        </a:lnTo>
                        <a:lnTo>
                          <a:pt x="119" y="330"/>
                        </a:lnTo>
                        <a:lnTo>
                          <a:pt x="114" y="315"/>
                        </a:lnTo>
                        <a:lnTo>
                          <a:pt x="109" y="299"/>
                        </a:lnTo>
                        <a:lnTo>
                          <a:pt x="104" y="282"/>
                        </a:lnTo>
                        <a:lnTo>
                          <a:pt x="101" y="265"/>
                        </a:lnTo>
                        <a:lnTo>
                          <a:pt x="96" y="248"/>
                        </a:lnTo>
                        <a:lnTo>
                          <a:pt x="93" y="231"/>
                        </a:lnTo>
                        <a:lnTo>
                          <a:pt x="91" y="214"/>
                        </a:lnTo>
                        <a:lnTo>
                          <a:pt x="87" y="198"/>
                        </a:lnTo>
                        <a:lnTo>
                          <a:pt x="85" y="184"/>
                        </a:lnTo>
                        <a:lnTo>
                          <a:pt x="84" y="170"/>
                        </a:lnTo>
                        <a:lnTo>
                          <a:pt x="83" y="158"/>
                        </a:lnTo>
                        <a:lnTo>
                          <a:pt x="83" y="147"/>
                        </a:lnTo>
                        <a:lnTo>
                          <a:pt x="73" y="136"/>
                        </a:lnTo>
                        <a:lnTo>
                          <a:pt x="61" y="120"/>
                        </a:lnTo>
                        <a:lnTo>
                          <a:pt x="51" y="101"/>
                        </a:lnTo>
                        <a:lnTo>
                          <a:pt x="41" y="81"/>
                        </a:lnTo>
                        <a:lnTo>
                          <a:pt x="30" y="59"/>
                        </a:lnTo>
                        <a:lnTo>
                          <a:pt x="20" y="38"/>
                        </a:lnTo>
                        <a:lnTo>
                          <a:pt x="10" y="17"/>
                        </a:lnTo>
                        <a:lnTo>
                          <a:pt x="0" y="0"/>
                        </a:lnTo>
                        <a:lnTo>
                          <a:pt x="4" y="6"/>
                        </a:lnTo>
                        <a:lnTo>
                          <a:pt x="12" y="15"/>
                        </a:lnTo>
                        <a:lnTo>
                          <a:pt x="21" y="27"/>
                        </a:lnTo>
                        <a:lnTo>
                          <a:pt x="32" y="40"/>
                        </a:lnTo>
                        <a:lnTo>
                          <a:pt x="44" y="52"/>
                        </a:lnTo>
                        <a:lnTo>
                          <a:pt x="56" y="64"/>
                        </a:lnTo>
                        <a:lnTo>
                          <a:pt x="66" y="70"/>
                        </a:lnTo>
                        <a:lnTo>
                          <a:pt x="74" y="74"/>
                        </a:lnTo>
                        <a:lnTo>
                          <a:pt x="75" y="84"/>
                        </a:lnTo>
                        <a:lnTo>
                          <a:pt x="79" y="93"/>
                        </a:lnTo>
                        <a:lnTo>
                          <a:pt x="85" y="104"/>
                        </a:lnTo>
                        <a:lnTo>
                          <a:pt x="93" y="115"/>
                        </a:lnTo>
                        <a:lnTo>
                          <a:pt x="100" y="125"/>
                        </a:lnTo>
                        <a:lnTo>
                          <a:pt x="105" y="136"/>
                        </a:lnTo>
                        <a:lnTo>
                          <a:pt x="110" y="145"/>
                        </a:lnTo>
                        <a:lnTo>
                          <a:pt x="111" y="155"/>
                        </a:lnTo>
                        <a:lnTo>
                          <a:pt x="117" y="158"/>
                        </a:lnTo>
                        <a:lnTo>
                          <a:pt x="125" y="164"/>
                        </a:lnTo>
                        <a:lnTo>
                          <a:pt x="132" y="173"/>
                        </a:lnTo>
                        <a:lnTo>
                          <a:pt x="139" y="187"/>
                        </a:lnTo>
                        <a:lnTo>
                          <a:pt x="146" y="202"/>
                        </a:lnTo>
                        <a:lnTo>
                          <a:pt x="151" y="220"/>
                        </a:lnTo>
                        <a:lnTo>
                          <a:pt x="158" y="238"/>
                        </a:lnTo>
                        <a:lnTo>
                          <a:pt x="163" y="257"/>
                        </a:lnTo>
                        <a:lnTo>
                          <a:pt x="168" y="278"/>
                        </a:lnTo>
                        <a:lnTo>
                          <a:pt x="172" y="298"/>
                        </a:lnTo>
                        <a:lnTo>
                          <a:pt x="177" y="317"/>
                        </a:lnTo>
                        <a:lnTo>
                          <a:pt x="180" y="335"/>
                        </a:lnTo>
                        <a:lnTo>
                          <a:pt x="184" y="351"/>
                        </a:lnTo>
                        <a:lnTo>
                          <a:pt x="185" y="365"/>
                        </a:lnTo>
                        <a:lnTo>
                          <a:pt x="187" y="376"/>
                        </a:lnTo>
                        <a:lnTo>
                          <a:pt x="187" y="384"/>
                        </a:lnTo>
                        <a:lnTo>
                          <a:pt x="195" y="385"/>
                        </a:lnTo>
                        <a:lnTo>
                          <a:pt x="197" y="388"/>
                        </a:lnTo>
                        <a:lnTo>
                          <a:pt x="198" y="391"/>
                        </a:lnTo>
                        <a:lnTo>
                          <a:pt x="206" y="392"/>
                        </a:lnTo>
                        <a:lnTo>
                          <a:pt x="206" y="399"/>
                        </a:lnTo>
                        <a:lnTo>
                          <a:pt x="207" y="408"/>
                        </a:lnTo>
                        <a:lnTo>
                          <a:pt x="209" y="415"/>
                        </a:lnTo>
                        <a:lnTo>
                          <a:pt x="215" y="41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66" name="Freeform 14">
                    <a:extLst>
                      <a:ext uri="{FF2B5EF4-FFF2-40B4-BE49-F238E27FC236}">
                        <a16:creationId xmlns:a16="http://schemas.microsoft.com/office/drawing/2014/main" id="{0DE121B5-CB7A-13EA-3B14-5A040E3D31AE}"/>
                      </a:ext>
                    </a:extLst>
                  </p:cNvPr>
                  <p:cNvSpPr>
                    <a:spLocks/>
                  </p:cNvSpPr>
                  <p:nvPr/>
                </p:nvSpPr>
                <p:spPr bwMode="auto">
                  <a:xfrm>
                    <a:off x="3884" y="1622"/>
                    <a:ext cx="43" cy="224"/>
                  </a:xfrm>
                  <a:custGeom>
                    <a:avLst/>
                    <a:gdLst>
                      <a:gd name="T0" fmla="*/ 0 w 128"/>
                      <a:gd name="T1" fmla="*/ 0 h 449"/>
                      <a:gd name="T2" fmla="*/ 0 w 128"/>
                      <a:gd name="T3" fmla="*/ 0 h 449"/>
                      <a:gd name="T4" fmla="*/ 0 w 128"/>
                      <a:gd name="T5" fmla="*/ 0 h 449"/>
                      <a:gd name="T6" fmla="*/ 0 w 128"/>
                      <a:gd name="T7" fmla="*/ 0 h 449"/>
                      <a:gd name="T8" fmla="*/ 0 w 128"/>
                      <a:gd name="T9" fmla="*/ 0 h 449"/>
                      <a:gd name="T10" fmla="*/ 0 w 128"/>
                      <a:gd name="T11" fmla="*/ 0 h 449"/>
                      <a:gd name="T12" fmla="*/ 0 w 128"/>
                      <a:gd name="T13" fmla="*/ 0 h 449"/>
                      <a:gd name="T14" fmla="*/ 0 w 128"/>
                      <a:gd name="T15" fmla="*/ 0 h 449"/>
                      <a:gd name="T16" fmla="*/ 0 w 128"/>
                      <a:gd name="T17" fmla="*/ 0 h 449"/>
                      <a:gd name="T18" fmla="*/ 0 w 128"/>
                      <a:gd name="T19" fmla="*/ 0 h 449"/>
                      <a:gd name="T20" fmla="*/ 0 w 128"/>
                      <a:gd name="T21" fmla="*/ 0 h 449"/>
                      <a:gd name="T22" fmla="*/ 0 w 128"/>
                      <a:gd name="T23" fmla="*/ 0 h 449"/>
                      <a:gd name="T24" fmla="*/ 0 w 128"/>
                      <a:gd name="T25" fmla="*/ 0 h 449"/>
                      <a:gd name="T26" fmla="*/ 0 w 128"/>
                      <a:gd name="T27" fmla="*/ 0 h 449"/>
                      <a:gd name="T28" fmla="*/ 0 w 128"/>
                      <a:gd name="T29" fmla="*/ 0 h 449"/>
                      <a:gd name="T30" fmla="*/ 0 w 128"/>
                      <a:gd name="T31" fmla="*/ 0 h 449"/>
                      <a:gd name="T32" fmla="*/ 0 w 128"/>
                      <a:gd name="T33" fmla="*/ 0 h 449"/>
                      <a:gd name="T34" fmla="*/ 0 w 128"/>
                      <a:gd name="T35" fmla="*/ 0 h 449"/>
                      <a:gd name="T36" fmla="*/ 0 w 128"/>
                      <a:gd name="T37" fmla="*/ 0 h 449"/>
                      <a:gd name="T38" fmla="*/ 0 w 128"/>
                      <a:gd name="T39" fmla="*/ 0 h 449"/>
                      <a:gd name="T40" fmla="*/ 0 w 128"/>
                      <a:gd name="T41" fmla="*/ 0 h 449"/>
                      <a:gd name="T42" fmla="*/ 0 w 128"/>
                      <a:gd name="T43" fmla="*/ 0 h 449"/>
                      <a:gd name="T44" fmla="*/ 0 w 128"/>
                      <a:gd name="T45" fmla="*/ 0 h 449"/>
                      <a:gd name="T46" fmla="*/ 0 w 128"/>
                      <a:gd name="T47" fmla="*/ 0 h 449"/>
                      <a:gd name="T48" fmla="*/ 0 w 128"/>
                      <a:gd name="T49" fmla="*/ 0 h 449"/>
                      <a:gd name="T50" fmla="*/ 0 w 128"/>
                      <a:gd name="T51" fmla="*/ 0 h 449"/>
                      <a:gd name="T52" fmla="*/ 0 w 128"/>
                      <a:gd name="T53" fmla="*/ 0 h 449"/>
                      <a:gd name="T54" fmla="*/ 0 w 128"/>
                      <a:gd name="T55" fmla="*/ 0 h 449"/>
                      <a:gd name="T56" fmla="*/ 0 w 128"/>
                      <a:gd name="T57" fmla="*/ 0 h 449"/>
                      <a:gd name="T58" fmla="*/ 0 w 128"/>
                      <a:gd name="T59" fmla="*/ 0 h 449"/>
                      <a:gd name="T60" fmla="*/ 0 w 128"/>
                      <a:gd name="T61" fmla="*/ 0 h 449"/>
                      <a:gd name="T62" fmla="*/ 0 w 128"/>
                      <a:gd name="T63" fmla="*/ 0 h 449"/>
                      <a:gd name="T64" fmla="*/ 0 w 128"/>
                      <a:gd name="T65" fmla="*/ 0 h 449"/>
                      <a:gd name="T66" fmla="*/ 0 w 128"/>
                      <a:gd name="T67" fmla="*/ 0 h 449"/>
                      <a:gd name="T68" fmla="*/ 0 w 128"/>
                      <a:gd name="T69" fmla="*/ 0 h 449"/>
                      <a:gd name="T70" fmla="*/ 0 w 128"/>
                      <a:gd name="T71" fmla="*/ 0 h 449"/>
                      <a:gd name="T72" fmla="*/ 0 w 128"/>
                      <a:gd name="T73" fmla="*/ 0 h 449"/>
                      <a:gd name="T74" fmla="*/ 0 w 128"/>
                      <a:gd name="T75" fmla="*/ 0 h 449"/>
                      <a:gd name="T76" fmla="*/ 0 w 128"/>
                      <a:gd name="T77" fmla="*/ 0 h 449"/>
                      <a:gd name="T78" fmla="*/ 0 w 128"/>
                      <a:gd name="T79" fmla="*/ 0 h 449"/>
                      <a:gd name="T80" fmla="*/ 0 w 128"/>
                      <a:gd name="T81" fmla="*/ 0 h 449"/>
                      <a:gd name="T82" fmla="*/ 0 w 128"/>
                      <a:gd name="T83" fmla="*/ 0 h 449"/>
                      <a:gd name="T84" fmla="*/ 0 w 128"/>
                      <a:gd name="T85" fmla="*/ 0 h 449"/>
                      <a:gd name="T86" fmla="*/ 0 w 128"/>
                      <a:gd name="T87" fmla="*/ 0 h 449"/>
                      <a:gd name="T88" fmla="*/ 0 w 128"/>
                      <a:gd name="T89" fmla="*/ 0 h 449"/>
                      <a:gd name="T90" fmla="*/ 0 w 128"/>
                      <a:gd name="T91" fmla="*/ 0 h 449"/>
                      <a:gd name="T92" fmla="*/ 0 w 128"/>
                      <a:gd name="T93" fmla="*/ 0 h 449"/>
                      <a:gd name="T94" fmla="*/ 0 w 128"/>
                      <a:gd name="T95" fmla="*/ 0 h 449"/>
                      <a:gd name="T96" fmla="*/ 0 w 128"/>
                      <a:gd name="T97" fmla="*/ 0 h 449"/>
                      <a:gd name="T98" fmla="*/ 0 w 128"/>
                      <a:gd name="T99" fmla="*/ 0 h 449"/>
                      <a:gd name="T100" fmla="*/ 0 w 128"/>
                      <a:gd name="T101" fmla="*/ 0 h 449"/>
                      <a:gd name="T102" fmla="*/ 0 w 128"/>
                      <a:gd name="T103" fmla="*/ 0 h 449"/>
                      <a:gd name="T104" fmla="*/ 0 w 128"/>
                      <a:gd name="T105" fmla="*/ 0 h 44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449"/>
                      <a:gd name="T161" fmla="*/ 128 w 128"/>
                      <a:gd name="T162" fmla="*/ 449 h 44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449">
                        <a:moveTo>
                          <a:pt x="10" y="229"/>
                        </a:moveTo>
                        <a:lnTo>
                          <a:pt x="10" y="229"/>
                        </a:lnTo>
                        <a:lnTo>
                          <a:pt x="13" y="215"/>
                        </a:lnTo>
                        <a:lnTo>
                          <a:pt x="14" y="199"/>
                        </a:lnTo>
                        <a:lnTo>
                          <a:pt x="16" y="184"/>
                        </a:lnTo>
                        <a:lnTo>
                          <a:pt x="17" y="169"/>
                        </a:lnTo>
                        <a:lnTo>
                          <a:pt x="16" y="154"/>
                        </a:lnTo>
                        <a:lnTo>
                          <a:pt x="16" y="141"/>
                        </a:lnTo>
                        <a:lnTo>
                          <a:pt x="13" y="126"/>
                        </a:lnTo>
                        <a:lnTo>
                          <a:pt x="12" y="111"/>
                        </a:lnTo>
                        <a:lnTo>
                          <a:pt x="10" y="98"/>
                        </a:lnTo>
                        <a:lnTo>
                          <a:pt x="8" y="83"/>
                        </a:lnTo>
                        <a:lnTo>
                          <a:pt x="7" y="70"/>
                        </a:lnTo>
                        <a:lnTo>
                          <a:pt x="4" y="56"/>
                        </a:lnTo>
                        <a:lnTo>
                          <a:pt x="2" y="42"/>
                        </a:lnTo>
                        <a:lnTo>
                          <a:pt x="1" y="28"/>
                        </a:lnTo>
                        <a:lnTo>
                          <a:pt x="0" y="14"/>
                        </a:lnTo>
                        <a:lnTo>
                          <a:pt x="0" y="0"/>
                        </a:lnTo>
                        <a:lnTo>
                          <a:pt x="5" y="17"/>
                        </a:lnTo>
                        <a:lnTo>
                          <a:pt x="11" y="36"/>
                        </a:lnTo>
                        <a:lnTo>
                          <a:pt x="18" y="55"/>
                        </a:lnTo>
                        <a:lnTo>
                          <a:pt x="24" y="73"/>
                        </a:lnTo>
                        <a:lnTo>
                          <a:pt x="30" y="92"/>
                        </a:lnTo>
                        <a:lnTo>
                          <a:pt x="37" y="113"/>
                        </a:lnTo>
                        <a:lnTo>
                          <a:pt x="42" y="132"/>
                        </a:lnTo>
                        <a:lnTo>
                          <a:pt x="49" y="152"/>
                        </a:lnTo>
                        <a:lnTo>
                          <a:pt x="55" y="171"/>
                        </a:lnTo>
                        <a:lnTo>
                          <a:pt x="59" y="192"/>
                        </a:lnTo>
                        <a:lnTo>
                          <a:pt x="64" y="211"/>
                        </a:lnTo>
                        <a:lnTo>
                          <a:pt x="68" y="230"/>
                        </a:lnTo>
                        <a:lnTo>
                          <a:pt x="72" y="248"/>
                        </a:lnTo>
                        <a:lnTo>
                          <a:pt x="74" y="267"/>
                        </a:lnTo>
                        <a:lnTo>
                          <a:pt x="76" y="285"/>
                        </a:lnTo>
                        <a:lnTo>
                          <a:pt x="76" y="302"/>
                        </a:lnTo>
                        <a:lnTo>
                          <a:pt x="83" y="309"/>
                        </a:lnTo>
                        <a:lnTo>
                          <a:pt x="88" y="315"/>
                        </a:lnTo>
                        <a:lnTo>
                          <a:pt x="93" y="323"/>
                        </a:lnTo>
                        <a:lnTo>
                          <a:pt x="97" y="332"/>
                        </a:lnTo>
                        <a:lnTo>
                          <a:pt x="102" y="341"/>
                        </a:lnTo>
                        <a:lnTo>
                          <a:pt x="105" y="350"/>
                        </a:lnTo>
                        <a:lnTo>
                          <a:pt x="110" y="359"/>
                        </a:lnTo>
                        <a:lnTo>
                          <a:pt x="113" y="369"/>
                        </a:lnTo>
                        <a:lnTo>
                          <a:pt x="121" y="371"/>
                        </a:lnTo>
                        <a:lnTo>
                          <a:pt x="125" y="379"/>
                        </a:lnTo>
                        <a:lnTo>
                          <a:pt x="128" y="390"/>
                        </a:lnTo>
                        <a:lnTo>
                          <a:pt x="128" y="403"/>
                        </a:lnTo>
                        <a:lnTo>
                          <a:pt x="126" y="416"/>
                        </a:lnTo>
                        <a:lnTo>
                          <a:pt x="124" y="430"/>
                        </a:lnTo>
                        <a:lnTo>
                          <a:pt x="123" y="441"/>
                        </a:lnTo>
                        <a:lnTo>
                          <a:pt x="122" y="44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67" name="Freeform 15">
                    <a:extLst>
                      <a:ext uri="{FF2B5EF4-FFF2-40B4-BE49-F238E27FC236}">
                        <a16:creationId xmlns:a16="http://schemas.microsoft.com/office/drawing/2014/main" id="{7B82B9F1-F202-E952-381F-2D583B42180D}"/>
                      </a:ext>
                    </a:extLst>
                  </p:cNvPr>
                  <p:cNvSpPr>
                    <a:spLocks/>
                  </p:cNvSpPr>
                  <p:nvPr/>
                </p:nvSpPr>
                <p:spPr bwMode="auto">
                  <a:xfrm>
                    <a:off x="3922" y="1618"/>
                    <a:ext cx="30" cy="229"/>
                  </a:xfrm>
                  <a:custGeom>
                    <a:avLst/>
                    <a:gdLst>
                      <a:gd name="T0" fmla="*/ 0 w 92"/>
                      <a:gd name="T1" fmla="*/ 1 h 457"/>
                      <a:gd name="T2" fmla="*/ 0 w 92"/>
                      <a:gd name="T3" fmla="*/ 1 h 457"/>
                      <a:gd name="T4" fmla="*/ 0 w 92"/>
                      <a:gd name="T5" fmla="*/ 1 h 457"/>
                      <a:gd name="T6" fmla="*/ 0 w 92"/>
                      <a:gd name="T7" fmla="*/ 1 h 457"/>
                      <a:gd name="T8" fmla="*/ 0 w 92"/>
                      <a:gd name="T9" fmla="*/ 1 h 457"/>
                      <a:gd name="T10" fmla="*/ 0 w 92"/>
                      <a:gd name="T11" fmla="*/ 1 h 457"/>
                      <a:gd name="T12" fmla="*/ 0 w 92"/>
                      <a:gd name="T13" fmla="*/ 1 h 457"/>
                      <a:gd name="T14" fmla="*/ 0 w 92"/>
                      <a:gd name="T15" fmla="*/ 1 h 457"/>
                      <a:gd name="T16" fmla="*/ 0 w 92"/>
                      <a:gd name="T17" fmla="*/ 1 h 457"/>
                      <a:gd name="T18" fmla="*/ 0 w 92"/>
                      <a:gd name="T19" fmla="*/ 1 h 457"/>
                      <a:gd name="T20" fmla="*/ 0 w 92"/>
                      <a:gd name="T21" fmla="*/ 1 h 457"/>
                      <a:gd name="T22" fmla="*/ 0 w 92"/>
                      <a:gd name="T23" fmla="*/ 1 h 457"/>
                      <a:gd name="T24" fmla="*/ 0 w 92"/>
                      <a:gd name="T25" fmla="*/ 1 h 457"/>
                      <a:gd name="T26" fmla="*/ 0 w 92"/>
                      <a:gd name="T27" fmla="*/ 1 h 457"/>
                      <a:gd name="T28" fmla="*/ 0 w 92"/>
                      <a:gd name="T29" fmla="*/ 1 h 457"/>
                      <a:gd name="T30" fmla="*/ 0 w 92"/>
                      <a:gd name="T31" fmla="*/ 1 h 457"/>
                      <a:gd name="T32" fmla="*/ 0 w 92"/>
                      <a:gd name="T33" fmla="*/ 1 h 457"/>
                      <a:gd name="T34" fmla="*/ 0 w 92"/>
                      <a:gd name="T35" fmla="*/ 0 h 457"/>
                      <a:gd name="T36" fmla="*/ 0 w 92"/>
                      <a:gd name="T37" fmla="*/ 0 h 457"/>
                      <a:gd name="T38" fmla="*/ 0 w 92"/>
                      <a:gd name="T39" fmla="*/ 1 h 457"/>
                      <a:gd name="T40" fmla="*/ 0 w 92"/>
                      <a:gd name="T41" fmla="*/ 1 h 457"/>
                      <a:gd name="T42" fmla="*/ 0 w 92"/>
                      <a:gd name="T43" fmla="*/ 1 h 457"/>
                      <a:gd name="T44" fmla="*/ 0 w 92"/>
                      <a:gd name="T45" fmla="*/ 1 h 457"/>
                      <a:gd name="T46" fmla="*/ 0 w 92"/>
                      <a:gd name="T47" fmla="*/ 1 h 457"/>
                      <a:gd name="T48" fmla="*/ 0 w 92"/>
                      <a:gd name="T49" fmla="*/ 1 h 457"/>
                      <a:gd name="T50" fmla="*/ 0 w 92"/>
                      <a:gd name="T51" fmla="*/ 1 h 457"/>
                      <a:gd name="T52" fmla="*/ 0 w 92"/>
                      <a:gd name="T53" fmla="*/ 1 h 457"/>
                      <a:gd name="T54" fmla="*/ 0 w 92"/>
                      <a:gd name="T55" fmla="*/ 1 h 457"/>
                      <a:gd name="T56" fmla="*/ 0 w 92"/>
                      <a:gd name="T57" fmla="*/ 1 h 457"/>
                      <a:gd name="T58" fmla="*/ 0 w 92"/>
                      <a:gd name="T59" fmla="*/ 1 h 457"/>
                      <a:gd name="T60" fmla="*/ 0 w 92"/>
                      <a:gd name="T61" fmla="*/ 1 h 457"/>
                      <a:gd name="T62" fmla="*/ 0 w 92"/>
                      <a:gd name="T63" fmla="*/ 1 h 457"/>
                      <a:gd name="T64" fmla="*/ 0 w 92"/>
                      <a:gd name="T65" fmla="*/ 1 h 457"/>
                      <a:gd name="T66" fmla="*/ 0 w 92"/>
                      <a:gd name="T67" fmla="*/ 1 h 457"/>
                      <a:gd name="T68" fmla="*/ 0 w 92"/>
                      <a:gd name="T69" fmla="*/ 1 h 457"/>
                      <a:gd name="T70" fmla="*/ 0 w 92"/>
                      <a:gd name="T71" fmla="*/ 1 h 457"/>
                      <a:gd name="T72" fmla="*/ 0 w 92"/>
                      <a:gd name="T73" fmla="*/ 1 h 457"/>
                      <a:gd name="T74" fmla="*/ 0 w 92"/>
                      <a:gd name="T75" fmla="*/ 1 h 457"/>
                      <a:gd name="T76" fmla="*/ 0 w 92"/>
                      <a:gd name="T77" fmla="*/ 1 h 457"/>
                      <a:gd name="T78" fmla="*/ 0 w 92"/>
                      <a:gd name="T79" fmla="*/ 1 h 457"/>
                      <a:gd name="T80" fmla="*/ 0 w 92"/>
                      <a:gd name="T81" fmla="*/ 1 h 457"/>
                      <a:gd name="T82" fmla="*/ 0 w 92"/>
                      <a:gd name="T83" fmla="*/ 1 h 457"/>
                      <a:gd name="T84" fmla="*/ 0 w 92"/>
                      <a:gd name="T85" fmla="*/ 1 h 457"/>
                      <a:gd name="T86" fmla="*/ 0 w 92"/>
                      <a:gd name="T87" fmla="*/ 1 h 457"/>
                      <a:gd name="T88" fmla="*/ 0 w 92"/>
                      <a:gd name="T89" fmla="*/ 1 h 457"/>
                      <a:gd name="T90" fmla="*/ 0 w 92"/>
                      <a:gd name="T91" fmla="*/ 1 h 457"/>
                      <a:gd name="T92" fmla="*/ 0 w 92"/>
                      <a:gd name="T93" fmla="*/ 1 h 457"/>
                      <a:gd name="T94" fmla="*/ 0 w 92"/>
                      <a:gd name="T95" fmla="*/ 1 h 457"/>
                      <a:gd name="T96" fmla="*/ 0 w 92"/>
                      <a:gd name="T97" fmla="*/ 1 h 4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2"/>
                      <a:gd name="T148" fmla="*/ 0 h 457"/>
                      <a:gd name="T149" fmla="*/ 92 w 92"/>
                      <a:gd name="T150" fmla="*/ 457 h 4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2" h="457">
                        <a:moveTo>
                          <a:pt x="9" y="368"/>
                        </a:moveTo>
                        <a:lnTo>
                          <a:pt x="9" y="368"/>
                        </a:lnTo>
                        <a:lnTo>
                          <a:pt x="9" y="344"/>
                        </a:lnTo>
                        <a:lnTo>
                          <a:pt x="9" y="321"/>
                        </a:lnTo>
                        <a:lnTo>
                          <a:pt x="10" y="297"/>
                        </a:lnTo>
                        <a:lnTo>
                          <a:pt x="10" y="274"/>
                        </a:lnTo>
                        <a:lnTo>
                          <a:pt x="10" y="251"/>
                        </a:lnTo>
                        <a:lnTo>
                          <a:pt x="11" y="227"/>
                        </a:lnTo>
                        <a:lnTo>
                          <a:pt x="11" y="203"/>
                        </a:lnTo>
                        <a:lnTo>
                          <a:pt x="11" y="180"/>
                        </a:lnTo>
                        <a:lnTo>
                          <a:pt x="11" y="157"/>
                        </a:lnTo>
                        <a:lnTo>
                          <a:pt x="11" y="133"/>
                        </a:lnTo>
                        <a:lnTo>
                          <a:pt x="10" y="111"/>
                        </a:lnTo>
                        <a:lnTo>
                          <a:pt x="9" y="88"/>
                        </a:lnTo>
                        <a:lnTo>
                          <a:pt x="8" y="65"/>
                        </a:lnTo>
                        <a:lnTo>
                          <a:pt x="6" y="43"/>
                        </a:lnTo>
                        <a:lnTo>
                          <a:pt x="3" y="21"/>
                        </a:lnTo>
                        <a:lnTo>
                          <a:pt x="0" y="0"/>
                        </a:lnTo>
                        <a:lnTo>
                          <a:pt x="1" y="14"/>
                        </a:lnTo>
                        <a:lnTo>
                          <a:pt x="4" y="31"/>
                        </a:lnTo>
                        <a:lnTo>
                          <a:pt x="10" y="52"/>
                        </a:lnTo>
                        <a:lnTo>
                          <a:pt x="17" y="72"/>
                        </a:lnTo>
                        <a:lnTo>
                          <a:pt x="26" y="92"/>
                        </a:lnTo>
                        <a:lnTo>
                          <a:pt x="35" y="112"/>
                        </a:lnTo>
                        <a:lnTo>
                          <a:pt x="45" y="127"/>
                        </a:lnTo>
                        <a:lnTo>
                          <a:pt x="55" y="139"/>
                        </a:lnTo>
                        <a:lnTo>
                          <a:pt x="55" y="147"/>
                        </a:lnTo>
                        <a:lnTo>
                          <a:pt x="55" y="160"/>
                        </a:lnTo>
                        <a:lnTo>
                          <a:pt x="55" y="177"/>
                        </a:lnTo>
                        <a:lnTo>
                          <a:pt x="56" y="197"/>
                        </a:lnTo>
                        <a:lnTo>
                          <a:pt x="56" y="219"/>
                        </a:lnTo>
                        <a:lnTo>
                          <a:pt x="57" y="243"/>
                        </a:lnTo>
                        <a:lnTo>
                          <a:pt x="58" y="268"/>
                        </a:lnTo>
                        <a:lnTo>
                          <a:pt x="59" y="293"/>
                        </a:lnTo>
                        <a:lnTo>
                          <a:pt x="62" y="319"/>
                        </a:lnTo>
                        <a:lnTo>
                          <a:pt x="64" y="343"/>
                        </a:lnTo>
                        <a:lnTo>
                          <a:pt x="67" y="364"/>
                        </a:lnTo>
                        <a:lnTo>
                          <a:pt x="71" y="385"/>
                        </a:lnTo>
                        <a:lnTo>
                          <a:pt x="75" y="400"/>
                        </a:lnTo>
                        <a:lnTo>
                          <a:pt x="80" y="413"/>
                        </a:lnTo>
                        <a:lnTo>
                          <a:pt x="85" y="421"/>
                        </a:lnTo>
                        <a:lnTo>
                          <a:pt x="92" y="424"/>
                        </a:lnTo>
                        <a:lnTo>
                          <a:pt x="91" y="434"/>
                        </a:lnTo>
                        <a:lnTo>
                          <a:pt x="87" y="444"/>
                        </a:lnTo>
                        <a:lnTo>
                          <a:pt x="84" y="450"/>
                        </a:lnTo>
                        <a:lnTo>
                          <a:pt x="83" y="45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68" name="Freeform 16">
                    <a:extLst>
                      <a:ext uri="{FF2B5EF4-FFF2-40B4-BE49-F238E27FC236}">
                        <a16:creationId xmlns:a16="http://schemas.microsoft.com/office/drawing/2014/main" id="{CEE04EBF-6771-3311-EE75-DDEB105C8E23}"/>
                      </a:ext>
                    </a:extLst>
                  </p:cNvPr>
                  <p:cNvSpPr>
                    <a:spLocks/>
                  </p:cNvSpPr>
                  <p:nvPr/>
                </p:nvSpPr>
                <p:spPr bwMode="auto">
                  <a:xfrm>
                    <a:off x="3946" y="1643"/>
                    <a:ext cx="75" cy="196"/>
                  </a:xfrm>
                  <a:custGeom>
                    <a:avLst/>
                    <a:gdLst>
                      <a:gd name="T0" fmla="*/ 0 w 224"/>
                      <a:gd name="T1" fmla="*/ 1 h 392"/>
                      <a:gd name="T2" fmla="*/ 0 w 224"/>
                      <a:gd name="T3" fmla="*/ 1 h 392"/>
                      <a:gd name="T4" fmla="*/ 0 w 224"/>
                      <a:gd name="T5" fmla="*/ 1 h 392"/>
                      <a:gd name="T6" fmla="*/ 0 w 224"/>
                      <a:gd name="T7" fmla="*/ 1 h 392"/>
                      <a:gd name="T8" fmla="*/ 0 w 224"/>
                      <a:gd name="T9" fmla="*/ 1 h 392"/>
                      <a:gd name="T10" fmla="*/ 0 w 224"/>
                      <a:gd name="T11" fmla="*/ 1 h 392"/>
                      <a:gd name="T12" fmla="*/ 0 w 224"/>
                      <a:gd name="T13" fmla="*/ 1 h 392"/>
                      <a:gd name="T14" fmla="*/ 0 w 224"/>
                      <a:gd name="T15" fmla="*/ 1 h 392"/>
                      <a:gd name="T16" fmla="*/ 0 w 224"/>
                      <a:gd name="T17" fmla="*/ 1 h 392"/>
                      <a:gd name="T18" fmla="*/ 0 w 224"/>
                      <a:gd name="T19" fmla="*/ 1 h 392"/>
                      <a:gd name="T20" fmla="*/ 0 w 224"/>
                      <a:gd name="T21" fmla="*/ 1 h 392"/>
                      <a:gd name="T22" fmla="*/ 0 w 224"/>
                      <a:gd name="T23" fmla="*/ 1 h 392"/>
                      <a:gd name="T24" fmla="*/ 0 w 224"/>
                      <a:gd name="T25" fmla="*/ 1 h 392"/>
                      <a:gd name="T26" fmla="*/ 0 w 224"/>
                      <a:gd name="T27" fmla="*/ 0 h 392"/>
                      <a:gd name="T28" fmla="*/ 0 w 224"/>
                      <a:gd name="T29" fmla="*/ 0 h 392"/>
                      <a:gd name="T30" fmla="*/ 0 w 224"/>
                      <a:gd name="T31" fmla="*/ 1 h 392"/>
                      <a:gd name="T32" fmla="*/ 0 w 224"/>
                      <a:gd name="T33" fmla="*/ 1 h 392"/>
                      <a:gd name="T34" fmla="*/ 0 w 224"/>
                      <a:gd name="T35" fmla="*/ 1 h 392"/>
                      <a:gd name="T36" fmla="*/ 0 w 224"/>
                      <a:gd name="T37" fmla="*/ 1 h 392"/>
                      <a:gd name="T38" fmla="*/ 0 w 224"/>
                      <a:gd name="T39" fmla="*/ 1 h 392"/>
                      <a:gd name="T40" fmla="*/ 0 w 224"/>
                      <a:gd name="T41" fmla="*/ 1 h 392"/>
                      <a:gd name="T42" fmla="*/ 0 w 224"/>
                      <a:gd name="T43" fmla="*/ 1 h 392"/>
                      <a:gd name="T44" fmla="*/ 0 w 224"/>
                      <a:gd name="T45" fmla="*/ 1 h 392"/>
                      <a:gd name="T46" fmla="*/ 0 w 224"/>
                      <a:gd name="T47" fmla="*/ 1 h 392"/>
                      <a:gd name="T48" fmla="*/ 0 w 224"/>
                      <a:gd name="T49" fmla="*/ 1 h 392"/>
                      <a:gd name="T50" fmla="*/ 0 w 224"/>
                      <a:gd name="T51" fmla="*/ 1 h 392"/>
                      <a:gd name="T52" fmla="*/ 0 w 224"/>
                      <a:gd name="T53" fmla="*/ 1 h 392"/>
                      <a:gd name="T54" fmla="*/ 0 w 224"/>
                      <a:gd name="T55" fmla="*/ 1 h 392"/>
                      <a:gd name="T56" fmla="*/ 0 w 224"/>
                      <a:gd name="T57" fmla="*/ 1 h 392"/>
                      <a:gd name="T58" fmla="*/ 0 w 224"/>
                      <a:gd name="T59" fmla="*/ 1 h 392"/>
                      <a:gd name="T60" fmla="*/ 0 w 224"/>
                      <a:gd name="T61" fmla="*/ 1 h 392"/>
                      <a:gd name="T62" fmla="*/ 0 w 224"/>
                      <a:gd name="T63" fmla="*/ 1 h 392"/>
                      <a:gd name="T64" fmla="*/ 0 w 224"/>
                      <a:gd name="T65" fmla="*/ 1 h 392"/>
                      <a:gd name="T66" fmla="*/ 0 w 224"/>
                      <a:gd name="T67" fmla="*/ 1 h 392"/>
                      <a:gd name="T68" fmla="*/ 0 w 224"/>
                      <a:gd name="T69" fmla="*/ 1 h 392"/>
                      <a:gd name="T70" fmla="*/ 0 w 224"/>
                      <a:gd name="T71" fmla="*/ 1 h 392"/>
                      <a:gd name="T72" fmla="*/ 0 w 224"/>
                      <a:gd name="T73" fmla="*/ 1 h 392"/>
                      <a:gd name="T74" fmla="*/ 0 w 224"/>
                      <a:gd name="T75" fmla="*/ 1 h 392"/>
                      <a:gd name="T76" fmla="*/ 0 w 224"/>
                      <a:gd name="T77" fmla="*/ 1 h 392"/>
                      <a:gd name="T78" fmla="*/ 0 w 224"/>
                      <a:gd name="T79" fmla="*/ 1 h 392"/>
                      <a:gd name="T80" fmla="*/ 0 w 224"/>
                      <a:gd name="T81" fmla="*/ 1 h 3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4"/>
                      <a:gd name="T124" fmla="*/ 0 h 392"/>
                      <a:gd name="T125" fmla="*/ 224 w 224"/>
                      <a:gd name="T126" fmla="*/ 392 h 3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4" h="392">
                        <a:moveTo>
                          <a:pt x="37" y="392"/>
                        </a:moveTo>
                        <a:lnTo>
                          <a:pt x="9" y="392"/>
                        </a:lnTo>
                        <a:lnTo>
                          <a:pt x="9" y="381"/>
                        </a:lnTo>
                        <a:lnTo>
                          <a:pt x="10" y="369"/>
                        </a:lnTo>
                        <a:lnTo>
                          <a:pt x="12" y="359"/>
                        </a:lnTo>
                        <a:lnTo>
                          <a:pt x="15" y="349"/>
                        </a:lnTo>
                        <a:lnTo>
                          <a:pt x="18" y="339"/>
                        </a:lnTo>
                        <a:lnTo>
                          <a:pt x="21" y="330"/>
                        </a:lnTo>
                        <a:lnTo>
                          <a:pt x="25" y="320"/>
                        </a:lnTo>
                        <a:lnTo>
                          <a:pt x="28" y="311"/>
                        </a:lnTo>
                        <a:lnTo>
                          <a:pt x="44" y="307"/>
                        </a:lnTo>
                        <a:lnTo>
                          <a:pt x="60" y="299"/>
                        </a:lnTo>
                        <a:lnTo>
                          <a:pt x="77" y="286"/>
                        </a:lnTo>
                        <a:lnTo>
                          <a:pt x="94" y="269"/>
                        </a:lnTo>
                        <a:lnTo>
                          <a:pt x="111" y="248"/>
                        </a:lnTo>
                        <a:lnTo>
                          <a:pt x="127" y="226"/>
                        </a:lnTo>
                        <a:lnTo>
                          <a:pt x="142" y="201"/>
                        </a:lnTo>
                        <a:lnTo>
                          <a:pt x="158" y="174"/>
                        </a:lnTo>
                        <a:lnTo>
                          <a:pt x="171" y="147"/>
                        </a:lnTo>
                        <a:lnTo>
                          <a:pt x="184" y="120"/>
                        </a:lnTo>
                        <a:lnTo>
                          <a:pt x="196" y="94"/>
                        </a:lnTo>
                        <a:lnTo>
                          <a:pt x="205" y="69"/>
                        </a:lnTo>
                        <a:lnTo>
                          <a:pt x="213" y="48"/>
                        </a:lnTo>
                        <a:lnTo>
                          <a:pt x="220" y="27"/>
                        </a:lnTo>
                        <a:lnTo>
                          <a:pt x="223" y="12"/>
                        </a:lnTo>
                        <a:lnTo>
                          <a:pt x="224" y="0"/>
                        </a:lnTo>
                        <a:lnTo>
                          <a:pt x="217" y="0"/>
                        </a:lnTo>
                        <a:lnTo>
                          <a:pt x="211" y="1"/>
                        </a:lnTo>
                        <a:lnTo>
                          <a:pt x="204" y="2"/>
                        </a:lnTo>
                        <a:lnTo>
                          <a:pt x="196" y="4"/>
                        </a:lnTo>
                        <a:lnTo>
                          <a:pt x="189" y="6"/>
                        </a:lnTo>
                        <a:lnTo>
                          <a:pt x="183" y="7"/>
                        </a:lnTo>
                        <a:lnTo>
                          <a:pt x="175" y="8"/>
                        </a:lnTo>
                        <a:lnTo>
                          <a:pt x="168" y="8"/>
                        </a:lnTo>
                        <a:lnTo>
                          <a:pt x="155" y="25"/>
                        </a:lnTo>
                        <a:lnTo>
                          <a:pt x="141" y="43"/>
                        </a:lnTo>
                        <a:lnTo>
                          <a:pt x="130" y="60"/>
                        </a:lnTo>
                        <a:lnTo>
                          <a:pt x="118" y="78"/>
                        </a:lnTo>
                        <a:lnTo>
                          <a:pt x="108" y="96"/>
                        </a:lnTo>
                        <a:lnTo>
                          <a:pt x="96" y="116"/>
                        </a:lnTo>
                        <a:lnTo>
                          <a:pt x="86" y="134"/>
                        </a:lnTo>
                        <a:lnTo>
                          <a:pt x="77" y="153"/>
                        </a:lnTo>
                        <a:lnTo>
                          <a:pt x="67" y="171"/>
                        </a:lnTo>
                        <a:lnTo>
                          <a:pt x="58" y="190"/>
                        </a:lnTo>
                        <a:lnTo>
                          <a:pt x="48" y="210"/>
                        </a:lnTo>
                        <a:lnTo>
                          <a:pt x="39" y="228"/>
                        </a:lnTo>
                        <a:lnTo>
                          <a:pt x="30" y="247"/>
                        </a:lnTo>
                        <a:lnTo>
                          <a:pt x="20" y="265"/>
                        </a:lnTo>
                        <a:lnTo>
                          <a:pt x="10" y="285"/>
                        </a:lnTo>
                        <a:lnTo>
                          <a:pt x="0" y="303"/>
                        </a:lnTo>
                        <a:lnTo>
                          <a:pt x="12" y="303"/>
                        </a:lnTo>
                        <a:lnTo>
                          <a:pt x="22" y="301"/>
                        </a:lnTo>
                        <a:lnTo>
                          <a:pt x="31" y="299"/>
                        </a:lnTo>
                        <a:lnTo>
                          <a:pt x="37" y="297"/>
                        </a:lnTo>
                        <a:lnTo>
                          <a:pt x="41" y="294"/>
                        </a:lnTo>
                        <a:lnTo>
                          <a:pt x="45" y="289"/>
                        </a:lnTo>
                        <a:lnTo>
                          <a:pt x="47" y="285"/>
                        </a:lnTo>
                        <a:lnTo>
                          <a:pt x="47" y="279"/>
                        </a:lnTo>
                        <a:lnTo>
                          <a:pt x="84" y="262"/>
                        </a:lnTo>
                        <a:lnTo>
                          <a:pt x="84" y="245"/>
                        </a:lnTo>
                        <a:lnTo>
                          <a:pt x="86" y="239"/>
                        </a:lnTo>
                        <a:lnTo>
                          <a:pt x="92" y="229"/>
                        </a:lnTo>
                        <a:lnTo>
                          <a:pt x="100" y="215"/>
                        </a:lnTo>
                        <a:lnTo>
                          <a:pt x="109" y="201"/>
                        </a:lnTo>
                        <a:lnTo>
                          <a:pt x="119" y="187"/>
                        </a:lnTo>
                        <a:lnTo>
                          <a:pt x="128" y="175"/>
                        </a:lnTo>
                        <a:lnTo>
                          <a:pt x="136" y="167"/>
                        </a:lnTo>
                        <a:lnTo>
                          <a:pt x="140" y="163"/>
                        </a:lnTo>
                        <a:lnTo>
                          <a:pt x="141" y="154"/>
                        </a:lnTo>
                        <a:lnTo>
                          <a:pt x="145" y="144"/>
                        </a:lnTo>
                        <a:lnTo>
                          <a:pt x="149" y="133"/>
                        </a:lnTo>
                        <a:lnTo>
                          <a:pt x="155" y="121"/>
                        </a:lnTo>
                        <a:lnTo>
                          <a:pt x="159" y="110"/>
                        </a:lnTo>
                        <a:lnTo>
                          <a:pt x="164" y="99"/>
                        </a:lnTo>
                        <a:lnTo>
                          <a:pt x="167" y="86"/>
                        </a:lnTo>
                        <a:lnTo>
                          <a:pt x="168" y="7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69" name="Freeform 17">
                    <a:extLst>
                      <a:ext uri="{FF2B5EF4-FFF2-40B4-BE49-F238E27FC236}">
                        <a16:creationId xmlns:a16="http://schemas.microsoft.com/office/drawing/2014/main" id="{06B0C1C7-2E09-A28C-9AE6-467C67831CBE}"/>
                      </a:ext>
                    </a:extLst>
                  </p:cNvPr>
                  <p:cNvSpPr>
                    <a:spLocks/>
                  </p:cNvSpPr>
                  <p:nvPr/>
                </p:nvSpPr>
                <p:spPr bwMode="auto">
                  <a:xfrm>
                    <a:off x="3996" y="1729"/>
                    <a:ext cx="8" cy="126"/>
                  </a:xfrm>
                  <a:custGeom>
                    <a:avLst/>
                    <a:gdLst>
                      <a:gd name="T0" fmla="*/ 0 w 23"/>
                      <a:gd name="T1" fmla="*/ 0 h 253"/>
                      <a:gd name="T2" fmla="*/ 0 w 23"/>
                      <a:gd name="T3" fmla="*/ 0 h 253"/>
                      <a:gd name="T4" fmla="*/ 0 w 23"/>
                      <a:gd name="T5" fmla="*/ 0 h 253"/>
                      <a:gd name="T6" fmla="*/ 0 w 23"/>
                      <a:gd name="T7" fmla="*/ 0 h 253"/>
                      <a:gd name="T8" fmla="*/ 0 w 23"/>
                      <a:gd name="T9" fmla="*/ 0 h 253"/>
                      <a:gd name="T10" fmla="*/ 0 w 23"/>
                      <a:gd name="T11" fmla="*/ 0 h 253"/>
                      <a:gd name="T12" fmla="*/ 0 w 23"/>
                      <a:gd name="T13" fmla="*/ 0 h 253"/>
                      <a:gd name="T14" fmla="*/ 0 w 23"/>
                      <a:gd name="T15" fmla="*/ 0 h 253"/>
                      <a:gd name="T16" fmla="*/ 0 w 23"/>
                      <a:gd name="T17" fmla="*/ 0 h 253"/>
                      <a:gd name="T18" fmla="*/ 0 w 23"/>
                      <a:gd name="T19" fmla="*/ 0 h 253"/>
                      <a:gd name="T20" fmla="*/ 0 w 23"/>
                      <a:gd name="T21" fmla="*/ 0 h 253"/>
                      <a:gd name="T22" fmla="*/ 0 w 23"/>
                      <a:gd name="T23" fmla="*/ 0 h 253"/>
                      <a:gd name="T24" fmla="*/ 0 w 23"/>
                      <a:gd name="T25" fmla="*/ 0 h 253"/>
                      <a:gd name="T26" fmla="*/ 0 w 23"/>
                      <a:gd name="T27" fmla="*/ 0 h 253"/>
                      <a:gd name="T28" fmla="*/ 0 w 23"/>
                      <a:gd name="T29" fmla="*/ 0 h 253"/>
                      <a:gd name="T30" fmla="*/ 0 w 23"/>
                      <a:gd name="T31" fmla="*/ 0 h 253"/>
                      <a:gd name="T32" fmla="*/ 0 w 23"/>
                      <a:gd name="T33" fmla="*/ 0 h 253"/>
                      <a:gd name="T34" fmla="*/ 0 w 23"/>
                      <a:gd name="T35" fmla="*/ 0 h 2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3"/>
                      <a:gd name="T55" fmla="*/ 0 h 253"/>
                      <a:gd name="T56" fmla="*/ 23 w 23"/>
                      <a:gd name="T57" fmla="*/ 253 h 2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3" h="253">
                        <a:moveTo>
                          <a:pt x="0" y="253"/>
                        </a:moveTo>
                        <a:lnTo>
                          <a:pt x="0" y="253"/>
                        </a:lnTo>
                        <a:lnTo>
                          <a:pt x="7" y="240"/>
                        </a:lnTo>
                        <a:lnTo>
                          <a:pt x="11" y="227"/>
                        </a:lnTo>
                        <a:lnTo>
                          <a:pt x="16" y="212"/>
                        </a:lnTo>
                        <a:lnTo>
                          <a:pt x="18" y="196"/>
                        </a:lnTo>
                        <a:lnTo>
                          <a:pt x="20" y="180"/>
                        </a:lnTo>
                        <a:lnTo>
                          <a:pt x="23" y="163"/>
                        </a:lnTo>
                        <a:lnTo>
                          <a:pt x="23" y="146"/>
                        </a:lnTo>
                        <a:lnTo>
                          <a:pt x="23" y="129"/>
                        </a:lnTo>
                        <a:lnTo>
                          <a:pt x="23" y="113"/>
                        </a:lnTo>
                        <a:lnTo>
                          <a:pt x="23" y="96"/>
                        </a:lnTo>
                        <a:lnTo>
                          <a:pt x="21" y="79"/>
                        </a:lnTo>
                        <a:lnTo>
                          <a:pt x="20" y="62"/>
                        </a:lnTo>
                        <a:lnTo>
                          <a:pt x="19" y="45"/>
                        </a:lnTo>
                        <a:lnTo>
                          <a:pt x="19" y="30"/>
                        </a:lnTo>
                        <a:lnTo>
                          <a:pt x="18" y="14"/>
                        </a:lnTo>
                        <a:lnTo>
                          <a:pt x="18"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70" name="Freeform 18">
                    <a:extLst>
                      <a:ext uri="{FF2B5EF4-FFF2-40B4-BE49-F238E27FC236}">
                        <a16:creationId xmlns:a16="http://schemas.microsoft.com/office/drawing/2014/main" id="{1A1A19CE-DF4E-80E4-37BD-788E51990E56}"/>
                      </a:ext>
                    </a:extLst>
                  </p:cNvPr>
                  <p:cNvSpPr>
                    <a:spLocks/>
                  </p:cNvSpPr>
                  <p:nvPr/>
                </p:nvSpPr>
                <p:spPr bwMode="auto">
                  <a:xfrm>
                    <a:off x="3965" y="1610"/>
                    <a:ext cx="29" cy="61"/>
                  </a:xfrm>
                  <a:custGeom>
                    <a:avLst/>
                    <a:gdLst>
                      <a:gd name="T0" fmla="*/ 0 w 86"/>
                      <a:gd name="T1" fmla="*/ 0 h 123"/>
                      <a:gd name="T2" fmla="*/ 0 w 86"/>
                      <a:gd name="T3" fmla="*/ 0 h 123"/>
                      <a:gd name="T4" fmla="*/ 0 w 86"/>
                      <a:gd name="T5" fmla="*/ 0 h 123"/>
                      <a:gd name="T6" fmla="*/ 0 w 86"/>
                      <a:gd name="T7" fmla="*/ 0 h 123"/>
                      <a:gd name="T8" fmla="*/ 0 w 86"/>
                      <a:gd name="T9" fmla="*/ 0 h 123"/>
                      <a:gd name="T10" fmla="*/ 0 w 86"/>
                      <a:gd name="T11" fmla="*/ 0 h 123"/>
                      <a:gd name="T12" fmla="*/ 0 w 86"/>
                      <a:gd name="T13" fmla="*/ 0 h 123"/>
                      <a:gd name="T14" fmla="*/ 0 w 86"/>
                      <a:gd name="T15" fmla="*/ 0 h 123"/>
                      <a:gd name="T16" fmla="*/ 0 w 86"/>
                      <a:gd name="T17" fmla="*/ 0 h 123"/>
                      <a:gd name="T18" fmla="*/ 0 w 86"/>
                      <a:gd name="T19" fmla="*/ 0 h 123"/>
                      <a:gd name="T20" fmla="*/ 0 w 86"/>
                      <a:gd name="T21" fmla="*/ 0 h 123"/>
                      <a:gd name="T22" fmla="*/ 0 w 86"/>
                      <a:gd name="T23" fmla="*/ 0 h 123"/>
                      <a:gd name="T24" fmla="*/ 0 w 86"/>
                      <a:gd name="T25" fmla="*/ 0 h 123"/>
                      <a:gd name="T26" fmla="*/ 0 w 86"/>
                      <a:gd name="T27" fmla="*/ 0 h 123"/>
                      <a:gd name="T28" fmla="*/ 0 w 86"/>
                      <a:gd name="T29" fmla="*/ 0 h 123"/>
                      <a:gd name="T30" fmla="*/ 0 w 86"/>
                      <a:gd name="T31" fmla="*/ 0 h 123"/>
                      <a:gd name="T32" fmla="*/ 0 w 86"/>
                      <a:gd name="T33" fmla="*/ 0 h 123"/>
                      <a:gd name="T34" fmla="*/ 0 w 86"/>
                      <a:gd name="T35" fmla="*/ 0 h 123"/>
                      <a:gd name="T36" fmla="*/ 0 w 86"/>
                      <a:gd name="T37" fmla="*/ 0 h 123"/>
                      <a:gd name="T38" fmla="*/ 0 w 86"/>
                      <a:gd name="T39" fmla="*/ 0 h 123"/>
                      <a:gd name="T40" fmla="*/ 0 w 86"/>
                      <a:gd name="T41" fmla="*/ 0 h 123"/>
                      <a:gd name="T42" fmla="*/ 0 w 86"/>
                      <a:gd name="T43" fmla="*/ 0 h 123"/>
                      <a:gd name="T44" fmla="*/ 0 w 86"/>
                      <a:gd name="T45" fmla="*/ 0 h 123"/>
                      <a:gd name="T46" fmla="*/ 0 w 86"/>
                      <a:gd name="T47" fmla="*/ 0 h 123"/>
                      <a:gd name="T48" fmla="*/ 0 w 86"/>
                      <a:gd name="T49" fmla="*/ 0 h 123"/>
                      <a:gd name="T50" fmla="*/ 0 w 86"/>
                      <a:gd name="T51" fmla="*/ 0 h 123"/>
                      <a:gd name="T52" fmla="*/ 0 w 86"/>
                      <a:gd name="T53" fmla="*/ 0 h 123"/>
                      <a:gd name="T54" fmla="*/ 0 w 86"/>
                      <a:gd name="T55" fmla="*/ 0 h 123"/>
                      <a:gd name="T56" fmla="*/ 0 w 86"/>
                      <a:gd name="T57" fmla="*/ 0 h 1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123"/>
                      <a:gd name="T89" fmla="*/ 86 w 86"/>
                      <a:gd name="T90" fmla="*/ 123 h 1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123">
                        <a:moveTo>
                          <a:pt x="75" y="123"/>
                        </a:moveTo>
                        <a:lnTo>
                          <a:pt x="75" y="123"/>
                        </a:lnTo>
                        <a:lnTo>
                          <a:pt x="72" y="107"/>
                        </a:lnTo>
                        <a:lnTo>
                          <a:pt x="64" y="92"/>
                        </a:lnTo>
                        <a:lnTo>
                          <a:pt x="52" y="77"/>
                        </a:lnTo>
                        <a:lnTo>
                          <a:pt x="38" y="61"/>
                        </a:lnTo>
                        <a:lnTo>
                          <a:pt x="24" y="46"/>
                        </a:lnTo>
                        <a:lnTo>
                          <a:pt x="11" y="30"/>
                        </a:lnTo>
                        <a:lnTo>
                          <a:pt x="3" y="15"/>
                        </a:lnTo>
                        <a:lnTo>
                          <a:pt x="0" y="0"/>
                        </a:lnTo>
                        <a:lnTo>
                          <a:pt x="19" y="9"/>
                        </a:lnTo>
                        <a:lnTo>
                          <a:pt x="24" y="15"/>
                        </a:lnTo>
                        <a:lnTo>
                          <a:pt x="31" y="24"/>
                        </a:lnTo>
                        <a:lnTo>
                          <a:pt x="41" y="33"/>
                        </a:lnTo>
                        <a:lnTo>
                          <a:pt x="52" y="44"/>
                        </a:lnTo>
                        <a:lnTo>
                          <a:pt x="62" y="54"/>
                        </a:lnTo>
                        <a:lnTo>
                          <a:pt x="72" y="62"/>
                        </a:lnTo>
                        <a:lnTo>
                          <a:pt x="80" y="69"/>
                        </a:lnTo>
                        <a:lnTo>
                          <a:pt x="84" y="73"/>
                        </a:lnTo>
                        <a:lnTo>
                          <a:pt x="84" y="79"/>
                        </a:lnTo>
                        <a:lnTo>
                          <a:pt x="85" y="84"/>
                        </a:lnTo>
                        <a:lnTo>
                          <a:pt x="86" y="90"/>
                        </a:lnTo>
                        <a:lnTo>
                          <a:pt x="86" y="95"/>
                        </a:lnTo>
                        <a:lnTo>
                          <a:pt x="86" y="100"/>
                        </a:lnTo>
                        <a:lnTo>
                          <a:pt x="84" y="107"/>
                        </a:lnTo>
                        <a:lnTo>
                          <a:pt x="81" y="114"/>
                        </a:lnTo>
                        <a:lnTo>
                          <a:pt x="75" y="12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71" name="Freeform 19">
                    <a:extLst>
                      <a:ext uri="{FF2B5EF4-FFF2-40B4-BE49-F238E27FC236}">
                        <a16:creationId xmlns:a16="http://schemas.microsoft.com/office/drawing/2014/main" id="{C5FB2A3E-2B2B-220D-ED6A-ACFDD895D281}"/>
                      </a:ext>
                    </a:extLst>
                  </p:cNvPr>
                  <p:cNvSpPr>
                    <a:spLocks/>
                  </p:cNvSpPr>
                  <p:nvPr/>
                </p:nvSpPr>
                <p:spPr bwMode="auto">
                  <a:xfrm>
                    <a:off x="3956" y="1651"/>
                    <a:ext cx="25" cy="65"/>
                  </a:xfrm>
                  <a:custGeom>
                    <a:avLst/>
                    <a:gdLst>
                      <a:gd name="T0" fmla="*/ 0 w 75"/>
                      <a:gd name="T1" fmla="*/ 1 h 130"/>
                      <a:gd name="T2" fmla="*/ 0 w 75"/>
                      <a:gd name="T3" fmla="*/ 1 h 130"/>
                      <a:gd name="T4" fmla="*/ 0 w 75"/>
                      <a:gd name="T5" fmla="*/ 1 h 130"/>
                      <a:gd name="T6" fmla="*/ 0 w 75"/>
                      <a:gd name="T7" fmla="*/ 1 h 130"/>
                      <a:gd name="T8" fmla="*/ 0 w 75"/>
                      <a:gd name="T9" fmla="*/ 1 h 130"/>
                      <a:gd name="T10" fmla="*/ 0 w 75"/>
                      <a:gd name="T11" fmla="*/ 1 h 130"/>
                      <a:gd name="T12" fmla="*/ 0 w 75"/>
                      <a:gd name="T13" fmla="*/ 1 h 130"/>
                      <a:gd name="T14" fmla="*/ 0 w 75"/>
                      <a:gd name="T15" fmla="*/ 1 h 130"/>
                      <a:gd name="T16" fmla="*/ 0 w 75"/>
                      <a:gd name="T17" fmla="*/ 1 h 130"/>
                      <a:gd name="T18" fmla="*/ 0 w 75"/>
                      <a:gd name="T19" fmla="*/ 1 h 130"/>
                      <a:gd name="T20" fmla="*/ 0 w 75"/>
                      <a:gd name="T21" fmla="*/ 0 h 130"/>
                      <a:gd name="T22" fmla="*/ 0 w 75"/>
                      <a:gd name="T23" fmla="*/ 1 h 130"/>
                      <a:gd name="T24" fmla="*/ 0 w 75"/>
                      <a:gd name="T25" fmla="*/ 1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
                      <a:gd name="T40" fmla="*/ 0 h 130"/>
                      <a:gd name="T41" fmla="*/ 75 w 75"/>
                      <a:gd name="T42" fmla="*/ 130 h 1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 h="130">
                        <a:moveTo>
                          <a:pt x="28" y="130"/>
                        </a:moveTo>
                        <a:lnTo>
                          <a:pt x="28" y="49"/>
                        </a:lnTo>
                        <a:lnTo>
                          <a:pt x="25" y="48"/>
                        </a:lnTo>
                        <a:lnTo>
                          <a:pt x="20" y="43"/>
                        </a:lnTo>
                        <a:lnTo>
                          <a:pt x="16" y="38"/>
                        </a:lnTo>
                        <a:lnTo>
                          <a:pt x="11" y="31"/>
                        </a:lnTo>
                        <a:lnTo>
                          <a:pt x="7" y="23"/>
                        </a:lnTo>
                        <a:lnTo>
                          <a:pt x="3" y="15"/>
                        </a:lnTo>
                        <a:lnTo>
                          <a:pt x="1" y="7"/>
                        </a:lnTo>
                        <a:lnTo>
                          <a:pt x="0" y="0"/>
                        </a:lnTo>
                        <a:lnTo>
                          <a:pt x="75" y="57"/>
                        </a:lnTo>
                        <a:lnTo>
                          <a:pt x="75" y="81"/>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72" name="Freeform 20">
                    <a:extLst>
                      <a:ext uri="{FF2B5EF4-FFF2-40B4-BE49-F238E27FC236}">
                        <a16:creationId xmlns:a16="http://schemas.microsoft.com/office/drawing/2014/main" id="{05F3ADAE-F738-4BED-F43D-1883626E1502}"/>
                      </a:ext>
                    </a:extLst>
                  </p:cNvPr>
                  <p:cNvSpPr>
                    <a:spLocks/>
                  </p:cNvSpPr>
                  <p:nvPr/>
                </p:nvSpPr>
                <p:spPr bwMode="auto">
                  <a:xfrm>
                    <a:off x="3987" y="1761"/>
                    <a:ext cx="13" cy="86"/>
                  </a:xfrm>
                  <a:custGeom>
                    <a:avLst/>
                    <a:gdLst>
                      <a:gd name="T0" fmla="*/ 0 w 39"/>
                      <a:gd name="T1" fmla="*/ 1 h 172"/>
                      <a:gd name="T2" fmla="*/ 0 w 39"/>
                      <a:gd name="T3" fmla="*/ 1 h 172"/>
                      <a:gd name="T4" fmla="*/ 0 w 39"/>
                      <a:gd name="T5" fmla="*/ 1 h 172"/>
                      <a:gd name="T6" fmla="*/ 0 w 39"/>
                      <a:gd name="T7" fmla="*/ 1 h 172"/>
                      <a:gd name="T8" fmla="*/ 0 w 39"/>
                      <a:gd name="T9" fmla="*/ 1 h 172"/>
                      <a:gd name="T10" fmla="*/ 0 w 39"/>
                      <a:gd name="T11" fmla="*/ 1 h 172"/>
                      <a:gd name="T12" fmla="*/ 0 w 39"/>
                      <a:gd name="T13" fmla="*/ 1 h 172"/>
                      <a:gd name="T14" fmla="*/ 0 w 39"/>
                      <a:gd name="T15" fmla="*/ 1 h 172"/>
                      <a:gd name="T16" fmla="*/ 0 w 39"/>
                      <a:gd name="T17" fmla="*/ 1 h 172"/>
                      <a:gd name="T18" fmla="*/ 0 w 39"/>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
                      <a:gd name="T31" fmla="*/ 0 h 172"/>
                      <a:gd name="T32" fmla="*/ 39 w 39"/>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 h="172">
                        <a:moveTo>
                          <a:pt x="38" y="172"/>
                        </a:moveTo>
                        <a:lnTo>
                          <a:pt x="38" y="172"/>
                        </a:lnTo>
                        <a:lnTo>
                          <a:pt x="39" y="148"/>
                        </a:lnTo>
                        <a:lnTo>
                          <a:pt x="36" y="127"/>
                        </a:lnTo>
                        <a:lnTo>
                          <a:pt x="30" y="106"/>
                        </a:lnTo>
                        <a:lnTo>
                          <a:pt x="22" y="86"/>
                        </a:lnTo>
                        <a:lnTo>
                          <a:pt x="15" y="66"/>
                        </a:lnTo>
                        <a:lnTo>
                          <a:pt x="7" y="45"/>
                        </a:lnTo>
                        <a:lnTo>
                          <a:pt x="2" y="24"/>
                        </a:lnTo>
                        <a:lnTo>
                          <a:pt x="0"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73" name="Freeform 21">
                    <a:extLst>
                      <a:ext uri="{FF2B5EF4-FFF2-40B4-BE49-F238E27FC236}">
                        <a16:creationId xmlns:a16="http://schemas.microsoft.com/office/drawing/2014/main" id="{5F2C9717-9739-F3A7-A6CD-30231C6A3333}"/>
                      </a:ext>
                    </a:extLst>
                  </p:cNvPr>
                  <p:cNvSpPr>
                    <a:spLocks/>
                  </p:cNvSpPr>
                  <p:nvPr/>
                </p:nvSpPr>
                <p:spPr bwMode="auto">
                  <a:xfrm>
                    <a:off x="4021" y="1602"/>
                    <a:ext cx="112" cy="253"/>
                  </a:xfrm>
                  <a:custGeom>
                    <a:avLst/>
                    <a:gdLst>
                      <a:gd name="T0" fmla="*/ 0 w 335"/>
                      <a:gd name="T1" fmla="*/ 1 h 506"/>
                      <a:gd name="T2" fmla="*/ 0 w 335"/>
                      <a:gd name="T3" fmla="*/ 1 h 506"/>
                      <a:gd name="T4" fmla="*/ 0 w 335"/>
                      <a:gd name="T5" fmla="*/ 1 h 506"/>
                      <a:gd name="T6" fmla="*/ 0 w 335"/>
                      <a:gd name="T7" fmla="*/ 1 h 506"/>
                      <a:gd name="T8" fmla="*/ 0 w 335"/>
                      <a:gd name="T9" fmla="*/ 1 h 506"/>
                      <a:gd name="T10" fmla="*/ 0 w 335"/>
                      <a:gd name="T11" fmla="*/ 1 h 506"/>
                      <a:gd name="T12" fmla="*/ 0 w 335"/>
                      <a:gd name="T13" fmla="*/ 1 h 506"/>
                      <a:gd name="T14" fmla="*/ 0 w 335"/>
                      <a:gd name="T15" fmla="*/ 1 h 506"/>
                      <a:gd name="T16" fmla="*/ 0 w 335"/>
                      <a:gd name="T17" fmla="*/ 1 h 506"/>
                      <a:gd name="T18" fmla="*/ 0 w 335"/>
                      <a:gd name="T19" fmla="*/ 1 h 506"/>
                      <a:gd name="T20" fmla="*/ 0 w 335"/>
                      <a:gd name="T21" fmla="*/ 1 h 506"/>
                      <a:gd name="T22" fmla="*/ 0 w 335"/>
                      <a:gd name="T23" fmla="*/ 1 h 506"/>
                      <a:gd name="T24" fmla="*/ 0 w 335"/>
                      <a:gd name="T25" fmla="*/ 1 h 506"/>
                      <a:gd name="T26" fmla="*/ 0 w 335"/>
                      <a:gd name="T27" fmla="*/ 1 h 506"/>
                      <a:gd name="T28" fmla="*/ 0 w 335"/>
                      <a:gd name="T29" fmla="*/ 1 h 506"/>
                      <a:gd name="T30" fmla="*/ 0 w 335"/>
                      <a:gd name="T31" fmla="*/ 1 h 506"/>
                      <a:gd name="T32" fmla="*/ 0 w 335"/>
                      <a:gd name="T33" fmla="*/ 1 h 506"/>
                      <a:gd name="T34" fmla="*/ 0 w 335"/>
                      <a:gd name="T35" fmla="*/ 1 h 506"/>
                      <a:gd name="T36" fmla="*/ 0 w 335"/>
                      <a:gd name="T37" fmla="*/ 1 h 506"/>
                      <a:gd name="T38" fmla="*/ 0 w 335"/>
                      <a:gd name="T39" fmla="*/ 1 h 506"/>
                      <a:gd name="T40" fmla="*/ 0 w 335"/>
                      <a:gd name="T41" fmla="*/ 1 h 506"/>
                      <a:gd name="T42" fmla="*/ 0 w 335"/>
                      <a:gd name="T43" fmla="*/ 1 h 506"/>
                      <a:gd name="T44" fmla="*/ 0 w 335"/>
                      <a:gd name="T45" fmla="*/ 1 h 506"/>
                      <a:gd name="T46" fmla="*/ 0 w 335"/>
                      <a:gd name="T47" fmla="*/ 1 h 506"/>
                      <a:gd name="T48" fmla="*/ 0 w 335"/>
                      <a:gd name="T49" fmla="*/ 1 h 506"/>
                      <a:gd name="T50" fmla="*/ 0 w 335"/>
                      <a:gd name="T51" fmla="*/ 1 h 506"/>
                      <a:gd name="T52" fmla="*/ 0 w 335"/>
                      <a:gd name="T53" fmla="*/ 0 h 506"/>
                      <a:gd name="T54" fmla="*/ 0 w 335"/>
                      <a:gd name="T55" fmla="*/ 0 h 506"/>
                      <a:gd name="T56" fmla="*/ 0 w 335"/>
                      <a:gd name="T57" fmla="*/ 1 h 506"/>
                      <a:gd name="T58" fmla="*/ 0 w 335"/>
                      <a:gd name="T59" fmla="*/ 1 h 506"/>
                      <a:gd name="T60" fmla="*/ 0 w 335"/>
                      <a:gd name="T61" fmla="*/ 1 h 506"/>
                      <a:gd name="T62" fmla="*/ 0 w 335"/>
                      <a:gd name="T63" fmla="*/ 1 h 506"/>
                      <a:gd name="T64" fmla="*/ 0 w 335"/>
                      <a:gd name="T65" fmla="*/ 1 h 506"/>
                      <a:gd name="T66" fmla="*/ 0 w 335"/>
                      <a:gd name="T67" fmla="*/ 1 h 506"/>
                      <a:gd name="T68" fmla="*/ 0 w 335"/>
                      <a:gd name="T69" fmla="*/ 1 h 506"/>
                      <a:gd name="T70" fmla="*/ 0 w 335"/>
                      <a:gd name="T71" fmla="*/ 1 h 506"/>
                      <a:gd name="T72" fmla="*/ 0 w 335"/>
                      <a:gd name="T73" fmla="*/ 1 h 506"/>
                      <a:gd name="T74" fmla="*/ 0 w 335"/>
                      <a:gd name="T75" fmla="*/ 1 h 506"/>
                      <a:gd name="T76" fmla="*/ 0 w 335"/>
                      <a:gd name="T77" fmla="*/ 1 h 506"/>
                      <a:gd name="T78" fmla="*/ 0 w 335"/>
                      <a:gd name="T79" fmla="*/ 1 h 506"/>
                      <a:gd name="T80" fmla="*/ 0 w 335"/>
                      <a:gd name="T81" fmla="*/ 1 h 506"/>
                      <a:gd name="T82" fmla="*/ 0 w 335"/>
                      <a:gd name="T83" fmla="*/ 1 h 506"/>
                      <a:gd name="T84" fmla="*/ 0 w 335"/>
                      <a:gd name="T85" fmla="*/ 1 h 506"/>
                      <a:gd name="T86" fmla="*/ 0 w 335"/>
                      <a:gd name="T87" fmla="*/ 1 h 506"/>
                      <a:gd name="T88" fmla="*/ 0 w 335"/>
                      <a:gd name="T89" fmla="*/ 1 h 506"/>
                      <a:gd name="T90" fmla="*/ 0 w 335"/>
                      <a:gd name="T91" fmla="*/ 1 h 506"/>
                      <a:gd name="T92" fmla="*/ 0 w 335"/>
                      <a:gd name="T93" fmla="*/ 1 h 506"/>
                      <a:gd name="T94" fmla="*/ 0 w 335"/>
                      <a:gd name="T95" fmla="*/ 1 h 506"/>
                      <a:gd name="T96" fmla="*/ 0 w 335"/>
                      <a:gd name="T97" fmla="*/ 1 h 506"/>
                      <a:gd name="T98" fmla="*/ 0 w 335"/>
                      <a:gd name="T99" fmla="*/ 1 h 506"/>
                      <a:gd name="T100" fmla="*/ 0 w 335"/>
                      <a:gd name="T101" fmla="*/ 1 h 506"/>
                      <a:gd name="T102" fmla="*/ 0 w 335"/>
                      <a:gd name="T103" fmla="*/ 1 h 506"/>
                      <a:gd name="T104" fmla="*/ 0 w 335"/>
                      <a:gd name="T105" fmla="*/ 1 h 506"/>
                      <a:gd name="T106" fmla="*/ 0 w 335"/>
                      <a:gd name="T107" fmla="*/ 1 h 506"/>
                      <a:gd name="T108" fmla="*/ 0 w 335"/>
                      <a:gd name="T109" fmla="*/ 1 h 506"/>
                      <a:gd name="T110" fmla="*/ 0 w 335"/>
                      <a:gd name="T111" fmla="*/ 1 h 506"/>
                      <a:gd name="T112" fmla="*/ 0 w 335"/>
                      <a:gd name="T113" fmla="*/ 1 h 506"/>
                      <a:gd name="T114" fmla="*/ 0 w 335"/>
                      <a:gd name="T115" fmla="*/ 1 h 506"/>
                      <a:gd name="T116" fmla="*/ 0 w 335"/>
                      <a:gd name="T117" fmla="*/ 1 h 506"/>
                      <a:gd name="T118" fmla="*/ 0 w 335"/>
                      <a:gd name="T119" fmla="*/ 1 h 506"/>
                      <a:gd name="T120" fmla="*/ 0 w 335"/>
                      <a:gd name="T121" fmla="*/ 1 h 506"/>
                      <a:gd name="T122" fmla="*/ 0 w 335"/>
                      <a:gd name="T123" fmla="*/ 1 h 5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35"/>
                      <a:gd name="T187" fmla="*/ 0 h 506"/>
                      <a:gd name="T188" fmla="*/ 335 w 335"/>
                      <a:gd name="T189" fmla="*/ 506 h 5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35" h="506">
                        <a:moveTo>
                          <a:pt x="0" y="506"/>
                        </a:moveTo>
                        <a:lnTo>
                          <a:pt x="0" y="506"/>
                        </a:lnTo>
                        <a:lnTo>
                          <a:pt x="6" y="475"/>
                        </a:lnTo>
                        <a:lnTo>
                          <a:pt x="12" y="445"/>
                        </a:lnTo>
                        <a:lnTo>
                          <a:pt x="21" y="413"/>
                        </a:lnTo>
                        <a:lnTo>
                          <a:pt x="30" y="382"/>
                        </a:lnTo>
                        <a:lnTo>
                          <a:pt x="42" y="351"/>
                        </a:lnTo>
                        <a:lnTo>
                          <a:pt x="54" y="321"/>
                        </a:lnTo>
                        <a:lnTo>
                          <a:pt x="67" y="291"/>
                        </a:lnTo>
                        <a:lnTo>
                          <a:pt x="83" y="261"/>
                        </a:lnTo>
                        <a:lnTo>
                          <a:pt x="100" y="233"/>
                        </a:lnTo>
                        <a:lnTo>
                          <a:pt x="119" y="205"/>
                        </a:lnTo>
                        <a:lnTo>
                          <a:pt x="139" y="179"/>
                        </a:lnTo>
                        <a:lnTo>
                          <a:pt x="162" y="153"/>
                        </a:lnTo>
                        <a:lnTo>
                          <a:pt x="186" y="129"/>
                        </a:lnTo>
                        <a:lnTo>
                          <a:pt x="213" y="106"/>
                        </a:lnTo>
                        <a:lnTo>
                          <a:pt x="241" y="85"/>
                        </a:lnTo>
                        <a:lnTo>
                          <a:pt x="271" y="65"/>
                        </a:lnTo>
                        <a:lnTo>
                          <a:pt x="274" y="57"/>
                        </a:lnTo>
                        <a:lnTo>
                          <a:pt x="280" y="48"/>
                        </a:lnTo>
                        <a:lnTo>
                          <a:pt x="289" y="37"/>
                        </a:lnTo>
                        <a:lnTo>
                          <a:pt x="300" y="26"/>
                        </a:lnTo>
                        <a:lnTo>
                          <a:pt x="311" y="16"/>
                        </a:lnTo>
                        <a:lnTo>
                          <a:pt x="322" y="8"/>
                        </a:lnTo>
                        <a:lnTo>
                          <a:pt x="330" y="2"/>
                        </a:lnTo>
                        <a:lnTo>
                          <a:pt x="335" y="0"/>
                        </a:lnTo>
                        <a:lnTo>
                          <a:pt x="333" y="19"/>
                        </a:lnTo>
                        <a:lnTo>
                          <a:pt x="326" y="39"/>
                        </a:lnTo>
                        <a:lnTo>
                          <a:pt x="316" y="62"/>
                        </a:lnTo>
                        <a:lnTo>
                          <a:pt x="303" y="83"/>
                        </a:lnTo>
                        <a:lnTo>
                          <a:pt x="288" y="104"/>
                        </a:lnTo>
                        <a:lnTo>
                          <a:pt x="274" y="123"/>
                        </a:lnTo>
                        <a:lnTo>
                          <a:pt x="258" y="141"/>
                        </a:lnTo>
                        <a:lnTo>
                          <a:pt x="243" y="155"/>
                        </a:lnTo>
                        <a:lnTo>
                          <a:pt x="231" y="165"/>
                        </a:lnTo>
                        <a:lnTo>
                          <a:pt x="218" y="176"/>
                        </a:lnTo>
                        <a:lnTo>
                          <a:pt x="203" y="187"/>
                        </a:lnTo>
                        <a:lnTo>
                          <a:pt x="190" y="198"/>
                        </a:lnTo>
                        <a:lnTo>
                          <a:pt x="175" y="209"/>
                        </a:lnTo>
                        <a:lnTo>
                          <a:pt x="160" y="221"/>
                        </a:lnTo>
                        <a:lnTo>
                          <a:pt x="146" y="232"/>
                        </a:lnTo>
                        <a:lnTo>
                          <a:pt x="131" y="243"/>
                        </a:lnTo>
                        <a:lnTo>
                          <a:pt x="118" y="256"/>
                        </a:lnTo>
                        <a:lnTo>
                          <a:pt x="104" y="268"/>
                        </a:lnTo>
                        <a:lnTo>
                          <a:pt x="92" y="281"/>
                        </a:lnTo>
                        <a:lnTo>
                          <a:pt x="81" y="294"/>
                        </a:lnTo>
                        <a:lnTo>
                          <a:pt x="70" y="308"/>
                        </a:lnTo>
                        <a:lnTo>
                          <a:pt x="61" y="321"/>
                        </a:lnTo>
                        <a:lnTo>
                          <a:pt x="53" y="336"/>
                        </a:lnTo>
                        <a:lnTo>
                          <a:pt x="47" y="351"/>
                        </a:lnTo>
                        <a:lnTo>
                          <a:pt x="45" y="370"/>
                        </a:lnTo>
                        <a:lnTo>
                          <a:pt x="47" y="396"/>
                        </a:lnTo>
                        <a:lnTo>
                          <a:pt x="52" y="424"/>
                        </a:lnTo>
                        <a:lnTo>
                          <a:pt x="57" y="453"/>
                        </a:lnTo>
                        <a:lnTo>
                          <a:pt x="64" y="477"/>
                        </a:lnTo>
                        <a:lnTo>
                          <a:pt x="70" y="495"/>
                        </a:lnTo>
                        <a:lnTo>
                          <a:pt x="74" y="503"/>
                        </a:lnTo>
                        <a:lnTo>
                          <a:pt x="75" y="49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74" name="Freeform 22">
                    <a:extLst>
                      <a:ext uri="{FF2B5EF4-FFF2-40B4-BE49-F238E27FC236}">
                        <a16:creationId xmlns:a16="http://schemas.microsoft.com/office/drawing/2014/main" id="{6E162B02-8F66-346A-0DE8-3E36DC512992}"/>
                      </a:ext>
                    </a:extLst>
                  </p:cNvPr>
                  <p:cNvSpPr>
                    <a:spLocks/>
                  </p:cNvSpPr>
                  <p:nvPr/>
                </p:nvSpPr>
                <p:spPr bwMode="auto">
                  <a:xfrm>
                    <a:off x="4021" y="1585"/>
                    <a:ext cx="26" cy="168"/>
                  </a:xfrm>
                  <a:custGeom>
                    <a:avLst/>
                    <a:gdLst>
                      <a:gd name="T0" fmla="*/ 0 w 79"/>
                      <a:gd name="T1" fmla="*/ 1 h 335"/>
                      <a:gd name="T2" fmla="*/ 0 w 79"/>
                      <a:gd name="T3" fmla="*/ 1 h 335"/>
                      <a:gd name="T4" fmla="*/ 0 w 79"/>
                      <a:gd name="T5" fmla="*/ 1 h 335"/>
                      <a:gd name="T6" fmla="*/ 0 w 79"/>
                      <a:gd name="T7" fmla="*/ 1 h 335"/>
                      <a:gd name="T8" fmla="*/ 0 w 79"/>
                      <a:gd name="T9" fmla="*/ 1 h 335"/>
                      <a:gd name="T10" fmla="*/ 0 w 79"/>
                      <a:gd name="T11" fmla="*/ 1 h 335"/>
                      <a:gd name="T12" fmla="*/ 0 w 79"/>
                      <a:gd name="T13" fmla="*/ 1 h 335"/>
                      <a:gd name="T14" fmla="*/ 0 w 79"/>
                      <a:gd name="T15" fmla="*/ 1 h 335"/>
                      <a:gd name="T16" fmla="*/ 0 w 79"/>
                      <a:gd name="T17" fmla="*/ 1 h 335"/>
                      <a:gd name="T18" fmla="*/ 0 w 79"/>
                      <a:gd name="T19" fmla="*/ 1 h 335"/>
                      <a:gd name="T20" fmla="*/ 0 w 79"/>
                      <a:gd name="T21" fmla="*/ 1 h 335"/>
                      <a:gd name="T22" fmla="*/ 0 w 79"/>
                      <a:gd name="T23" fmla="*/ 1 h 335"/>
                      <a:gd name="T24" fmla="*/ 0 w 79"/>
                      <a:gd name="T25" fmla="*/ 1 h 335"/>
                      <a:gd name="T26" fmla="*/ 0 w 79"/>
                      <a:gd name="T27" fmla="*/ 1 h 335"/>
                      <a:gd name="T28" fmla="*/ 0 w 79"/>
                      <a:gd name="T29" fmla="*/ 1 h 335"/>
                      <a:gd name="T30" fmla="*/ 0 w 79"/>
                      <a:gd name="T31" fmla="*/ 1 h 335"/>
                      <a:gd name="T32" fmla="*/ 0 w 79"/>
                      <a:gd name="T33" fmla="*/ 1 h 335"/>
                      <a:gd name="T34" fmla="*/ 0 w 79"/>
                      <a:gd name="T35" fmla="*/ 0 h 335"/>
                      <a:gd name="T36" fmla="*/ 0 w 79"/>
                      <a:gd name="T37" fmla="*/ 0 h 335"/>
                      <a:gd name="T38" fmla="*/ 0 w 79"/>
                      <a:gd name="T39" fmla="*/ 1 h 335"/>
                      <a:gd name="T40" fmla="*/ 0 w 79"/>
                      <a:gd name="T41" fmla="*/ 1 h 335"/>
                      <a:gd name="T42" fmla="*/ 0 w 79"/>
                      <a:gd name="T43" fmla="*/ 1 h 335"/>
                      <a:gd name="T44" fmla="*/ 0 w 79"/>
                      <a:gd name="T45" fmla="*/ 1 h 335"/>
                      <a:gd name="T46" fmla="*/ 0 w 79"/>
                      <a:gd name="T47" fmla="*/ 1 h 335"/>
                      <a:gd name="T48" fmla="*/ 0 w 79"/>
                      <a:gd name="T49" fmla="*/ 1 h 335"/>
                      <a:gd name="T50" fmla="*/ 0 w 79"/>
                      <a:gd name="T51" fmla="*/ 1 h 335"/>
                      <a:gd name="T52" fmla="*/ 0 w 79"/>
                      <a:gd name="T53" fmla="*/ 1 h 335"/>
                      <a:gd name="T54" fmla="*/ 0 w 79"/>
                      <a:gd name="T55" fmla="*/ 1 h 335"/>
                      <a:gd name="T56" fmla="*/ 0 w 79"/>
                      <a:gd name="T57" fmla="*/ 1 h 335"/>
                      <a:gd name="T58" fmla="*/ 0 w 79"/>
                      <a:gd name="T59" fmla="*/ 1 h 335"/>
                      <a:gd name="T60" fmla="*/ 0 w 79"/>
                      <a:gd name="T61" fmla="*/ 1 h 335"/>
                      <a:gd name="T62" fmla="*/ 0 w 79"/>
                      <a:gd name="T63" fmla="*/ 1 h 335"/>
                      <a:gd name="T64" fmla="*/ 0 w 79"/>
                      <a:gd name="T65" fmla="*/ 1 h 335"/>
                      <a:gd name="T66" fmla="*/ 0 w 79"/>
                      <a:gd name="T67" fmla="*/ 1 h 335"/>
                      <a:gd name="T68" fmla="*/ 0 w 79"/>
                      <a:gd name="T69" fmla="*/ 1 h 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9"/>
                      <a:gd name="T106" fmla="*/ 0 h 335"/>
                      <a:gd name="T107" fmla="*/ 79 w 79"/>
                      <a:gd name="T108" fmla="*/ 335 h 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9" h="335">
                        <a:moveTo>
                          <a:pt x="66" y="335"/>
                        </a:moveTo>
                        <a:lnTo>
                          <a:pt x="66" y="335"/>
                        </a:lnTo>
                        <a:lnTo>
                          <a:pt x="67" y="316"/>
                        </a:lnTo>
                        <a:lnTo>
                          <a:pt x="68" y="294"/>
                        </a:lnTo>
                        <a:lnTo>
                          <a:pt x="71" y="272"/>
                        </a:lnTo>
                        <a:lnTo>
                          <a:pt x="73" y="248"/>
                        </a:lnTo>
                        <a:lnTo>
                          <a:pt x="75" y="223"/>
                        </a:lnTo>
                        <a:lnTo>
                          <a:pt x="77" y="198"/>
                        </a:lnTo>
                        <a:lnTo>
                          <a:pt x="79" y="173"/>
                        </a:lnTo>
                        <a:lnTo>
                          <a:pt x="79" y="148"/>
                        </a:lnTo>
                        <a:lnTo>
                          <a:pt x="77" y="124"/>
                        </a:lnTo>
                        <a:lnTo>
                          <a:pt x="74" y="102"/>
                        </a:lnTo>
                        <a:lnTo>
                          <a:pt x="70" y="79"/>
                        </a:lnTo>
                        <a:lnTo>
                          <a:pt x="62" y="59"/>
                        </a:lnTo>
                        <a:lnTo>
                          <a:pt x="52" y="41"/>
                        </a:lnTo>
                        <a:lnTo>
                          <a:pt x="38" y="24"/>
                        </a:lnTo>
                        <a:lnTo>
                          <a:pt x="20" y="10"/>
                        </a:lnTo>
                        <a:lnTo>
                          <a:pt x="0" y="0"/>
                        </a:lnTo>
                        <a:lnTo>
                          <a:pt x="1" y="20"/>
                        </a:lnTo>
                        <a:lnTo>
                          <a:pt x="2" y="41"/>
                        </a:lnTo>
                        <a:lnTo>
                          <a:pt x="6" y="61"/>
                        </a:lnTo>
                        <a:lnTo>
                          <a:pt x="9" y="82"/>
                        </a:lnTo>
                        <a:lnTo>
                          <a:pt x="14" y="103"/>
                        </a:lnTo>
                        <a:lnTo>
                          <a:pt x="18" y="124"/>
                        </a:lnTo>
                        <a:lnTo>
                          <a:pt x="24" y="146"/>
                        </a:lnTo>
                        <a:lnTo>
                          <a:pt x="29" y="167"/>
                        </a:lnTo>
                        <a:lnTo>
                          <a:pt x="35" y="189"/>
                        </a:lnTo>
                        <a:lnTo>
                          <a:pt x="40" y="210"/>
                        </a:lnTo>
                        <a:lnTo>
                          <a:pt x="46" y="232"/>
                        </a:lnTo>
                        <a:lnTo>
                          <a:pt x="52" y="252"/>
                        </a:lnTo>
                        <a:lnTo>
                          <a:pt x="56" y="274"/>
                        </a:lnTo>
                        <a:lnTo>
                          <a:pt x="61" y="294"/>
                        </a:lnTo>
                        <a:lnTo>
                          <a:pt x="64" y="315"/>
                        </a:lnTo>
                        <a:lnTo>
                          <a:pt x="66" y="33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75" name="Freeform 23">
                    <a:extLst>
                      <a:ext uri="{FF2B5EF4-FFF2-40B4-BE49-F238E27FC236}">
                        <a16:creationId xmlns:a16="http://schemas.microsoft.com/office/drawing/2014/main" id="{B2DB92CF-7642-D322-C5C5-347FB61D38C9}"/>
                      </a:ext>
                    </a:extLst>
                  </p:cNvPr>
                  <p:cNvSpPr>
                    <a:spLocks/>
                  </p:cNvSpPr>
                  <p:nvPr/>
                </p:nvSpPr>
                <p:spPr bwMode="auto">
                  <a:xfrm>
                    <a:off x="4005" y="1720"/>
                    <a:ext cx="19" cy="107"/>
                  </a:xfrm>
                  <a:custGeom>
                    <a:avLst/>
                    <a:gdLst>
                      <a:gd name="T0" fmla="*/ 0 w 56"/>
                      <a:gd name="T1" fmla="*/ 0 h 213"/>
                      <a:gd name="T2" fmla="*/ 0 w 56"/>
                      <a:gd name="T3" fmla="*/ 0 h 213"/>
                      <a:gd name="T4" fmla="*/ 0 w 56"/>
                      <a:gd name="T5" fmla="*/ 1 h 213"/>
                      <a:gd name="T6" fmla="*/ 0 w 56"/>
                      <a:gd name="T7" fmla="*/ 1 h 213"/>
                      <a:gd name="T8" fmla="*/ 0 w 56"/>
                      <a:gd name="T9" fmla="*/ 1 h 213"/>
                      <a:gd name="T10" fmla="*/ 0 w 56"/>
                      <a:gd name="T11" fmla="*/ 1 h 213"/>
                      <a:gd name="T12" fmla="*/ 0 w 56"/>
                      <a:gd name="T13" fmla="*/ 1 h 213"/>
                      <a:gd name="T14" fmla="*/ 0 w 56"/>
                      <a:gd name="T15" fmla="*/ 1 h 213"/>
                      <a:gd name="T16" fmla="*/ 0 w 56"/>
                      <a:gd name="T17" fmla="*/ 1 h 213"/>
                      <a:gd name="T18" fmla="*/ 0 w 56"/>
                      <a:gd name="T19" fmla="*/ 1 h 213"/>
                      <a:gd name="T20" fmla="*/ 0 w 56"/>
                      <a:gd name="T21" fmla="*/ 1 h 213"/>
                      <a:gd name="T22" fmla="*/ 0 w 56"/>
                      <a:gd name="T23" fmla="*/ 1 h 213"/>
                      <a:gd name="T24" fmla="*/ 0 w 56"/>
                      <a:gd name="T25" fmla="*/ 1 h 213"/>
                      <a:gd name="T26" fmla="*/ 0 w 56"/>
                      <a:gd name="T27" fmla="*/ 1 h 213"/>
                      <a:gd name="T28" fmla="*/ 0 w 56"/>
                      <a:gd name="T29" fmla="*/ 1 h 213"/>
                      <a:gd name="T30" fmla="*/ 0 w 56"/>
                      <a:gd name="T31" fmla="*/ 1 h 213"/>
                      <a:gd name="T32" fmla="*/ 0 w 56"/>
                      <a:gd name="T33" fmla="*/ 1 h 213"/>
                      <a:gd name="T34" fmla="*/ 0 w 56"/>
                      <a:gd name="T35" fmla="*/ 1 h 213"/>
                      <a:gd name="T36" fmla="*/ 0 w 56"/>
                      <a:gd name="T37" fmla="*/ 1 h 213"/>
                      <a:gd name="T38" fmla="*/ 0 w 56"/>
                      <a:gd name="T39" fmla="*/ 1 h 213"/>
                      <a:gd name="T40" fmla="*/ 0 w 56"/>
                      <a:gd name="T41" fmla="*/ 1 h 213"/>
                      <a:gd name="T42" fmla="*/ 0 w 56"/>
                      <a:gd name="T43" fmla="*/ 1 h 213"/>
                      <a:gd name="T44" fmla="*/ 0 w 56"/>
                      <a:gd name="T45" fmla="*/ 1 h 2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6"/>
                      <a:gd name="T70" fmla="*/ 0 h 213"/>
                      <a:gd name="T71" fmla="*/ 56 w 56"/>
                      <a:gd name="T72" fmla="*/ 213 h 2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6" h="213">
                        <a:moveTo>
                          <a:pt x="56" y="0"/>
                        </a:moveTo>
                        <a:lnTo>
                          <a:pt x="56" y="0"/>
                        </a:lnTo>
                        <a:lnTo>
                          <a:pt x="56" y="14"/>
                        </a:lnTo>
                        <a:lnTo>
                          <a:pt x="54" y="28"/>
                        </a:lnTo>
                        <a:lnTo>
                          <a:pt x="52" y="41"/>
                        </a:lnTo>
                        <a:lnTo>
                          <a:pt x="49" y="55"/>
                        </a:lnTo>
                        <a:lnTo>
                          <a:pt x="45" y="67"/>
                        </a:lnTo>
                        <a:lnTo>
                          <a:pt x="42" y="81"/>
                        </a:lnTo>
                        <a:lnTo>
                          <a:pt x="37" y="93"/>
                        </a:lnTo>
                        <a:lnTo>
                          <a:pt x="34" y="107"/>
                        </a:lnTo>
                        <a:lnTo>
                          <a:pt x="29" y="120"/>
                        </a:lnTo>
                        <a:lnTo>
                          <a:pt x="25" y="133"/>
                        </a:lnTo>
                        <a:lnTo>
                          <a:pt x="21" y="146"/>
                        </a:lnTo>
                        <a:lnTo>
                          <a:pt x="17" y="159"/>
                        </a:lnTo>
                        <a:lnTo>
                          <a:pt x="15" y="173"/>
                        </a:lnTo>
                        <a:lnTo>
                          <a:pt x="12" y="186"/>
                        </a:lnTo>
                        <a:lnTo>
                          <a:pt x="10" y="200"/>
                        </a:lnTo>
                        <a:lnTo>
                          <a:pt x="10" y="213"/>
                        </a:lnTo>
                        <a:lnTo>
                          <a:pt x="9" y="205"/>
                        </a:lnTo>
                        <a:lnTo>
                          <a:pt x="6" y="196"/>
                        </a:lnTo>
                        <a:lnTo>
                          <a:pt x="1" y="187"/>
                        </a:lnTo>
                        <a:lnTo>
                          <a:pt x="0"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76" name="Freeform 24">
                    <a:extLst>
                      <a:ext uri="{FF2B5EF4-FFF2-40B4-BE49-F238E27FC236}">
                        <a16:creationId xmlns:a16="http://schemas.microsoft.com/office/drawing/2014/main" id="{F27E7570-EB94-5520-EFC8-258E2344B6EB}"/>
                      </a:ext>
                    </a:extLst>
                  </p:cNvPr>
                  <p:cNvSpPr>
                    <a:spLocks/>
                  </p:cNvSpPr>
                  <p:nvPr/>
                </p:nvSpPr>
                <p:spPr bwMode="auto">
                  <a:xfrm>
                    <a:off x="3956" y="1790"/>
                    <a:ext cx="34" cy="37"/>
                  </a:xfrm>
                  <a:custGeom>
                    <a:avLst/>
                    <a:gdLst>
                      <a:gd name="T0" fmla="*/ 0 w 103"/>
                      <a:gd name="T1" fmla="*/ 0 h 73"/>
                      <a:gd name="T2" fmla="*/ 0 w 103"/>
                      <a:gd name="T3" fmla="*/ 1 h 73"/>
                      <a:gd name="T4" fmla="*/ 0 w 103"/>
                      <a:gd name="T5" fmla="*/ 1 h 73"/>
                      <a:gd name="T6" fmla="*/ 0 w 103"/>
                      <a:gd name="T7" fmla="*/ 1 h 73"/>
                      <a:gd name="T8" fmla="*/ 0 w 103"/>
                      <a:gd name="T9" fmla="*/ 1 h 73"/>
                      <a:gd name="T10" fmla="*/ 0 w 103"/>
                      <a:gd name="T11" fmla="*/ 1 h 73"/>
                      <a:gd name="T12" fmla="*/ 0 w 103"/>
                      <a:gd name="T13" fmla="*/ 1 h 73"/>
                      <a:gd name="T14" fmla="*/ 0 w 103"/>
                      <a:gd name="T15" fmla="*/ 1 h 73"/>
                      <a:gd name="T16" fmla="*/ 0 w 103"/>
                      <a:gd name="T17" fmla="*/ 1 h 73"/>
                      <a:gd name="T18" fmla="*/ 0 w 103"/>
                      <a:gd name="T19" fmla="*/ 1 h 73"/>
                      <a:gd name="T20" fmla="*/ 0 w 103"/>
                      <a:gd name="T21" fmla="*/ 1 h 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3"/>
                      <a:gd name="T34" fmla="*/ 0 h 73"/>
                      <a:gd name="T35" fmla="*/ 103 w 103"/>
                      <a:gd name="T36" fmla="*/ 73 h 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3" h="73">
                        <a:moveTo>
                          <a:pt x="0" y="0"/>
                        </a:moveTo>
                        <a:lnTo>
                          <a:pt x="19" y="33"/>
                        </a:lnTo>
                        <a:lnTo>
                          <a:pt x="32" y="42"/>
                        </a:lnTo>
                        <a:lnTo>
                          <a:pt x="45" y="52"/>
                        </a:lnTo>
                        <a:lnTo>
                          <a:pt x="57" y="61"/>
                        </a:lnTo>
                        <a:lnTo>
                          <a:pt x="68" y="69"/>
                        </a:lnTo>
                        <a:lnTo>
                          <a:pt x="78" y="73"/>
                        </a:lnTo>
                        <a:lnTo>
                          <a:pt x="87" y="73"/>
                        </a:lnTo>
                        <a:lnTo>
                          <a:pt x="95" y="68"/>
                        </a:lnTo>
                        <a:lnTo>
                          <a:pt x="103" y="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77" name="Freeform 25">
                    <a:extLst>
                      <a:ext uri="{FF2B5EF4-FFF2-40B4-BE49-F238E27FC236}">
                        <a16:creationId xmlns:a16="http://schemas.microsoft.com/office/drawing/2014/main" id="{3BA3FA8D-5640-B3A6-9B9F-34DF77604DC4}"/>
                      </a:ext>
                    </a:extLst>
                  </p:cNvPr>
                  <p:cNvSpPr>
                    <a:spLocks/>
                  </p:cNvSpPr>
                  <p:nvPr/>
                </p:nvSpPr>
                <p:spPr bwMode="auto">
                  <a:xfrm>
                    <a:off x="3847" y="1745"/>
                    <a:ext cx="27" cy="102"/>
                  </a:xfrm>
                  <a:custGeom>
                    <a:avLst/>
                    <a:gdLst>
                      <a:gd name="T0" fmla="*/ 0 w 82"/>
                      <a:gd name="T1" fmla="*/ 0 h 204"/>
                      <a:gd name="T2" fmla="*/ 0 w 82"/>
                      <a:gd name="T3" fmla="*/ 0 h 204"/>
                      <a:gd name="T4" fmla="*/ 0 w 82"/>
                      <a:gd name="T5" fmla="*/ 1 h 204"/>
                      <a:gd name="T6" fmla="*/ 0 w 82"/>
                      <a:gd name="T7" fmla="*/ 1 h 204"/>
                      <a:gd name="T8" fmla="*/ 0 w 82"/>
                      <a:gd name="T9" fmla="*/ 1 h 204"/>
                      <a:gd name="T10" fmla="*/ 0 w 82"/>
                      <a:gd name="T11" fmla="*/ 1 h 204"/>
                      <a:gd name="T12" fmla="*/ 0 w 82"/>
                      <a:gd name="T13" fmla="*/ 1 h 204"/>
                      <a:gd name="T14" fmla="*/ 0 w 82"/>
                      <a:gd name="T15" fmla="*/ 1 h 204"/>
                      <a:gd name="T16" fmla="*/ 0 w 82"/>
                      <a:gd name="T17" fmla="*/ 1 h 204"/>
                      <a:gd name="T18" fmla="*/ 0 w 82"/>
                      <a:gd name="T19" fmla="*/ 1 h 204"/>
                      <a:gd name="T20" fmla="*/ 0 w 82"/>
                      <a:gd name="T21" fmla="*/ 1 h 204"/>
                      <a:gd name="T22" fmla="*/ 0 w 82"/>
                      <a:gd name="T23" fmla="*/ 1 h 204"/>
                      <a:gd name="T24" fmla="*/ 0 w 82"/>
                      <a:gd name="T25" fmla="*/ 1 h 204"/>
                      <a:gd name="T26" fmla="*/ 0 w 82"/>
                      <a:gd name="T27" fmla="*/ 1 h 204"/>
                      <a:gd name="T28" fmla="*/ 0 w 82"/>
                      <a:gd name="T29" fmla="*/ 1 h 204"/>
                      <a:gd name="T30" fmla="*/ 0 w 82"/>
                      <a:gd name="T31" fmla="*/ 1 h 204"/>
                      <a:gd name="T32" fmla="*/ 0 w 82"/>
                      <a:gd name="T33" fmla="*/ 1 h 204"/>
                      <a:gd name="T34" fmla="*/ 0 w 82"/>
                      <a:gd name="T35" fmla="*/ 1 h 204"/>
                      <a:gd name="T36" fmla="*/ 0 w 82"/>
                      <a:gd name="T37" fmla="*/ 1 h 204"/>
                      <a:gd name="T38" fmla="*/ 0 w 82"/>
                      <a:gd name="T39" fmla="*/ 1 h 204"/>
                      <a:gd name="T40" fmla="*/ 0 w 82"/>
                      <a:gd name="T41" fmla="*/ 1 h 204"/>
                      <a:gd name="T42" fmla="*/ 0 w 82"/>
                      <a:gd name="T43" fmla="*/ 1 h 204"/>
                      <a:gd name="T44" fmla="*/ 0 w 82"/>
                      <a:gd name="T45" fmla="*/ 1 h 204"/>
                      <a:gd name="T46" fmla="*/ 0 w 82"/>
                      <a:gd name="T47" fmla="*/ 1 h 204"/>
                      <a:gd name="T48" fmla="*/ 0 w 82"/>
                      <a:gd name="T49" fmla="*/ 1 h 204"/>
                      <a:gd name="T50" fmla="*/ 0 w 82"/>
                      <a:gd name="T51" fmla="*/ 1 h 204"/>
                      <a:gd name="T52" fmla="*/ 0 w 82"/>
                      <a:gd name="T53" fmla="*/ 1 h 204"/>
                      <a:gd name="T54" fmla="*/ 0 w 82"/>
                      <a:gd name="T55" fmla="*/ 1 h 204"/>
                      <a:gd name="T56" fmla="*/ 0 w 82"/>
                      <a:gd name="T57" fmla="*/ 1 h 204"/>
                      <a:gd name="T58" fmla="*/ 0 w 82"/>
                      <a:gd name="T59" fmla="*/ 1 h 204"/>
                      <a:gd name="T60" fmla="*/ 0 w 82"/>
                      <a:gd name="T61" fmla="*/ 1 h 204"/>
                      <a:gd name="T62" fmla="*/ 0 w 82"/>
                      <a:gd name="T63" fmla="*/ 1 h 204"/>
                      <a:gd name="T64" fmla="*/ 0 w 82"/>
                      <a:gd name="T65" fmla="*/ 1 h 204"/>
                      <a:gd name="T66" fmla="*/ 0 w 82"/>
                      <a:gd name="T67" fmla="*/ 1 h 204"/>
                      <a:gd name="T68" fmla="*/ 0 w 82"/>
                      <a:gd name="T69" fmla="*/ 1 h 204"/>
                      <a:gd name="T70" fmla="*/ 0 w 82"/>
                      <a:gd name="T71" fmla="*/ 1 h 2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204"/>
                      <a:gd name="T110" fmla="*/ 82 w 82"/>
                      <a:gd name="T111" fmla="*/ 204 h 2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204">
                        <a:moveTo>
                          <a:pt x="0" y="0"/>
                        </a:moveTo>
                        <a:lnTo>
                          <a:pt x="0" y="0"/>
                        </a:lnTo>
                        <a:lnTo>
                          <a:pt x="3" y="8"/>
                        </a:lnTo>
                        <a:lnTo>
                          <a:pt x="6" y="18"/>
                        </a:lnTo>
                        <a:lnTo>
                          <a:pt x="9" y="31"/>
                        </a:lnTo>
                        <a:lnTo>
                          <a:pt x="11" y="46"/>
                        </a:lnTo>
                        <a:lnTo>
                          <a:pt x="14" y="61"/>
                        </a:lnTo>
                        <a:lnTo>
                          <a:pt x="17" y="78"/>
                        </a:lnTo>
                        <a:lnTo>
                          <a:pt x="19" y="96"/>
                        </a:lnTo>
                        <a:lnTo>
                          <a:pt x="22" y="113"/>
                        </a:lnTo>
                        <a:lnTo>
                          <a:pt x="26" y="132"/>
                        </a:lnTo>
                        <a:lnTo>
                          <a:pt x="29" y="147"/>
                        </a:lnTo>
                        <a:lnTo>
                          <a:pt x="33" y="163"/>
                        </a:lnTo>
                        <a:lnTo>
                          <a:pt x="38" y="177"/>
                        </a:lnTo>
                        <a:lnTo>
                          <a:pt x="43" y="188"/>
                        </a:lnTo>
                        <a:lnTo>
                          <a:pt x="49" y="196"/>
                        </a:lnTo>
                        <a:lnTo>
                          <a:pt x="57" y="202"/>
                        </a:lnTo>
                        <a:lnTo>
                          <a:pt x="65" y="204"/>
                        </a:lnTo>
                        <a:lnTo>
                          <a:pt x="65" y="192"/>
                        </a:lnTo>
                        <a:lnTo>
                          <a:pt x="66" y="180"/>
                        </a:lnTo>
                        <a:lnTo>
                          <a:pt x="68" y="170"/>
                        </a:lnTo>
                        <a:lnTo>
                          <a:pt x="70" y="159"/>
                        </a:lnTo>
                        <a:lnTo>
                          <a:pt x="71" y="149"/>
                        </a:lnTo>
                        <a:lnTo>
                          <a:pt x="74" y="137"/>
                        </a:lnTo>
                        <a:lnTo>
                          <a:pt x="75" y="126"/>
                        </a:lnTo>
                        <a:lnTo>
                          <a:pt x="75" y="115"/>
                        </a:lnTo>
                        <a:lnTo>
                          <a:pt x="78" y="110"/>
                        </a:lnTo>
                        <a:lnTo>
                          <a:pt x="80" y="103"/>
                        </a:lnTo>
                        <a:lnTo>
                          <a:pt x="82" y="94"/>
                        </a:lnTo>
                        <a:lnTo>
                          <a:pt x="82" y="84"/>
                        </a:lnTo>
                        <a:lnTo>
                          <a:pt x="82" y="74"/>
                        </a:lnTo>
                        <a:lnTo>
                          <a:pt x="80" y="65"/>
                        </a:lnTo>
                        <a:lnTo>
                          <a:pt x="78" y="56"/>
                        </a:lnTo>
                        <a:lnTo>
                          <a:pt x="75" y="4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78" name="Freeform 26">
                    <a:extLst>
                      <a:ext uri="{FF2B5EF4-FFF2-40B4-BE49-F238E27FC236}">
                        <a16:creationId xmlns:a16="http://schemas.microsoft.com/office/drawing/2014/main" id="{7AA39D8A-F75E-8486-681D-1CB72DCAE715}"/>
                      </a:ext>
                    </a:extLst>
                  </p:cNvPr>
                  <p:cNvSpPr>
                    <a:spLocks/>
                  </p:cNvSpPr>
                  <p:nvPr/>
                </p:nvSpPr>
                <p:spPr bwMode="auto">
                  <a:xfrm>
                    <a:off x="4055" y="1712"/>
                    <a:ext cx="32" cy="139"/>
                  </a:xfrm>
                  <a:custGeom>
                    <a:avLst/>
                    <a:gdLst>
                      <a:gd name="T0" fmla="*/ 0 w 94"/>
                      <a:gd name="T1" fmla="*/ 1 h 277"/>
                      <a:gd name="T2" fmla="*/ 0 w 94"/>
                      <a:gd name="T3" fmla="*/ 1 h 277"/>
                      <a:gd name="T4" fmla="*/ 0 w 94"/>
                      <a:gd name="T5" fmla="*/ 1 h 277"/>
                      <a:gd name="T6" fmla="*/ 0 w 94"/>
                      <a:gd name="T7" fmla="*/ 1 h 277"/>
                      <a:gd name="T8" fmla="*/ 0 w 94"/>
                      <a:gd name="T9" fmla="*/ 1 h 277"/>
                      <a:gd name="T10" fmla="*/ 0 w 94"/>
                      <a:gd name="T11" fmla="*/ 1 h 277"/>
                      <a:gd name="T12" fmla="*/ 0 w 94"/>
                      <a:gd name="T13" fmla="*/ 1 h 277"/>
                      <a:gd name="T14" fmla="*/ 0 w 94"/>
                      <a:gd name="T15" fmla="*/ 1 h 277"/>
                      <a:gd name="T16" fmla="*/ 0 w 94"/>
                      <a:gd name="T17" fmla="*/ 1 h 277"/>
                      <a:gd name="T18" fmla="*/ 0 w 94"/>
                      <a:gd name="T19" fmla="*/ 1 h 277"/>
                      <a:gd name="T20" fmla="*/ 0 w 94"/>
                      <a:gd name="T21" fmla="*/ 1 h 277"/>
                      <a:gd name="T22" fmla="*/ 0 w 94"/>
                      <a:gd name="T23" fmla="*/ 1 h 277"/>
                      <a:gd name="T24" fmla="*/ 0 w 94"/>
                      <a:gd name="T25" fmla="*/ 1 h 277"/>
                      <a:gd name="T26" fmla="*/ 0 w 94"/>
                      <a:gd name="T27" fmla="*/ 1 h 277"/>
                      <a:gd name="T28" fmla="*/ 0 w 94"/>
                      <a:gd name="T29" fmla="*/ 1 h 277"/>
                      <a:gd name="T30" fmla="*/ 0 w 94"/>
                      <a:gd name="T31" fmla="*/ 1 h 277"/>
                      <a:gd name="T32" fmla="*/ 0 w 94"/>
                      <a:gd name="T33" fmla="*/ 1 h 277"/>
                      <a:gd name="T34" fmla="*/ 0 w 94"/>
                      <a:gd name="T35" fmla="*/ 1 h 277"/>
                      <a:gd name="T36" fmla="*/ 0 w 94"/>
                      <a:gd name="T37" fmla="*/ 1 h 277"/>
                      <a:gd name="T38" fmla="*/ 0 w 94"/>
                      <a:gd name="T39" fmla="*/ 1 h 277"/>
                      <a:gd name="T40" fmla="*/ 0 w 94"/>
                      <a:gd name="T41" fmla="*/ 1 h 277"/>
                      <a:gd name="T42" fmla="*/ 0 w 94"/>
                      <a:gd name="T43" fmla="*/ 1 h 277"/>
                      <a:gd name="T44" fmla="*/ 0 w 94"/>
                      <a:gd name="T45" fmla="*/ 1 h 277"/>
                      <a:gd name="T46" fmla="*/ 0 w 94"/>
                      <a:gd name="T47" fmla="*/ 1 h 277"/>
                      <a:gd name="T48" fmla="*/ 0 w 94"/>
                      <a:gd name="T49" fmla="*/ 1 h 277"/>
                      <a:gd name="T50" fmla="*/ 0 w 94"/>
                      <a:gd name="T51" fmla="*/ 1 h 277"/>
                      <a:gd name="T52" fmla="*/ 0 w 94"/>
                      <a:gd name="T53" fmla="*/ 0 h 277"/>
                      <a:gd name="T54" fmla="*/ 0 w 94"/>
                      <a:gd name="T55" fmla="*/ 0 h 277"/>
                      <a:gd name="T56" fmla="*/ 0 w 94"/>
                      <a:gd name="T57" fmla="*/ 1 h 277"/>
                      <a:gd name="T58" fmla="*/ 0 w 94"/>
                      <a:gd name="T59" fmla="*/ 1 h 277"/>
                      <a:gd name="T60" fmla="*/ 0 w 94"/>
                      <a:gd name="T61" fmla="*/ 1 h 277"/>
                      <a:gd name="T62" fmla="*/ 0 w 94"/>
                      <a:gd name="T63" fmla="*/ 1 h 277"/>
                      <a:gd name="T64" fmla="*/ 0 w 94"/>
                      <a:gd name="T65" fmla="*/ 1 h 277"/>
                      <a:gd name="T66" fmla="*/ 0 w 94"/>
                      <a:gd name="T67" fmla="*/ 1 h 277"/>
                      <a:gd name="T68" fmla="*/ 0 w 94"/>
                      <a:gd name="T69" fmla="*/ 1 h 277"/>
                      <a:gd name="T70" fmla="*/ 0 w 94"/>
                      <a:gd name="T71" fmla="*/ 1 h 277"/>
                      <a:gd name="T72" fmla="*/ 0 w 94"/>
                      <a:gd name="T73" fmla="*/ 1 h 277"/>
                      <a:gd name="T74" fmla="*/ 0 w 94"/>
                      <a:gd name="T75" fmla="*/ 1 h 277"/>
                      <a:gd name="T76" fmla="*/ 0 w 94"/>
                      <a:gd name="T77" fmla="*/ 1 h 277"/>
                      <a:gd name="T78" fmla="*/ 0 w 94"/>
                      <a:gd name="T79" fmla="*/ 1 h 277"/>
                      <a:gd name="T80" fmla="*/ 0 w 94"/>
                      <a:gd name="T81" fmla="*/ 1 h 277"/>
                      <a:gd name="T82" fmla="*/ 0 w 94"/>
                      <a:gd name="T83" fmla="*/ 1 h 277"/>
                      <a:gd name="T84" fmla="*/ 0 w 94"/>
                      <a:gd name="T85" fmla="*/ 1 h 277"/>
                      <a:gd name="T86" fmla="*/ 0 w 94"/>
                      <a:gd name="T87" fmla="*/ 1 h 2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277"/>
                      <a:gd name="T134" fmla="*/ 94 w 94"/>
                      <a:gd name="T135" fmla="*/ 277 h 2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277">
                        <a:moveTo>
                          <a:pt x="0" y="277"/>
                        </a:moveTo>
                        <a:lnTo>
                          <a:pt x="0" y="277"/>
                        </a:lnTo>
                        <a:lnTo>
                          <a:pt x="1" y="260"/>
                        </a:lnTo>
                        <a:lnTo>
                          <a:pt x="4" y="243"/>
                        </a:lnTo>
                        <a:lnTo>
                          <a:pt x="5" y="227"/>
                        </a:lnTo>
                        <a:lnTo>
                          <a:pt x="6" y="210"/>
                        </a:lnTo>
                        <a:lnTo>
                          <a:pt x="7" y="193"/>
                        </a:lnTo>
                        <a:lnTo>
                          <a:pt x="8" y="176"/>
                        </a:lnTo>
                        <a:lnTo>
                          <a:pt x="10" y="159"/>
                        </a:lnTo>
                        <a:lnTo>
                          <a:pt x="11" y="143"/>
                        </a:lnTo>
                        <a:lnTo>
                          <a:pt x="14" y="126"/>
                        </a:lnTo>
                        <a:lnTo>
                          <a:pt x="16" y="111"/>
                        </a:lnTo>
                        <a:lnTo>
                          <a:pt x="18" y="95"/>
                        </a:lnTo>
                        <a:lnTo>
                          <a:pt x="20" y="78"/>
                        </a:lnTo>
                        <a:lnTo>
                          <a:pt x="24" y="62"/>
                        </a:lnTo>
                        <a:lnTo>
                          <a:pt x="28" y="46"/>
                        </a:lnTo>
                        <a:lnTo>
                          <a:pt x="33" y="31"/>
                        </a:lnTo>
                        <a:lnTo>
                          <a:pt x="37" y="15"/>
                        </a:lnTo>
                        <a:lnTo>
                          <a:pt x="52" y="15"/>
                        </a:lnTo>
                        <a:lnTo>
                          <a:pt x="62" y="14"/>
                        </a:lnTo>
                        <a:lnTo>
                          <a:pt x="69" y="12"/>
                        </a:lnTo>
                        <a:lnTo>
                          <a:pt x="73" y="11"/>
                        </a:lnTo>
                        <a:lnTo>
                          <a:pt x="76" y="9"/>
                        </a:lnTo>
                        <a:lnTo>
                          <a:pt x="80" y="5"/>
                        </a:lnTo>
                        <a:lnTo>
                          <a:pt x="85" y="3"/>
                        </a:lnTo>
                        <a:lnTo>
                          <a:pt x="94" y="0"/>
                        </a:lnTo>
                        <a:lnTo>
                          <a:pt x="91" y="18"/>
                        </a:lnTo>
                        <a:lnTo>
                          <a:pt x="87" y="35"/>
                        </a:lnTo>
                        <a:lnTo>
                          <a:pt x="81" y="53"/>
                        </a:lnTo>
                        <a:lnTo>
                          <a:pt x="75" y="69"/>
                        </a:lnTo>
                        <a:lnTo>
                          <a:pt x="70" y="86"/>
                        </a:lnTo>
                        <a:lnTo>
                          <a:pt x="64" y="103"/>
                        </a:lnTo>
                        <a:lnTo>
                          <a:pt x="57" y="118"/>
                        </a:lnTo>
                        <a:lnTo>
                          <a:pt x="51" y="135"/>
                        </a:lnTo>
                        <a:lnTo>
                          <a:pt x="44" y="152"/>
                        </a:lnTo>
                        <a:lnTo>
                          <a:pt x="37" y="168"/>
                        </a:lnTo>
                        <a:lnTo>
                          <a:pt x="30" y="185"/>
                        </a:lnTo>
                        <a:lnTo>
                          <a:pt x="24" y="203"/>
                        </a:lnTo>
                        <a:lnTo>
                          <a:pt x="18" y="220"/>
                        </a:lnTo>
                        <a:lnTo>
                          <a:pt x="11" y="239"/>
                        </a:lnTo>
                        <a:lnTo>
                          <a:pt x="6" y="258"/>
                        </a:lnTo>
                        <a:lnTo>
                          <a:pt x="0" y="27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79" name="Line 27">
                    <a:extLst>
                      <a:ext uri="{FF2B5EF4-FFF2-40B4-BE49-F238E27FC236}">
                        <a16:creationId xmlns:a16="http://schemas.microsoft.com/office/drawing/2014/main" id="{928820EE-2974-C047-7236-5BF5E2D86C45}"/>
                      </a:ext>
                    </a:extLst>
                  </p:cNvPr>
                  <p:cNvSpPr>
                    <a:spLocks noChangeShapeType="1"/>
                  </p:cNvSpPr>
                  <p:nvPr/>
                </p:nvSpPr>
                <p:spPr bwMode="auto">
                  <a:xfrm flipH="1" flipV="1">
                    <a:off x="4090" y="1704"/>
                    <a:ext cx="12" cy="139"/>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780" name="Freeform 28">
                    <a:extLst>
                      <a:ext uri="{FF2B5EF4-FFF2-40B4-BE49-F238E27FC236}">
                        <a16:creationId xmlns:a16="http://schemas.microsoft.com/office/drawing/2014/main" id="{A93CB325-EF87-051B-0848-DDED97965DCF}"/>
                      </a:ext>
                    </a:extLst>
                  </p:cNvPr>
                  <p:cNvSpPr>
                    <a:spLocks/>
                  </p:cNvSpPr>
                  <p:nvPr/>
                </p:nvSpPr>
                <p:spPr bwMode="auto">
                  <a:xfrm>
                    <a:off x="4065" y="1638"/>
                    <a:ext cx="9" cy="41"/>
                  </a:xfrm>
                  <a:custGeom>
                    <a:avLst/>
                    <a:gdLst>
                      <a:gd name="T0" fmla="*/ 0 w 28"/>
                      <a:gd name="T1" fmla="*/ 0 h 83"/>
                      <a:gd name="T2" fmla="*/ 0 w 28"/>
                      <a:gd name="T3" fmla="*/ 0 h 83"/>
                      <a:gd name="T4" fmla="*/ 0 w 28"/>
                      <a:gd name="T5" fmla="*/ 0 h 83"/>
                      <a:gd name="T6" fmla="*/ 0 w 28"/>
                      <a:gd name="T7" fmla="*/ 0 h 83"/>
                      <a:gd name="T8" fmla="*/ 0 w 28"/>
                      <a:gd name="T9" fmla="*/ 0 h 83"/>
                      <a:gd name="T10" fmla="*/ 0 w 28"/>
                      <a:gd name="T11" fmla="*/ 0 h 83"/>
                      <a:gd name="T12" fmla="*/ 0 w 28"/>
                      <a:gd name="T13" fmla="*/ 0 h 83"/>
                      <a:gd name="T14" fmla="*/ 0 w 28"/>
                      <a:gd name="T15" fmla="*/ 0 h 83"/>
                      <a:gd name="T16" fmla="*/ 0 w 28"/>
                      <a:gd name="T17" fmla="*/ 0 h 83"/>
                      <a:gd name="T18" fmla="*/ 0 w 28"/>
                      <a:gd name="T19" fmla="*/ 0 h 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83"/>
                      <a:gd name="T32" fmla="*/ 28 w 28"/>
                      <a:gd name="T33" fmla="*/ 83 h 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83">
                        <a:moveTo>
                          <a:pt x="28" y="83"/>
                        </a:moveTo>
                        <a:lnTo>
                          <a:pt x="28" y="83"/>
                        </a:lnTo>
                        <a:lnTo>
                          <a:pt x="14" y="43"/>
                        </a:lnTo>
                        <a:lnTo>
                          <a:pt x="5" y="17"/>
                        </a:lnTo>
                        <a:lnTo>
                          <a:pt x="0" y="4"/>
                        </a:lnTo>
                        <a:lnTo>
                          <a:pt x="0" y="0"/>
                        </a:lnTo>
                        <a:lnTo>
                          <a:pt x="4" y="7"/>
                        </a:lnTo>
                        <a:lnTo>
                          <a:pt x="10" y="24"/>
                        </a:lnTo>
                        <a:lnTo>
                          <a:pt x="18" y="50"/>
                        </a:lnTo>
                        <a:lnTo>
                          <a:pt x="28" y="8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81" name="Freeform 29">
                    <a:extLst>
                      <a:ext uri="{FF2B5EF4-FFF2-40B4-BE49-F238E27FC236}">
                        <a16:creationId xmlns:a16="http://schemas.microsoft.com/office/drawing/2014/main" id="{7DE1D521-FF8E-3C85-C402-36DBD5A92566}"/>
                      </a:ext>
                    </a:extLst>
                  </p:cNvPr>
                  <p:cNvSpPr>
                    <a:spLocks/>
                  </p:cNvSpPr>
                  <p:nvPr/>
                </p:nvSpPr>
                <p:spPr bwMode="auto">
                  <a:xfrm>
                    <a:off x="4102" y="1696"/>
                    <a:ext cx="16" cy="147"/>
                  </a:xfrm>
                  <a:custGeom>
                    <a:avLst/>
                    <a:gdLst>
                      <a:gd name="T0" fmla="*/ 0 w 47"/>
                      <a:gd name="T1" fmla="*/ 0 h 294"/>
                      <a:gd name="T2" fmla="*/ 0 w 47"/>
                      <a:gd name="T3" fmla="*/ 0 h 294"/>
                      <a:gd name="T4" fmla="*/ 0 w 47"/>
                      <a:gd name="T5" fmla="*/ 1 h 294"/>
                      <a:gd name="T6" fmla="*/ 0 w 47"/>
                      <a:gd name="T7" fmla="*/ 1 h 294"/>
                      <a:gd name="T8" fmla="*/ 0 w 47"/>
                      <a:gd name="T9" fmla="*/ 1 h 294"/>
                      <a:gd name="T10" fmla="*/ 0 w 47"/>
                      <a:gd name="T11" fmla="*/ 1 h 294"/>
                      <a:gd name="T12" fmla="*/ 0 w 47"/>
                      <a:gd name="T13" fmla="*/ 1 h 294"/>
                      <a:gd name="T14" fmla="*/ 0 w 47"/>
                      <a:gd name="T15" fmla="*/ 1 h 294"/>
                      <a:gd name="T16" fmla="*/ 0 w 47"/>
                      <a:gd name="T17" fmla="*/ 1 h 294"/>
                      <a:gd name="T18" fmla="*/ 0 w 47"/>
                      <a:gd name="T19" fmla="*/ 1 h 294"/>
                      <a:gd name="T20" fmla="*/ 0 w 47"/>
                      <a:gd name="T21" fmla="*/ 1 h 294"/>
                      <a:gd name="T22" fmla="*/ 0 w 47"/>
                      <a:gd name="T23" fmla="*/ 1 h 294"/>
                      <a:gd name="T24" fmla="*/ 0 w 47"/>
                      <a:gd name="T25" fmla="*/ 1 h 294"/>
                      <a:gd name="T26" fmla="*/ 0 w 47"/>
                      <a:gd name="T27" fmla="*/ 1 h 294"/>
                      <a:gd name="T28" fmla="*/ 0 w 47"/>
                      <a:gd name="T29" fmla="*/ 1 h 294"/>
                      <a:gd name="T30" fmla="*/ 0 w 47"/>
                      <a:gd name="T31" fmla="*/ 1 h 294"/>
                      <a:gd name="T32" fmla="*/ 0 w 47"/>
                      <a:gd name="T33" fmla="*/ 1 h 294"/>
                      <a:gd name="T34" fmla="*/ 0 w 47"/>
                      <a:gd name="T35" fmla="*/ 1 h 2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
                      <a:gd name="T55" fmla="*/ 0 h 294"/>
                      <a:gd name="T56" fmla="*/ 47 w 47"/>
                      <a:gd name="T57" fmla="*/ 294 h 2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 h="294">
                        <a:moveTo>
                          <a:pt x="0" y="0"/>
                        </a:moveTo>
                        <a:lnTo>
                          <a:pt x="0" y="0"/>
                        </a:lnTo>
                        <a:lnTo>
                          <a:pt x="0" y="18"/>
                        </a:lnTo>
                        <a:lnTo>
                          <a:pt x="3" y="37"/>
                        </a:lnTo>
                        <a:lnTo>
                          <a:pt x="5" y="56"/>
                        </a:lnTo>
                        <a:lnTo>
                          <a:pt x="8" y="74"/>
                        </a:lnTo>
                        <a:lnTo>
                          <a:pt x="12" y="94"/>
                        </a:lnTo>
                        <a:lnTo>
                          <a:pt x="15" y="113"/>
                        </a:lnTo>
                        <a:lnTo>
                          <a:pt x="19" y="131"/>
                        </a:lnTo>
                        <a:lnTo>
                          <a:pt x="24" y="150"/>
                        </a:lnTo>
                        <a:lnTo>
                          <a:pt x="28" y="170"/>
                        </a:lnTo>
                        <a:lnTo>
                          <a:pt x="33" y="188"/>
                        </a:lnTo>
                        <a:lnTo>
                          <a:pt x="36" y="206"/>
                        </a:lnTo>
                        <a:lnTo>
                          <a:pt x="40" y="224"/>
                        </a:lnTo>
                        <a:lnTo>
                          <a:pt x="43" y="242"/>
                        </a:lnTo>
                        <a:lnTo>
                          <a:pt x="45" y="260"/>
                        </a:lnTo>
                        <a:lnTo>
                          <a:pt x="47" y="277"/>
                        </a:lnTo>
                        <a:lnTo>
                          <a:pt x="47" y="29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82" name="Freeform 30">
                    <a:extLst>
                      <a:ext uri="{FF2B5EF4-FFF2-40B4-BE49-F238E27FC236}">
                        <a16:creationId xmlns:a16="http://schemas.microsoft.com/office/drawing/2014/main" id="{4DCA9670-A03A-555C-3EA6-D32DE4807C74}"/>
                      </a:ext>
                    </a:extLst>
                  </p:cNvPr>
                  <p:cNvSpPr>
                    <a:spLocks/>
                  </p:cNvSpPr>
                  <p:nvPr/>
                </p:nvSpPr>
                <p:spPr bwMode="auto">
                  <a:xfrm>
                    <a:off x="4080" y="1782"/>
                    <a:ext cx="8" cy="57"/>
                  </a:xfrm>
                  <a:custGeom>
                    <a:avLst/>
                    <a:gdLst>
                      <a:gd name="T0" fmla="*/ 0 w 24"/>
                      <a:gd name="T1" fmla="*/ 0 h 113"/>
                      <a:gd name="T2" fmla="*/ 0 w 24"/>
                      <a:gd name="T3" fmla="*/ 0 h 113"/>
                      <a:gd name="T4" fmla="*/ 0 w 24"/>
                      <a:gd name="T5" fmla="*/ 1 h 113"/>
                      <a:gd name="T6" fmla="*/ 0 w 24"/>
                      <a:gd name="T7" fmla="*/ 1 h 113"/>
                      <a:gd name="T8" fmla="*/ 0 w 24"/>
                      <a:gd name="T9" fmla="*/ 1 h 113"/>
                      <a:gd name="T10" fmla="*/ 0 w 24"/>
                      <a:gd name="T11" fmla="*/ 1 h 113"/>
                      <a:gd name="T12" fmla="*/ 0 w 24"/>
                      <a:gd name="T13" fmla="*/ 1 h 113"/>
                      <a:gd name="T14" fmla="*/ 0 w 24"/>
                      <a:gd name="T15" fmla="*/ 1 h 113"/>
                      <a:gd name="T16" fmla="*/ 0 w 24"/>
                      <a:gd name="T17" fmla="*/ 1 h 113"/>
                      <a:gd name="T18" fmla="*/ 0 w 24"/>
                      <a:gd name="T19" fmla="*/ 1 h 113"/>
                      <a:gd name="T20" fmla="*/ 0 w 24"/>
                      <a:gd name="T21" fmla="*/ 1 h 113"/>
                      <a:gd name="T22" fmla="*/ 0 w 24"/>
                      <a:gd name="T23" fmla="*/ 1 h 113"/>
                      <a:gd name="T24" fmla="*/ 0 w 24"/>
                      <a:gd name="T25" fmla="*/ 1 h 113"/>
                      <a:gd name="T26" fmla="*/ 0 w 24"/>
                      <a:gd name="T27" fmla="*/ 1 h 113"/>
                      <a:gd name="T28" fmla="*/ 0 w 24"/>
                      <a:gd name="T29" fmla="*/ 1 h 1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113"/>
                      <a:gd name="T47" fmla="*/ 24 w 24"/>
                      <a:gd name="T48" fmla="*/ 113 h 1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113">
                        <a:moveTo>
                          <a:pt x="19" y="0"/>
                        </a:moveTo>
                        <a:lnTo>
                          <a:pt x="19" y="0"/>
                        </a:lnTo>
                        <a:lnTo>
                          <a:pt x="19" y="15"/>
                        </a:lnTo>
                        <a:lnTo>
                          <a:pt x="20" y="30"/>
                        </a:lnTo>
                        <a:lnTo>
                          <a:pt x="22" y="45"/>
                        </a:lnTo>
                        <a:lnTo>
                          <a:pt x="23" y="60"/>
                        </a:lnTo>
                        <a:lnTo>
                          <a:pt x="24" y="75"/>
                        </a:lnTo>
                        <a:lnTo>
                          <a:pt x="23" y="88"/>
                        </a:lnTo>
                        <a:lnTo>
                          <a:pt x="22" y="101"/>
                        </a:lnTo>
                        <a:lnTo>
                          <a:pt x="19" y="113"/>
                        </a:lnTo>
                        <a:lnTo>
                          <a:pt x="13" y="111"/>
                        </a:lnTo>
                        <a:lnTo>
                          <a:pt x="6" y="104"/>
                        </a:lnTo>
                        <a:lnTo>
                          <a:pt x="1" y="96"/>
                        </a:lnTo>
                        <a:lnTo>
                          <a:pt x="0" y="8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83" name="Freeform 31">
                    <a:extLst>
                      <a:ext uri="{FF2B5EF4-FFF2-40B4-BE49-F238E27FC236}">
                        <a16:creationId xmlns:a16="http://schemas.microsoft.com/office/drawing/2014/main" id="{50CB2B9A-CB87-5993-09C1-32FA8F2A035B}"/>
                      </a:ext>
                    </a:extLst>
                  </p:cNvPr>
                  <p:cNvSpPr>
                    <a:spLocks/>
                  </p:cNvSpPr>
                  <p:nvPr/>
                </p:nvSpPr>
                <p:spPr bwMode="auto">
                  <a:xfrm>
                    <a:off x="4077" y="1581"/>
                    <a:ext cx="19" cy="58"/>
                  </a:xfrm>
                  <a:custGeom>
                    <a:avLst/>
                    <a:gdLst>
                      <a:gd name="T0" fmla="*/ 0 w 56"/>
                      <a:gd name="T1" fmla="*/ 1 h 115"/>
                      <a:gd name="T2" fmla="*/ 0 w 56"/>
                      <a:gd name="T3" fmla="*/ 1 h 115"/>
                      <a:gd name="T4" fmla="*/ 0 w 56"/>
                      <a:gd name="T5" fmla="*/ 1 h 115"/>
                      <a:gd name="T6" fmla="*/ 0 w 56"/>
                      <a:gd name="T7" fmla="*/ 1 h 115"/>
                      <a:gd name="T8" fmla="*/ 0 w 56"/>
                      <a:gd name="T9" fmla="*/ 1 h 115"/>
                      <a:gd name="T10" fmla="*/ 0 w 56"/>
                      <a:gd name="T11" fmla="*/ 1 h 115"/>
                      <a:gd name="T12" fmla="*/ 0 w 56"/>
                      <a:gd name="T13" fmla="*/ 1 h 115"/>
                      <a:gd name="T14" fmla="*/ 0 w 56"/>
                      <a:gd name="T15" fmla="*/ 1 h 115"/>
                      <a:gd name="T16" fmla="*/ 0 w 56"/>
                      <a:gd name="T17" fmla="*/ 1 h 115"/>
                      <a:gd name="T18" fmla="*/ 0 w 56"/>
                      <a:gd name="T19" fmla="*/ 0 h 115"/>
                      <a:gd name="T20" fmla="*/ 0 w 56"/>
                      <a:gd name="T21" fmla="*/ 0 h 115"/>
                      <a:gd name="T22" fmla="*/ 0 w 56"/>
                      <a:gd name="T23" fmla="*/ 1 h 115"/>
                      <a:gd name="T24" fmla="*/ 0 w 56"/>
                      <a:gd name="T25" fmla="*/ 1 h 115"/>
                      <a:gd name="T26" fmla="*/ 0 w 56"/>
                      <a:gd name="T27" fmla="*/ 1 h 115"/>
                      <a:gd name="T28" fmla="*/ 0 w 56"/>
                      <a:gd name="T29" fmla="*/ 1 h 115"/>
                      <a:gd name="T30" fmla="*/ 0 w 56"/>
                      <a:gd name="T31" fmla="*/ 1 h 115"/>
                      <a:gd name="T32" fmla="*/ 0 w 56"/>
                      <a:gd name="T33" fmla="*/ 1 h 115"/>
                      <a:gd name="T34" fmla="*/ 0 w 56"/>
                      <a:gd name="T35" fmla="*/ 1 h 115"/>
                      <a:gd name="T36" fmla="*/ 0 w 56"/>
                      <a:gd name="T37" fmla="*/ 1 h 1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6"/>
                      <a:gd name="T58" fmla="*/ 0 h 115"/>
                      <a:gd name="T59" fmla="*/ 56 w 56"/>
                      <a:gd name="T60" fmla="*/ 115 h 1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6" h="115">
                        <a:moveTo>
                          <a:pt x="56" y="67"/>
                        </a:moveTo>
                        <a:lnTo>
                          <a:pt x="56" y="67"/>
                        </a:lnTo>
                        <a:lnTo>
                          <a:pt x="53" y="59"/>
                        </a:lnTo>
                        <a:lnTo>
                          <a:pt x="47" y="48"/>
                        </a:lnTo>
                        <a:lnTo>
                          <a:pt x="42" y="38"/>
                        </a:lnTo>
                        <a:lnTo>
                          <a:pt x="35" y="27"/>
                        </a:lnTo>
                        <a:lnTo>
                          <a:pt x="28" y="17"/>
                        </a:lnTo>
                        <a:lnTo>
                          <a:pt x="19" y="8"/>
                        </a:lnTo>
                        <a:lnTo>
                          <a:pt x="10" y="2"/>
                        </a:lnTo>
                        <a:lnTo>
                          <a:pt x="0" y="0"/>
                        </a:lnTo>
                        <a:lnTo>
                          <a:pt x="1" y="18"/>
                        </a:lnTo>
                        <a:lnTo>
                          <a:pt x="6" y="33"/>
                        </a:lnTo>
                        <a:lnTo>
                          <a:pt x="12" y="47"/>
                        </a:lnTo>
                        <a:lnTo>
                          <a:pt x="19" y="61"/>
                        </a:lnTo>
                        <a:lnTo>
                          <a:pt x="26" y="75"/>
                        </a:lnTo>
                        <a:lnTo>
                          <a:pt x="32" y="87"/>
                        </a:lnTo>
                        <a:lnTo>
                          <a:pt x="36" y="101"/>
                        </a:lnTo>
                        <a:lnTo>
                          <a:pt x="37" y="11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84" name="Freeform 32">
                    <a:extLst>
                      <a:ext uri="{FF2B5EF4-FFF2-40B4-BE49-F238E27FC236}">
                        <a16:creationId xmlns:a16="http://schemas.microsoft.com/office/drawing/2014/main" id="{C2321DCA-E242-70A6-AE73-1996034B5283}"/>
                      </a:ext>
                    </a:extLst>
                  </p:cNvPr>
                  <p:cNvSpPr>
                    <a:spLocks/>
                  </p:cNvSpPr>
                  <p:nvPr/>
                </p:nvSpPr>
                <p:spPr bwMode="auto">
                  <a:xfrm>
                    <a:off x="4108" y="1577"/>
                    <a:ext cx="69" cy="283"/>
                  </a:xfrm>
                  <a:custGeom>
                    <a:avLst/>
                    <a:gdLst>
                      <a:gd name="T0" fmla="*/ 0 w 206"/>
                      <a:gd name="T1" fmla="*/ 1 h 565"/>
                      <a:gd name="T2" fmla="*/ 0 w 206"/>
                      <a:gd name="T3" fmla="*/ 1 h 565"/>
                      <a:gd name="T4" fmla="*/ 0 w 206"/>
                      <a:gd name="T5" fmla="*/ 1 h 565"/>
                      <a:gd name="T6" fmla="*/ 0 w 206"/>
                      <a:gd name="T7" fmla="*/ 1 h 565"/>
                      <a:gd name="T8" fmla="*/ 0 w 206"/>
                      <a:gd name="T9" fmla="*/ 1 h 565"/>
                      <a:gd name="T10" fmla="*/ 0 w 206"/>
                      <a:gd name="T11" fmla="*/ 1 h 565"/>
                      <a:gd name="T12" fmla="*/ 0 w 206"/>
                      <a:gd name="T13" fmla="*/ 1 h 565"/>
                      <a:gd name="T14" fmla="*/ 0 w 206"/>
                      <a:gd name="T15" fmla="*/ 1 h 565"/>
                      <a:gd name="T16" fmla="*/ 0 w 206"/>
                      <a:gd name="T17" fmla="*/ 1 h 565"/>
                      <a:gd name="T18" fmla="*/ 0 w 206"/>
                      <a:gd name="T19" fmla="*/ 1 h 565"/>
                      <a:gd name="T20" fmla="*/ 0 w 206"/>
                      <a:gd name="T21" fmla="*/ 1 h 565"/>
                      <a:gd name="T22" fmla="*/ 0 w 206"/>
                      <a:gd name="T23" fmla="*/ 1 h 565"/>
                      <a:gd name="T24" fmla="*/ 0 w 206"/>
                      <a:gd name="T25" fmla="*/ 1 h 565"/>
                      <a:gd name="T26" fmla="*/ 0 w 206"/>
                      <a:gd name="T27" fmla="*/ 1 h 565"/>
                      <a:gd name="T28" fmla="*/ 0 w 206"/>
                      <a:gd name="T29" fmla="*/ 1 h 565"/>
                      <a:gd name="T30" fmla="*/ 0 w 206"/>
                      <a:gd name="T31" fmla="*/ 1 h 565"/>
                      <a:gd name="T32" fmla="*/ 0 w 206"/>
                      <a:gd name="T33" fmla="*/ 1 h 565"/>
                      <a:gd name="T34" fmla="*/ 0 w 206"/>
                      <a:gd name="T35" fmla="*/ 0 h 565"/>
                      <a:gd name="T36" fmla="*/ 0 w 206"/>
                      <a:gd name="T37" fmla="*/ 0 h 565"/>
                      <a:gd name="T38" fmla="*/ 0 w 206"/>
                      <a:gd name="T39" fmla="*/ 1 h 565"/>
                      <a:gd name="T40" fmla="*/ 0 w 206"/>
                      <a:gd name="T41" fmla="*/ 1 h 565"/>
                      <a:gd name="T42" fmla="*/ 0 w 206"/>
                      <a:gd name="T43" fmla="*/ 1 h 565"/>
                      <a:gd name="T44" fmla="*/ 0 w 206"/>
                      <a:gd name="T45" fmla="*/ 1 h 565"/>
                      <a:gd name="T46" fmla="*/ 0 w 206"/>
                      <a:gd name="T47" fmla="*/ 1 h 565"/>
                      <a:gd name="T48" fmla="*/ 0 w 206"/>
                      <a:gd name="T49" fmla="*/ 1 h 565"/>
                      <a:gd name="T50" fmla="*/ 0 w 206"/>
                      <a:gd name="T51" fmla="*/ 1 h 565"/>
                      <a:gd name="T52" fmla="*/ 0 w 206"/>
                      <a:gd name="T53" fmla="*/ 1 h 565"/>
                      <a:gd name="T54" fmla="*/ 0 w 206"/>
                      <a:gd name="T55" fmla="*/ 1 h 565"/>
                      <a:gd name="T56" fmla="*/ 0 w 206"/>
                      <a:gd name="T57" fmla="*/ 1 h 565"/>
                      <a:gd name="T58" fmla="*/ 0 w 206"/>
                      <a:gd name="T59" fmla="*/ 1 h 565"/>
                      <a:gd name="T60" fmla="*/ 0 w 206"/>
                      <a:gd name="T61" fmla="*/ 1 h 565"/>
                      <a:gd name="T62" fmla="*/ 0 w 206"/>
                      <a:gd name="T63" fmla="*/ 1 h 565"/>
                      <a:gd name="T64" fmla="*/ 0 w 206"/>
                      <a:gd name="T65" fmla="*/ 1 h 565"/>
                      <a:gd name="T66" fmla="*/ 0 w 206"/>
                      <a:gd name="T67" fmla="*/ 1 h 565"/>
                      <a:gd name="T68" fmla="*/ 0 w 206"/>
                      <a:gd name="T69" fmla="*/ 1 h 565"/>
                      <a:gd name="T70" fmla="*/ 0 w 206"/>
                      <a:gd name="T71" fmla="*/ 1 h 565"/>
                      <a:gd name="T72" fmla="*/ 0 w 206"/>
                      <a:gd name="T73" fmla="*/ 1 h 565"/>
                      <a:gd name="T74" fmla="*/ 0 w 206"/>
                      <a:gd name="T75" fmla="*/ 1 h 565"/>
                      <a:gd name="T76" fmla="*/ 0 w 206"/>
                      <a:gd name="T77" fmla="*/ 1 h 565"/>
                      <a:gd name="T78" fmla="*/ 0 w 206"/>
                      <a:gd name="T79" fmla="*/ 1 h 565"/>
                      <a:gd name="T80" fmla="*/ 0 w 206"/>
                      <a:gd name="T81" fmla="*/ 1 h 565"/>
                      <a:gd name="T82" fmla="*/ 0 w 206"/>
                      <a:gd name="T83" fmla="*/ 1 h 565"/>
                      <a:gd name="T84" fmla="*/ 0 w 206"/>
                      <a:gd name="T85" fmla="*/ 1 h 565"/>
                      <a:gd name="T86" fmla="*/ 0 w 206"/>
                      <a:gd name="T87" fmla="*/ 1 h 565"/>
                      <a:gd name="T88" fmla="*/ 0 w 206"/>
                      <a:gd name="T89" fmla="*/ 1 h 5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06"/>
                      <a:gd name="T136" fmla="*/ 0 h 565"/>
                      <a:gd name="T137" fmla="*/ 206 w 206"/>
                      <a:gd name="T138" fmla="*/ 565 h 5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06" h="565">
                        <a:moveTo>
                          <a:pt x="0" y="515"/>
                        </a:moveTo>
                        <a:lnTo>
                          <a:pt x="0" y="515"/>
                        </a:lnTo>
                        <a:lnTo>
                          <a:pt x="9" y="482"/>
                        </a:lnTo>
                        <a:lnTo>
                          <a:pt x="19" y="448"/>
                        </a:lnTo>
                        <a:lnTo>
                          <a:pt x="31" y="416"/>
                        </a:lnTo>
                        <a:lnTo>
                          <a:pt x="42" y="384"/>
                        </a:lnTo>
                        <a:lnTo>
                          <a:pt x="54" y="351"/>
                        </a:lnTo>
                        <a:lnTo>
                          <a:pt x="66" y="319"/>
                        </a:lnTo>
                        <a:lnTo>
                          <a:pt x="80" y="286"/>
                        </a:lnTo>
                        <a:lnTo>
                          <a:pt x="93" y="255"/>
                        </a:lnTo>
                        <a:lnTo>
                          <a:pt x="107" y="223"/>
                        </a:lnTo>
                        <a:lnTo>
                          <a:pt x="120" y="191"/>
                        </a:lnTo>
                        <a:lnTo>
                          <a:pt x="135" y="160"/>
                        </a:lnTo>
                        <a:lnTo>
                          <a:pt x="149" y="128"/>
                        </a:lnTo>
                        <a:lnTo>
                          <a:pt x="164" y="96"/>
                        </a:lnTo>
                        <a:lnTo>
                          <a:pt x="178" y="64"/>
                        </a:lnTo>
                        <a:lnTo>
                          <a:pt x="192" y="32"/>
                        </a:lnTo>
                        <a:lnTo>
                          <a:pt x="206" y="0"/>
                        </a:lnTo>
                        <a:lnTo>
                          <a:pt x="205" y="18"/>
                        </a:lnTo>
                        <a:lnTo>
                          <a:pt x="204" y="38"/>
                        </a:lnTo>
                        <a:lnTo>
                          <a:pt x="201" y="60"/>
                        </a:lnTo>
                        <a:lnTo>
                          <a:pt x="196" y="83"/>
                        </a:lnTo>
                        <a:lnTo>
                          <a:pt x="191" y="106"/>
                        </a:lnTo>
                        <a:lnTo>
                          <a:pt x="183" y="130"/>
                        </a:lnTo>
                        <a:lnTo>
                          <a:pt x="175" y="154"/>
                        </a:lnTo>
                        <a:lnTo>
                          <a:pt x="166" y="178"/>
                        </a:lnTo>
                        <a:lnTo>
                          <a:pt x="155" y="201"/>
                        </a:lnTo>
                        <a:lnTo>
                          <a:pt x="143" y="224"/>
                        </a:lnTo>
                        <a:lnTo>
                          <a:pt x="130" y="246"/>
                        </a:lnTo>
                        <a:lnTo>
                          <a:pt x="116" y="265"/>
                        </a:lnTo>
                        <a:lnTo>
                          <a:pt x="100" y="282"/>
                        </a:lnTo>
                        <a:lnTo>
                          <a:pt x="84" y="298"/>
                        </a:lnTo>
                        <a:lnTo>
                          <a:pt x="66" y="310"/>
                        </a:lnTo>
                        <a:lnTo>
                          <a:pt x="47" y="319"/>
                        </a:lnTo>
                        <a:lnTo>
                          <a:pt x="37" y="565"/>
                        </a:lnTo>
                        <a:lnTo>
                          <a:pt x="41" y="512"/>
                        </a:lnTo>
                        <a:lnTo>
                          <a:pt x="42" y="481"/>
                        </a:lnTo>
                        <a:lnTo>
                          <a:pt x="41" y="468"/>
                        </a:lnTo>
                        <a:lnTo>
                          <a:pt x="38" y="470"/>
                        </a:lnTo>
                        <a:lnTo>
                          <a:pt x="35" y="483"/>
                        </a:lnTo>
                        <a:lnTo>
                          <a:pt x="32" y="506"/>
                        </a:lnTo>
                        <a:lnTo>
                          <a:pt x="26" y="534"/>
                        </a:lnTo>
                        <a:lnTo>
                          <a:pt x="19" y="56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85" name="Freeform 33">
                    <a:extLst>
                      <a:ext uri="{FF2B5EF4-FFF2-40B4-BE49-F238E27FC236}">
                        <a16:creationId xmlns:a16="http://schemas.microsoft.com/office/drawing/2014/main" id="{76EF21B0-B437-FD6D-3065-70F3C9C49C76}"/>
                      </a:ext>
                    </a:extLst>
                  </p:cNvPr>
                  <p:cNvSpPr>
                    <a:spLocks/>
                  </p:cNvSpPr>
                  <p:nvPr/>
                </p:nvSpPr>
                <p:spPr bwMode="auto">
                  <a:xfrm>
                    <a:off x="4120" y="1573"/>
                    <a:ext cx="135" cy="278"/>
                  </a:xfrm>
                  <a:custGeom>
                    <a:avLst/>
                    <a:gdLst>
                      <a:gd name="T0" fmla="*/ 0 w 404"/>
                      <a:gd name="T1" fmla="*/ 1 h 556"/>
                      <a:gd name="T2" fmla="*/ 0 w 404"/>
                      <a:gd name="T3" fmla="*/ 1 h 556"/>
                      <a:gd name="T4" fmla="*/ 0 w 404"/>
                      <a:gd name="T5" fmla="*/ 1 h 556"/>
                      <a:gd name="T6" fmla="*/ 0 w 404"/>
                      <a:gd name="T7" fmla="*/ 1 h 556"/>
                      <a:gd name="T8" fmla="*/ 0 w 404"/>
                      <a:gd name="T9" fmla="*/ 1 h 556"/>
                      <a:gd name="T10" fmla="*/ 0 w 404"/>
                      <a:gd name="T11" fmla="*/ 1 h 556"/>
                      <a:gd name="T12" fmla="*/ 0 w 404"/>
                      <a:gd name="T13" fmla="*/ 1 h 556"/>
                      <a:gd name="T14" fmla="*/ 0 w 404"/>
                      <a:gd name="T15" fmla="*/ 1 h 556"/>
                      <a:gd name="T16" fmla="*/ 0 w 404"/>
                      <a:gd name="T17" fmla="*/ 1 h 556"/>
                      <a:gd name="T18" fmla="*/ 0 w 404"/>
                      <a:gd name="T19" fmla="*/ 1 h 556"/>
                      <a:gd name="T20" fmla="*/ 0 w 404"/>
                      <a:gd name="T21" fmla="*/ 1 h 556"/>
                      <a:gd name="T22" fmla="*/ 0 w 404"/>
                      <a:gd name="T23" fmla="*/ 1 h 556"/>
                      <a:gd name="T24" fmla="*/ 0 w 404"/>
                      <a:gd name="T25" fmla="*/ 1 h 556"/>
                      <a:gd name="T26" fmla="*/ 0 w 404"/>
                      <a:gd name="T27" fmla="*/ 1 h 556"/>
                      <a:gd name="T28" fmla="*/ 0 w 404"/>
                      <a:gd name="T29" fmla="*/ 1 h 556"/>
                      <a:gd name="T30" fmla="*/ 0 w 404"/>
                      <a:gd name="T31" fmla="*/ 1 h 556"/>
                      <a:gd name="T32" fmla="*/ 0 w 404"/>
                      <a:gd name="T33" fmla="*/ 1 h 556"/>
                      <a:gd name="T34" fmla="*/ 0 w 404"/>
                      <a:gd name="T35" fmla="*/ 0 h 556"/>
                      <a:gd name="T36" fmla="*/ 0 w 404"/>
                      <a:gd name="T37" fmla="*/ 0 h 556"/>
                      <a:gd name="T38" fmla="*/ 0 w 404"/>
                      <a:gd name="T39" fmla="*/ 1 h 556"/>
                      <a:gd name="T40" fmla="*/ 0 w 404"/>
                      <a:gd name="T41" fmla="*/ 1 h 556"/>
                      <a:gd name="T42" fmla="*/ 0 w 404"/>
                      <a:gd name="T43" fmla="*/ 1 h 556"/>
                      <a:gd name="T44" fmla="*/ 0 w 404"/>
                      <a:gd name="T45" fmla="*/ 1 h 556"/>
                      <a:gd name="T46" fmla="*/ 0 w 404"/>
                      <a:gd name="T47" fmla="*/ 1 h 556"/>
                      <a:gd name="T48" fmla="*/ 0 w 404"/>
                      <a:gd name="T49" fmla="*/ 1 h 556"/>
                      <a:gd name="T50" fmla="*/ 0 w 404"/>
                      <a:gd name="T51" fmla="*/ 1 h 556"/>
                      <a:gd name="T52" fmla="*/ 0 w 404"/>
                      <a:gd name="T53" fmla="*/ 1 h 556"/>
                      <a:gd name="T54" fmla="*/ 0 w 404"/>
                      <a:gd name="T55" fmla="*/ 1 h 556"/>
                      <a:gd name="T56" fmla="*/ 0 w 404"/>
                      <a:gd name="T57" fmla="*/ 1 h 556"/>
                      <a:gd name="T58" fmla="*/ 0 w 404"/>
                      <a:gd name="T59" fmla="*/ 1 h 556"/>
                      <a:gd name="T60" fmla="*/ 0 w 404"/>
                      <a:gd name="T61" fmla="*/ 1 h 556"/>
                      <a:gd name="T62" fmla="*/ 0 w 404"/>
                      <a:gd name="T63" fmla="*/ 1 h 556"/>
                      <a:gd name="T64" fmla="*/ 0 w 404"/>
                      <a:gd name="T65" fmla="*/ 1 h 556"/>
                      <a:gd name="T66" fmla="*/ 0 w 404"/>
                      <a:gd name="T67" fmla="*/ 1 h 556"/>
                      <a:gd name="T68" fmla="*/ 0 w 404"/>
                      <a:gd name="T69" fmla="*/ 1 h 556"/>
                      <a:gd name="T70" fmla="*/ 0 w 404"/>
                      <a:gd name="T71" fmla="*/ 1 h 556"/>
                      <a:gd name="T72" fmla="*/ 0 w 404"/>
                      <a:gd name="T73" fmla="*/ 1 h 556"/>
                      <a:gd name="T74" fmla="*/ 0 w 404"/>
                      <a:gd name="T75" fmla="*/ 1 h 556"/>
                      <a:gd name="T76" fmla="*/ 0 w 404"/>
                      <a:gd name="T77" fmla="*/ 1 h 556"/>
                      <a:gd name="T78" fmla="*/ 0 w 404"/>
                      <a:gd name="T79" fmla="*/ 1 h 556"/>
                      <a:gd name="T80" fmla="*/ 0 w 404"/>
                      <a:gd name="T81" fmla="*/ 1 h 556"/>
                      <a:gd name="T82" fmla="*/ 0 w 404"/>
                      <a:gd name="T83" fmla="*/ 1 h 556"/>
                      <a:gd name="T84" fmla="*/ 0 w 404"/>
                      <a:gd name="T85" fmla="*/ 1 h 556"/>
                      <a:gd name="T86" fmla="*/ 0 w 404"/>
                      <a:gd name="T87" fmla="*/ 1 h 5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4"/>
                      <a:gd name="T133" fmla="*/ 0 h 556"/>
                      <a:gd name="T134" fmla="*/ 404 w 404"/>
                      <a:gd name="T135" fmla="*/ 556 h 5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4" h="556">
                        <a:moveTo>
                          <a:pt x="37" y="548"/>
                        </a:moveTo>
                        <a:lnTo>
                          <a:pt x="37" y="548"/>
                        </a:lnTo>
                        <a:lnTo>
                          <a:pt x="55" y="519"/>
                        </a:lnTo>
                        <a:lnTo>
                          <a:pt x="78" y="487"/>
                        </a:lnTo>
                        <a:lnTo>
                          <a:pt x="102" y="455"/>
                        </a:lnTo>
                        <a:lnTo>
                          <a:pt x="130" y="424"/>
                        </a:lnTo>
                        <a:lnTo>
                          <a:pt x="160" y="390"/>
                        </a:lnTo>
                        <a:lnTo>
                          <a:pt x="191" y="356"/>
                        </a:lnTo>
                        <a:lnTo>
                          <a:pt x="222" y="322"/>
                        </a:lnTo>
                        <a:lnTo>
                          <a:pt x="252" y="286"/>
                        </a:lnTo>
                        <a:lnTo>
                          <a:pt x="283" y="251"/>
                        </a:lnTo>
                        <a:lnTo>
                          <a:pt x="311" y="215"/>
                        </a:lnTo>
                        <a:lnTo>
                          <a:pt x="335" y="179"/>
                        </a:lnTo>
                        <a:lnTo>
                          <a:pt x="359" y="144"/>
                        </a:lnTo>
                        <a:lnTo>
                          <a:pt x="377" y="107"/>
                        </a:lnTo>
                        <a:lnTo>
                          <a:pt x="391" y="71"/>
                        </a:lnTo>
                        <a:lnTo>
                          <a:pt x="400" y="35"/>
                        </a:lnTo>
                        <a:lnTo>
                          <a:pt x="404" y="0"/>
                        </a:lnTo>
                        <a:lnTo>
                          <a:pt x="376" y="17"/>
                        </a:lnTo>
                        <a:lnTo>
                          <a:pt x="347" y="40"/>
                        </a:lnTo>
                        <a:lnTo>
                          <a:pt x="319" y="67"/>
                        </a:lnTo>
                        <a:lnTo>
                          <a:pt x="290" y="98"/>
                        </a:lnTo>
                        <a:lnTo>
                          <a:pt x="264" y="134"/>
                        </a:lnTo>
                        <a:lnTo>
                          <a:pt x="237" y="172"/>
                        </a:lnTo>
                        <a:lnTo>
                          <a:pt x="212" y="212"/>
                        </a:lnTo>
                        <a:lnTo>
                          <a:pt x="189" y="254"/>
                        </a:lnTo>
                        <a:lnTo>
                          <a:pt x="166" y="297"/>
                        </a:lnTo>
                        <a:lnTo>
                          <a:pt x="147" y="339"/>
                        </a:lnTo>
                        <a:lnTo>
                          <a:pt x="129" y="380"/>
                        </a:lnTo>
                        <a:lnTo>
                          <a:pt x="115" y="421"/>
                        </a:lnTo>
                        <a:lnTo>
                          <a:pt x="102" y="460"/>
                        </a:lnTo>
                        <a:lnTo>
                          <a:pt x="93" y="496"/>
                        </a:lnTo>
                        <a:lnTo>
                          <a:pt x="88" y="528"/>
                        </a:lnTo>
                        <a:lnTo>
                          <a:pt x="85" y="556"/>
                        </a:lnTo>
                        <a:lnTo>
                          <a:pt x="74" y="544"/>
                        </a:lnTo>
                        <a:lnTo>
                          <a:pt x="63" y="530"/>
                        </a:lnTo>
                        <a:lnTo>
                          <a:pt x="51" y="516"/>
                        </a:lnTo>
                        <a:lnTo>
                          <a:pt x="39" y="503"/>
                        </a:lnTo>
                        <a:lnTo>
                          <a:pt x="28" y="489"/>
                        </a:lnTo>
                        <a:lnTo>
                          <a:pt x="17" y="476"/>
                        </a:lnTo>
                        <a:lnTo>
                          <a:pt x="8" y="463"/>
                        </a:lnTo>
                        <a:lnTo>
                          <a:pt x="0" y="451"/>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86" name="Freeform 34">
                    <a:extLst>
                      <a:ext uri="{FF2B5EF4-FFF2-40B4-BE49-F238E27FC236}">
                        <a16:creationId xmlns:a16="http://schemas.microsoft.com/office/drawing/2014/main" id="{5C09CBF2-0FFB-5BC3-8A57-DB66EC9483B5}"/>
                      </a:ext>
                    </a:extLst>
                  </p:cNvPr>
                  <p:cNvSpPr>
                    <a:spLocks/>
                  </p:cNvSpPr>
                  <p:nvPr/>
                </p:nvSpPr>
                <p:spPr bwMode="auto">
                  <a:xfrm>
                    <a:off x="4171" y="1606"/>
                    <a:ext cx="22" cy="131"/>
                  </a:xfrm>
                  <a:custGeom>
                    <a:avLst/>
                    <a:gdLst>
                      <a:gd name="T0" fmla="*/ 0 w 65"/>
                      <a:gd name="T1" fmla="*/ 1 h 261"/>
                      <a:gd name="T2" fmla="*/ 0 w 65"/>
                      <a:gd name="T3" fmla="*/ 1 h 261"/>
                      <a:gd name="T4" fmla="*/ 0 w 65"/>
                      <a:gd name="T5" fmla="*/ 1 h 261"/>
                      <a:gd name="T6" fmla="*/ 0 w 65"/>
                      <a:gd name="T7" fmla="*/ 1 h 261"/>
                      <a:gd name="T8" fmla="*/ 0 w 65"/>
                      <a:gd name="T9" fmla="*/ 1 h 261"/>
                      <a:gd name="T10" fmla="*/ 0 w 65"/>
                      <a:gd name="T11" fmla="*/ 1 h 261"/>
                      <a:gd name="T12" fmla="*/ 0 w 65"/>
                      <a:gd name="T13" fmla="*/ 1 h 261"/>
                      <a:gd name="T14" fmla="*/ 0 w 65"/>
                      <a:gd name="T15" fmla="*/ 1 h 261"/>
                      <a:gd name="T16" fmla="*/ 0 w 65"/>
                      <a:gd name="T17" fmla="*/ 1 h 261"/>
                      <a:gd name="T18" fmla="*/ 0 w 65"/>
                      <a:gd name="T19" fmla="*/ 1 h 261"/>
                      <a:gd name="T20" fmla="*/ 0 w 65"/>
                      <a:gd name="T21" fmla="*/ 1 h 261"/>
                      <a:gd name="T22" fmla="*/ 0 w 65"/>
                      <a:gd name="T23" fmla="*/ 1 h 261"/>
                      <a:gd name="T24" fmla="*/ 0 w 65"/>
                      <a:gd name="T25" fmla="*/ 1 h 261"/>
                      <a:gd name="T26" fmla="*/ 0 w 65"/>
                      <a:gd name="T27" fmla="*/ 1 h 261"/>
                      <a:gd name="T28" fmla="*/ 0 w 65"/>
                      <a:gd name="T29" fmla="*/ 1 h 261"/>
                      <a:gd name="T30" fmla="*/ 0 w 65"/>
                      <a:gd name="T31" fmla="*/ 1 h 261"/>
                      <a:gd name="T32" fmla="*/ 0 w 65"/>
                      <a:gd name="T33" fmla="*/ 1 h 261"/>
                      <a:gd name="T34" fmla="*/ 0 w 65"/>
                      <a:gd name="T35" fmla="*/ 0 h 261"/>
                      <a:gd name="T36" fmla="*/ 0 w 65"/>
                      <a:gd name="T37" fmla="*/ 0 h 261"/>
                      <a:gd name="T38" fmla="*/ 0 w 65"/>
                      <a:gd name="T39" fmla="*/ 1 h 261"/>
                      <a:gd name="T40" fmla="*/ 0 w 65"/>
                      <a:gd name="T41" fmla="*/ 1 h 261"/>
                      <a:gd name="T42" fmla="*/ 0 w 65"/>
                      <a:gd name="T43" fmla="*/ 1 h 261"/>
                      <a:gd name="T44" fmla="*/ 0 w 65"/>
                      <a:gd name="T45" fmla="*/ 1 h 261"/>
                      <a:gd name="T46" fmla="*/ 0 w 65"/>
                      <a:gd name="T47" fmla="*/ 1 h 261"/>
                      <a:gd name="T48" fmla="*/ 0 w 65"/>
                      <a:gd name="T49" fmla="*/ 1 h 261"/>
                      <a:gd name="T50" fmla="*/ 0 w 65"/>
                      <a:gd name="T51" fmla="*/ 1 h 261"/>
                      <a:gd name="T52" fmla="*/ 0 w 65"/>
                      <a:gd name="T53" fmla="*/ 1 h 2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5"/>
                      <a:gd name="T82" fmla="*/ 0 h 261"/>
                      <a:gd name="T83" fmla="*/ 65 w 65"/>
                      <a:gd name="T84" fmla="*/ 261 h 26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5" h="261">
                        <a:moveTo>
                          <a:pt x="0" y="261"/>
                        </a:moveTo>
                        <a:lnTo>
                          <a:pt x="0" y="261"/>
                        </a:lnTo>
                        <a:lnTo>
                          <a:pt x="4" y="254"/>
                        </a:lnTo>
                        <a:lnTo>
                          <a:pt x="7" y="245"/>
                        </a:lnTo>
                        <a:lnTo>
                          <a:pt x="11" y="232"/>
                        </a:lnTo>
                        <a:lnTo>
                          <a:pt x="12" y="217"/>
                        </a:lnTo>
                        <a:lnTo>
                          <a:pt x="13" y="199"/>
                        </a:lnTo>
                        <a:lnTo>
                          <a:pt x="14" y="181"/>
                        </a:lnTo>
                        <a:lnTo>
                          <a:pt x="14" y="160"/>
                        </a:lnTo>
                        <a:lnTo>
                          <a:pt x="14" y="139"/>
                        </a:lnTo>
                        <a:lnTo>
                          <a:pt x="13" y="119"/>
                        </a:lnTo>
                        <a:lnTo>
                          <a:pt x="13" y="97"/>
                        </a:lnTo>
                        <a:lnTo>
                          <a:pt x="12" y="77"/>
                        </a:lnTo>
                        <a:lnTo>
                          <a:pt x="11" y="57"/>
                        </a:lnTo>
                        <a:lnTo>
                          <a:pt x="10" y="39"/>
                        </a:lnTo>
                        <a:lnTo>
                          <a:pt x="10" y="23"/>
                        </a:lnTo>
                        <a:lnTo>
                          <a:pt x="8" y="10"/>
                        </a:lnTo>
                        <a:lnTo>
                          <a:pt x="8" y="0"/>
                        </a:lnTo>
                        <a:lnTo>
                          <a:pt x="22" y="15"/>
                        </a:lnTo>
                        <a:lnTo>
                          <a:pt x="33" y="32"/>
                        </a:lnTo>
                        <a:lnTo>
                          <a:pt x="42" y="52"/>
                        </a:lnTo>
                        <a:lnTo>
                          <a:pt x="50" y="71"/>
                        </a:lnTo>
                        <a:lnTo>
                          <a:pt x="57" y="91"/>
                        </a:lnTo>
                        <a:lnTo>
                          <a:pt x="61" y="112"/>
                        </a:lnTo>
                        <a:lnTo>
                          <a:pt x="63" y="133"/>
                        </a:lnTo>
                        <a:lnTo>
                          <a:pt x="65" y="15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87" name="Freeform 35">
                    <a:extLst>
                      <a:ext uri="{FF2B5EF4-FFF2-40B4-BE49-F238E27FC236}">
                        <a16:creationId xmlns:a16="http://schemas.microsoft.com/office/drawing/2014/main" id="{E38EA9B7-EA32-D2B0-29C7-EDD0F0E63D88}"/>
                      </a:ext>
                    </a:extLst>
                  </p:cNvPr>
                  <p:cNvSpPr>
                    <a:spLocks/>
                  </p:cNvSpPr>
                  <p:nvPr/>
                </p:nvSpPr>
                <p:spPr bwMode="auto">
                  <a:xfrm>
                    <a:off x="4183" y="1745"/>
                    <a:ext cx="10" cy="98"/>
                  </a:xfrm>
                  <a:custGeom>
                    <a:avLst/>
                    <a:gdLst>
                      <a:gd name="T0" fmla="*/ 0 w 28"/>
                      <a:gd name="T1" fmla="*/ 0 h 196"/>
                      <a:gd name="T2" fmla="*/ 0 w 28"/>
                      <a:gd name="T3" fmla="*/ 1 h 196"/>
                      <a:gd name="T4" fmla="*/ 0 w 28"/>
                      <a:gd name="T5" fmla="*/ 1 h 196"/>
                      <a:gd name="T6" fmla="*/ 0 w 28"/>
                      <a:gd name="T7" fmla="*/ 1 h 196"/>
                      <a:gd name="T8" fmla="*/ 0 w 28"/>
                      <a:gd name="T9" fmla="*/ 1 h 196"/>
                      <a:gd name="T10" fmla="*/ 0 w 28"/>
                      <a:gd name="T11" fmla="*/ 1 h 196"/>
                      <a:gd name="T12" fmla="*/ 0 w 28"/>
                      <a:gd name="T13" fmla="*/ 1 h 196"/>
                      <a:gd name="T14" fmla="*/ 0 w 28"/>
                      <a:gd name="T15" fmla="*/ 1 h 196"/>
                      <a:gd name="T16" fmla="*/ 0 w 28"/>
                      <a:gd name="T17" fmla="*/ 1 h 196"/>
                      <a:gd name="T18" fmla="*/ 0 w 28"/>
                      <a:gd name="T19" fmla="*/ 1 h 196"/>
                      <a:gd name="T20" fmla="*/ 0 w 28"/>
                      <a:gd name="T21" fmla="*/ 1 h 1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196"/>
                      <a:gd name="T35" fmla="*/ 28 w 28"/>
                      <a:gd name="T36" fmla="*/ 196 h 1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196">
                        <a:moveTo>
                          <a:pt x="0" y="0"/>
                        </a:moveTo>
                        <a:lnTo>
                          <a:pt x="0" y="196"/>
                        </a:lnTo>
                        <a:lnTo>
                          <a:pt x="6" y="193"/>
                        </a:lnTo>
                        <a:lnTo>
                          <a:pt x="12" y="188"/>
                        </a:lnTo>
                        <a:lnTo>
                          <a:pt x="16" y="183"/>
                        </a:lnTo>
                        <a:lnTo>
                          <a:pt x="21" y="177"/>
                        </a:lnTo>
                        <a:lnTo>
                          <a:pt x="23" y="170"/>
                        </a:lnTo>
                        <a:lnTo>
                          <a:pt x="25" y="163"/>
                        </a:lnTo>
                        <a:lnTo>
                          <a:pt x="28" y="155"/>
                        </a:lnTo>
                        <a:lnTo>
                          <a:pt x="28" y="14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88" name="Line 36">
                    <a:extLst>
                      <a:ext uri="{FF2B5EF4-FFF2-40B4-BE49-F238E27FC236}">
                        <a16:creationId xmlns:a16="http://schemas.microsoft.com/office/drawing/2014/main" id="{9048E0A1-0785-6655-41F9-3BEF75C0536D}"/>
                      </a:ext>
                    </a:extLst>
                  </p:cNvPr>
                  <p:cNvSpPr>
                    <a:spLocks noChangeShapeType="1"/>
                  </p:cNvSpPr>
                  <p:nvPr/>
                </p:nvSpPr>
                <p:spPr bwMode="auto">
                  <a:xfrm flipH="1">
                    <a:off x="4193" y="1720"/>
                    <a:ext cx="8" cy="123"/>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789" name="Freeform 37">
                    <a:extLst>
                      <a:ext uri="{FF2B5EF4-FFF2-40B4-BE49-F238E27FC236}">
                        <a16:creationId xmlns:a16="http://schemas.microsoft.com/office/drawing/2014/main" id="{DF8E8379-131C-54B2-412A-A87E885CEF66}"/>
                      </a:ext>
                    </a:extLst>
                  </p:cNvPr>
                  <p:cNvSpPr>
                    <a:spLocks/>
                  </p:cNvSpPr>
                  <p:nvPr/>
                </p:nvSpPr>
                <p:spPr bwMode="auto">
                  <a:xfrm>
                    <a:off x="4155" y="1635"/>
                    <a:ext cx="75" cy="138"/>
                  </a:xfrm>
                  <a:custGeom>
                    <a:avLst/>
                    <a:gdLst>
                      <a:gd name="T0" fmla="*/ 0 w 226"/>
                      <a:gd name="T1" fmla="*/ 0 h 278"/>
                      <a:gd name="T2" fmla="*/ 0 w 226"/>
                      <a:gd name="T3" fmla="*/ 0 h 278"/>
                      <a:gd name="T4" fmla="*/ 0 w 226"/>
                      <a:gd name="T5" fmla="*/ 0 h 278"/>
                      <a:gd name="T6" fmla="*/ 0 w 226"/>
                      <a:gd name="T7" fmla="*/ 0 h 278"/>
                      <a:gd name="T8" fmla="*/ 0 w 226"/>
                      <a:gd name="T9" fmla="*/ 0 h 278"/>
                      <a:gd name="T10" fmla="*/ 0 w 226"/>
                      <a:gd name="T11" fmla="*/ 0 h 278"/>
                      <a:gd name="T12" fmla="*/ 0 w 226"/>
                      <a:gd name="T13" fmla="*/ 0 h 278"/>
                      <a:gd name="T14" fmla="*/ 0 w 226"/>
                      <a:gd name="T15" fmla="*/ 0 h 278"/>
                      <a:gd name="T16" fmla="*/ 0 w 226"/>
                      <a:gd name="T17" fmla="*/ 0 h 278"/>
                      <a:gd name="T18" fmla="*/ 0 w 226"/>
                      <a:gd name="T19" fmla="*/ 0 h 278"/>
                      <a:gd name="T20" fmla="*/ 0 w 226"/>
                      <a:gd name="T21" fmla="*/ 0 h 278"/>
                      <a:gd name="T22" fmla="*/ 0 w 226"/>
                      <a:gd name="T23" fmla="*/ 0 h 278"/>
                      <a:gd name="T24" fmla="*/ 0 w 226"/>
                      <a:gd name="T25" fmla="*/ 0 h 278"/>
                      <a:gd name="T26" fmla="*/ 0 w 226"/>
                      <a:gd name="T27" fmla="*/ 0 h 278"/>
                      <a:gd name="T28" fmla="*/ 0 w 226"/>
                      <a:gd name="T29" fmla="*/ 0 h 278"/>
                      <a:gd name="T30" fmla="*/ 0 w 226"/>
                      <a:gd name="T31" fmla="*/ 0 h 278"/>
                      <a:gd name="T32" fmla="*/ 0 w 226"/>
                      <a:gd name="T33" fmla="*/ 0 h 278"/>
                      <a:gd name="T34" fmla="*/ 0 w 226"/>
                      <a:gd name="T35" fmla="*/ 0 h 278"/>
                      <a:gd name="T36" fmla="*/ 0 w 226"/>
                      <a:gd name="T37" fmla="*/ 0 h 278"/>
                      <a:gd name="T38" fmla="*/ 0 w 226"/>
                      <a:gd name="T39" fmla="*/ 0 h 278"/>
                      <a:gd name="T40" fmla="*/ 0 w 226"/>
                      <a:gd name="T41" fmla="*/ 0 h 278"/>
                      <a:gd name="T42" fmla="*/ 0 w 226"/>
                      <a:gd name="T43" fmla="*/ 0 h 278"/>
                      <a:gd name="T44" fmla="*/ 0 w 226"/>
                      <a:gd name="T45" fmla="*/ 0 h 278"/>
                      <a:gd name="T46" fmla="*/ 0 w 226"/>
                      <a:gd name="T47" fmla="*/ 0 h 278"/>
                      <a:gd name="T48" fmla="*/ 0 w 226"/>
                      <a:gd name="T49" fmla="*/ 0 h 278"/>
                      <a:gd name="T50" fmla="*/ 0 w 226"/>
                      <a:gd name="T51" fmla="*/ 0 h 278"/>
                      <a:gd name="T52" fmla="*/ 0 w 226"/>
                      <a:gd name="T53" fmla="*/ 0 h 278"/>
                      <a:gd name="T54" fmla="*/ 0 w 226"/>
                      <a:gd name="T55" fmla="*/ 0 h 278"/>
                      <a:gd name="T56" fmla="*/ 0 w 226"/>
                      <a:gd name="T57" fmla="*/ 0 h 278"/>
                      <a:gd name="T58" fmla="*/ 0 w 226"/>
                      <a:gd name="T59" fmla="*/ 0 h 278"/>
                      <a:gd name="T60" fmla="*/ 0 w 226"/>
                      <a:gd name="T61" fmla="*/ 0 h 278"/>
                      <a:gd name="T62" fmla="*/ 0 w 226"/>
                      <a:gd name="T63" fmla="*/ 0 h 278"/>
                      <a:gd name="T64" fmla="*/ 0 w 226"/>
                      <a:gd name="T65" fmla="*/ 0 h 278"/>
                      <a:gd name="T66" fmla="*/ 0 w 226"/>
                      <a:gd name="T67" fmla="*/ 0 h 278"/>
                      <a:gd name="T68" fmla="*/ 0 w 226"/>
                      <a:gd name="T69" fmla="*/ 0 h 278"/>
                      <a:gd name="T70" fmla="*/ 0 w 226"/>
                      <a:gd name="T71" fmla="*/ 0 h 278"/>
                      <a:gd name="T72" fmla="*/ 0 w 226"/>
                      <a:gd name="T73" fmla="*/ 0 h 278"/>
                      <a:gd name="T74" fmla="*/ 0 w 226"/>
                      <a:gd name="T75" fmla="*/ 0 h 278"/>
                      <a:gd name="T76" fmla="*/ 0 w 226"/>
                      <a:gd name="T77" fmla="*/ 0 h 278"/>
                      <a:gd name="T78" fmla="*/ 0 w 226"/>
                      <a:gd name="T79" fmla="*/ 0 h 278"/>
                      <a:gd name="T80" fmla="*/ 0 w 226"/>
                      <a:gd name="T81" fmla="*/ 0 h 278"/>
                      <a:gd name="T82" fmla="*/ 0 w 226"/>
                      <a:gd name="T83" fmla="*/ 0 h 278"/>
                      <a:gd name="T84" fmla="*/ 0 w 226"/>
                      <a:gd name="T85" fmla="*/ 0 h 278"/>
                      <a:gd name="T86" fmla="*/ 0 w 226"/>
                      <a:gd name="T87" fmla="*/ 0 h 278"/>
                      <a:gd name="T88" fmla="*/ 0 w 226"/>
                      <a:gd name="T89" fmla="*/ 0 h 278"/>
                      <a:gd name="T90" fmla="*/ 0 w 226"/>
                      <a:gd name="T91" fmla="*/ 0 h 278"/>
                      <a:gd name="T92" fmla="*/ 0 w 226"/>
                      <a:gd name="T93" fmla="*/ 0 h 278"/>
                      <a:gd name="T94" fmla="*/ 0 w 226"/>
                      <a:gd name="T95" fmla="*/ 0 h 278"/>
                      <a:gd name="T96" fmla="*/ 0 w 226"/>
                      <a:gd name="T97" fmla="*/ 0 h 278"/>
                      <a:gd name="T98" fmla="*/ 0 w 226"/>
                      <a:gd name="T99" fmla="*/ 0 h 278"/>
                      <a:gd name="T100" fmla="*/ 0 w 226"/>
                      <a:gd name="T101" fmla="*/ 0 h 278"/>
                      <a:gd name="T102" fmla="*/ 0 w 226"/>
                      <a:gd name="T103" fmla="*/ 0 h 278"/>
                      <a:gd name="T104" fmla="*/ 0 w 226"/>
                      <a:gd name="T105" fmla="*/ 0 h 278"/>
                      <a:gd name="T106" fmla="*/ 0 w 226"/>
                      <a:gd name="T107" fmla="*/ 0 h 278"/>
                      <a:gd name="T108" fmla="*/ 0 w 226"/>
                      <a:gd name="T109" fmla="*/ 0 h 2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6"/>
                      <a:gd name="T166" fmla="*/ 0 h 278"/>
                      <a:gd name="T167" fmla="*/ 226 w 226"/>
                      <a:gd name="T168" fmla="*/ 278 h 2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6" h="278">
                        <a:moveTo>
                          <a:pt x="226" y="0"/>
                        </a:moveTo>
                        <a:lnTo>
                          <a:pt x="226" y="0"/>
                        </a:lnTo>
                        <a:lnTo>
                          <a:pt x="224" y="13"/>
                        </a:lnTo>
                        <a:lnTo>
                          <a:pt x="222" y="25"/>
                        </a:lnTo>
                        <a:lnTo>
                          <a:pt x="220" y="38"/>
                        </a:lnTo>
                        <a:lnTo>
                          <a:pt x="217" y="49"/>
                        </a:lnTo>
                        <a:lnTo>
                          <a:pt x="212" y="62"/>
                        </a:lnTo>
                        <a:lnTo>
                          <a:pt x="210" y="74"/>
                        </a:lnTo>
                        <a:lnTo>
                          <a:pt x="208" y="86"/>
                        </a:lnTo>
                        <a:lnTo>
                          <a:pt x="207" y="99"/>
                        </a:lnTo>
                        <a:lnTo>
                          <a:pt x="212" y="79"/>
                        </a:lnTo>
                        <a:lnTo>
                          <a:pt x="214" y="67"/>
                        </a:lnTo>
                        <a:lnTo>
                          <a:pt x="213" y="63"/>
                        </a:lnTo>
                        <a:lnTo>
                          <a:pt x="209" y="64"/>
                        </a:lnTo>
                        <a:lnTo>
                          <a:pt x="202" y="71"/>
                        </a:lnTo>
                        <a:lnTo>
                          <a:pt x="193" y="83"/>
                        </a:lnTo>
                        <a:lnTo>
                          <a:pt x="183" y="98"/>
                        </a:lnTo>
                        <a:lnTo>
                          <a:pt x="170" y="115"/>
                        </a:lnTo>
                        <a:lnTo>
                          <a:pt x="168" y="119"/>
                        </a:lnTo>
                        <a:lnTo>
                          <a:pt x="165" y="126"/>
                        </a:lnTo>
                        <a:lnTo>
                          <a:pt x="159" y="134"/>
                        </a:lnTo>
                        <a:lnTo>
                          <a:pt x="153" y="142"/>
                        </a:lnTo>
                        <a:lnTo>
                          <a:pt x="145" y="150"/>
                        </a:lnTo>
                        <a:lnTo>
                          <a:pt x="137" y="157"/>
                        </a:lnTo>
                        <a:lnTo>
                          <a:pt x="129" y="161"/>
                        </a:lnTo>
                        <a:lnTo>
                          <a:pt x="122" y="163"/>
                        </a:lnTo>
                        <a:lnTo>
                          <a:pt x="122" y="169"/>
                        </a:lnTo>
                        <a:lnTo>
                          <a:pt x="121" y="176"/>
                        </a:lnTo>
                        <a:lnTo>
                          <a:pt x="119" y="182"/>
                        </a:lnTo>
                        <a:lnTo>
                          <a:pt x="118" y="187"/>
                        </a:lnTo>
                        <a:lnTo>
                          <a:pt x="117" y="194"/>
                        </a:lnTo>
                        <a:lnTo>
                          <a:pt x="115" y="200"/>
                        </a:lnTo>
                        <a:lnTo>
                          <a:pt x="114" y="206"/>
                        </a:lnTo>
                        <a:lnTo>
                          <a:pt x="114" y="212"/>
                        </a:lnTo>
                        <a:lnTo>
                          <a:pt x="109" y="217"/>
                        </a:lnTo>
                        <a:lnTo>
                          <a:pt x="105" y="221"/>
                        </a:lnTo>
                        <a:lnTo>
                          <a:pt x="100" y="227"/>
                        </a:lnTo>
                        <a:lnTo>
                          <a:pt x="94" y="233"/>
                        </a:lnTo>
                        <a:lnTo>
                          <a:pt x="89" y="239"/>
                        </a:lnTo>
                        <a:lnTo>
                          <a:pt x="84" y="245"/>
                        </a:lnTo>
                        <a:lnTo>
                          <a:pt x="80" y="250"/>
                        </a:lnTo>
                        <a:lnTo>
                          <a:pt x="75" y="253"/>
                        </a:lnTo>
                        <a:lnTo>
                          <a:pt x="65" y="254"/>
                        </a:lnTo>
                        <a:lnTo>
                          <a:pt x="55" y="256"/>
                        </a:lnTo>
                        <a:lnTo>
                          <a:pt x="45" y="261"/>
                        </a:lnTo>
                        <a:lnTo>
                          <a:pt x="35" y="265"/>
                        </a:lnTo>
                        <a:lnTo>
                          <a:pt x="25" y="270"/>
                        </a:lnTo>
                        <a:lnTo>
                          <a:pt x="16" y="274"/>
                        </a:lnTo>
                        <a:lnTo>
                          <a:pt x="8" y="277"/>
                        </a:lnTo>
                        <a:lnTo>
                          <a:pt x="0" y="27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90" name="Freeform 38">
                    <a:extLst>
                      <a:ext uri="{FF2B5EF4-FFF2-40B4-BE49-F238E27FC236}">
                        <a16:creationId xmlns:a16="http://schemas.microsoft.com/office/drawing/2014/main" id="{78E15D81-5074-9A90-BAFF-482BA8479865}"/>
                      </a:ext>
                    </a:extLst>
                  </p:cNvPr>
                  <p:cNvSpPr>
                    <a:spLocks/>
                  </p:cNvSpPr>
                  <p:nvPr/>
                </p:nvSpPr>
                <p:spPr bwMode="auto">
                  <a:xfrm>
                    <a:off x="4139" y="1712"/>
                    <a:ext cx="13" cy="106"/>
                  </a:xfrm>
                  <a:custGeom>
                    <a:avLst/>
                    <a:gdLst>
                      <a:gd name="T0" fmla="*/ 0 w 38"/>
                      <a:gd name="T1" fmla="*/ 0 h 211"/>
                      <a:gd name="T2" fmla="*/ 0 w 38"/>
                      <a:gd name="T3" fmla="*/ 0 h 211"/>
                      <a:gd name="T4" fmla="*/ 0 w 38"/>
                      <a:gd name="T5" fmla="*/ 1 h 211"/>
                      <a:gd name="T6" fmla="*/ 0 w 38"/>
                      <a:gd name="T7" fmla="*/ 1 h 211"/>
                      <a:gd name="T8" fmla="*/ 0 w 38"/>
                      <a:gd name="T9" fmla="*/ 1 h 211"/>
                      <a:gd name="T10" fmla="*/ 0 w 38"/>
                      <a:gd name="T11" fmla="*/ 1 h 211"/>
                      <a:gd name="T12" fmla="*/ 0 w 38"/>
                      <a:gd name="T13" fmla="*/ 1 h 211"/>
                      <a:gd name="T14" fmla="*/ 0 w 38"/>
                      <a:gd name="T15" fmla="*/ 1 h 211"/>
                      <a:gd name="T16" fmla="*/ 0 w 38"/>
                      <a:gd name="T17" fmla="*/ 1 h 211"/>
                      <a:gd name="T18" fmla="*/ 0 w 38"/>
                      <a:gd name="T19" fmla="*/ 1 h 211"/>
                      <a:gd name="T20" fmla="*/ 0 w 38"/>
                      <a:gd name="T21" fmla="*/ 1 h 211"/>
                      <a:gd name="T22" fmla="*/ 0 w 38"/>
                      <a:gd name="T23" fmla="*/ 1 h 211"/>
                      <a:gd name="T24" fmla="*/ 0 w 38"/>
                      <a:gd name="T25" fmla="*/ 1 h 211"/>
                      <a:gd name="T26" fmla="*/ 0 w 38"/>
                      <a:gd name="T27" fmla="*/ 1 h 211"/>
                      <a:gd name="T28" fmla="*/ 0 w 38"/>
                      <a:gd name="T29" fmla="*/ 1 h 211"/>
                      <a:gd name="T30" fmla="*/ 0 w 38"/>
                      <a:gd name="T31" fmla="*/ 1 h 211"/>
                      <a:gd name="T32" fmla="*/ 0 w 38"/>
                      <a:gd name="T33" fmla="*/ 1 h 211"/>
                      <a:gd name="T34" fmla="*/ 0 w 38"/>
                      <a:gd name="T35" fmla="*/ 1 h 211"/>
                      <a:gd name="T36" fmla="*/ 0 w 38"/>
                      <a:gd name="T37" fmla="*/ 1 h 211"/>
                      <a:gd name="T38" fmla="*/ 0 w 38"/>
                      <a:gd name="T39" fmla="*/ 1 h 211"/>
                      <a:gd name="T40" fmla="*/ 0 w 38"/>
                      <a:gd name="T41" fmla="*/ 1 h 211"/>
                      <a:gd name="T42" fmla="*/ 0 w 38"/>
                      <a:gd name="T43" fmla="*/ 1 h 211"/>
                      <a:gd name="T44" fmla="*/ 0 w 38"/>
                      <a:gd name="T45" fmla="*/ 1 h 2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211"/>
                      <a:gd name="T71" fmla="*/ 38 w 38"/>
                      <a:gd name="T72" fmla="*/ 211 h 2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211">
                        <a:moveTo>
                          <a:pt x="38" y="0"/>
                        </a:moveTo>
                        <a:lnTo>
                          <a:pt x="38" y="0"/>
                        </a:lnTo>
                        <a:lnTo>
                          <a:pt x="38" y="12"/>
                        </a:lnTo>
                        <a:lnTo>
                          <a:pt x="37" y="24"/>
                        </a:lnTo>
                        <a:lnTo>
                          <a:pt x="35" y="38"/>
                        </a:lnTo>
                        <a:lnTo>
                          <a:pt x="33" y="52"/>
                        </a:lnTo>
                        <a:lnTo>
                          <a:pt x="29" y="65"/>
                        </a:lnTo>
                        <a:lnTo>
                          <a:pt x="26" y="79"/>
                        </a:lnTo>
                        <a:lnTo>
                          <a:pt x="23" y="92"/>
                        </a:lnTo>
                        <a:lnTo>
                          <a:pt x="19" y="106"/>
                        </a:lnTo>
                        <a:lnTo>
                          <a:pt x="16" y="120"/>
                        </a:lnTo>
                        <a:lnTo>
                          <a:pt x="13" y="133"/>
                        </a:lnTo>
                        <a:lnTo>
                          <a:pt x="9" y="147"/>
                        </a:lnTo>
                        <a:lnTo>
                          <a:pt x="6" y="160"/>
                        </a:lnTo>
                        <a:lnTo>
                          <a:pt x="4" y="174"/>
                        </a:lnTo>
                        <a:lnTo>
                          <a:pt x="1" y="186"/>
                        </a:lnTo>
                        <a:lnTo>
                          <a:pt x="0" y="199"/>
                        </a:lnTo>
                        <a:lnTo>
                          <a:pt x="0" y="211"/>
                        </a:lnTo>
                        <a:lnTo>
                          <a:pt x="1" y="205"/>
                        </a:lnTo>
                        <a:lnTo>
                          <a:pt x="6" y="195"/>
                        </a:lnTo>
                        <a:lnTo>
                          <a:pt x="9" y="186"/>
                        </a:lnTo>
                        <a:lnTo>
                          <a:pt x="10"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91" name="Freeform 39">
                    <a:extLst>
                      <a:ext uri="{FF2B5EF4-FFF2-40B4-BE49-F238E27FC236}">
                        <a16:creationId xmlns:a16="http://schemas.microsoft.com/office/drawing/2014/main" id="{9835ABD9-5853-0323-28F3-359EBE1B6113}"/>
                      </a:ext>
                    </a:extLst>
                  </p:cNvPr>
                  <p:cNvSpPr>
                    <a:spLocks/>
                  </p:cNvSpPr>
                  <p:nvPr/>
                </p:nvSpPr>
                <p:spPr bwMode="auto">
                  <a:xfrm>
                    <a:off x="4127" y="1561"/>
                    <a:ext cx="47" cy="217"/>
                  </a:xfrm>
                  <a:custGeom>
                    <a:avLst/>
                    <a:gdLst>
                      <a:gd name="T0" fmla="*/ 0 w 94"/>
                      <a:gd name="T1" fmla="*/ 11 h 286"/>
                      <a:gd name="T2" fmla="*/ 0 w 94"/>
                      <a:gd name="T3" fmla="*/ 11 h 286"/>
                      <a:gd name="T4" fmla="*/ 1 w 94"/>
                      <a:gd name="T5" fmla="*/ 10 h 286"/>
                      <a:gd name="T6" fmla="*/ 1 w 94"/>
                      <a:gd name="T7" fmla="*/ 8 h 286"/>
                      <a:gd name="T8" fmla="*/ 1 w 94"/>
                      <a:gd name="T9" fmla="*/ 8 h 286"/>
                      <a:gd name="T10" fmla="*/ 1 w 94"/>
                      <a:gd name="T11" fmla="*/ 8 h 286"/>
                      <a:gd name="T12" fmla="*/ 1 w 94"/>
                      <a:gd name="T13" fmla="*/ 7 h 286"/>
                      <a:gd name="T14" fmla="*/ 1 w 94"/>
                      <a:gd name="T15" fmla="*/ 6 h 286"/>
                      <a:gd name="T16" fmla="*/ 1 w 94"/>
                      <a:gd name="T17" fmla="*/ 6 h 286"/>
                      <a:gd name="T18" fmla="*/ 1 w 94"/>
                      <a:gd name="T19" fmla="*/ 5 h 286"/>
                      <a:gd name="T20" fmla="*/ 1 w 94"/>
                      <a:gd name="T21" fmla="*/ 5 h 286"/>
                      <a:gd name="T22" fmla="*/ 1 w 94"/>
                      <a:gd name="T23" fmla="*/ 4 h 286"/>
                      <a:gd name="T24" fmla="*/ 1 w 94"/>
                      <a:gd name="T25" fmla="*/ 4 h 286"/>
                      <a:gd name="T26" fmla="*/ 1 w 94"/>
                      <a:gd name="T27" fmla="*/ 3 h 286"/>
                      <a:gd name="T28" fmla="*/ 1 w 94"/>
                      <a:gd name="T29" fmla="*/ 2 h 286"/>
                      <a:gd name="T30" fmla="*/ 1 w 94"/>
                      <a:gd name="T31" fmla="*/ 2 h 286"/>
                      <a:gd name="T32" fmla="*/ 1 w 94"/>
                      <a:gd name="T33" fmla="*/ 2 h 286"/>
                      <a:gd name="T34" fmla="*/ 1 w 94"/>
                      <a:gd name="T35" fmla="*/ 0 h 286"/>
                      <a:gd name="T36" fmla="*/ 1 w 94"/>
                      <a:gd name="T37" fmla="*/ 0 h 286"/>
                      <a:gd name="T38" fmla="*/ 1 w 94"/>
                      <a:gd name="T39" fmla="*/ 2 h 286"/>
                      <a:gd name="T40" fmla="*/ 1 w 94"/>
                      <a:gd name="T41" fmla="*/ 2 h 286"/>
                      <a:gd name="T42" fmla="*/ 1 w 94"/>
                      <a:gd name="T43" fmla="*/ 2 h 286"/>
                      <a:gd name="T44" fmla="*/ 1 w 94"/>
                      <a:gd name="T45" fmla="*/ 2 h 286"/>
                      <a:gd name="T46" fmla="*/ 1 w 94"/>
                      <a:gd name="T47" fmla="*/ 2 h 286"/>
                      <a:gd name="T48" fmla="*/ 1 w 94"/>
                      <a:gd name="T49" fmla="*/ 2 h 286"/>
                      <a:gd name="T50" fmla="*/ 1 w 94"/>
                      <a:gd name="T51" fmla="*/ 2 h 286"/>
                      <a:gd name="T52" fmla="*/ 1 w 94"/>
                      <a:gd name="T53" fmla="*/ 2 h 286"/>
                      <a:gd name="T54" fmla="*/ 1 w 94"/>
                      <a:gd name="T55" fmla="*/ 2 h 286"/>
                      <a:gd name="T56" fmla="*/ 1 w 94"/>
                      <a:gd name="T57" fmla="*/ 2 h 286"/>
                      <a:gd name="T58" fmla="*/ 1 w 94"/>
                      <a:gd name="T59" fmla="*/ 2 h 286"/>
                      <a:gd name="T60" fmla="*/ 1 w 94"/>
                      <a:gd name="T61" fmla="*/ 2 h 286"/>
                      <a:gd name="T62" fmla="*/ 1 w 94"/>
                      <a:gd name="T63" fmla="*/ 2 h 286"/>
                      <a:gd name="T64" fmla="*/ 1 w 94"/>
                      <a:gd name="T65" fmla="*/ 2 h 286"/>
                      <a:gd name="T66" fmla="*/ 1 w 94"/>
                      <a:gd name="T67" fmla="*/ 3 h 286"/>
                      <a:gd name="T68" fmla="*/ 1 w 94"/>
                      <a:gd name="T69" fmla="*/ 3 h 286"/>
                      <a:gd name="T70" fmla="*/ 1 w 94"/>
                      <a:gd name="T71" fmla="*/ 3 h 28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286"/>
                      <a:gd name="T110" fmla="*/ 94 w 94"/>
                      <a:gd name="T111" fmla="*/ 286 h 28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286">
                        <a:moveTo>
                          <a:pt x="0" y="286"/>
                        </a:moveTo>
                        <a:lnTo>
                          <a:pt x="0" y="286"/>
                        </a:lnTo>
                        <a:lnTo>
                          <a:pt x="3" y="267"/>
                        </a:lnTo>
                        <a:lnTo>
                          <a:pt x="7" y="249"/>
                        </a:lnTo>
                        <a:lnTo>
                          <a:pt x="13" y="231"/>
                        </a:lnTo>
                        <a:lnTo>
                          <a:pt x="19" y="213"/>
                        </a:lnTo>
                        <a:lnTo>
                          <a:pt x="26" y="196"/>
                        </a:lnTo>
                        <a:lnTo>
                          <a:pt x="34" y="178"/>
                        </a:lnTo>
                        <a:lnTo>
                          <a:pt x="42" y="161"/>
                        </a:lnTo>
                        <a:lnTo>
                          <a:pt x="51" y="143"/>
                        </a:lnTo>
                        <a:lnTo>
                          <a:pt x="59" y="125"/>
                        </a:lnTo>
                        <a:lnTo>
                          <a:pt x="68" y="108"/>
                        </a:lnTo>
                        <a:lnTo>
                          <a:pt x="74" y="90"/>
                        </a:lnTo>
                        <a:lnTo>
                          <a:pt x="81" y="73"/>
                        </a:lnTo>
                        <a:lnTo>
                          <a:pt x="87" y="54"/>
                        </a:lnTo>
                        <a:lnTo>
                          <a:pt x="91" y="36"/>
                        </a:lnTo>
                        <a:lnTo>
                          <a:pt x="93" y="18"/>
                        </a:lnTo>
                        <a:lnTo>
                          <a:pt x="94" y="0"/>
                        </a:lnTo>
                        <a:lnTo>
                          <a:pt x="91" y="6"/>
                        </a:lnTo>
                        <a:lnTo>
                          <a:pt x="88" y="11"/>
                        </a:lnTo>
                        <a:lnTo>
                          <a:pt x="84" y="17"/>
                        </a:lnTo>
                        <a:lnTo>
                          <a:pt x="81" y="22"/>
                        </a:lnTo>
                        <a:lnTo>
                          <a:pt x="75" y="26"/>
                        </a:lnTo>
                        <a:lnTo>
                          <a:pt x="69" y="30"/>
                        </a:lnTo>
                        <a:lnTo>
                          <a:pt x="60" y="31"/>
                        </a:lnTo>
                        <a:lnTo>
                          <a:pt x="47" y="32"/>
                        </a:lnTo>
                        <a:lnTo>
                          <a:pt x="47" y="41"/>
                        </a:lnTo>
                        <a:lnTo>
                          <a:pt x="47" y="48"/>
                        </a:lnTo>
                        <a:lnTo>
                          <a:pt x="48" y="54"/>
                        </a:lnTo>
                        <a:lnTo>
                          <a:pt x="50" y="60"/>
                        </a:lnTo>
                        <a:lnTo>
                          <a:pt x="52" y="65"/>
                        </a:lnTo>
                        <a:lnTo>
                          <a:pt x="55" y="70"/>
                        </a:lnTo>
                        <a:lnTo>
                          <a:pt x="60" y="76"/>
                        </a:lnTo>
                        <a:lnTo>
                          <a:pt x="66" y="82"/>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92" name="Freeform 40">
                    <a:extLst>
                      <a:ext uri="{FF2B5EF4-FFF2-40B4-BE49-F238E27FC236}">
                        <a16:creationId xmlns:a16="http://schemas.microsoft.com/office/drawing/2014/main" id="{313D58DA-BA35-3419-CD58-57CF408D4E26}"/>
                      </a:ext>
                    </a:extLst>
                  </p:cNvPr>
                  <p:cNvSpPr>
                    <a:spLocks/>
                  </p:cNvSpPr>
                  <p:nvPr/>
                </p:nvSpPr>
                <p:spPr bwMode="auto">
                  <a:xfrm>
                    <a:off x="4149" y="1569"/>
                    <a:ext cx="25" cy="53"/>
                  </a:xfrm>
                  <a:custGeom>
                    <a:avLst/>
                    <a:gdLst>
                      <a:gd name="T0" fmla="*/ 0 w 75"/>
                      <a:gd name="T1" fmla="*/ 0 h 106"/>
                      <a:gd name="T2" fmla="*/ 0 w 75"/>
                      <a:gd name="T3" fmla="*/ 0 h 106"/>
                      <a:gd name="T4" fmla="*/ 0 w 75"/>
                      <a:gd name="T5" fmla="*/ 1 h 106"/>
                      <a:gd name="T6" fmla="*/ 0 w 75"/>
                      <a:gd name="T7" fmla="*/ 1 h 106"/>
                      <a:gd name="T8" fmla="*/ 0 w 75"/>
                      <a:gd name="T9" fmla="*/ 1 h 106"/>
                      <a:gd name="T10" fmla="*/ 0 w 75"/>
                      <a:gd name="T11" fmla="*/ 1 h 106"/>
                      <a:gd name="T12" fmla="*/ 0 w 75"/>
                      <a:gd name="T13" fmla="*/ 1 h 106"/>
                      <a:gd name="T14" fmla="*/ 0 w 75"/>
                      <a:gd name="T15" fmla="*/ 1 h 106"/>
                      <a:gd name="T16" fmla="*/ 0 w 75"/>
                      <a:gd name="T17" fmla="*/ 1 h 106"/>
                      <a:gd name="T18" fmla="*/ 0 w 75"/>
                      <a:gd name="T19" fmla="*/ 1 h 106"/>
                      <a:gd name="T20" fmla="*/ 0 w 75"/>
                      <a:gd name="T21" fmla="*/ 1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
                      <a:gd name="T34" fmla="*/ 0 h 106"/>
                      <a:gd name="T35" fmla="*/ 75 w 75"/>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 h="106">
                        <a:moveTo>
                          <a:pt x="75" y="0"/>
                        </a:moveTo>
                        <a:lnTo>
                          <a:pt x="75" y="0"/>
                        </a:lnTo>
                        <a:lnTo>
                          <a:pt x="62" y="12"/>
                        </a:lnTo>
                        <a:lnTo>
                          <a:pt x="52" y="24"/>
                        </a:lnTo>
                        <a:lnTo>
                          <a:pt x="44" y="35"/>
                        </a:lnTo>
                        <a:lnTo>
                          <a:pt x="37" y="46"/>
                        </a:lnTo>
                        <a:lnTo>
                          <a:pt x="33" y="60"/>
                        </a:lnTo>
                        <a:lnTo>
                          <a:pt x="31" y="74"/>
                        </a:lnTo>
                        <a:lnTo>
                          <a:pt x="28" y="89"/>
                        </a:lnTo>
                        <a:lnTo>
                          <a:pt x="28" y="106"/>
                        </a:lnTo>
                        <a:lnTo>
                          <a:pt x="0" y="10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93" name="Freeform 41">
                    <a:extLst>
                      <a:ext uri="{FF2B5EF4-FFF2-40B4-BE49-F238E27FC236}">
                        <a16:creationId xmlns:a16="http://schemas.microsoft.com/office/drawing/2014/main" id="{A64FBFA3-A84B-0619-8E51-5370B8109C4B}"/>
                      </a:ext>
                    </a:extLst>
                  </p:cNvPr>
                  <p:cNvSpPr>
                    <a:spLocks/>
                  </p:cNvSpPr>
                  <p:nvPr/>
                </p:nvSpPr>
                <p:spPr bwMode="auto">
                  <a:xfrm>
                    <a:off x="3931" y="1597"/>
                    <a:ext cx="28" cy="78"/>
                  </a:xfrm>
                  <a:custGeom>
                    <a:avLst/>
                    <a:gdLst>
                      <a:gd name="T0" fmla="*/ 0 w 84"/>
                      <a:gd name="T1" fmla="*/ 1 h 156"/>
                      <a:gd name="T2" fmla="*/ 0 w 84"/>
                      <a:gd name="T3" fmla="*/ 1 h 156"/>
                      <a:gd name="T4" fmla="*/ 0 w 84"/>
                      <a:gd name="T5" fmla="*/ 1 h 156"/>
                      <a:gd name="T6" fmla="*/ 0 w 84"/>
                      <a:gd name="T7" fmla="*/ 1 h 156"/>
                      <a:gd name="T8" fmla="*/ 0 w 84"/>
                      <a:gd name="T9" fmla="*/ 1 h 156"/>
                      <a:gd name="T10" fmla="*/ 0 w 84"/>
                      <a:gd name="T11" fmla="*/ 1 h 156"/>
                      <a:gd name="T12" fmla="*/ 0 w 84"/>
                      <a:gd name="T13" fmla="*/ 1 h 156"/>
                      <a:gd name="T14" fmla="*/ 0 w 84"/>
                      <a:gd name="T15" fmla="*/ 1 h 156"/>
                      <a:gd name="T16" fmla="*/ 0 w 84"/>
                      <a:gd name="T17" fmla="*/ 1 h 156"/>
                      <a:gd name="T18" fmla="*/ 0 w 84"/>
                      <a:gd name="T19" fmla="*/ 1 h 156"/>
                      <a:gd name="T20" fmla="*/ 0 w 84"/>
                      <a:gd name="T21" fmla="*/ 1 h 156"/>
                      <a:gd name="T22" fmla="*/ 0 w 84"/>
                      <a:gd name="T23" fmla="*/ 1 h 156"/>
                      <a:gd name="T24" fmla="*/ 0 w 84"/>
                      <a:gd name="T25" fmla="*/ 1 h 156"/>
                      <a:gd name="T26" fmla="*/ 0 w 84"/>
                      <a:gd name="T27" fmla="*/ 1 h 156"/>
                      <a:gd name="T28" fmla="*/ 0 w 84"/>
                      <a:gd name="T29" fmla="*/ 1 h 156"/>
                      <a:gd name="T30" fmla="*/ 0 w 84"/>
                      <a:gd name="T31" fmla="*/ 1 h 156"/>
                      <a:gd name="T32" fmla="*/ 0 w 84"/>
                      <a:gd name="T33" fmla="*/ 1 h 156"/>
                      <a:gd name="T34" fmla="*/ 0 w 84"/>
                      <a:gd name="T35" fmla="*/ 1 h 156"/>
                      <a:gd name="T36" fmla="*/ 0 w 84"/>
                      <a:gd name="T37" fmla="*/ 1 h 156"/>
                      <a:gd name="T38" fmla="*/ 0 w 84"/>
                      <a:gd name="T39" fmla="*/ 1 h 156"/>
                      <a:gd name="T40" fmla="*/ 0 w 84"/>
                      <a:gd name="T41" fmla="*/ 1 h 156"/>
                      <a:gd name="T42" fmla="*/ 0 w 84"/>
                      <a:gd name="T43" fmla="*/ 1 h 156"/>
                      <a:gd name="T44" fmla="*/ 0 w 84"/>
                      <a:gd name="T45" fmla="*/ 1 h 156"/>
                      <a:gd name="T46" fmla="*/ 0 w 84"/>
                      <a:gd name="T47" fmla="*/ 1 h 156"/>
                      <a:gd name="T48" fmla="*/ 0 w 84"/>
                      <a:gd name="T49" fmla="*/ 1 h 156"/>
                      <a:gd name="T50" fmla="*/ 0 w 84"/>
                      <a:gd name="T51" fmla="*/ 1 h 156"/>
                      <a:gd name="T52" fmla="*/ 0 w 84"/>
                      <a:gd name="T53" fmla="*/ 1 h 156"/>
                      <a:gd name="T54" fmla="*/ 0 w 84"/>
                      <a:gd name="T55" fmla="*/ 0 h 156"/>
                      <a:gd name="T56" fmla="*/ 0 w 84"/>
                      <a:gd name="T57" fmla="*/ 0 h 156"/>
                      <a:gd name="T58" fmla="*/ 0 w 84"/>
                      <a:gd name="T59" fmla="*/ 1 h 156"/>
                      <a:gd name="T60" fmla="*/ 0 w 84"/>
                      <a:gd name="T61" fmla="*/ 1 h 156"/>
                      <a:gd name="T62" fmla="*/ 0 w 84"/>
                      <a:gd name="T63" fmla="*/ 1 h 156"/>
                      <a:gd name="T64" fmla="*/ 0 w 84"/>
                      <a:gd name="T65" fmla="*/ 1 h 156"/>
                      <a:gd name="T66" fmla="*/ 0 w 84"/>
                      <a:gd name="T67" fmla="*/ 1 h 156"/>
                      <a:gd name="T68" fmla="*/ 0 w 84"/>
                      <a:gd name="T69" fmla="*/ 1 h 156"/>
                      <a:gd name="T70" fmla="*/ 0 w 84"/>
                      <a:gd name="T71" fmla="*/ 1 h 156"/>
                      <a:gd name="T72" fmla="*/ 0 w 84"/>
                      <a:gd name="T73" fmla="*/ 1 h 156"/>
                      <a:gd name="T74" fmla="*/ 0 w 84"/>
                      <a:gd name="T75" fmla="*/ 1 h 156"/>
                      <a:gd name="T76" fmla="*/ 0 w 84"/>
                      <a:gd name="T77" fmla="*/ 1 h 156"/>
                      <a:gd name="T78" fmla="*/ 0 w 84"/>
                      <a:gd name="T79" fmla="*/ 1 h 156"/>
                      <a:gd name="T80" fmla="*/ 0 w 84"/>
                      <a:gd name="T81" fmla="*/ 1 h 156"/>
                      <a:gd name="T82" fmla="*/ 0 w 84"/>
                      <a:gd name="T83" fmla="*/ 1 h 156"/>
                      <a:gd name="T84" fmla="*/ 0 w 84"/>
                      <a:gd name="T85" fmla="*/ 1 h 156"/>
                      <a:gd name="T86" fmla="*/ 0 w 84"/>
                      <a:gd name="T87" fmla="*/ 1 h 156"/>
                      <a:gd name="T88" fmla="*/ 0 w 84"/>
                      <a:gd name="T89" fmla="*/ 1 h 156"/>
                      <a:gd name="T90" fmla="*/ 0 w 84"/>
                      <a:gd name="T91" fmla="*/ 1 h 156"/>
                      <a:gd name="T92" fmla="*/ 0 w 84"/>
                      <a:gd name="T93" fmla="*/ 1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
                      <a:gd name="T142" fmla="*/ 0 h 156"/>
                      <a:gd name="T143" fmla="*/ 84 w 84"/>
                      <a:gd name="T144" fmla="*/ 156 h 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 h="156">
                        <a:moveTo>
                          <a:pt x="0" y="17"/>
                        </a:moveTo>
                        <a:lnTo>
                          <a:pt x="0" y="17"/>
                        </a:lnTo>
                        <a:lnTo>
                          <a:pt x="1" y="35"/>
                        </a:lnTo>
                        <a:lnTo>
                          <a:pt x="4" y="48"/>
                        </a:lnTo>
                        <a:lnTo>
                          <a:pt x="9" y="57"/>
                        </a:lnTo>
                        <a:lnTo>
                          <a:pt x="16" y="64"/>
                        </a:lnTo>
                        <a:lnTo>
                          <a:pt x="21" y="70"/>
                        </a:lnTo>
                        <a:lnTo>
                          <a:pt x="27" y="77"/>
                        </a:lnTo>
                        <a:lnTo>
                          <a:pt x="32" y="86"/>
                        </a:lnTo>
                        <a:lnTo>
                          <a:pt x="37" y="98"/>
                        </a:lnTo>
                        <a:lnTo>
                          <a:pt x="37" y="85"/>
                        </a:lnTo>
                        <a:lnTo>
                          <a:pt x="39" y="73"/>
                        </a:lnTo>
                        <a:lnTo>
                          <a:pt x="42" y="64"/>
                        </a:lnTo>
                        <a:lnTo>
                          <a:pt x="47" y="56"/>
                        </a:lnTo>
                        <a:lnTo>
                          <a:pt x="53" y="51"/>
                        </a:lnTo>
                        <a:lnTo>
                          <a:pt x="62" y="45"/>
                        </a:lnTo>
                        <a:lnTo>
                          <a:pt x="72" y="39"/>
                        </a:lnTo>
                        <a:lnTo>
                          <a:pt x="84" y="34"/>
                        </a:lnTo>
                        <a:lnTo>
                          <a:pt x="79" y="29"/>
                        </a:lnTo>
                        <a:lnTo>
                          <a:pt x="73" y="25"/>
                        </a:lnTo>
                        <a:lnTo>
                          <a:pt x="64" y="19"/>
                        </a:lnTo>
                        <a:lnTo>
                          <a:pt x="55" y="13"/>
                        </a:lnTo>
                        <a:lnTo>
                          <a:pt x="45" y="8"/>
                        </a:lnTo>
                        <a:lnTo>
                          <a:pt x="36" y="4"/>
                        </a:lnTo>
                        <a:lnTo>
                          <a:pt x="27" y="1"/>
                        </a:lnTo>
                        <a:lnTo>
                          <a:pt x="19" y="0"/>
                        </a:lnTo>
                        <a:lnTo>
                          <a:pt x="20" y="6"/>
                        </a:lnTo>
                        <a:lnTo>
                          <a:pt x="22" y="12"/>
                        </a:lnTo>
                        <a:lnTo>
                          <a:pt x="26" y="18"/>
                        </a:lnTo>
                        <a:lnTo>
                          <a:pt x="29" y="23"/>
                        </a:lnTo>
                        <a:lnTo>
                          <a:pt x="34" y="29"/>
                        </a:lnTo>
                        <a:lnTo>
                          <a:pt x="38" y="34"/>
                        </a:lnTo>
                        <a:lnTo>
                          <a:pt x="42" y="38"/>
                        </a:lnTo>
                        <a:lnTo>
                          <a:pt x="47" y="42"/>
                        </a:lnTo>
                        <a:lnTo>
                          <a:pt x="47" y="51"/>
                        </a:lnTo>
                        <a:lnTo>
                          <a:pt x="48" y="60"/>
                        </a:lnTo>
                        <a:lnTo>
                          <a:pt x="49" y="68"/>
                        </a:lnTo>
                        <a:lnTo>
                          <a:pt x="51" y="75"/>
                        </a:lnTo>
                        <a:lnTo>
                          <a:pt x="56" y="83"/>
                        </a:lnTo>
                        <a:lnTo>
                          <a:pt x="63" y="89"/>
                        </a:lnTo>
                        <a:lnTo>
                          <a:pt x="72" y="95"/>
                        </a:lnTo>
                        <a:lnTo>
                          <a:pt x="84" y="98"/>
                        </a:lnTo>
                        <a:lnTo>
                          <a:pt x="84" y="1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94" name="Freeform 42">
                    <a:extLst>
                      <a:ext uri="{FF2B5EF4-FFF2-40B4-BE49-F238E27FC236}">
                        <a16:creationId xmlns:a16="http://schemas.microsoft.com/office/drawing/2014/main" id="{3F619228-B92E-3FE5-F40F-6EABA6F44C4E}"/>
                      </a:ext>
                    </a:extLst>
                  </p:cNvPr>
                  <p:cNvSpPr>
                    <a:spLocks/>
                  </p:cNvSpPr>
                  <p:nvPr/>
                </p:nvSpPr>
                <p:spPr bwMode="auto">
                  <a:xfrm>
                    <a:off x="3897" y="1610"/>
                    <a:ext cx="12" cy="41"/>
                  </a:xfrm>
                  <a:custGeom>
                    <a:avLst/>
                    <a:gdLst>
                      <a:gd name="T0" fmla="*/ 0 w 38"/>
                      <a:gd name="T1" fmla="*/ 1 h 82"/>
                      <a:gd name="T2" fmla="*/ 0 w 38"/>
                      <a:gd name="T3" fmla="*/ 1 h 82"/>
                      <a:gd name="T4" fmla="*/ 0 w 38"/>
                      <a:gd name="T5" fmla="*/ 1 h 82"/>
                      <a:gd name="T6" fmla="*/ 0 w 38"/>
                      <a:gd name="T7" fmla="*/ 1 h 82"/>
                      <a:gd name="T8" fmla="*/ 0 w 38"/>
                      <a:gd name="T9" fmla="*/ 1 h 82"/>
                      <a:gd name="T10" fmla="*/ 0 w 38"/>
                      <a:gd name="T11" fmla="*/ 1 h 82"/>
                      <a:gd name="T12" fmla="*/ 0 w 38"/>
                      <a:gd name="T13" fmla="*/ 1 h 82"/>
                      <a:gd name="T14" fmla="*/ 0 w 38"/>
                      <a:gd name="T15" fmla="*/ 1 h 82"/>
                      <a:gd name="T16" fmla="*/ 0 w 38"/>
                      <a:gd name="T17" fmla="*/ 1 h 82"/>
                      <a:gd name="T18" fmla="*/ 0 w 38"/>
                      <a:gd name="T19" fmla="*/ 1 h 82"/>
                      <a:gd name="T20" fmla="*/ 0 w 38"/>
                      <a:gd name="T21" fmla="*/ 1 h 82"/>
                      <a:gd name="T22" fmla="*/ 0 w 38"/>
                      <a:gd name="T23" fmla="*/ 1 h 82"/>
                      <a:gd name="T24" fmla="*/ 0 w 38"/>
                      <a:gd name="T25" fmla="*/ 1 h 82"/>
                      <a:gd name="T26" fmla="*/ 0 w 38"/>
                      <a:gd name="T27" fmla="*/ 1 h 82"/>
                      <a:gd name="T28" fmla="*/ 0 w 38"/>
                      <a:gd name="T29" fmla="*/ 1 h 82"/>
                      <a:gd name="T30" fmla="*/ 0 w 38"/>
                      <a:gd name="T31" fmla="*/ 0 h 82"/>
                      <a:gd name="T32" fmla="*/ 0 w 38"/>
                      <a:gd name="T33" fmla="*/ 0 h 82"/>
                      <a:gd name="T34" fmla="*/ 0 w 38"/>
                      <a:gd name="T35" fmla="*/ 1 h 82"/>
                      <a:gd name="T36" fmla="*/ 0 w 38"/>
                      <a:gd name="T37" fmla="*/ 1 h 82"/>
                      <a:gd name="T38" fmla="*/ 0 w 38"/>
                      <a:gd name="T39" fmla="*/ 1 h 82"/>
                      <a:gd name="T40" fmla="*/ 0 w 38"/>
                      <a:gd name="T41" fmla="*/ 1 h 82"/>
                      <a:gd name="T42" fmla="*/ 0 w 38"/>
                      <a:gd name="T43" fmla="*/ 1 h 82"/>
                      <a:gd name="T44" fmla="*/ 0 w 38"/>
                      <a:gd name="T45" fmla="*/ 1 h 82"/>
                      <a:gd name="T46" fmla="*/ 0 w 38"/>
                      <a:gd name="T47" fmla="*/ 1 h 82"/>
                      <a:gd name="T48" fmla="*/ 0 w 38"/>
                      <a:gd name="T49" fmla="*/ 1 h 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82"/>
                      <a:gd name="T77" fmla="*/ 38 w 38"/>
                      <a:gd name="T78" fmla="*/ 82 h 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82">
                        <a:moveTo>
                          <a:pt x="19" y="9"/>
                        </a:moveTo>
                        <a:lnTo>
                          <a:pt x="19" y="82"/>
                        </a:lnTo>
                        <a:lnTo>
                          <a:pt x="20" y="73"/>
                        </a:lnTo>
                        <a:lnTo>
                          <a:pt x="25" y="62"/>
                        </a:lnTo>
                        <a:lnTo>
                          <a:pt x="31" y="53"/>
                        </a:lnTo>
                        <a:lnTo>
                          <a:pt x="38" y="49"/>
                        </a:lnTo>
                        <a:lnTo>
                          <a:pt x="35" y="38"/>
                        </a:lnTo>
                        <a:lnTo>
                          <a:pt x="31" y="29"/>
                        </a:lnTo>
                        <a:lnTo>
                          <a:pt x="29" y="21"/>
                        </a:lnTo>
                        <a:lnTo>
                          <a:pt x="26" y="15"/>
                        </a:lnTo>
                        <a:lnTo>
                          <a:pt x="21" y="11"/>
                        </a:lnTo>
                        <a:lnTo>
                          <a:pt x="17" y="6"/>
                        </a:lnTo>
                        <a:lnTo>
                          <a:pt x="9" y="3"/>
                        </a:lnTo>
                        <a:lnTo>
                          <a:pt x="0" y="0"/>
                        </a:lnTo>
                        <a:lnTo>
                          <a:pt x="0" y="4"/>
                        </a:lnTo>
                        <a:lnTo>
                          <a:pt x="1" y="10"/>
                        </a:lnTo>
                        <a:lnTo>
                          <a:pt x="3" y="14"/>
                        </a:lnTo>
                        <a:lnTo>
                          <a:pt x="6" y="19"/>
                        </a:lnTo>
                        <a:lnTo>
                          <a:pt x="9" y="22"/>
                        </a:lnTo>
                        <a:lnTo>
                          <a:pt x="12" y="22"/>
                        </a:lnTo>
                        <a:lnTo>
                          <a:pt x="16" y="18"/>
                        </a:lnTo>
                        <a:lnTo>
                          <a:pt x="19" y="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95" name="Freeform 43">
                    <a:extLst>
                      <a:ext uri="{FF2B5EF4-FFF2-40B4-BE49-F238E27FC236}">
                        <a16:creationId xmlns:a16="http://schemas.microsoft.com/office/drawing/2014/main" id="{E59E10F4-9267-40F7-F2AE-ECBDC9B0E276}"/>
                      </a:ext>
                    </a:extLst>
                  </p:cNvPr>
                  <p:cNvSpPr>
                    <a:spLocks/>
                  </p:cNvSpPr>
                  <p:nvPr/>
                </p:nvSpPr>
                <p:spPr bwMode="auto">
                  <a:xfrm>
                    <a:off x="4544" y="1630"/>
                    <a:ext cx="71" cy="208"/>
                  </a:xfrm>
                  <a:custGeom>
                    <a:avLst/>
                    <a:gdLst>
                      <a:gd name="T0" fmla="*/ 0 w 215"/>
                      <a:gd name="T1" fmla="*/ 0 h 417"/>
                      <a:gd name="T2" fmla="*/ 0 w 215"/>
                      <a:gd name="T3" fmla="*/ 0 h 417"/>
                      <a:gd name="T4" fmla="*/ 0 w 215"/>
                      <a:gd name="T5" fmla="*/ 0 h 417"/>
                      <a:gd name="T6" fmla="*/ 0 w 215"/>
                      <a:gd name="T7" fmla="*/ 0 h 417"/>
                      <a:gd name="T8" fmla="*/ 0 w 215"/>
                      <a:gd name="T9" fmla="*/ 0 h 417"/>
                      <a:gd name="T10" fmla="*/ 0 w 215"/>
                      <a:gd name="T11" fmla="*/ 0 h 417"/>
                      <a:gd name="T12" fmla="*/ 0 w 215"/>
                      <a:gd name="T13" fmla="*/ 0 h 417"/>
                      <a:gd name="T14" fmla="*/ 0 w 215"/>
                      <a:gd name="T15" fmla="*/ 0 h 417"/>
                      <a:gd name="T16" fmla="*/ 0 w 215"/>
                      <a:gd name="T17" fmla="*/ 0 h 417"/>
                      <a:gd name="T18" fmla="*/ 0 w 215"/>
                      <a:gd name="T19" fmla="*/ 0 h 417"/>
                      <a:gd name="T20" fmla="*/ 0 w 215"/>
                      <a:gd name="T21" fmla="*/ 0 h 417"/>
                      <a:gd name="T22" fmla="*/ 0 w 215"/>
                      <a:gd name="T23" fmla="*/ 0 h 417"/>
                      <a:gd name="T24" fmla="*/ 0 w 215"/>
                      <a:gd name="T25" fmla="*/ 0 h 417"/>
                      <a:gd name="T26" fmla="*/ 0 w 215"/>
                      <a:gd name="T27" fmla="*/ 0 h 417"/>
                      <a:gd name="T28" fmla="*/ 0 w 215"/>
                      <a:gd name="T29" fmla="*/ 0 h 417"/>
                      <a:gd name="T30" fmla="*/ 0 w 215"/>
                      <a:gd name="T31" fmla="*/ 0 h 417"/>
                      <a:gd name="T32" fmla="*/ 0 w 215"/>
                      <a:gd name="T33" fmla="*/ 0 h 417"/>
                      <a:gd name="T34" fmla="*/ 0 w 215"/>
                      <a:gd name="T35" fmla="*/ 0 h 417"/>
                      <a:gd name="T36" fmla="*/ 0 w 215"/>
                      <a:gd name="T37" fmla="*/ 0 h 417"/>
                      <a:gd name="T38" fmla="*/ 0 w 215"/>
                      <a:gd name="T39" fmla="*/ 0 h 417"/>
                      <a:gd name="T40" fmla="*/ 0 w 215"/>
                      <a:gd name="T41" fmla="*/ 0 h 417"/>
                      <a:gd name="T42" fmla="*/ 0 w 215"/>
                      <a:gd name="T43" fmla="*/ 0 h 417"/>
                      <a:gd name="T44" fmla="*/ 0 w 215"/>
                      <a:gd name="T45" fmla="*/ 0 h 417"/>
                      <a:gd name="T46" fmla="*/ 0 w 215"/>
                      <a:gd name="T47" fmla="*/ 0 h 417"/>
                      <a:gd name="T48" fmla="*/ 0 w 215"/>
                      <a:gd name="T49" fmla="*/ 0 h 417"/>
                      <a:gd name="T50" fmla="*/ 0 w 215"/>
                      <a:gd name="T51" fmla="*/ 0 h 417"/>
                      <a:gd name="T52" fmla="*/ 0 w 215"/>
                      <a:gd name="T53" fmla="*/ 0 h 417"/>
                      <a:gd name="T54" fmla="*/ 0 w 215"/>
                      <a:gd name="T55" fmla="*/ 0 h 417"/>
                      <a:gd name="T56" fmla="*/ 0 w 215"/>
                      <a:gd name="T57" fmla="*/ 0 h 417"/>
                      <a:gd name="T58" fmla="*/ 0 w 215"/>
                      <a:gd name="T59" fmla="*/ 0 h 417"/>
                      <a:gd name="T60" fmla="*/ 0 w 215"/>
                      <a:gd name="T61" fmla="*/ 0 h 417"/>
                      <a:gd name="T62" fmla="*/ 0 w 215"/>
                      <a:gd name="T63" fmla="*/ 0 h 417"/>
                      <a:gd name="T64" fmla="*/ 0 w 215"/>
                      <a:gd name="T65" fmla="*/ 0 h 417"/>
                      <a:gd name="T66" fmla="*/ 0 w 215"/>
                      <a:gd name="T67" fmla="*/ 0 h 417"/>
                      <a:gd name="T68" fmla="*/ 0 w 215"/>
                      <a:gd name="T69" fmla="*/ 0 h 417"/>
                      <a:gd name="T70" fmla="*/ 0 w 215"/>
                      <a:gd name="T71" fmla="*/ 0 h 417"/>
                      <a:gd name="T72" fmla="*/ 0 w 215"/>
                      <a:gd name="T73" fmla="*/ 0 h 417"/>
                      <a:gd name="T74" fmla="*/ 0 w 215"/>
                      <a:gd name="T75" fmla="*/ 0 h 417"/>
                      <a:gd name="T76" fmla="*/ 0 w 215"/>
                      <a:gd name="T77" fmla="*/ 0 h 4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5"/>
                      <a:gd name="T118" fmla="*/ 0 h 417"/>
                      <a:gd name="T119" fmla="*/ 215 w 215"/>
                      <a:gd name="T120" fmla="*/ 417 h 4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5" h="417">
                        <a:moveTo>
                          <a:pt x="56" y="409"/>
                        </a:moveTo>
                        <a:lnTo>
                          <a:pt x="56" y="409"/>
                        </a:lnTo>
                        <a:lnTo>
                          <a:pt x="62" y="401"/>
                        </a:lnTo>
                        <a:lnTo>
                          <a:pt x="65" y="392"/>
                        </a:lnTo>
                        <a:lnTo>
                          <a:pt x="66" y="383"/>
                        </a:lnTo>
                        <a:lnTo>
                          <a:pt x="66" y="376"/>
                        </a:lnTo>
                        <a:lnTo>
                          <a:pt x="75" y="376"/>
                        </a:lnTo>
                        <a:lnTo>
                          <a:pt x="81" y="367"/>
                        </a:lnTo>
                        <a:lnTo>
                          <a:pt x="85" y="357"/>
                        </a:lnTo>
                        <a:lnTo>
                          <a:pt x="91" y="344"/>
                        </a:lnTo>
                        <a:lnTo>
                          <a:pt x="96" y="330"/>
                        </a:lnTo>
                        <a:lnTo>
                          <a:pt x="101" y="315"/>
                        </a:lnTo>
                        <a:lnTo>
                          <a:pt x="105" y="299"/>
                        </a:lnTo>
                        <a:lnTo>
                          <a:pt x="110" y="282"/>
                        </a:lnTo>
                        <a:lnTo>
                          <a:pt x="114" y="265"/>
                        </a:lnTo>
                        <a:lnTo>
                          <a:pt x="118" y="247"/>
                        </a:lnTo>
                        <a:lnTo>
                          <a:pt x="121" y="230"/>
                        </a:lnTo>
                        <a:lnTo>
                          <a:pt x="124" y="214"/>
                        </a:lnTo>
                        <a:lnTo>
                          <a:pt x="128" y="198"/>
                        </a:lnTo>
                        <a:lnTo>
                          <a:pt x="129" y="184"/>
                        </a:lnTo>
                        <a:lnTo>
                          <a:pt x="131" y="170"/>
                        </a:lnTo>
                        <a:lnTo>
                          <a:pt x="132" y="158"/>
                        </a:lnTo>
                        <a:lnTo>
                          <a:pt x="132" y="147"/>
                        </a:lnTo>
                        <a:lnTo>
                          <a:pt x="142" y="136"/>
                        </a:lnTo>
                        <a:lnTo>
                          <a:pt x="154" y="120"/>
                        </a:lnTo>
                        <a:lnTo>
                          <a:pt x="164" y="101"/>
                        </a:lnTo>
                        <a:lnTo>
                          <a:pt x="174" y="81"/>
                        </a:lnTo>
                        <a:lnTo>
                          <a:pt x="185" y="59"/>
                        </a:lnTo>
                        <a:lnTo>
                          <a:pt x="195" y="38"/>
                        </a:lnTo>
                        <a:lnTo>
                          <a:pt x="205" y="17"/>
                        </a:lnTo>
                        <a:lnTo>
                          <a:pt x="215" y="0"/>
                        </a:lnTo>
                        <a:lnTo>
                          <a:pt x="211" y="6"/>
                        </a:lnTo>
                        <a:lnTo>
                          <a:pt x="203" y="15"/>
                        </a:lnTo>
                        <a:lnTo>
                          <a:pt x="193" y="27"/>
                        </a:lnTo>
                        <a:lnTo>
                          <a:pt x="182" y="40"/>
                        </a:lnTo>
                        <a:lnTo>
                          <a:pt x="170" y="52"/>
                        </a:lnTo>
                        <a:lnTo>
                          <a:pt x="159" y="64"/>
                        </a:lnTo>
                        <a:lnTo>
                          <a:pt x="149" y="70"/>
                        </a:lnTo>
                        <a:lnTo>
                          <a:pt x="141" y="74"/>
                        </a:lnTo>
                        <a:lnTo>
                          <a:pt x="140" y="83"/>
                        </a:lnTo>
                        <a:lnTo>
                          <a:pt x="136" y="93"/>
                        </a:lnTo>
                        <a:lnTo>
                          <a:pt x="129" y="103"/>
                        </a:lnTo>
                        <a:lnTo>
                          <a:pt x="122" y="115"/>
                        </a:lnTo>
                        <a:lnTo>
                          <a:pt x="115" y="125"/>
                        </a:lnTo>
                        <a:lnTo>
                          <a:pt x="109" y="135"/>
                        </a:lnTo>
                        <a:lnTo>
                          <a:pt x="104" y="145"/>
                        </a:lnTo>
                        <a:lnTo>
                          <a:pt x="103" y="155"/>
                        </a:lnTo>
                        <a:lnTo>
                          <a:pt x="96" y="158"/>
                        </a:lnTo>
                        <a:lnTo>
                          <a:pt x="90" y="163"/>
                        </a:lnTo>
                        <a:lnTo>
                          <a:pt x="83" y="173"/>
                        </a:lnTo>
                        <a:lnTo>
                          <a:pt x="76" y="186"/>
                        </a:lnTo>
                        <a:lnTo>
                          <a:pt x="69" y="202"/>
                        </a:lnTo>
                        <a:lnTo>
                          <a:pt x="63" y="219"/>
                        </a:lnTo>
                        <a:lnTo>
                          <a:pt x="57" y="238"/>
                        </a:lnTo>
                        <a:lnTo>
                          <a:pt x="52" y="257"/>
                        </a:lnTo>
                        <a:lnTo>
                          <a:pt x="47" y="278"/>
                        </a:lnTo>
                        <a:lnTo>
                          <a:pt x="41" y="297"/>
                        </a:lnTo>
                        <a:lnTo>
                          <a:pt x="38" y="316"/>
                        </a:lnTo>
                        <a:lnTo>
                          <a:pt x="35" y="334"/>
                        </a:lnTo>
                        <a:lnTo>
                          <a:pt x="31" y="351"/>
                        </a:lnTo>
                        <a:lnTo>
                          <a:pt x="30" y="365"/>
                        </a:lnTo>
                        <a:lnTo>
                          <a:pt x="28" y="376"/>
                        </a:lnTo>
                        <a:lnTo>
                          <a:pt x="28" y="384"/>
                        </a:lnTo>
                        <a:lnTo>
                          <a:pt x="20" y="385"/>
                        </a:lnTo>
                        <a:lnTo>
                          <a:pt x="19" y="388"/>
                        </a:lnTo>
                        <a:lnTo>
                          <a:pt x="17" y="391"/>
                        </a:lnTo>
                        <a:lnTo>
                          <a:pt x="9" y="392"/>
                        </a:lnTo>
                        <a:lnTo>
                          <a:pt x="9" y="399"/>
                        </a:lnTo>
                        <a:lnTo>
                          <a:pt x="8" y="408"/>
                        </a:lnTo>
                        <a:lnTo>
                          <a:pt x="6" y="415"/>
                        </a:lnTo>
                        <a:lnTo>
                          <a:pt x="0" y="41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96" name="Freeform 44">
                    <a:extLst>
                      <a:ext uri="{FF2B5EF4-FFF2-40B4-BE49-F238E27FC236}">
                        <a16:creationId xmlns:a16="http://schemas.microsoft.com/office/drawing/2014/main" id="{5CCE0F4C-FC5F-E045-7EE5-DE3AA1EC7E59}"/>
                      </a:ext>
                    </a:extLst>
                  </p:cNvPr>
                  <p:cNvSpPr>
                    <a:spLocks/>
                  </p:cNvSpPr>
                  <p:nvPr/>
                </p:nvSpPr>
                <p:spPr bwMode="auto">
                  <a:xfrm>
                    <a:off x="4529" y="1605"/>
                    <a:ext cx="43" cy="224"/>
                  </a:xfrm>
                  <a:custGeom>
                    <a:avLst/>
                    <a:gdLst>
                      <a:gd name="T0" fmla="*/ 0 w 128"/>
                      <a:gd name="T1" fmla="*/ 0 h 449"/>
                      <a:gd name="T2" fmla="*/ 0 w 128"/>
                      <a:gd name="T3" fmla="*/ 0 h 449"/>
                      <a:gd name="T4" fmla="*/ 0 w 128"/>
                      <a:gd name="T5" fmla="*/ 0 h 449"/>
                      <a:gd name="T6" fmla="*/ 0 w 128"/>
                      <a:gd name="T7" fmla="*/ 0 h 449"/>
                      <a:gd name="T8" fmla="*/ 0 w 128"/>
                      <a:gd name="T9" fmla="*/ 0 h 449"/>
                      <a:gd name="T10" fmla="*/ 0 w 128"/>
                      <a:gd name="T11" fmla="*/ 0 h 449"/>
                      <a:gd name="T12" fmla="*/ 0 w 128"/>
                      <a:gd name="T13" fmla="*/ 0 h 449"/>
                      <a:gd name="T14" fmla="*/ 0 w 128"/>
                      <a:gd name="T15" fmla="*/ 0 h 449"/>
                      <a:gd name="T16" fmla="*/ 0 w 128"/>
                      <a:gd name="T17" fmla="*/ 0 h 449"/>
                      <a:gd name="T18" fmla="*/ 0 w 128"/>
                      <a:gd name="T19" fmla="*/ 0 h 449"/>
                      <a:gd name="T20" fmla="*/ 0 w 128"/>
                      <a:gd name="T21" fmla="*/ 0 h 449"/>
                      <a:gd name="T22" fmla="*/ 0 w 128"/>
                      <a:gd name="T23" fmla="*/ 0 h 449"/>
                      <a:gd name="T24" fmla="*/ 0 w 128"/>
                      <a:gd name="T25" fmla="*/ 0 h 449"/>
                      <a:gd name="T26" fmla="*/ 0 w 128"/>
                      <a:gd name="T27" fmla="*/ 0 h 449"/>
                      <a:gd name="T28" fmla="*/ 0 w 128"/>
                      <a:gd name="T29" fmla="*/ 0 h 449"/>
                      <a:gd name="T30" fmla="*/ 0 w 128"/>
                      <a:gd name="T31" fmla="*/ 0 h 449"/>
                      <a:gd name="T32" fmla="*/ 0 w 128"/>
                      <a:gd name="T33" fmla="*/ 0 h 449"/>
                      <a:gd name="T34" fmla="*/ 0 w 128"/>
                      <a:gd name="T35" fmla="*/ 0 h 449"/>
                      <a:gd name="T36" fmla="*/ 0 w 128"/>
                      <a:gd name="T37" fmla="*/ 0 h 449"/>
                      <a:gd name="T38" fmla="*/ 0 w 128"/>
                      <a:gd name="T39" fmla="*/ 0 h 449"/>
                      <a:gd name="T40" fmla="*/ 0 w 128"/>
                      <a:gd name="T41" fmla="*/ 0 h 449"/>
                      <a:gd name="T42" fmla="*/ 0 w 128"/>
                      <a:gd name="T43" fmla="*/ 0 h 449"/>
                      <a:gd name="T44" fmla="*/ 0 w 128"/>
                      <a:gd name="T45" fmla="*/ 0 h 449"/>
                      <a:gd name="T46" fmla="*/ 0 w 128"/>
                      <a:gd name="T47" fmla="*/ 0 h 449"/>
                      <a:gd name="T48" fmla="*/ 0 w 128"/>
                      <a:gd name="T49" fmla="*/ 0 h 449"/>
                      <a:gd name="T50" fmla="*/ 0 w 128"/>
                      <a:gd name="T51" fmla="*/ 0 h 449"/>
                      <a:gd name="T52" fmla="*/ 0 w 128"/>
                      <a:gd name="T53" fmla="*/ 0 h 449"/>
                      <a:gd name="T54" fmla="*/ 0 w 128"/>
                      <a:gd name="T55" fmla="*/ 0 h 449"/>
                      <a:gd name="T56" fmla="*/ 0 w 128"/>
                      <a:gd name="T57" fmla="*/ 0 h 449"/>
                      <a:gd name="T58" fmla="*/ 0 w 128"/>
                      <a:gd name="T59" fmla="*/ 0 h 449"/>
                      <a:gd name="T60" fmla="*/ 0 w 128"/>
                      <a:gd name="T61" fmla="*/ 0 h 449"/>
                      <a:gd name="T62" fmla="*/ 0 w 128"/>
                      <a:gd name="T63" fmla="*/ 0 h 449"/>
                      <a:gd name="T64" fmla="*/ 0 w 128"/>
                      <a:gd name="T65" fmla="*/ 0 h 449"/>
                      <a:gd name="T66" fmla="*/ 0 w 128"/>
                      <a:gd name="T67" fmla="*/ 0 h 449"/>
                      <a:gd name="T68" fmla="*/ 0 w 128"/>
                      <a:gd name="T69" fmla="*/ 0 h 449"/>
                      <a:gd name="T70" fmla="*/ 0 w 128"/>
                      <a:gd name="T71" fmla="*/ 0 h 449"/>
                      <a:gd name="T72" fmla="*/ 0 w 128"/>
                      <a:gd name="T73" fmla="*/ 0 h 449"/>
                      <a:gd name="T74" fmla="*/ 0 w 128"/>
                      <a:gd name="T75" fmla="*/ 0 h 449"/>
                      <a:gd name="T76" fmla="*/ 0 w 128"/>
                      <a:gd name="T77" fmla="*/ 0 h 449"/>
                      <a:gd name="T78" fmla="*/ 0 w 128"/>
                      <a:gd name="T79" fmla="*/ 0 h 449"/>
                      <a:gd name="T80" fmla="*/ 0 w 128"/>
                      <a:gd name="T81" fmla="*/ 0 h 449"/>
                      <a:gd name="T82" fmla="*/ 0 w 128"/>
                      <a:gd name="T83" fmla="*/ 0 h 449"/>
                      <a:gd name="T84" fmla="*/ 0 w 128"/>
                      <a:gd name="T85" fmla="*/ 0 h 449"/>
                      <a:gd name="T86" fmla="*/ 0 w 128"/>
                      <a:gd name="T87" fmla="*/ 0 h 449"/>
                      <a:gd name="T88" fmla="*/ 0 w 128"/>
                      <a:gd name="T89" fmla="*/ 0 h 449"/>
                      <a:gd name="T90" fmla="*/ 0 w 128"/>
                      <a:gd name="T91" fmla="*/ 0 h 449"/>
                      <a:gd name="T92" fmla="*/ 0 w 128"/>
                      <a:gd name="T93" fmla="*/ 0 h 449"/>
                      <a:gd name="T94" fmla="*/ 0 w 128"/>
                      <a:gd name="T95" fmla="*/ 0 h 449"/>
                      <a:gd name="T96" fmla="*/ 0 w 128"/>
                      <a:gd name="T97" fmla="*/ 0 h 449"/>
                      <a:gd name="T98" fmla="*/ 0 w 128"/>
                      <a:gd name="T99" fmla="*/ 0 h 449"/>
                      <a:gd name="T100" fmla="*/ 0 w 128"/>
                      <a:gd name="T101" fmla="*/ 0 h 449"/>
                      <a:gd name="T102" fmla="*/ 0 w 128"/>
                      <a:gd name="T103" fmla="*/ 0 h 449"/>
                      <a:gd name="T104" fmla="*/ 0 w 128"/>
                      <a:gd name="T105" fmla="*/ 0 h 44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449"/>
                      <a:gd name="T161" fmla="*/ 128 w 128"/>
                      <a:gd name="T162" fmla="*/ 449 h 44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449">
                        <a:moveTo>
                          <a:pt x="118" y="229"/>
                        </a:moveTo>
                        <a:lnTo>
                          <a:pt x="118" y="229"/>
                        </a:lnTo>
                        <a:lnTo>
                          <a:pt x="115" y="213"/>
                        </a:lnTo>
                        <a:lnTo>
                          <a:pt x="114" y="199"/>
                        </a:lnTo>
                        <a:lnTo>
                          <a:pt x="112" y="184"/>
                        </a:lnTo>
                        <a:lnTo>
                          <a:pt x="111" y="169"/>
                        </a:lnTo>
                        <a:lnTo>
                          <a:pt x="112" y="154"/>
                        </a:lnTo>
                        <a:lnTo>
                          <a:pt x="112" y="140"/>
                        </a:lnTo>
                        <a:lnTo>
                          <a:pt x="115" y="126"/>
                        </a:lnTo>
                        <a:lnTo>
                          <a:pt x="116" y="111"/>
                        </a:lnTo>
                        <a:lnTo>
                          <a:pt x="118" y="98"/>
                        </a:lnTo>
                        <a:lnTo>
                          <a:pt x="120" y="83"/>
                        </a:lnTo>
                        <a:lnTo>
                          <a:pt x="121" y="70"/>
                        </a:lnTo>
                        <a:lnTo>
                          <a:pt x="124" y="56"/>
                        </a:lnTo>
                        <a:lnTo>
                          <a:pt x="126" y="42"/>
                        </a:lnTo>
                        <a:lnTo>
                          <a:pt x="127" y="28"/>
                        </a:lnTo>
                        <a:lnTo>
                          <a:pt x="128" y="14"/>
                        </a:lnTo>
                        <a:lnTo>
                          <a:pt x="128" y="0"/>
                        </a:lnTo>
                        <a:lnTo>
                          <a:pt x="123" y="17"/>
                        </a:lnTo>
                        <a:lnTo>
                          <a:pt x="117" y="36"/>
                        </a:lnTo>
                        <a:lnTo>
                          <a:pt x="110" y="55"/>
                        </a:lnTo>
                        <a:lnTo>
                          <a:pt x="104" y="73"/>
                        </a:lnTo>
                        <a:lnTo>
                          <a:pt x="98" y="92"/>
                        </a:lnTo>
                        <a:lnTo>
                          <a:pt x="91" y="113"/>
                        </a:lnTo>
                        <a:lnTo>
                          <a:pt x="86" y="132"/>
                        </a:lnTo>
                        <a:lnTo>
                          <a:pt x="79" y="152"/>
                        </a:lnTo>
                        <a:lnTo>
                          <a:pt x="73" y="171"/>
                        </a:lnTo>
                        <a:lnTo>
                          <a:pt x="69" y="192"/>
                        </a:lnTo>
                        <a:lnTo>
                          <a:pt x="64" y="211"/>
                        </a:lnTo>
                        <a:lnTo>
                          <a:pt x="60" y="230"/>
                        </a:lnTo>
                        <a:lnTo>
                          <a:pt x="56" y="249"/>
                        </a:lnTo>
                        <a:lnTo>
                          <a:pt x="54" y="267"/>
                        </a:lnTo>
                        <a:lnTo>
                          <a:pt x="52" y="285"/>
                        </a:lnTo>
                        <a:lnTo>
                          <a:pt x="52" y="302"/>
                        </a:lnTo>
                        <a:lnTo>
                          <a:pt x="45" y="309"/>
                        </a:lnTo>
                        <a:lnTo>
                          <a:pt x="40" y="315"/>
                        </a:lnTo>
                        <a:lnTo>
                          <a:pt x="35" y="323"/>
                        </a:lnTo>
                        <a:lnTo>
                          <a:pt x="31" y="332"/>
                        </a:lnTo>
                        <a:lnTo>
                          <a:pt x="26" y="341"/>
                        </a:lnTo>
                        <a:lnTo>
                          <a:pt x="23" y="350"/>
                        </a:lnTo>
                        <a:lnTo>
                          <a:pt x="18" y="360"/>
                        </a:lnTo>
                        <a:lnTo>
                          <a:pt x="15" y="369"/>
                        </a:lnTo>
                        <a:lnTo>
                          <a:pt x="7" y="371"/>
                        </a:lnTo>
                        <a:lnTo>
                          <a:pt x="3" y="379"/>
                        </a:lnTo>
                        <a:lnTo>
                          <a:pt x="0" y="390"/>
                        </a:lnTo>
                        <a:lnTo>
                          <a:pt x="0" y="403"/>
                        </a:lnTo>
                        <a:lnTo>
                          <a:pt x="2" y="416"/>
                        </a:lnTo>
                        <a:lnTo>
                          <a:pt x="4" y="430"/>
                        </a:lnTo>
                        <a:lnTo>
                          <a:pt x="5" y="441"/>
                        </a:lnTo>
                        <a:lnTo>
                          <a:pt x="6" y="44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97" name="Freeform 45">
                    <a:extLst>
                      <a:ext uri="{FF2B5EF4-FFF2-40B4-BE49-F238E27FC236}">
                        <a16:creationId xmlns:a16="http://schemas.microsoft.com/office/drawing/2014/main" id="{17BC3547-5403-396C-9909-E91AB01B9D45}"/>
                      </a:ext>
                    </a:extLst>
                  </p:cNvPr>
                  <p:cNvSpPr>
                    <a:spLocks/>
                  </p:cNvSpPr>
                  <p:nvPr/>
                </p:nvSpPr>
                <p:spPr bwMode="auto">
                  <a:xfrm>
                    <a:off x="4503" y="1601"/>
                    <a:ext cx="31" cy="229"/>
                  </a:xfrm>
                  <a:custGeom>
                    <a:avLst/>
                    <a:gdLst>
                      <a:gd name="T0" fmla="*/ 0 w 93"/>
                      <a:gd name="T1" fmla="*/ 0 h 459"/>
                      <a:gd name="T2" fmla="*/ 0 w 93"/>
                      <a:gd name="T3" fmla="*/ 0 h 459"/>
                      <a:gd name="T4" fmla="*/ 0 w 93"/>
                      <a:gd name="T5" fmla="*/ 0 h 459"/>
                      <a:gd name="T6" fmla="*/ 0 w 93"/>
                      <a:gd name="T7" fmla="*/ 0 h 459"/>
                      <a:gd name="T8" fmla="*/ 0 w 93"/>
                      <a:gd name="T9" fmla="*/ 0 h 459"/>
                      <a:gd name="T10" fmla="*/ 0 w 93"/>
                      <a:gd name="T11" fmla="*/ 0 h 459"/>
                      <a:gd name="T12" fmla="*/ 0 w 93"/>
                      <a:gd name="T13" fmla="*/ 0 h 459"/>
                      <a:gd name="T14" fmla="*/ 0 w 93"/>
                      <a:gd name="T15" fmla="*/ 0 h 459"/>
                      <a:gd name="T16" fmla="*/ 0 w 93"/>
                      <a:gd name="T17" fmla="*/ 0 h 459"/>
                      <a:gd name="T18" fmla="*/ 0 w 93"/>
                      <a:gd name="T19" fmla="*/ 0 h 459"/>
                      <a:gd name="T20" fmla="*/ 0 w 93"/>
                      <a:gd name="T21" fmla="*/ 0 h 459"/>
                      <a:gd name="T22" fmla="*/ 0 w 93"/>
                      <a:gd name="T23" fmla="*/ 0 h 459"/>
                      <a:gd name="T24" fmla="*/ 0 w 93"/>
                      <a:gd name="T25" fmla="*/ 0 h 459"/>
                      <a:gd name="T26" fmla="*/ 0 w 93"/>
                      <a:gd name="T27" fmla="*/ 0 h 459"/>
                      <a:gd name="T28" fmla="*/ 0 w 93"/>
                      <a:gd name="T29" fmla="*/ 0 h 459"/>
                      <a:gd name="T30" fmla="*/ 0 w 93"/>
                      <a:gd name="T31" fmla="*/ 0 h 459"/>
                      <a:gd name="T32" fmla="*/ 0 w 93"/>
                      <a:gd name="T33" fmla="*/ 0 h 459"/>
                      <a:gd name="T34" fmla="*/ 0 w 93"/>
                      <a:gd name="T35" fmla="*/ 0 h 459"/>
                      <a:gd name="T36" fmla="*/ 0 w 93"/>
                      <a:gd name="T37" fmla="*/ 0 h 459"/>
                      <a:gd name="T38" fmla="*/ 0 w 93"/>
                      <a:gd name="T39" fmla="*/ 0 h 459"/>
                      <a:gd name="T40" fmla="*/ 0 w 93"/>
                      <a:gd name="T41" fmla="*/ 0 h 459"/>
                      <a:gd name="T42" fmla="*/ 0 w 93"/>
                      <a:gd name="T43" fmla="*/ 0 h 459"/>
                      <a:gd name="T44" fmla="*/ 0 w 93"/>
                      <a:gd name="T45" fmla="*/ 0 h 459"/>
                      <a:gd name="T46" fmla="*/ 0 w 93"/>
                      <a:gd name="T47" fmla="*/ 0 h 459"/>
                      <a:gd name="T48" fmla="*/ 0 w 93"/>
                      <a:gd name="T49" fmla="*/ 0 h 459"/>
                      <a:gd name="T50" fmla="*/ 0 w 93"/>
                      <a:gd name="T51" fmla="*/ 0 h 459"/>
                      <a:gd name="T52" fmla="*/ 0 w 93"/>
                      <a:gd name="T53" fmla="*/ 0 h 459"/>
                      <a:gd name="T54" fmla="*/ 0 w 93"/>
                      <a:gd name="T55" fmla="*/ 0 h 459"/>
                      <a:gd name="T56" fmla="*/ 0 w 93"/>
                      <a:gd name="T57" fmla="*/ 0 h 459"/>
                      <a:gd name="T58" fmla="*/ 0 w 93"/>
                      <a:gd name="T59" fmla="*/ 0 h 459"/>
                      <a:gd name="T60" fmla="*/ 0 w 93"/>
                      <a:gd name="T61" fmla="*/ 0 h 459"/>
                      <a:gd name="T62" fmla="*/ 0 w 93"/>
                      <a:gd name="T63" fmla="*/ 0 h 459"/>
                      <a:gd name="T64" fmla="*/ 0 w 93"/>
                      <a:gd name="T65" fmla="*/ 0 h 459"/>
                      <a:gd name="T66" fmla="*/ 0 w 93"/>
                      <a:gd name="T67" fmla="*/ 0 h 459"/>
                      <a:gd name="T68" fmla="*/ 0 w 93"/>
                      <a:gd name="T69" fmla="*/ 0 h 459"/>
                      <a:gd name="T70" fmla="*/ 0 w 93"/>
                      <a:gd name="T71" fmla="*/ 0 h 459"/>
                      <a:gd name="T72" fmla="*/ 0 w 93"/>
                      <a:gd name="T73" fmla="*/ 0 h 459"/>
                      <a:gd name="T74" fmla="*/ 0 w 93"/>
                      <a:gd name="T75" fmla="*/ 0 h 459"/>
                      <a:gd name="T76" fmla="*/ 0 w 93"/>
                      <a:gd name="T77" fmla="*/ 0 h 459"/>
                      <a:gd name="T78" fmla="*/ 0 w 93"/>
                      <a:gd name="T79" fmla="*/ 0 h 459"/>
                      <a:gd name="T80" fmla="*/ 0 w 93"/>
                      <a:gd name="T81" fmla="*/ 0 h 459"/>
                      <a:gd name="T82" fmla="*/ 0 w 93"/>
                      <a:gd name="T83" fmla="*/ 0 h 459"/>
                      <a:gd name="T84" fmla="*/ 0 w 93"/>
                      <a:gd name="T85" fmla="*/ 0 h 459"/>
                      <a:gd name="T86" fmla="*/ 0 w 93"/>
                      <a:gd name="T87" fmla="*/ 0 h 459"/>
                      <a:gd name="T88" fmla="*/ 0 w 93"/>
                      <a:gd name="T89" fmla="*/ 0 h 459"/>
                      <a:gd name="T90" fmla="*/ 0 w 93"/>
                      <a:gd name="T91" fmla="*/ 0 h 459"/>
                      <a:gd name="T92" fmla="*/ 0 w 93"/>
                      <a:gd name="T93" fmla="*/ 0 h 459"/>
                      <a:gd name="T94" fmla="*/ 0 w 93"/>
                      <a:gd name="T95" fmla="*/ 0 h 459"/>
                      <a:gd name="T96" fmla="*/ 0 w 93"/>
                      <a:gd name="T97" fmla="*/ 0 h 4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3"/>
                      <a:gd name="T148" fmla="*/ 0 h 459"/>
                      <a:gd name="T149" fmla="*/ 93 w 93"/>
                      <a:gd name="T150" fmla="*/ 459 h 45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3" h="459">
                        <a:moveTo>
                          <a:pt x="84" y="370"/>
                        </a:moveTo>
                        <a:lnTo>
                          <a:pt x="84" y="370"/>
                        </a:lnTo>
                        <a:lnTo>
                          <a:pt x="84" y="346"/>
                        </a:lnTo>
                        <a:lnTo>
                          <a:pt x="84" y="323"/>
                        </a:lnTo>
                        <a:lnTo>
                          <a:pt x="83" y="299"/>
                        </a:lnTo>
                        <a:lnTo>
                          <a:pt x="83" y="276"/>
                        </a:lnTo>
                        <a:lnTo>
                          <a:pt x="82" y="253"/>
                        </a:lnTo>
                        <a:lnTo>
                          <a:pt x="82" y="229"/>
                        </a:lnTo>
                        <a:lnTo>
                          <a:pt x="82" y="205"/>
                        </a:lnTo>
                        <a:lnTo>
                          <a:pt x="82" y="182"/>
                        </a:lnTo>
                        <a:lnTo>
                          <a:pt x="82" y="159"/>
                        </a:lnTo>
                        <a:lnTo>
                          <a:pt x="82" y="135"/>
                        </a:lnTo>
                        <a:lnTo>
                          <a:pt x="83" y="113"/>
                        </a:lnTo>
                        <a:lnTo>
                          <a:pt x="84" y="90"/>
                        </a:lnTo>
                        <a:lnTo>
                          <a:pt x="85" y="67"/>
                        </a:lnTo>
                        <a:lnTo>
                          <a:pt x="87" y="45"/>
                        </a:lnTo>
                        <a:lnTo>
                          <a:pt x="90" y="22"/>
                        </a:lnTo>
                        <a:lnTo>
                          <a:pt x="93" y="0"/>
                        </a:lnTo>
                        <a:lnTo>
                          <a:pt x="92" y="15"/>
                        </a:lnTo>
                        <a:lnTo>
                          <a:pt x="89" y="33"/>
                        </a:lnTo>
                        <a:lnTo>
                          <a:pt x="83" y="54"/>
                        </a:lnTo>
                        <a:lnTo>
                          <a:pt x="76" y="74"/>
                        </a:lnTo>
                        <a:lnTo>
                          <a:pt x="67" y="94"/>
                        </a:lnTo>
                        <a:lnTo>
                          <a:pt x="58" y="113"/>
                        </a:lnTo>
                        <a:lnTo>
                          <a:pt x="48" y="128"/>
                        </a:lnTo>
                        <a:lnTo>
                          <a:pt x="37" y="140"/>
                        </a:lnTo>
                        <a:lnTo>
                          <a:pt x="37" y="149"/>
                        </a:lnTo>
                        <a:lnTo>
                          <a:pt x="37" y="161"/>
                        </a:lnTo>
                        <a:lnTo>
                          <a:pt x="37" y="178"/>
                        </a:lnTo>
                        <a:lnTo>
                          <a:pt x="36" y="199"/>
                        </a:lnTo>
                        <a:lnTo>
                          <a:pt x="36" y="221"/>
                        </a:lnTo>
                        <a:lnTo>
                          <a:pt x="35" y="245"/>
                        </a:lnTo>
                        <a:lnTo>
                          <a:pt x="34" y="270"/>
                        </a:lnTo>
                        <a:lnTo>
                          <a:pt x="32" y="295"/>
                        </a:lnTo>
                        <a:lnTo>
                          <a:pt x="30" y="320"/>
                        </a:lnTo>
                        <a:lnTo>
                          <a:pt x="28" y="345"/>
                        </a:lnTo>
                        <a:lnTo>
                          <a:pt x="25" y="366"/>
                        </a:lnTo>
                        <a:lnTo>
                          <a:pt x="21" y="387"/>
                        </a:lnTo>
                        <a:lnTo>
                          <a:pt x="17" y="402"/>
                        </a:lnTo>
                        <a:lnTo>
                          <a:pt x="12" y="415"/>
                        </a:lnTo>
                        <a:lnTo>
                          <a:pt x="7" y="423"/>
                        </a:lnTo>
                        <a:lnTo>
                          <a:pt x="0" y="426"/>
                        </a:lnTo>
                        <a:lnTo>
                          <a:pt x="1" y="436"/>
                        </a:lnTo>
                        <a:lnTo>
                          <a:pt x="6" y="446"/>
                        </a:lnTo>
                        <a:lnTo>
                          <a:pt x="9" y="452"/>
                        </a:lnTo>
                        <a:lnTo>
                          <a:pt x="10" y="45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98" name="Freeform 46">
                    <a:extLst>
                      <a:ext uri="{FF2B5EF4-FFF2-40B4-BE49-F238E27FC236}">
                        <a16:creationId xmlns:a16="http://schemas.microsoft.com/office/drawing/2014/main" id="{0739DA17-5ABB-D380-57A7-172D3A31D464}"/>
                      </a:ext>
                    </a:extLst>
                  </p:cNvPr>
                  <p:cNvSpPr>
                    <a:spLocks/>
                  </p:cNvSpPr>
                  <p:nvPr/>
                </p:nvSpPr>
                <p:spPr bwMode="auto">
                  <a:xfrm>
                    <a:off x="4435" y="1626"/>
                    <a:ext cx="75" cy="196"/>
                  </a:xfrm>
                  <a:custGeom>
                    <a:avLst/>
                    <a:gdLst>
                      <a:gd name="T0" fmla="*/ 0 w 225"/>
                      <a:gd name="T1" fmla="*/ 1 h 392"/>
                      <a:gd name="T2" fmla="*/ 0 w 225"/>
                      <a:gd name="T3" fmla="*/ 1 h 392"/>
                      <a:gd name="T4" fmla="*/ 0 w 225"/>
                      <a:gd name="T5" fmla="*/ 1 h 392"/>
                      <a:gd name="T6" fmla="*/ 0 w 225"/>
                      <a:gd name="T7" fmla="*/ 1 h 392"/>
                      <a:gd name="T8" fmla="*/ 0 w 225"/>
                      <a:gd name="T9" fmla="*/ 1 h 392"/>
                      <a:gd name="T10" fmla="*/ 0 w 225"/>
                      <a:gd name="T11" fmla="*/ 1 h 392"/>
                      <a:gd name="T12" fmla="*/ 0 w 225"/>
                      <a:gd name="T13" fmla="*/ 1 h 392"/>
                      <a:gd name="T14" fmla="*/ 0 w 225"/>
                      <a:gd name="T15" fmla="*/ 1 h 392"/>
                      <a:gd name="T16" fmla="*/ 0 w 225"/>
                      <a:gd name="T17" fmla="*/ 1 h 392"/>
                      <a:gd name="T18" fmla="*/ 0 w 225"/>
                      <a:gd name="T19" fmla="*/ 1 h 392"/>
                      <a:gd name="T20" fmla="*/ 0 w 225"/>
                      <a:gd name="T21" fmla="*/ 1 h 392"/>
                      <a:gd name="T22" fmla="*/ 0 w 225"/>
                      <a:gd name="T23" fmla="*/ 1 h 392"/>
                      <a:gd name="T24" fmla="*/ 0 w 225"/>
                      <a:gd name="T25" fmla="*/ 1 h 392"/>
                      <a:gd name="T26" fmla="*/ 0 w 225"/>
                      <a:gd name="T27" fmla="*/ 0 h 392"/>
                      <a:gd name="T28" fmla="*/ 0 w 225"/>
                      <a:gd name="T29" fmla="*/ 0 h 392"/>
                      <a:gd name="T30" fmla="*/ 0 w 225"/>
                      <a:gd name="T31" fmla="*/ 1 h 392"/>
                      <a:gd name="T32" fmla="*/ 0 w 225"/>
                      <a:gd name="T33" fmla="*/ 1 h 392"/>
                      <a:gd name="T34" fmla="*/ 0 w 225"/>
                      <a:gd name="T35" fmla="*/ 1 h 392"/>
                      <a:gd name="T36" fmla="*/ 0 w 225"/>
                      <a:gd name="T37" fmla="*/ 1 h 392"/>
                      <a:gd name="T38" fmla="*/ 0 w 225"/>
                      <a:gd name="T39" fmla="*/ 1 h 392"/>
                      <a:gd name="T40" fmla="*/ 0 w 225"/>
                      <a:gd name="T41" fmla="*/ 1 h 392"/>
                      <a:gd name="T42" fmla="*/ 0 w 225"/>
                      <a:gd name="T43" fmla="*/ 1 h 392"/>
                      <a:gd name="T44" fmla="*/ 0 w 225"/>
                      <a:gd name="T45" fmla="*/ 1 h 392"/>
                      <a:gd name="T46" fmla="*/ 0 w 225"/>
                      <a:gd name="T47" fmla="*/ 1 h 392"/>
                      <a:gd name="T48" fmla="*/ 0 w 225"/>
                      <a:gd name="T49" fmla="*/ 1 h 392"/>
                      <a:gd name="T50" fmla="*/ 0 w 225"/>
                      <a:gd name="T51" fmla="*/ 1 h 392"/>
                      <a:gd name="T52" fmla="*/ 0 w 225"/>
                      <a:gd name="T53" fmla="*/ 1 h 392"/>
                      <a:gd name="T54" fmla="*/ 0 w 225"/>
                      <a:gd name="T55" fmla="*/ 1 h 392"/>
                      <a:gd name="T56" fmla="*/ 0 w 225"/>
                      <a:gd name="T57" fmla="*/ 1 h 392"/>
                      <a:gd name="T58" fmla="*/ 0 w 225"/>
                      <a:gd name="T59" fmla="*/ 1 h 392"/>
                      <a:gd name="T60" fmla="*/ 0 w 225"/>
                      <a:gd name="T61" fmla="*/ 1 h 392"/>
                      <a:gd name="T62" fmla="*/ 0 w 225"/>
                      <a:gd name="T63" fmla="*/ 1 h 392"/>
                      <a:gd name="T64" fmla="*/ 0 w 225"/>
                      <a:gd name="T65" fmla="*/ 1 h 392"/>
                      <a:gd name="T66" fmla="*/ 0 w 225"/>
                      <a:gd name="T67" fmla="*/ 1 h 392"/>
                      <a:gd name="T68" fmla="*/ 0 w 225"/>
                      <a:gd name="T69" fmla="*/ 1 h 392"/>
                      <a:gd name="T70" fmla="*/ 0 w 225"/>
                      <a:gd name="T71" fmla="*/ 1 h 392"/>
                      <a:gd name="T72" fmla="*/ 0 w 225"/>
                      <a:gd name="T73" fmla="*/ 1 h 392"/>
                      <a:gd name="T74" fmla="*/ 0 w 225"/>
                      <a:gd name="T75" fmla="*/ 1 h 392"/>
                      <a:gd name="T76" fmla="*/ 0 w 225"/>
                      <a:gd name="T77" fmla="*/ 1 h 392"/>
                      <a:gd name="T78" fmla="*/ 0 w 225"/>
                      <a:gd name="T79" fmla="*/ 1 h 392"/>
                      <a:gd name="T80" fmla="*/ 0 w 225"/>
                      <a:gd name="T81" fmla="*/ 1 h 3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5"/>
                      <a:gd name="T124" fmla="*/ 0 h 392"/>
                      <a:gd name="T125" fmla="*/ 225 w 225"/>
                      <a:gd name="T126" fmla="*/ 392 h 3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5" h="392">
                        <a:moveTo>
                          <a:pt x="187" y="392"/>
                        </a:moveTo>
                        <a:lnTo>
                          <a:pt x="216" y="392"/>
                        </a:lnTo>
                        <a:lnTo>
                          <a:pt x="216" y="380"/>
                        </a:lnTo>
                        <a:lnTo>
                          <a:pt x="214" y="369"/>
                        </a:lnTo>
                        <a:lnTo>
                          <a:pt x="213" y="358"/>
                        </a:lnTo>
                        <a:lnTo>
                          <a:pt x="210" y="348"/>
                        </a:lnTo>
                        <a:lnTo>
                          <a:pt x="207" y="339"/>
                        </a:lnTo>
                        <a:lnTo>
                          <a:pt x="204" y="329"/>
                        </a:lnTo>
                        <a:lnTo>
                          <a:pt x="200" y="320"/>
                        </a:lnTo>
                        <a:lnTo>
                          <a:pt x="197" y="311"/>
                        </a:lnTo>
                        <a:lnTo>
                          <a:pt x="181" y="307"/>
                        </a:lnTo>
                        <a:lnTo>
                          <a:pt x="165" y="299"/>
                        </a:lnTo>
                        <a:lnTo>
                          <a:pt x="148" y="286"/>
                        </a:lnTo>
                        <a:lnTo>
                          <a:pt x="131" y="269"/>
                        </a:lnTo>
                        <a:lnTo>
                          <a:pt x="114" y="248"/>
                        </a:lnTo>
                        <a:lnTo>
                          <a:pt x="97" y="226"/>
                        </a:lnTo>
                        <a:lnTo>
                          <a:pt x="82" y="201"/>
                        </a:lnTo>
                        <a:lnTo>
                          <a:pt x="67" y="174"/>
                        </a:lnTo>
                        <a:lnTo>
                          <a:pt x="52" y="147"/>
                        </a:lnTo>
                        <a:lnTo>
                          <a:pt x="40" y="120"/>
                        </a:lnTo>
                        <a:lnTo>
                          <a:pt x="29" y="94"/>
                        </a:lnTo>
                        <a:lnTo>
                          <a:pt x="19" y="69"/>
                        </a:lnTo>
                        <a:lnTo>
                          <a:pt x="11" y="48"/>
                        </a:lnTo>
                        <a:lnTo>
                          <a:pt x="4" y="27"/>
                        </a:lnTo>
                        <a:lnTo>
                          <a:pt x="1" y="12"/>
                        </a:lnTo>
                        <a:lnTo>
                          <a:pt x="0" y="0"/>
                        </a:lnTo>
                        <a:lnTo>
                          <a:pt x="6" y="0"/>
                        </a:lnTo>
                        <a:lnTo>
                          <a:pt x="14" y="1"/>
                        </a:lnTo>
                        <a:lnTo>
                          <a:pt x="21" y="2"/>
                        </a:lnTo>
                        <a:lnTo>
                          <a:pt x="29" y="4"/>
                        </a:lnTo>
                        <a:lnTo>
                          <a:pt x="36" y="6"/>
                        </a:lnTo>
                        <a:lnTo>
                          <a:pt x="42" y="7"/>
                        </a:lnTo>
                        <a:lnTo>
                          <a:pt x="50" y="8"/>
                        </a:lnTo>
                        <a:lnTo>
                          <a:pt x="57" y="8"/>
                        </a:lnTo>
                        <a:lnTo>
                          <a:pt x="70" y="25"/>
                        </a:lnTo>
                        <a:lnTo>
                          <a:pt x="84" y="42"/>
                        </a:lnTo>
                        <a:lnTo>
                          <a:pt x="95" y="60"/>
                        </a:lnTo>
                        <a:lnTo>
                          <a:pt x="107" y="78"/>
                        </a:lnTo>
                        <a:lnTo>
                          <a:pt x="117" y="97"/>
                        </a:lnTo>
                        <a:lnTo>
                          <a:pt x="129" y="115"/>
                        </a:lnTo>
                        <a:lnTo>
                          <a:pt x="139" y="133"/>
                        </a:lnTo>
                        <a:lnTo>
                          <a:pt x="148" y="152"/>
                        </a:lnTo>
                        <a:lnTo>
                          <a:pt x="158" y="171"/>
                        </a:lnTo>
                        <a:lnTo>
                          <a:pt x="167" y="189"/>
                        </a:lnTo>
                        <a:lnTo>
                          <a:pt x="177" y="209"/>
                        </a:lnTo>
                        <a:lnTo>
                          <a:pt x="186" y="228"/>
                        </a:lnTo>
                        <a:lnTo>
                          <a:pt x="195" y="246"/>
                        </a:lnTo>
                        <a:lnTo>
                          <a:pt x="205" y="265"/>
                        </a:lnTo>
                        <a:lnTo>
                          <a:pt x="215" y="285"/>
                        </a:lnTo>
                        <a:lnTo>
                          <a:pt x="225" y="303"/>
                        </a:lnTo>
                        <a:lnTo>
                          <a:pt x="212" y="303"/>
                        </a:lnTo>
                        <a:lnTo>
                          <a:pt x="201" y="302"/>
                        </a:lnTo>
                        <a:lnTo>
                          <a:pt x="194" y="299"/>
                        </a:lnTo>
                        <a:lnTo>
                          <a:pt x="187" y="297"/>
                        </a:lnTo>
                        <a:lnTo>
                          <a:pt x="182" y="294"/>
                        </a:lnTo>
                        <a:lnTo>
                          <a:pt x="180" y="289"/>
                        </a:lnTo>
                        <a:lnTo>
                          <a:pt x="178" y="285"/>
                        </a:lnTo>
                        <a:lnTo>
                          <a:pt x="178" y="279"/>
                        </a:lnTo>
                        <a:lnTo>
                          <a:pt x="141" y="262"/>
                        </a:lnTo>
                        <a:lnTo>
                          <a:pt x="141" y="245"/>
                        </a:lnTo>
                        <a:lnTo>
                          <a:pt x="139" y="239"/>
                        </a:lnTo>
                        <a:lnTo>
                          <a:pt x="133" y="229"/>
                        </a:lnTo>
                        <a:lnTo>
                          <a:pt x="125" y="215"/>
                        </a:lnTo>
                        <a:lnTo>
                          <a:pt x="116" y="201"/>
                        </a:lnTo>
                        <a:lnTo>
                          <a:pt x="106" y="187"/>
                        </a:lnTo>
                        <a:lnTo>
                          <a:pt x="97" y="175"/>
                        </a:lnTo>
                        <a:lnTo>
                          <a:pt x="89" y="167"/>
                        </a:lnTo>
                        <a:lnTo>
                          <a:pt x="85" y="163"/>
                        </a:lnTo>
                        <a:lnTo>
                          <a:pt x="84" y="154"/>
                        </a:lnTo>
                        <a:lnTo>
                          <a:pt x="80" y="144"/>
                        </a:lnTo>
                        <a:lnTo>
                          <a:pt x="76" y="133"/>
                        </a:lnTo>
                        <a:lnTo>
                          <a:pt x="71" y="121"/>
                        </a:lnTo>
                        <a:lnTo>
                          <a:pt x="66" y="110"/>
                        </a:lnTo>
                        <a:lnTo>
                          <a:pt x="61" y="98"/>
                        </a:lnTo>
                        <a:lnTo>
                          <a:pt x="58" y="86"/>
                        </a:lnTo>
                        <a:lnTo>
                          <a:pt x="57" y="7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99" name="Freeform 47">
                    <a:extLst>
                      <a:ext uri="{FF2B5EF4-FFF2-40B4-BE49-F238E27FC236}">
                        <a16:creationId xmlns:a16="http://schemas.microsoft.com/office/drawing/2014/main" id="{5D5A14D0-D6B2-7557-F85F-26BCCF608C25}"/>
                      </a:ext>
                    </a:extLst>
                  </p:cNvPr>
                  <p:cNvSpPr>
                    <a:spLocks/>
                  </p:cNvSpPr>
                  <p:nvPr/>
                </p:nvSpPr>
                <p:spPr bwMode="auto">
                  <a:xfrm>
                    <a:off x="4452" y="1712"/>
                    <a:ext cx="8" cy="126"/>
                  </a:xfrm>
                  <a:custGeom>
                    <a:avLst/>
                    <a:gdLst>
                      <a:gd name="T0" fmla="*/ 0 w 23"/>
                      <a:gd name="T1" fmla="*/ 0 h 253"/>
                      <a:gd name="T2" fmla="*/ 0 w 23"/>
                      <a:gd name="T3" fmla="*/ 0 h 253"/>
                      <a:gd name="T4" fmla="*/ 0 w 23"/>
                      <a:gd name="T5" fmla="*/ 0 h 253"/>
                      <a:gd name="T6" fmla="*/ 0 w 23"/>
                      <a:gd name="T7" fmla="*/ 0 h 253"/>
                      <a:gd name="T8" fmla="*/ 0 w 23"/>
                      <a:gd name="T9" fmla="*/ 0 h 253"/>
                      <a:gd name="T10" fmla="*/ 0 w 23"/>
                      <a:gd name="T11" fmla="*/ 0 h 253"/>
                      <a:gd name="T12" fmla="*/ 0 w 23"/>
                      <a:gd name="T13" fmla="*/ 0 h 253"/>
                      <a:gd name="T14" fmla="*/ 0 w 23"/>
                      <a:gd name="T15" fmla="*/ 0 h 253"/>
                      <a:gd name="T16" fmla="*/ 0 w 23"/>
                      <a:gd name="T17" fmla="*/ 0 h 253"/>
                      <a:gd name="T18" fmla="*/ 0 w 23"/>
                      <a:gd name="T19" fmla="*/ 0 h 253"/>
                      <a:gd name="T20" fmla="*/ 0 w 23"/>
                      <a:gd name="T21" fmla="*/ 0 h 253"/>
                      <a:gd name="T22" fmla="*/ 0 w 23"/>
                      <a:gd name="T23" fmla="*/ 0 h 253"/>
                      <a:gd name="T24" fmla="*/ 0 w 23"/>
                      <a:gd name="T25" fmla="*/ 0 h 253"/>
                      <a:gd name="T26" fmla="*/ 0 w 23"/>
                      <a:gd name="T27" fmla="*/ 0 h 253"/>
                      <a:gd name="T28" fmla="*/ 0 w 23"/>
                      <a:gd name="T29" fmla="*/ 0 h 253"/>
                      <a:gd name="T30" fmla="*/ 0 w 23"/>
                      <a:gd name="T31" fmla="*/ 0 h 253"/>
                      <a:gd name="T32" fmla="*/ 0 w 23"/>
                      <a:gd name="T33" fmla="*/ 0 h 253"/>
                      <a:gd name="T34" fmla="*/ 0 w 23"/>
                      <a:gd name="T35" fmla="*/ 0 h 2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3"/>
                      <a:gd name="T55" fmla="*/ 0 h 253"/>
                      <a:gd name="T56" fmla="*/ 23 w 23"/>
                      <a:gd name="T57" fmla="*/ 253 h 2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3" h="253">
                        <a:moveTo>
                          <a:pt x="23" y="253"/>
                        </a:moveTo>
                        <a:lnTo>
                          <a:pt x="23" y="253"/>
                        </a:lnTo>
                        <a:lnTo>
                          <a:pt x="16" y="241"/>
                        </a:lnTo>
                        <a:lnTo>
                          <a:pt x="12" y="226"/>
                        </a:lnTo>
                        <a:lnTo>
                          <a:pt x="7" y="211"/>
                        </a:lnTo>
                        <a:lnTo>
                          <a:pt x="5" y="196"/>
                        </a:lnTo>
                        <a:lnTo>
                          <a:pt x="3" y="179"/>
                        </a:lnTo>
                        <a:lnTo>
                          <a:pt x="0" y="163"/>
                        </a:lnTo>
                        <a:lnTo>
                          <a:pt x="0" y="147"/>
                        </a:lnTo>
                        <a:lnTo>
                          <a:pt x="0" y="130"/>
                        </a:lnTo>
                        <a:lnTo>
                          <a:pt x="0" y="113"/>
                        </a:lnTo>
                        <a:lnTo>
                          <a:pt x="0" y="94"/>
                        </a:lnTo>
                        <a:lnTo>
                          <a:pt x="2" y="77"/>
                        </a:lnTo>
                        <a:lnTo>
                          <a:pt x="3" y="62"/>
                        </a:lnTo>
                        <a:lnTo>
                          <a:pt x="4" y="45"/>
                        </a:lnTo>
                        <a:lnTo>
                          <a:pt x="4" y="30"/>
                        </a:lnTo>
                        <a:lnTo>
                          <a:pt x="5" y="14"/>
                        </a:lnTo>
                        <a:lnTo>
                          <a:pt x="5"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00" name="Freeform 48">
                    <a:extLst>
                      <a:ext uri="{FF2B5EF4-FFF2-40B4-BE49-F238E27FC236}">
                        <a16:creationId xmlns:a16="http://schemas.microsoft.com/office/drawing/2014/main" id="{7343BD79-BA7E-EA31-87F6-F441162A3453}"/>
                      </a:ext>
                    </a:extLst>
                  </p:cNvPr>
                  <p:cNvSpPr>
                    <a:spLocks/>
                  </p:cNvSpPr>
                  <p:nvPr/>
                </p:nvSpPr>
                <p:spPr bwMode="auto">
                  <a:xfrm>
                    <a:off x="4462" y="1593"/>
                    <a:ext cx="29" cy="61"/>
                  </a:xfrm>
                  <a:custGeom>
                    <a:avLst/>
                    <a:gdLst>
                      <a:gd name="T0" fmla="*/ 0 w 86"/>
                      <a:gd name="T1" fmla="*/ 0 h 123"/>
                      <a:gd name="T2" fmla="*/ 0 w 86"/>
                      <a:gd name="T3" fmla="*/ 0 h 123"/>
                      <a:gd name="T4" fmla="*/ 0 w 86"/>
                      <a:gd name="T5" fmla="*/ 0 h 123"/>
                      <a:gd name="T6" fmla="*/ 0 w 86"/>
                      <a:gd name="T7" fmla="*/ 0 h 123"/>
                      <a:gd name="T8" fmla="*/ 0 w 86"/>
                      <a:gd name="T9" fmla="*/ 0 h 123"/>
                      <a:gd name="T10" fmla="*/ 0 w 86"/>
                      <a:gd name="T11" fmla="*/ 0 h 123"/>
                      <a:gd name="T12" fmla="*/ 0 w 86"/>
                      <a:gd name="T13" fmla="*/ 0 h 123"/>
                      <a:gd name="T14" fmla="*/ 0 w 86"/>
                      <a:gd name="T15" fmla="*/ 0 h 123"/>
                      <a:gd name="T16" fmla="*/ 0 w 86"/>
                      <a:gd name="T17" fmla="*/ 0 h 123"/>
                      <a:gd name="T18" fmla="*/ 0 w 86"/>
                      <a:gd name="T19" fmla="*/ 0 h 123"/>
                      <a:gd name="T20" fmla="*/ 0 w 86"/>
                      <a:gd name="T21" fmla="*/ 0 h 123"/>
                      <a:gd name="T22" fmla="*/ 0 w 86"/>
                      <a:gd name="T23" fmla="*/ 0 h 123"/>
                      <a:gd name="T24" fmla="*/ 0 w 86"/>
                      <a:gd name="T25" fmla="*/ 0 h 123"/>
                      <a:gd name="T26" fmla="*/ 0 w 86"/>
                      <a:gd name="T27" fmla="*/ 0 h 123"/>
                      <a:gd name="T28" fmla="*/ 0 w 86"/>
                      <a:gd name="T29" fmla="*/ 0 h 123"/>
                      <a:gd name="T30" fmla="*/ 0 w 86"/>
                      <a:gd name="T31" fmla="*/ 0 h 123"/>
                      <a:gd name="T32" fmla="*/ 0 w 86"/>
                      <a:gd name="T33" fmla="*/ 0 h 123"/>
                      <a:gd name="T34" fmla="*/ 0 w 86"/>
                      <a:gd name="T35" fmla="*/ 0 h 123"/>
                      <a:gd name="T36" fmla="*/ 0 w 86"/>
                      <a:gd name="T37" fmla="*/ 0 h 123"/>
                      <a:gd name="T38" fmla="*/ 0 w 86"/>
                      <a:gd name="T39" fmla="*/ 0 h 123"/>
                      <a:gd name="T40" fmla="*/ 0 w 86"/>
                      <a:gd name="T41" fmla="*/ 0 h 123"/>
                      <a:gd name="T42" fmla="*/ 0 w 86"/>
                      <a:gd name="T43" fmla="*/ 0 h 123"/>
                      <a:gd name="T44" fmla="*/ 0 w 86"/>
                      <a:gd name="T45" fmla="*/ 0 h 123"/>
                      <a:gd name="T46" fmla="*/ 0 w 86"/>
                      <a:gd name="T47" fmla="*/ 0 h 123"/>
                      <a:gd name="T48" fmla="*/ 0 w 86"/>
                      <a:gd name="T49" fmla="*/ 0 h 123"/>
                      <a:gd name="T50" fmla="*/ 0 w 86"/>
                      <a:gd name="T51" fmla="*/ 0 h 123"/>
                      <a:gd name="T52" fmla="*/ 0 w 86"/>
                      <a:gd name="T53" fmla="*/ 0 h 123"/>
                      <a:gd name="T54" fmla="*/ 0 w 86"/>
                      <a:gd name="T55" fmla="*/ 0 h 123"/>
                      <a:gd name="T56" fmla="*/ 0 w 86"/>
                      <a:gd name="T57" fmla="*/ 0 h 1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123"/>
                      <a:gd name="T89" fmla="*/ 86 w 86"/>
                      <a:gd name="T90" fmla="*/ 123 h 1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123">
                        <a:moveTo>
                          <a:pt x="11" y="123"/>
                        </a:moveTo>
                        <a:lnTo>
                          <a:pt x="11" y="123"/>
                        </a:lnTo>
                        <a:lnTo>
                          <a:pt x="14" y="107"/>
                        </a:lnTo>
                        <a:lnTo>
                          <a:pt x="22" y="92"/>
                        </a:lnTo>
                        <a:lnTo>
                          <a:pt x="34" y="77"/>
                        </a:lnTo>
                        <a:lnTo>
                          <a:pt x="49" y="61"/>
                        </a:lnTo>
                        <a:lnTo>
                          <a:pt x="62" y="46"/>
                        </a:lnTo>
                        <a:lnTo>
                          <a:pt x="75" y="30"/>
                        </a:lnTo>
                        <a:lnTo>
                          <a:pt x="83" y="15"/>
                        </a:lnTo>
                        <a:lnTo>
                          <a:pt x="86" y="0"/>
                        </a:lnTo>
                        <a:lnTo>
                          <a:pt x="67" y="7"/>
                        </a:lnTo>
                        <a:lnTo>
                          <a:pt x="62" y="15"/>
                        </a:lnTo>
                        <a:lnTo>
                          <a:pt x="55" y="23"/>
                        </a:lnTo>
                        <a:lnTo>
                          <a:pt x="45" y="34"/>
                        </a:lnTo>
                        <a:lnTo>
                          <a:pt x="34" y="44"/>
                        </a:lnTo>
                        <a:lnTo>
                          <a:pt x="24" y="54"/>
                        </a:lnTo>
                        <a:lnTo>
                          <a:pt x="14" y="62"/>
                        </a:lnTo>
                        <a:lnTo>
                          <a:pt x="6" y="69"/>
                        </a:lnTo>
                        <a:lnTo>
                          <a:pt x="2" y="73"/>
                        </a:lnTo>
                        <a:lnTo>
                          <a:pt x="2" y="79"/>
                        </a:lnTo>
                        <a:lnTo>
                          <a:pt x="1" y="84"/>
                        </a:lnTo>
                        <a:lnTo>
                          <a:pt x="0" y="90"/>
                        </a:lnTo>
                        <a:lnTo>
                          <a:pt x="0" y="95"/>
                        </a:lnTo>
                        <a:lnTo>
                          <a:pt x="0" y="100"/>
                        </a:lnTo>
                        <a:lnTo>
                          <a:pt x="2" y="107"/>
                        </a:lnTo>
                        <a:lnTo>
                          <a:pt x="5" y="114"/>
                        </a:lnTo>
                        <a:lnTo>
                          <a:pt x="11" y="12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01" name="Freeform 49">
                    <a:extLst>
                      <a:ext uri="{FF2B5EF4-FFF2-40B4-BE49-F238E27FC236}">
                        <a16:creationId xmlns:a16="http://schemas.microsoft.com/office/drawing/2014/main" id="{C17ACEBB-C8C9-77ED-2C0D-8D1E76A90EFD}"/>
                      </a:ext>
                    </a:extLst>
                  </p:cNvPr>
                  <p:cNvSpPr>
                    <a:spLocks/>
                  </p:cNvSpPr>
                  <p:nvPr/>
                </p:nvSpPr>
                <p:spPr bwMode="auto">
                  <a:xfrm>
                    <a:off x="4475" y="1634"/>
                    <a:ext cx="25" cy="65"/>
                  </a:xfrm>
                  <a:custGeom>
                    <a:avLst/>
                    <a:gdLst>
                      <a:gd name="T0" fmla="*/ 0 w 75"/>
                      <a:gd name="T1" fmla="*/ 1 h 130"/>
                      <a:gd name="T2" fmla="*/ 0 w 75"/>
                      <a:gd name="T3" fmla="*/ 1 h 130"/>
                      <a:gd name="T4" fmla="*/ 0 w 75"/>
                      <a:gd name="T5" fmla="*/ 1 h 130"/>
                      <a:gd name="T6" fmla="*/ 0 w 75"/>
                      <a:gd name="T7" fmla="*/ 1 h 130"/>
                      <a:gd name="T8" fmla="*/ 0 w 75"/>
                      <a:gd name="T9" fmla="*/ 1 h 130"/>
                      <a:gd name="T10" fmla="*/ 0 w 75"/>
                      <a:gd name="T11" fmla="*/ 1 h 130"/>
                      <a:gd name="T12" fmla="*/ 0 w 75"/>
                      <a:gd name="T13" fmla="*/ 1 h 130"/>
                      <a:gd name="T14" fmla="*/ 0 w 75"/>
                      <a:gd name="T15" fmla="*/ 1 h 130"/>
                      <a:gd name="T16" fmla="*/ 0 w 75"/>
                      <a:gd name="T17" fmla="*/ 1 h 130"/>
                      <a:gd name="T18" fmla="*/ 0 w 75"/>
                      <a:gd name="T19" fmla="*/ 1 h 130"/>
                      <a:gd name="T20" fmla="*/ 0 w 75"/>
                      <a:gd name="T21" fmla="*/ 0 h 130"/>
                      <a:gd name="T22" fmla="*/ 0 w 75"/>
                      <a:gd name="T23" fmla="*/ 1 h 130"/>
                      <a:gd name="T24" fmla="*/ 0 w 75"/>
                      <a:gd name="T25" fmla="*/ 1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
                      <a:gd name="T40" fmla="*/ 0 h 130"/>
                      <a:gd name="T41" fmla="*/ 75 w 75"/>
                      <a:gd name="T42" fmla="*/ 130 h 1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 h="130">
                        <a:moveTo>
                          <a:pt x="47" y="130"/>
                        </a:moveTo>
                        <a:lnTo>
                          <a:pt x="47" y="49"/>
                        </a:lnTo>
                        <a:lnTo>
                          <a:pt x="50" y="48"/>
                        </a:lnTo>
                        <a:lnTo>
                          <a:pt x="55" y="43"/>
                        </a:lnTo>
                        <a:lnTo>
                          <a:pt x="59" y="38"/>
                        </a:lnTo>
                        <a:lnTo>
                          <a:pt x="65" y="31"/>
                        </a:lnTo>
                        <a:lnTo>
                          <a:pt x="68" y="23"/>
                        </a:lnTo>
                        <a:lnTo>
                          <a:pt x="72" y="15"/>
                        </a:lnTo>
                        <a:lnTo>
                          <a:pt x="74" y="7"/>
                        </a:lnTo>
                        <a:lnTo>
                          <a:pt x="75" y="0"/>
                        </a:lnTo>
                        <a:lnTo>
                          <a:pt x="0" y="57"/>
                        </a:lnTo>
                        <a:lnTo>
                          <a:pt x="0" y="81"/>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02" name="Freeform 50">
                    <a:extLst>
                      <a:ext uri="{FF2B5EF4-FFF2-40B4-BE49-F238E27FC236}">
                        <a16:creationId xmlns:a16="http://schemas.microsoft.com/office/drawing/2014/main" id="{69B5A78B-7296-E792-CD4F-25DB488823A7}"/>
                      </a:ext>
                    </a:extLst>
                  </p:cNvPr>
                  <p:cNvSpPr>
                    <a:spLocks/>
                  </p:cNvSpPr>
                  <p:nvPr/>
                </p:nvSpPr>
                <p:spPr bwMode="auto">
                  <a:xfrm>
                    <a:off x="4456" y="1744"/>
                    <a:ext cx="13" cy="86"/>
                  </a:xfrm>
                  <a:custGeom>
                    <a:avLst/>
                    <a:gdLst>
                      <a:gd name="T0" fmla="*/ 0 w 38"/>
                      <a:gd name="T1" fmla="*/ 1 h 172"/>
                      <a:gd name="T2" fmla="*/ 0 w 38"/>
                      <a:gd name="T3" fmla="*/ 1 h 172"/>
                      <a:gd name="T4" fmla="*/ 0 w 38"/>
                      <a:gd name="T5" fmla="*/ 1 h 172"/>
                      <a:gd name="T6" fmla="*/ 0 w 38"/>
                      <a:gd name="T7" fmla="*/ 1 h 172"/>
                      <a:gd name="T8" fmla="*/ 0 w 38"/>
                      <a:gd name="T9" fmla="*/ 1 h 172"/>
                      <a:gd name="T10" fmla="*/ 0 w 38"/>
                      <a:gd name="T11" fmla="*/ 1 h 172"/>
                      <a:gd name="T12" fmla="*/ 0 w 38"/>
                      <a:gd name="T13" fmla="*/ 1 h 172"/>
                      <a:gd name="T14" fmla="*/ 0 w 38"/>
                      <a:gd name="T15" fmla="*/ 1 h 172"/>
                      <a:gd name="T16" fmla="*/ 0 w 38"/>
                      <a:gd name="T17" fmla="*/ 1 h 172"/>
                      <a:gd name="T18" fmla="*/ 0 w 38"/>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172"/>
                      <a:gd name="T32" fmla="*/ 38 w 38"/>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172">
                        <a:moveTo>
                          <a:pt x="1" y="172"/>
                        </a:moveTo>
                        <a:lnTo>
                          <a:pt x="1" y="172"/>
                        </a:lnTo>
                        <a:lnTo>
                          <a:pt x="0" y="148"/>
                        </a:lnTo>
                        <a:lnTo>
                          <a:pt x="3" y="127"/>
                        </a:lnTo>
                        <a:lnTo>
                          <a:pt x="9" y="106"/>
                        </a:lnTo>
                        <a:lnTo>
                          <a:pt x="17" y="86"/>
                        </a:lnTo>
                        <a:lnTo>
                          <a:pt x="23" y="66"/>
                        </a:lnTo>
                        <a:lnTo>
                          <a:pt x="31" y="45"/>
                        </a:lnTo>
                        <a:lnTo>
                          <a:pt x="36" y="24"/>
                        </a:lnTo>
                        <a:lnTo>
                          <a:pt x="38"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03" name="Freeform 51">
                    <a:extLst>
                      <a:ext uri="{FF2B5EF4-FFF2-40B4-BE49-F238E27FC236}">
                        <a16:creationId xmlns:a16="http://schemas.microsoft.com/office/drawing/2014/main" id="{DB596D91-E995-6BE1-CAA4-A379D6162E25}"/>
                      </a:ext>
                    </a:extLst>
                  </p:cNvPr>
                  <p:cNvSpPr>
                    <a:spLocks/>
                  </p:cNvSpPr>
                  <p:nvPr/>
                </p:nvSpPr>
                <p:spPr bwMode="auto">
                  <a:xfrm>
                    <a:off x="4323" y="1585"/>
                    <a:ext cx="112" cy="253"/>
                  </a:xfrm>
                  <a:custGeom>
                    <a:avLst/>
                    <a:gdLst>
                      <a:gd name="T0" fmla="*/ 0 w 335"/>
                      <a:gd name="T1" fmla="*/ 1 h 506"/>
                      <a:gd name="T2" fmla="*/ 0 w 335"/>
                      <a:gd name="T3" fmla="*/ 1 h 506"/>
                      <a:gd name="T4" fmla="*/ 0 w 335"/>
                      <a:gd name="T5" fmla="*/ 1 h 506"/>
                      <a:gd name="T6" fmla="*/ 0 w 335"/>
                      <a:gd name="T7" fmla="*/ 1 h 506"/>
                      <a:gd name="T8" fmla="*/ 0 w 335"/>
                      <a:gd name="T9" fmla="*/ 1 h 506"/>
                      <a:gd name="T10" fmla="*/ 0 w 335"/>
                      <a:gd name="T11" fmla="*/ 1 h 506"/>
                      <a:gd name="T12" fmla="*/ 0 w 335"/>
                      <a:gd name="T13" fmla="*/ 1 h 506"/>
                      <a:gd name="T14" fmla="*/ 0 w 335"/>
                      <a:gd name="T15" fmla="*/ 1 h 506"/>
                      <a:gd name="T16" fmla="*/ 0 w 335"/>
                      <a:gd name="T17" fmla="*/ 1 h 506"/>
                      <a:gd name="T18" fmla="*/ 0 w 335"/>
                      <a:gd name="T19" fmla="*/ 1 h 506"/>
                      <a:gd name="T20" fmla="*/ 0 w 335"/>
                      <a:gd name="T21" fmla="*/ 1 h 506"/>
                      <a:gd name="T22" fmla="*/ 0 w 335"/>
                      <a:gd name="T23" fmla="*/ 1 h 506"/>
                      <a:gd name="T24" fmla="*/ 0 w 335"/>
                      <a:gd name="T25" fmla="*/ 1 h 506"/>
                      <a:gd name="T26" fmla="*/ 0 w 335"/>
                      <a:gd name="T27" fmla="*/ 1 h 506"/>
                      <a:gd name="T28" fmla="*/ 0 w 335"/>
                      <a:gd name="T29" fmla="*/ 1 h 506"/>
                      <a:gd name="T30" fmla="*/ 0 w 335"/>
                      <a:gd name="T31" fmla="*/ 1 h 506"/>
                      <a:gd name="T32" fmla="*/ 0 w 335"/>
                      <a:gd name="T33" fmla="*/ 1 h 506"/>
                      <a:gd name="T34" fmla="*/ 0 w 335"/>
                      <a:gd name="T35" fmla="*/ 1 h 506"/>
                      <a:gd name="T36" fmla="*/ 0 w 335"/>
                      <a:gd name="T37" fmla="*/ 1 h 506"/>
                      <a:gd name="T38" fmla="*/ 0 w 335"/>
                      <a:gd name="T39" fmla="*/ 1 h 506"/>
                      <a:gd name="T40" fmla="*/ 0 w 335"/>
                      <a:gd name="T41" fmla="*/ 1 h 506"/>
                      <a:gd name="T42" fmla="*/ 0 w 335"/>
                      <a:gd name="T43" fmla="*/ 1 h 506"/>
                      <a:gd name="T44" fmla="*/ 0 w 335"/>
                      <a:gd name="T45" fmla="*/ 1 h 506"/>
                      <a:gd name="T46" fmla="*/ 0 w 335"/>
                      <a:gd name="T47" fmla="*/ 1 h 506"/>
                      <a:gd name="T48" fmla="*/ 0 w 335"/>
                      <a:gd name="T49" fmla="*/ 1 h 506"/>
                      <a:gd name="T50" fmla="*/ 0 w 335"/>
                      <a:gd name="T51" fmla="*/ 1 h 506"/>
                      <a:gd name="T52" fmla="*/ 0 w 335"/>
                      <a:gd name="T53" fmla="*/ 0 h 506"/>
                      <a:gd name="T54" fmla="*/ 0 w 335"/>
                      <a:gd name="T55" fmla="*/ 0 h 506"/>
                      <a:gd name="T56" fmla="*/ 0 w 335"/>
                      <a:gd name="T57" fmla="*/ 1 h 506"/>
                      <a:gd name="T58" fmla="*/ 0 w 335"/>
                      <a:gd name="T59" fmla="*/ 1 h 506"/>
                      <a:gd name="T60" fmla="*/ 0 w 335"/>
                      <a:gd name="T61" fmla="*/ 1 h 506"/>
                      <a:gd name="T62" fmla="*/ 0 w 335"/>
                      <a:gd name="T63" fmla="*/ 1 h 506"/>
                      <a:gd name="T64" fmla="*/ 0 w 335"/>
                      <a:gd name="T65" fmla="*/ 1 h 506"/>
                      <a:gd name="T66" fmla="*/ 0 w 335"/>
                      <a:gd name="T67" fmla="*/ 1 h 506"/>
                      <a:gd name="T68" fmla="*/ 0 w 335"/>
                      <a:gd name="T69" fmla="*/ 1 h 506"/>
                      <a:gd name="T70" fmla="*/ 0 w 335"/>
                      <a:gd name="T71" fmla="*/ 1 h 506"/>
                      <a:gd name="T72" fmla="*/ 0 w 335"/>
                      <a:gd name="T73" fmla="*/ 1 h 506"/>
                      <a:gd name="T74" fmla="*/ 0 w 335"/>
                      <a:gd name="T75" fmla="*/ 1 h 506"/>
                      <a:gd name="T76" fmla="*/ 0 w 335"/>
                      <a:gd name="T77" fmla="*/ 1 h 506"/>
                      <a:gd name="T78" fmla="*/ 0 w 335"/>
                      <a:gd name="T79" fmla="*/ 1 h 506"/>
                      <a:gd name="T80" fmla="*/ 0 w 335"/>
                      <a:gd name="T81" fmla="*/ 1 h 506"/>
                      <a:gd name="T82" fmla="*/ 0 w 335"/>
                      <a:gd name="T83" fmla="*/ 1 h 506"/>
                      <a:gd name="T84" fmla="*/ 0 w 335"/>
                      <a:gd name="T85" fmla="*/ 1 h 506"/>
                      <a:gd name="T86" fmla="*/ 0 w 335"/>
                      <a:gd name="T87" fmla="*/ 1 h 506"/>
                      <a:gd name="T88" fmla="*/ 0 w 335"/>
                      <a:gd name="T89" fmla="*/ 1 h 506"/>
                      <a:gd name="T90" fmla="*/ 0 w 335"/>
                      <a:gd name="T91" fmla="*/ 1 h 506"/>
                      <a:gd name="T92" fmla="*/ 0 w 335"/>
                      <a:gd name="T93" fmla="*/ 1 h 506"/>
                      <a:gd name="T94" fmla="*/ 0 w 335"/>
                      <a:gd name="T95" fmla="*/ 1 h 506"/>
                      <a:gd name="T96" fmla="*/ 0 w 335"/>
                      <a:gd name="T97" fmla="*/ 1 h 506"/>
                      <a:gd name="T98" fmla="*/ 0 w 335"/>
                      <a:gd name="T99" fmla="*/ 1 h 506"/>
                      <a:gd name="T100" fmla="*/ 0 w 335"/>
                      <a:gd name="T101" fmla="*/ 1 h 506"/>
                      <a:gd name="T102" fmla="*/ 0 w 335"/>
                      <a:gd name="T103" fmla="*/ 1 h 506"/>
                      <a:gd name="T104" fmla="*/ 0 w 335"/>
                      <a:gd name="T105" fmla="*/ 1 h 506"/>
                      <a:gd name="T106" fmla="*/ 0 w 335"/>
                      <a:gd name="T107" fmla="*/ 1 h 506"/>
                      <a:gd name="T108" fmla="*/ 0 w 335"/>
                      <a:gd name="T109" fmla="*/ 1 h 506"/>
                      <a:gd name="T110" fmla="*/ 0 w 335"/>
                      <a:gd name="T111" fmla="*/ 1 h 506"/>
                      <a:gd name="T112" fmla="*/ 0 w 335"/>
                      <a:gd name="T113" fmla="*/ 1 h 506"/>
                      <a:gd name="T114" fmla="*/ 0 w 335"/>
                      <a:gd name="T115" fmla="*/ 1 h 506"/>
                      <a:gd name="T116" fmla="*/ 0 w 335"/>
                      <a:gd name="T117" fmla="*/ 1 h 506"/>
                      <a:gd name="T118" fmla="*/ 0 w 335"/>
                      <a:gd name="T119" fmla="*/ 1 h 506"/>
                      <a:gd name="T120" fmla="*/ 0 w 335"/>
                      <a:gd name="T121" fmla="*/ 1 h 506"/>
                      <a:gd name="T122" fmla="*/ 0 w 335"/>
                      <a:gd name="T123" fmla="*/ 1 h 5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35"/>
                      <a:gd name="T187" fmla="*/ 0 h 506"/>
                      <a:gd name="T188" fmla="*/ 335 w 335"/>
                      <a:gd name="T189" fmla="*/ 506 h 5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35" h="506">
                        <a:moveTo>
                          <a:pt x="335" y="506"/>
                        </a:moveTo>
                        <a:lnTo>
                          <a:pt x="335" y="506"/>
                        </a:lnTo>
                        <a:lnTo>
                          <a:pt x="329" y="475"/>
                        </a:lnTo>
                        <a:lnTo>
                          <a:pt x="322" y="444"/>
                        </a:lnTo>
                        <a:lnTo>
                          <a:pt x="315" y="413"/>
                        </a:lnTo>
                        <a:lnTo>
                          <a:pt x="305" y="383"/>
                        </a:lnTo>
                        <a:lnTo>
                          <a:pt x="294" y="351"/>
                        </a:lnTo>
                        <a:lnTo>
                          <a:pt x="282" y="320"/>
                        </a:lnTo>
                        <a:lnTo>
                          <a:pt x="268" y="291"/>
                        </a:lnTo>
                        <a:lnTo>
                          <a:pt x="253" y="261"/>
                        </a:lnTo>
                        <a:lnTo>
                          <a:pt x="236" y="232"/>
                        </a:lnTo>
                        <a:lnTo>
                          <a:pt x="217" y="205"/>
                        </a:lnTo>
                        <a:lnTo>
                          <a:pt x="197" y="178"/>
                        </a:lnTo>
                        <a:lnTo>
                          <a:pt x="174" y="153"/>
                        </a:lnTo>
                        <a:lnTo>
                          <a:pt x="150" y="128"/>
                        </a:lnTo>
                        <a:lnTo>
                          <a:pt x="123" y="105"/>
                        </a:lnTo>
                        <a:lnTo>
                          <a:pt x="95" y="85"/>
                        </a:lnTo>
                        <a:lnTo>
                          <a:pt x="65" y="65"/>
                        </a:lnTo>
                        <a:lnTo>
                          <a:pt x="62" y="57"/>
                        </a:lnTo>
                        <a:lnTo>
                          <a:pt x="56" y="48"/>
                        </a:lnTo>
                        <a:lnTo>
                          <a:pt x="47" y="37"/>
                        </a:lnTo>
                        <a:lnTo>
                          <a:pt x="36" y="26"/>
                        </a:lnTo>
                        <a:lnTo>
                          <a:pt x="24" y="16"/>
                        </a:lnTo>
                        <a:lnTo>
                          <a:pt x="14" y="8"/>
                        </a:lnTo>
                        <a:lnTo>
                          <a:pt x="5" y="2"/>
                        </a:lnTo>
                        <a:lnTo>
                          <a:pt x="0" y="0"/>
                        </a:lnTo>
                        <a:lnTo>
                          <a:pt x="2" y="19"/>
                        </a:lnTo>
                        <a:lnTo>
                          <a:pt x="9" y="39"/>
                        </a:lnTo>
                        <a:lnTo>
                          <a:pt x="20" y="62"/>
                        </a:lnTo>
                        <a:lnTo>
                          <a:pt x="32" y="83"/>
                        </a:lnTo>
                        <a:lnTo>
                          <a:pt x="47" y="104"/>
                        </a:lnTo>
                        <a:lnTo>
                          <a:pt x="62" y="123"/>
                        </a:lnTo>
                        <a:lnTo>
                          <a:pt x="78" y="141"/>
                        </a:lnTo>
                        <a:lnTo>
                          <a:pt x="93" y="155"/>
                        </a:lnTo>
                        <a:lnTo>
                          <a:pt x="105" y="165"/>
                        </a:lnTo>
                        <a:lnTo>
                          <a:pt x="118" y="176"/>
                        </a:lnTo>
                        <a:lnTo>
                          <a:pt x="133" y="187"/>
                        </a:lnTo>
                        <a:lnTo>
                          <a:pt x="146" y="198"/>
                        </a:lnTo>
                        <a:lnTo>
                          <a:pt x="161" y="209"/>
                        </a:lnTo>
                        <a:lnTo>
                          <a:pt x="176" y="221"/>
                        </a:lnTo>
                        <a:lnTo>
                          <a:pt x="190" y="232"/>
                        </a:lnTo>
                        <a:lnTo>
                          <a:pt x="205" y="243"/>
                        </a:lnTo>
                        <a:lnTo>
                          <a:pt x="218" y="256"/>
                        </a:lnTo>
                        <a:lnTo>
                          <a:pt x="232" y="268"/>
                        </a:lnTo>
                        <a:lnTo>
                          <a:pt x="244" y="281"/>
                        </a:lnTo>
                        <a:lnTo>
                          <a:pt x="255" y="294"/>
                        </a:lnTo>
                        <a:lnTo>
                          <a:pt x="266" y="308"/>
                        </a:lnTo>
                        <a:lnTo>
                          <a:pt x="275" y="321"/>
                        </a:lnTo>
                        <a:lnTo>
                          <a:pt x="283" y="336"/>
                        </a:lnTo>
                        <a:lnTo>
                          <a:pt x="289" y="351"/>
                        </a:lnTo>
                        <a:lnTo>
                          <a:pt x="290" y="370"/>
                        </a:lnTo>
                        <a:lnTo>
                          <a:pt x="288" y="396"/>
                        </a:lnTo>
                        <a:lnTo>
                          <a:pt x="284" y="424"/>
                        </a:lnTo>
                        <a:lnTo>
                          <a:pt x="279" y="452"/>
                        </a:lnTo>
                        <a:lnTo>
                          <a:pt x="272" y="477"/>
                        </a:lnTo>
                        <a:lnTo>
                          <a:pt x="266" y="495"/>
                        </a:lnTo>
                        <a:lnTo>
                          <a:pt x="262" y="503"/>
                        </a:lnTo>
                        <a:lnTo>
                          <a:pt x="261" y="49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04" name="Freeform 52">
                    <a:extLst>
                      <a:ext uri="{FF2B5EF4-FFF2-40B4-BE49-F238E27FC236}">
                        <a16:creationId xmlns:a16="http://schemas.microsoft.com/office/drawing/2014/main" id="{BCFD89A4-85AF-DED8-F784-343FBDDBDFED}"/>
                      </a:ext>
                    </a:extLst>
                  </p:cNvPr>
                  <p:cNvSpPr>
                    <a:spLocks/>
                  </p:cNvSpPr>
                  <p:nvPr/>
                </p:nvSpPr>
                <p:spPr bwMode="auto">
                  <a:xfrm>
                    <a:off x="4409" y="1568"/>
                    <a:ext cx="26" cy="167"/>
                  </a:xfrm>
                  <a:custGeom>
                    <a:avLst/>
                    <a:gdLst>
                      <a:gd name="T0" fmla="*/ 0 w 78"/>
                      <a:gd name="T1" fmla="*/ 1 h 334"/>
                      <a:gd name="T2" fmla="*/ 0 w 78"/>
                      <a:gd name="T3" fmla="*/ 1 h 334"/>
                      <a:gd name="T4" fmla="*/ 0 w 78"/>
                      <a:gd name="T5" fmla="*/ 1 h 334"/>
                      <a:gd name="T6" fmla="*/ 0 w 78"/>
                      <a:gd name="T7" fmla="*/ 1 h 334"/>
                      <a:gd name="T8" fmla="*/ 0 w 78"/>
                      <a:gd name="T9" fmla="*/ 1 h 334"/>
                      <a:gd name="T10" fmla="*/ 0 w 78"/>
                      <a:gd name="T11" fmla="*/ 1 h 334"/>
                      <a:gd name="T12" fmla="*/ 0 w 78"/>
                      <a:gd name="T13" fmla="*/ 1 h 334"/>
                      <a:gd name="T14" fmla="*/ 0 w 78"/>
                      <a:gd name="T15" fmla="*/ 1 h 334"/>
                      <a:gd name="T16" fmla="*/ 0 w 78"/>
                      <a:gd name="T17" fmla="*/ 1 h 334"/>
                      <a:gd name="T18" fmla="*/ 0 w 78"/>
                      <a:gd name="T19" fmla="*/ 1 h 334"/>
                      <a:gd name="T20" fmla="*/ 0 w 78"/>
                      <a:gd name="T21" fmla="*/ 1 h 334"/>
                      <a:gd name="T22" fmla="*/ 0 w 78"/>
                      <a:gd name="T23" fmla="*/ 1 h 334"/>
                      <a:gd name="T24" fmla="*/ 0 w 78"/>
                      <a:gd name="T25" fmla="*/ 1 h 334"/>
                      <a:gd name="T26" fmla="*/ 0 w 78"/>
                      <a:gd name="T27" fmla="*/ 1 h 334"/>
                      <a:gd name="T28" fmla="*/ 0 w 78"/>
                      <a:gd name="T29" fmla="*/ 1 h 334"/>
                      <a:gd name="T30" fmla="*/ 0 w 78"/>
                      <a:gd name="T31" fmla="*/ 1 h 334"/>
                      <a:gd name="T32" fmla="*/ 0 w 78"/>
                      <a:gd name="T33" fmla="*/ 1 h 334"/>
                      <a:gd name="T34" fmla="*/ 0 w 78"/>
                      <a:gd name="T35" fmla="*/ 0 h 334"/>
                      <a:gd name="T36" fmla="*/ 0 w 78"/>
                      <a:gd name="T37" fmla="*/ 0 h 334"/>
                      <a:gd name="T38" fmla="*/ 0 w 78"/>
                      <a:gd name="T39" fmla="*/ 1 h 334"/>
                      <a:gd name="T40" fmla="*/ 0 w 78"/>
                      <a:gd name="T41" fmla="*/ 1 h 334"/>
                      <a:gd name="T42" fmla="*/ 0 w 78"/>
                      <a:gd name="T43" fmla="*/ 1 h 334"/>
                      <a:gd name="T44" fmla="*/ 0 w 78"/>
                      <a:gd name="T45" fmla="*/ 1 h 334"/>
                      <a:gd name="T46" fmla="*/ 0 w 78"/>
                      <a:gd name="T47" fmla="*/ 1 h 334"/>
                      <a:gd name="T48" fmla="*/ 0 w 78"/>
                      <a:gd name="T49" fmla="*/ 1 h 334"/>
                      <a:gd name="T50" fmla="*/ 0 w 78"/>
                      <a:gd name="T51" fmla="*/ 1 h 334"/>
                      <a:gd name="T52" fmla="*/ 0 w 78"/>
                      <a:gd name="T53" fmla="*/ 1 h 334"/>
                      <a:gd name="T54" fmla="*/ 0 w 78"/>
                      <a:gd name="T55" fmla="*/ 1 h 334"/>
                      <a:gd name="T56" fmla="*/ 0 w 78"/>
                      <a:gd name="T57" fmla="*/ 1 h 334"/>
                      <a:gd name="T58" fmla="*/ 0 w 78"/>
                      <a:gd name="T59" fmla="*/ 1 h 334"/>
                      <a:gd name="T60" fmla="*/ 0 w 78"/>
                      <a:gd name="T61" fmla="*/ 1 h 334"/>
                      <a:gd name="T62" fmla="*/ 0 w 78"/>
                      <a:gd name="T63" fmla="*/ 1 h 334"/>
                      <a:gd name="T64" fmla="*/ 0 w 78"/>
                      <a:gd name="T65" fmla="*/ 1 h 334"/>
                      <a:gd name="T66" fmla="*/ 0 w 78"/>
                      <a:gd name="T67" fmla="*/ 1 h 334"/>
                      <a:gd name="T68" fmla="*/ 0 w 78"/>
                      <a:gd name="T69" fmla="*/ 1 h 3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334"/>
                      <a:gd name="T107" fmla="*/ 78 w 78"/>
                      <a:gd name="T108" fmla="*/ 334 h 3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334">
                        <a:moveTo>
                          <a:pt x="13" y="334"/>
                        </a:moveTo>
                        <a:lnTo>
                          <a:pt x="13" y="334"/>
                        </a:lnTo>
                        <a:lnTo>
                          <a:pt x="12" y="315"/>
                        </a:lnTo>
                        <a:lnTo>
                          <a:pt x="11" y="293"/>
                        </a:lnTo>
                        <a:lnTo>
                          <a:pt x="8" y="272"/>
                        </a:lnTo>
                        <a:lnTo>
                          <a:pt x="6" y="248"/>
                        </a:lnTo>
                        <a:lnTo>
                          <a:pt x="4" y="223"/>
                        </a:lnTo>
                        <a:lnTo>
                          <a:pt x="2" y="198"/>
                        </a:lnTo>
                        <a:lnTo>
                          <a:pt x="0" y="173"/>
                        </a:lnTo>
                        <a:lnTo>
                          <a:pt x="0" y="148"/>
                        </a:lnTo>
                        <a:lnTo>
                          <a:pt x="2" y="124"/>
                        </a:lnTo>
                        <a:lnTo>
                          <a:pt x="4" y="102"/>
                        </a:lnTo>
                        <a:lnTo>
                          <a:pt x="9" y="79"/>
                        </a:lnTo>
                        <a:lnTo>
                          <a:pt x="16" y="59"/>
                        </a:lnTo>
                        <a:lnTo>
                          <a:pt x="27" y="41"/>
                        </a:lnTo>
                        <a:lnTo>
                          <a:pt x="41" y="24"/>
                        </a:lnTo>
                        <a:lnTo>
                          <a:pt x="58" y="10"/>
                        </a:lnTo>
                        <a:lnTo>
                          <a:pt x="78" y="0"/>
                        </a:lnTo>
                        <a:lnTo>
                          <a:pt x="77" y="20"/>
                        </a:lnTo>
                        <a:lnTo>
                          <a:pt x="76" y="41"/>
                        </a:lnTo>
                        <a:lnTo>
                          <a:pt x="72" y="61"/>
                        </a:lnTo>
                        <a:lnTo>
                          <a:pt x="69" y="83"/>
                        </a:lnTo>
                        <a:lnTo>
                          <a:pt x="64" y="103"/>
                        </a:lnTo>
                        <a:lnTo>
                          <a:pt x="60" y="124"/>
                        </a:lnTo>
                        <a:lnTo>
                          <a:pt x="54" y="146"/>
                        </a:lnTo>
                        <a:lnTo>
                          <a:pt x="49" y="167"/>
                        </a:lnTo>
                        <a:lnTo>
                          <a:pt x="43" y="189"/>
                        </a:lnTo>
                        <a:lnTo>
                          <a:pt x="37" y="211"/>
                        </a:lnTo>
                        <a:lnTo>
                          <a:pt x="32" y="231"/>
                        </a:lnTo>
                        <a:lnTo>
                          <a:pt x="27" y="252"/>
                        </a:lnTo>
                        <a:lnTo>
                          <a:pt x="23" y="273"/>
                        </a:lnTo>
                        <a:lnTo>
                          <a:pt x="18" y="293"/>
                        </a:lnTo>
                        <a:lnTo>
                          <a:pt x="15" y="314"/>
                        </a:lnTo>
                        <a:lnTo>
                          <a:pt x="13" y="33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05" name="Freeform 53">
                    <a:extLst>
                      <a:ext uri="{FF2B5EF4-FFF2-40B4-BE49-F238E27FC236}">
                        <a16:creationId xmlns:a16="http://schemas.microsoft.com/office/drawing/2014/main" id="{8A2A8452-F572-5421-C5DB-B2FBC2FF8A10}"/>
                      </a:ext>
                    </a:extLst>
                  </p:cNvPr>
                  <p:cNvSpPr>
                    <a:spLocks/>
                  </p:cNvSpPr>
                  <p:nvPr/>
                </p:nvSpPr>
                <p:spPr bwMode="auto">
                  <a:xfrm>
                    <a:off x="4432" y="1703"/>
                    <a:ext cx="19" cy="107"/>
                  </a:xfrm>
                  <a:custGeom>
                    <a:avLst/>
                    <a:gdLst>
                      <a:gd name="T0" fmla="*/ 0 w 56"/>
                      <a:gd name="T1" fmla="*/ 0 h 213"/>
                      <a:gd name="T2" fmla="*/ 0 w 56"/>
                      <a:gd name="T3" fmla="*/ 0 h 213"/>
                      <a:gd name="T4" fmla="*/ 0 w 56"/>
                      <a:gd name="T5" fmla="*/ 1 h 213"/>
                      <a:gd name="T6" fmla="*/ 0 w 56"/>
                      <a:gd name="T7" fmla="*/ 1 h 213"/>
                      <a:gd name="T8" fmla="*/ 0 w 56"/>
                      <a:gd name="T9" fmla="*/ 1 h 213"/>
                      <a:gd name="T10" fmla="*/ 0 w 56"/>
                      <a:gd name="T11" fmla="*/ 1 h 213"/>
                      <a:gd name="T12" fmla="*/ 0 w 56"/>
                      <a:gd name="T13" fmla="*/ 1 h 213"/>
                      <a:gd name="T14" fmla="*/ 0 w 56"/>
                      <a:gd name="T15" fmla="*/ 1 h 213"/>
                      <a:gd name="T16" fmla="*/ 0 w 56"/>
                      <a:gd name="T17" fmla="*/ 1 h 213"/>
                      <a:gd name="T18" fmla="*/ 0 w 56"/>
                      <a:gd name="T19" fmla="*/ 1 h 213"/>
                      <a:gd name="T20" fmla="*/ 0 w 56"/>
                      <a:gd name="T21" fmla="*/ 1 h 213"/>
                      <a:gd name="T22" fmla="*/ 0 w 56"/>
                      <a:gd name="T23" fmla="*/ 1 h 213"/>
                      <a:gd name="T24" fmla="*/ 0 w 56"/>
                      <a:gd name="T25" fmla="*/ 1 h 213"/>
                      <a:gd name="T26" fmla="*/ 0 w 56"/>
                      <a:gd name="T27" fmla="*/ 1 h 213"/>
                      <a:gd name="T28" fmla="*/ 0 w 56"/>
                      <a:gd name="T29" fmla="*/ 1 h 213"/>
                      <a:gd name="T30" fmla="*/ 0 w 56"/>
                      <a:gd name="T31" fmla="*/ 1 h 213"/>
                      <a:gd name="T32" fmla="*/ 0 w 56"/>
                      <a:gd name="T33" fmla="*/ 1 h 213"/>
                      <a:gd name="T34" fmla="*/ 0 w 56"/>
                      <a:gd name="T35" fmla="*/ 1 h 213"/>
                      <a:gd name="T36" fmla="*/ 0 w 56"/>
                      <a:gd name="T37" fmla="*/ 1 h 213"/>
                      <a:gd name="T38" fmla="*/ 0 w 56"/>
                      <a:gd name="T39" fmla="*/ 1 h 213"/>
                      <a:gd name="T40" fmla="*/ 0 w 56"/>
                      <a:gd name="T41" fmla="*/ 1 h 213"/>
                      <a:gd name="T42" fmla="*/ 0 w 56"/>
                      <a:gd name="T43" fmla="*/ 1 h 213"/>
                      <a:gd name="T44" fmla="*/ 0 w 56"/>
                      <a:gd name="T45" fmla="*/ 1 h 2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6"/>
                      <a:gd name="T70" fmla="*/ 0 h 213"/>
                      <a:gd name="T71" fmla="*/ 56 w 56"/>
                      <a:gd name="T72" fmla="*/ 213 h 2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6" h="213">
                        <a:moveTo>
                          <a:pt x="0" y="0"/>
                        </a:moveTo>
                        <a:lnTo>
                          <a:pt x="0" y="0"/>
                        </a:lnTo>
                        <a:lnTo>
                          <a:pt x="0" y="14"/>
                        </a:lnTo>
                        <a:lnTo>
                          <a:pt x="2" y="28"/>
                        </a:lnTo>
                        <a:lnTo>
                          <a:pt x="4" y="41"/>
                        </a:lnTo>
                        <a:lnTo>
                          <a:pt x="7" y="54"/>
                        </a:lnTo>
                        <a:lnTo>
                          <a:pt x="11" y="67"/>
                        </a:lnTo>
                        <a:lnTo>
                          <a:pt x="14" y="80"/>
                        </a:lnTo>
                        <a:lnTo>
                          <a:pt x="19" y="93"/>
                        </a:lnTo>
                        <a:lnTo>
                          <a:pt x="23" y="107"/>
                        </a:lnTo>
                        <a:lnTo>
                          <a:pt x="27" y="119"/>
                        </a:lnTo>
                        <a:lnTo>
                          <a:pt x="31" y="133"/>
                        </a:lnTo>
                        <a:lnTo>
                          <a:pt x="35" y="145"/>
                        </a:lnTo>
                        <a:lnTo>
                          <a:pt x="39" y="159"/>
                        </a:lnTo>
                        <a:lnTo>
                          <a:pt x="41" y="173"/>
                        </a:lnTo>
                        <a:lnTo>
                          <a:pt x="44" y="186"/>
                        </a:lnTo>
                        <a:lnTo>
                          <a:pt x="46" y="200"/>
                        </a:lnTo>
                        <a:lnTo>
                          <a:pt x="46" y="213"/>
                        </a:lnTo>
                        <a:lnTo>
                          <a:pt x="47" y="205"/>
                        </a:lnTo>
                        <a:lnTo>
                          <a:pt x="51" y="196"/>
                        </a:lnTo>
                        <a:lnTo>
                          <a:pt x="55" y="187"/>
                        </a:lnTo>
                        <a:lnTo>
                          <a:pt x="56"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06" name="Freeform 54">
                    <a:extLst>
                      <a:ext uri="{FF2B5EF4-FFF2-40B4-BE49-F238E27FC236}">
                        <a16:creationId xmlns:a16="http://schemas.microsoft.com/office/drawing/2014/main" id="{1565E61C-8A4B-B796-4B0D-7AB535736615}"/>
                      </a:ext>
                    </a:extLst>
                  </p:cNvPr>
                  <p:cNvSpPr>
                    <a:spLocks/>
                  </p:cNvSpPr>
                  <p:nvPr/>
                </p:nvSpPr>
                <p:spPr bwMode="auto">
                  <a:xfrm>
                    <a:off x="4466" y="1773"/>
                    <a:ext cx="34" cy="37"/>
                  </a:xfrm>
                  <a:custGeom>
                    <a:avLst/>
                    <a:gdLst>
                      <a:gd name="T0" fmla="*/ 0 w 103"/>
                      <a:gd name="T1" fmla="*/ 0 h 73"/>
                      <a:gd name="T2" fmla="*/ 0 w 103"/>
                      <a:gd name="T3" fmla="*/ 1 h 73"/>
                      <a:gd name="T4" fmla="*/ 0 w 103"/>
                      <a:gd name="T5" fmla="*/ 1 h 73"/>
                      <a:gd name="T6" fmla="*/ 0 w 103"/>
                      <a:gd name="T7" fmla="*/ 1 h 73"/>
                      <a:gd name="T8" fmla="*/ 0 w 103"/>
                      <a:gd name="T9" fmla="*/ 1 h 73"/>
                      <a:gd name="T10" fmla="*/ 0 w 103"/>
                      <a:gd name="T11" fmla="*/ 1 h 73"/>
                      <a:gd name="T12" fmla="*/ 0 w 103"/>
                      <a:gd name="T13" fmla="*/ 1 h 73"/>
                      <a:gd name="T14" fmla="*/ 0 w 103"/>
                      <a:gd name="T15" fmla="*/ 1 h 73"/>
                      <a:gd name="T16" fmla="*/ 0 w 103"/>
                      <a:gd name="T17" fmla="*/ 1 h 73"/>
                      <a:gd name="T18" fmla="*/ 0 w 103"/>
                      <a:gd name="T19" fmla="*/ 1 h 73"/>
                      <a:gd name="T20" fmla="*/ 0 w 103"/>
                      <a:gd name="T21" fmla="*/ 1 h 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3"/>
                      <a:gd name="T34" fmla="*/ 0 h 73"/>
                      <a:gd name="T35" fmla="*/ 103 w 103"/>
                      <a:gd name="T36" fmla="*/ 73 h 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3" h="73">
                        <a:moveTo>
                          <a:pt x="103" y="0"/>
                        </a:moveTo>
                        <a:lnTo>
                          <a:pt x="84" y="33"/>
                        </a:lnTo>
                        <a:lnTo>
                          <a:pt x="71" y="42"/>
                        </a:lnTo>
                        <a:lnTo>
                          <a:pt x="58" y="52"/>
                        </a:lnTo>
                        <a:lnTo>
                          <a:pt x="46" y="61"/>
                        </a:lnTo>
                        <a:lnTo>
                          <a:pt x="36" y="69"/>
                        </a:lnTo>
                        <a:lnTo>
                          <a:pt x="26" y="73"/>
                        </a:lnTo>
                        <a:lnTo>
                          <a:pt x="16" y="73"/>
                        </a:lnTo>
                        <a:lnTo>
                          <a:pt x="8" y="68"/>
                        </a:lnTo>
                        <a:lnTo>
                          <a:pt x="0" y="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07" name="Freeform 55">
                    <a:extLst>
                      <a:ext uri="{FF2B5EF4-FFF2-40B4-BE49-F238E27FC236}">
                        <a16:creationId xmlns:a16="http://schemas.microsoft.com/office/drawing/2014/main" id="{5A805BBD-9B62-7AB3-BEAC-DAA9E8EF0ABC}"/>
                      </a:ext>
                    </a:extLst>
                  </p:cNvPr>
                  <p:cNvSpPr>
                    <a:spLocks/>
                  </p:cNvSpPr>
                  <p:nvPr/>
                </p:nvSpPr>
                <p:spPr bwMode="auto">
                  <a:xfrm>
                    <a:off x="4582" y="1728"/>
                    <a:ext cx="27" cy="102"/>
                  </a:xfrm>
                  <a:custGeom>
                    <a:avLst/>
                    <a:gdLst>
                      <a:gd name="T0" fmla="*/ 0 w 82"/>
                      <a:gd name="T1" fmla="*/ 0 h 205"/>
                      <a:gd name="T2" fmla="*/ 0 w 82"/>
                      <a:gd name="T3" fmla="*/ 0 h 205"/>
                      <a:gd name="T4" fmla="*/ 0 w 82"/>
                      <a:gd name="T5" fmla="*/ 0 h 205"/>
                      <a:gd name="T6" fmla="*/ 0 w 82"/>
                      <a:gd name="T7" fmla="*/ 0 h 205"/>
                      <a:gd name="T8" fmla="*/ 0 w 82"/>
                      <a:gd name="T9" fmla="*/ 0 h 205"/>
                      <a:gd name="T10" fmla="*/ 0 w 82"/>
                      <a:gd name="T11" fmla="*/ 0 h 205"/>
                      <a:gd name="T12" fmla="*/ 0 w 82"/>
                      <a:gd name="T13" fmla="*/ 0 h 205"/>
                      <a:gd name="T14" fmla="*/ 0 w 82"/>
                      <a:gd name="T15" fmla="*/ 0 h 205"/>
                      <a:gd name="T16" fmla="*/ 0 w 82"/>
                      <a:gd name="T17" fmla="*/ 0 h 205"/>
                      <a:gd name="T18" fmla="*/ 0 w 82"/>
                      <a:gd name="T19" fmla="*/ 0 h 205"/>
                      <a:gd name="T20" fmla="*/ 0 w 82"/>
                      <a:gd name="T21" fmla="*/ 0 h 205"/>
                      <a:gd name="T22" fmla="*/ 0 w 82"/>
                      <a:gd name="T23" fmla="*/ 0 h 205"/>
                      <a:gd name="T24" fmla="*/ 0 w 82"/>
                      <a:gd name="T25" fmla="*/ 0 h 205"/>
                      <a:gd name="T26" fmla="*/ 0 w 82"/>
                      <a:gd name="T27" fmla="*/ 0 h 205"/>
                      <a:gd name="T28" fmla="*/ 0 w 82"/>
                      <a:gd name="T29" fmla="*/ 0 h 205"/>
                      <a:gd name="T30" fmla="*/ 0 w 82"/>
                      <a:gd name="T31" fmla="*/ 0 h 205"/>
                      <a:gd name="T32" fmla="*/ 0 w 82"/>
                      <a:gd name="T33" fmla="*/ 0 h 205"/>
                      <a:gd name="T34" fmla="*/ 0 w 82"/>
                      <a:gd name="T35" fmla="*/ 0 h 205"/>
                      <a:gd name="T36" fmla="*/ 0 w 82"/>
                      <a:gd name="T37" fmla="*/ 0 h 205"/>
                      <a:gd name="T38" fmla="*/ 0 w 82"/>
                      <a:gd name="T39" fmla="*/ 0 h 205"/>
                      <a:gd name="T40" fmla="*/ 0 w 82"/>
                      <a:gd name="T41" fmla="*/ 0 h 205"/>
                      <a:gd name="T42" fmla="*/ 0 w 82"/>
                      <a:gd name="T43" fmla="*/ 0 h 205"/>
                      <a:gd name="T44" fmla="*/ 0 w 82"/>
                      <a:gd name="T45" fmla="*/ 0 h 205"/>
                      <a:gd name="T46" fmla="*/ 0 w 82"/>
                      <a:gd name="T47" fmla="*/ 0 h 205"/>
                      <a:gd name="T48" fmla="*/ 0 w 82"/>
                      <a:gd name="T49" fmla="*/ 0 h 205"/>
                      <a:gd name="T50" fmla="*/ 0 w 82"/>
                      <a:gd name="T51" fmla="*/ 0 h 205"/>
                      <a:gd name="T52" fmla="*/ 0 w 82"/>
                      <a:gd name="T53" fmla="*/ 0 h 205"/>
                      <a:gd name="T54" fmla="*/ 0 w 82"/>
                      <a:gd name="T55" fmla="*/ 0 h 205"/>
                      <a:gd name="T56" fmla="*/ 0 w 82"/>
                      <a:gd name="T57" fmla="*/ 0 h 205"/>
                      <a:gd name="T58" fmla="*/ 0 w 82"/>
                      <a:gd name="T59" fmla="*/ 0 h 205"/>
                      <a:gd name="T60" fmla="*/ 0 w 82"/>
                      <a:gd name="T61" fmla="*/ 0 h 205"/>
                      <a:gd name="T62" fmla="*/ 0 w 82"/>
                      <a:gd name="T63" fmla="*/ 0 h 205"/>
                      <a:gd name="T64" fmla="*/ 0 w 82"/>
                      <a:gd name="T65" fmla="*/ 0 h 205"/>
                      <a:gd name="T66" fmla="*/ 0 w 82"/>
                      <a:gd name="T67" fmla="*/ 0 h 205"/>
                      <a:gd name="T68" fmla="*/ 0 w 82"/>
                      <a:gd name="T69" fmla="*/ 0 h 205"/>
                      <a:gd name="T70" fmla="*/ 0 w 82"/>
                      <a:gd name="T71" fmla="*/ 0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205"/>
                      <a:gd name="T110" fmla="*/ 82 w 82"/>
                      <a:gd name="T111" fmla="*/ 205 h 20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205">
                        <a:moveTo>
                          <a:pt x="82" y="0"/>
                        </a:moveTo>
                        <a:lnTo>
                          <a:pt x="82" y="0"/>
                        </a:lnTo>
                        <a:lnTo>
                          <a:pt x="79" y="8"/>
                        </a:lnTo>
                        <a:lnTo>
                          <a:pt x="76" y="18"/>
                        </a:lnTo>
                        <a:lnTo>
                          <a:pt x="73" y="31"/>
                        </a:lnTo>
                        <a:lnTo>
                          <a:pt x="71" y="47"/>
                        </a:lnTo>
                        <a:lnTo>
                          <a:pt x="68" y="62"/>
                        </a:lnTo>
                        <a:lnTo>
                          <a:pt x="65" y="79"/>
                        </a:lnTo>
                        <a:lnTo>
                          <a:pt x="63" y="98"/>
                        </a:lnTo>
                        <a:lnTo>
                          <a:pt x="60" y="115"/>
                        </a:lnTo>
                        <a:lnTo>
                          <a:pt x="56" y="133"/>
                        </a:lnTo>
                        <a:lnTo>
                          <a:pt x="53" y="148"/>
                        </a:lnTo>
                        <a:lnTo>
                          <a:pt x="49" y="164"/>
                        </a:lnTo>
                        <a:lnTo>
                          <a:pt x="44" y="178"/>
                        </a:lnTo>
                        <a:lnTo>
                          <a:pt x="39" y="189"/>
                        </a:lnTo>
                        <a:lnTo>
                          <a:pt x="33" y="197"/>
                        </a:lnTo>
                        <a:lnTo>
                          <a:pt x="25" y="203"/>
                        </a:lnTo>
                        <a:lnTo>
                          <a:pt x="17" y="205"/>
                        </a:lnTo>
                        <a:lnTo>
                          <a:pt x="17" y="193"/>
                        </a:lnTo>
                        <a:lnTo>
                          <a:pt x="16" y="181"/>
                        </a:lnTo>
                        <a:lnTo>
                          <a:pt x="14" y="171"/>
                        </a:lnTo>
                        <a:lnTo>
                          <a:pt x="13" y="160"/>
                        </a:lnTo>
                        <a:lnTo>
                          <a:pt x="11" y="150"/>
                        </a:lnTo>
                        <a:lnTo>
                          <a:pt x="8" y="138"/>
                        </a:lnTo>
                        <a:lnTo>
                          <a:pt x="7" y="127"/>
                        </a:lnTo>
                        <a:lnTo>
                          <a:pt x="7" y="116"/>
                        </a:lnTo>
                        <a:lnTo>
                          <a:pt x="4" y="111"/>
                        </a:lnTo>
                        <a:lnTo>
                          <a:pt x="3" y="104"/>
                        </a:lnTo>
                        <a:lnTo>
                          <a:pt x="0" y="95"/>
                        </a:lnTo>
                        <a:lnTo>
                          <a:pt x="0" y="85"/>
                        </a:lnTo>
                        <a:lnTo>
                          <a:pt x="0" y="75"/>
                        </a:lnTo>
                        <a:lnTo>
                          <a:pt x="3" y="65"/>
                        </a:lnTo>
                        <a:lnTo>
                          <a:pt x="4" y="57"/>
                        </a:lnTo>
                        <a:lnTo>
                          <a:pt x="7" y="4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08" name="Freeform 56">
                    <a:extLst>
                      <a:ext uri="{FF2B5EF4-FFF2-40B4-BE49-F238E27FC236}">
                        <a16:creationId xmlns:a16="http://schemas.microsoft.com/office/drawing/2014/main" id="{F34777A9-7F91-70D9-A028-B6F0FFA37012}"/>
                      </a:ext>
                    </a:extLst>
                  </p:cNvPr>
                  <p:cNvSpPr>
                    <a:spLocks/>
                  </p:cNvSpPr>
                  <p:nvPr/>
                </p:nvSpPr>
                <p:spPr bwMode="auto">
                  <a:xfrm>
                    <a:off x="4369" y="1695"/>
                    <a:ext cx="32" cy="139"/>
                  </a:xfrm>
                  <a:custGeom>
                    <a:avLst/>
                    <a:gdLst>
                      <a:gd name="T0" fmla="*/ 0 w 94"/>
                      <a:gd name="T1" fmla="*/ 1 h 277"/>
                      <a:gd name="T2" fmla="*/ 0 w 94"/>
                      <a:gd name="T3" fmla="*/ 1 h 277"/>
                      <a:gd name="T4" fmla="*/ 0 w 94"/>
                      <a:gd name="T5" fmla="*/ 1 h 277"/>
                      <a:gd name="T6" fmla="*/ 0 w 94"/>
                      <a:gd name="T7" fmla="*/ 1 h 277"/>
                      <a:gd name="T8" fmla="*/ 0 w 94"/>
                      <a:gd name="T9" fmla="*/ 1 h 277"/>
                      <a:gd name="T10" fmla="*/ 0 w 94"/>
                      <a:gd name="T11" fmla="*/ 1 h 277"/>
                      <a:gd name="T12" fmla="*/ 0 w 94"/>
                      <a:gd name="T13" fmla="*/ 1 h 277"/>
                      <a:gd name="T14" fmla="*/ 0 w 94"/>
                      <a:gd name="T15" fmla="*/ 1 h 277"/>
                      <a:gd name="T16" fmla="*/ 0 w 94"/>
                      <a:gd name="T17" fmla="*/ 1 h 277"/>
                      <a:gd name="T18" fmla="*/ 0 w 94"/>
                      <a:gd name="T19" fmla="*/ 1 h 277"/>
                      <a:gd name="T20" fmla="*/ 0 w 94"/>
                      <a:gd name="T21" fmla="*/ 1 h 277"/>
                      <a:gd name="T22" fmla="*/ 0 w 94"/>
                      <a:gd name="T23" fmla="*/ 1 h 277"/>
                      <a:gd name="T24" fmla="*/ 0 w 94"/>
                      <a:gd name="T25" fmla="*/ 1 h 277"/>
                      <a:gd name="T26" fmla="*/ 0 w 94"/>
                      <a:gd name="T27" fmla="*/ 1 h 277"/>
                      <a:gd name="T28" fmla="*/ 0 w 94"/>
                      <a:gd name="T29" fmla="*/ 1 h 277"/>
                      <a:gd name="T30" fmla="*/ 0 w 94"/>
                      <a:gd name="T31" fmla="*/ 1 h 277"/>
                      <a:gd name="T32" fmla="*/ 0 w 94"/>
                      <a:gd name="T33" fmla="*/ 1 h 277"/>
                      <a:gd name="T34" fmla="*/ 0 w 94"/>
                      <a:gd name="T35" fmla="*/ 1 h 277"/>
                      <a:gd name="T36" fmla="*/ 0 w 94"/>
                      <a:gd name="T37" fmla="*/ 1 h 277"/>
                      <a:gd name="T38" fmla="*/ 0 w 94"/>
                      <a:gd name="T39" fmla="*/ 1 h 277"/>
                      <a:gd name="T40" fmla="*/ 0 w 94"/>
                      <a:gd name="T41" fmla="*/ 1 h 277"/>
                      <a:gd name="T42" fmla="*/ 0 w 94"/>
                      <a:gd name="T43" fmla="*/ 1 h 277"/>
                      <a:gd name="T44" fmla="*/ 0 w 94"/>
                      <a:gd name="T45" fmla="*/ 1 h 277"/>
                      <a:gd name="T46" fmla="*/ 0 w 94"/>
                      <a:gd name="T47" fmla="*/ 1 h 277"/>
                      <a:gd name="T48" fmla="*/ 0 w 94"/>
                      <a:gd name="T49" fmla="*/ 1 h 277"/>
                      <a:gd name="T50" fmla="*/ 0 w 94"/>
                      <a:gd name="T51" fmla="*/ 1 h 277"/>
                      <a:gd name="T52" fmla="*/ 0 w 94"/>
                      <a:gd name="T53" fmla="*/ 0 h 277"/>
                      <a:gd name="T54" fmla="*/ 0 w 94"/>
                      <a:gd name="T55" fmla="*/ 0 h 277"/>
                      <a:gd name="T56" fmla="*/ 0 w 94"/>
                      <a:gd name="T57" fmla="*/ 1 h 277"/>
                      <a:gd name="T58" fmla="*/ 0 w 94"/>
                      <a:gd name="T59" fmla="*/ 1 h 277"/>
                      <a:gd name="T60" fmla="*/ 0 w 94"/>
                      <a:gd name="T61" fmla="*/ 1 h 277"/>
                      <a:gd name="T62" fmla="*/ 0 w 94"/>
                      <a:gd name="T63" fmla="*/ 1 h 277"/>
                      <a:gd name="T64" fmla="*/ 0 w 94"/>
                      <a:gd name="T65" fmla="*/ 1 h 277"/>
                      <a:gd name="T66" fmla="*/ 0 w 94"/>
                      <a:gd name="T67" fmla="*/ 1 h 277"/>
                      <a:gd name="T68" fmla="*/ 0 w 94"/>
                      <a:gd name="T69" fmla="*/ 1 h 277"/>
                      <a:gd name="T70" fmla="*/ 0 w 94"/>
                      <a:gd name="T71" fmla="*/ 1 h 277"/>
                      <a:gd name="T72" fmla="*/ 0 w 94"/>
                      <a:gd name="T73" fmla="*/ 1 h 277"/>
                      <a:gd name="T74" fmla="*/ 0 w 94"/>
                      <a:gd name="T75" fmla="*/ 1 h 277"/>
                      <a:gd name="T76" fmla="*/ 0 w 94"/>
                      <a:gd name="T77" fmla="*/ 1 h 277"/>
                      <a:gd name="T78" fmla="*/ 0 w 94"/>
                      <a:gd name="T79" fmla="*/ 1 h 277"/>
                      <a:gd name="T80" fmla="*/ 0 w 94"/>
                      <a:gd name="T81" fmla="*/ 1 h 277"/>
                      <a:gd name="T82" fmla="*/ 0 w 94"/>
                      <a:gd name="T83" fmla="*/ 1 h 277"/>
                      <a:gd name="T84" fmla="*/ 0 w 94"/>
                      <a:gd name="T85" fmla="*/ 1 h 277"/>
                      <a:gd name="T86" fmla="*/ 0 w 94"/>
                      <a:gd name="T87" fmla="*/ 1 h 2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277"/>
                      <a:gd name="T134" fmla="*/ 94 w 94"/>
                      <a:gd name="T135" fmla="*/ 277 h 2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277">
                        <a:moveTo>
                          <a:pt x="94" y="277"/>
                        </a:moveTo>
                        <a:lnTo>
                          <a:pt x="94" y="277"/>
                        </a:lnTo>
                        <a:lnTo>
                          <a:pt x="93" y="260"/>
                        </a:lnTo>
                        <a:lnTo>
                          <a:pt x="90" y="243"/>
                        </a:lnTo>
                        <a:lnTo>
                          <a:pt x="89" y="227"/>
                        </a:lnTo>
                        <a:lnTo>
                          <a:pt x="88" y="210"/>
                        </a:lnTo>
                        <a:lnTo>
                          <a:pt x="87" y="193"/>
                        </a:lnTo>
                        <a:lnTo>
                          <a:pt x="86" y="176"/>
                        </a:lnTo>
                        <a:lnTo>
                          <a:pt x="84" y="159"/>
                        </a:lnTo>
                        <a:lnTo>
                          <a:pt x="83" y="143"/>
                        </a:lnTo>
                        <a:lnTo>
                          <a:pt x="80" y="126"/>
                        </a:lnTo>
                        <a:lnTo>
                          <a:pt x="78" y="111"/>
                        </a:lnTo>
                        <a:lnTo>
                          <a:pt x="76" y="95"/>
                        </a:lnTo>
                        <a:lnTo>
                          <a:pt x="72" y="78"/>
                        </a:lnTo>
                        <a:lnTo>
                          <a:pt x="69" y="62"/>
                        </a:lnTo>
                        <a:lnTo>
                          <a:pt x="66" y="46"/>
                        </a:lnTo>
                        <a:lnTo>
                          <a:pt x="61" y="31"/>
                        </a:lnTo>
                        <a:lnTo>
                          <a:pt x="56" y="15"/>
                        </a:lnTo>
                        <a:lnTo>
                          <a:pt x="41" y="15"/>
                        </a:lnTo>
                        <a:lnTo>
                          <a:pt x="31" y="14"/>
                        </a:lnTo>
                        <a:lnTo>
                          <a:pt x="24" y="12"/>
                        </a:lnTo>
                        <a:lnTo>
                          <a:pt x="21" y="11"/>
                        </a:lnTo>
                        <a:lnTo>
                          <a:pt x="18" y="9"/>
                        </a:lnTo>
                        <a:lnTo>
                          <a:pt x="13" y="5"/>
                        </a:lnTo>
                        <a:lnTo>
                          <a:pt x="9" y="3"/>
                        </a:lnTo>
                        <a:lnTo>
                          <a:pt x="0" y="0"/>
                        </a:lnTo>
                        <a:lnTo>
                          <a:pt x="3" y="18"/>
                        </a:lnTo>
                        <a:lnTo>
                          <a:pt x="7" y="35"/>
                        </a:lnTo>
                        <a:lnTo>
                          <a:pt x="13" y="52"/>
                        </a:lnTo>
                        <a:lnTo>
                          <a:pt x="19" y="69"/>
                        </a:lnTo>
                        <a:lnTo>
                          <a:pt x="24" y="86"/>
                        </a:lnTo>
                        <a:lnTo>
                          <a:pt x="30" y="103"/>
                        </a:lnTo>
                        <a:lnTo>
                          <a:pt x="37" y="118"/>
                        </a:lnTo>
                        <a:lnTo>
                          <a:pt x="43" y="134"/>
                        </a:lnTo>
                        <a:lnTo>
                          <a:pt x="50" y="151"/>
                        </a:lnTo>
                        <a:lnTo>
                          <a:pt x="57" y="168"/>
                        </a:lnTo>
                        <a:lnTo>
                          <a:pt x="64" y="185"/>
                        </a:lnTo>
                        <a:lnTo>
                          <a:pt x="70" y="202"/>
                        </a:lnTo>
                        <a:lnTo>
                          <a:pt x="76" y="220"/>
                        </a:lnTo>
                        <a:lnTo>
                          <a:pt x="83" y="239"/>
                        </a:lnTo>
                        <a:lnTo>
                          <a:pt x="88" y="258"/>
                        </a:lnTo>
                        <a:lnTo>
                          <a:pt x="94" y="27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09" name="Line 57">
                    <a:extLst>
                      <a:ext uri="{FF2B5EF4-FFF2-40B4-BE49-F238E27FC236}">
                        <a16:creationId xmlns:a16="http://schemas.microsoft.com/office/drawing/2014/main" id="{D3AE5809-FA15-BFEE-5D13-158085F67275}"/>
                      </a:ext>
                    </a:extLst>
                  </p:cNvPr>
                  <p:cNvSpPr>
                    <a:spLocks noChangeShapeType="1"/>
                  </p:cNvSpPr>
                  <p:nvPr/>
                </p:nvSpPr>
                <p:spPr bwMode="auto">
                  <a:xfrm flipV="1">
                    <a:off x="4354" y="1687"/>
                    <a:ext cx="12" cy="139"/>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810" name="Freeform 58">
                    <a:extLst>
                      <a:ext uri="{FF2B5EF4-FFF2-40B4-BE49-F238E27FC236}">
                        <a16:creationId xmlns:a16="http://schemas.microsoft.com/office/drawing/2014/main" id="{788D28EC-E9C9-C8F3-B5DB-8FB121ABA69A}"/>
                      </a:ext>
                    </a:extLst>
                  </p:cNvPr>
                  <p:cNvSpPr>
                    <a:spLocks/>
                  </p:cNvSpPr>
                  <p:nvPr/>
                </p:nvSpPr>
                <p:spPr bwMode="auto">
                  <a:xfrm>
                    <a:off x="4382" y="1621"/>
                    <a:ext cx="9" cy="41"/>
                  </a:xfrm>
                  <a:custGeom>
                    <a:avLst/>
                    <a:gdLst>
                      <a:gd name="T0" fmla="*/ 0 w 28"/>
                      <a:gd name="T1" fmla="*/ 0 h 84"/>
                      <a:gd name="T2" fmla="*/ 0 w 28"/>
                      <a:gd name="T3" fmla="*/ 0 h 84"/>
                      <a:gd name="T4" fmla="*/ 0 w 28"/>
                      <a:gd name="T5" fmla="*/ 0 h 84"/>
                      <a:gd name="T6" fmla="*/ 0 w 28"/>
                      <a:gd name="T7" fmla="*/ 0 h 84"/>
                      <a:gd name="T8" fmla="*/ 0 w 28"/>
                      <a:gd name="T9" fmla="*/ 0 h 84"/>
                      <a:gd name="T10" fmla="*/ 0 w 28"/>
                      <a:gd name="T11" fmla="*/ 0 h 84"/>
                      <a:gd name="T12" fmla="*/ 0 w 28"/>
                      <a:gd name="T13" fmla="*/ 0 h 84"/>
                      <a:gd name="T14" fmla="*/ 0 w 28"/>
                      <a:gd name="T15" fmla="*/ 0 h 84"/>
                      <a:gd name="T16" fmla="*/ 0 w 28"/>
                      <a:gd name="T17" fmla="*/ 0 h 84"/>
                      <a:gd name="T18" fmla="*/ 0 w 28"/>
                      <a:gd name="T19" fmla="*/ 0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84"/>
                      <a:gd name="T32" fmla="*/ 28 w 28"/>
                      <a:gd name="T33" fmla="*/ 84 h 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84">
                        <a:moveTo>
                          <a:pt x="0" y="84"/>
                        </a:moveTo>
                        <a:lnTo>
                          <a:pt x="0" y="84"/>
                        </a:lnTo>
                        <a:lnTo>
                          <a:pt x="14" y="44"/>
                        </a:lnTo>
                        <a:lnTo>
                          <a:pt x="23" y="18"/>
                        </a:lnTo>
                        <a:lnTo>
                          <a:pt x="28" y="3"/>
                        </a:lnTo>
                        <a:lnTo>
                          <a:pt x="28" y="0"/>
                        </a:lnTo>
                        <a:lnTo>
                          <a:pt x="24" y="8"/>
                        </a:lnTo>
                        <a:lnTo>
                          <a:pt x="18" y="25"/>
                        </a:lnTo>
                        <a:lnTo>
                          <a:pt x="10" y="51"/>
                        </a:lnTo>
                        <a:lnTo>
                          <a:pt x="0" y="8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11" name="Freeform 59">
                    <a:extLst>
                      <a:ext uri="{FF2B5EF4-FFF2-40B4-BE49-F238E27FC236}">
                        <a16:creationId xmlns:a16="http://schemas.microsoft.com/office/drawing/2014/main" id="{BBCBBC3C-B048-AD06-F6C1-2778F22F4E8A}"/>
                      </a:ext>
                    </a:extLst>
                  </p:cNvPr>
                  <p:cNvSpPr>
                    <a:spLocks/>
                  </p:cNvSpPr>
                  <p:nvPr/>
                </p:nvSpPr>
                <p:spPr bwMode="auto">
                  <a:xfrm>
                    <a:off x="4338" y="1678"/>
                    <a:ext cx="16" cy="148"/>
                  </a:xfrm>
                  <a:custGeom>
                    <a:avLst/>
                    <a:gdLst>
                      <a:gd name="T0" fmla="*/ 0 w 47"/>
                      <a:gd name="T1" fmla="*/ 0 h 295"/>
                      <a:gd name="T2" fmla="*/ 0 w 47"/>
                      <a:gd name="T3" fmla="*/ 0 h 295"/>
                      <a:gd name="T4" fmla="*/ 0 w 47"/>
                      <a:gd name="T5" fmla="*/ 1 h 295"/>
                      <a:gd name="T6" fmla="*/ 0 w 47"/>
                      <a:gd name="T7" fmla="*/ 1 h 295"/>
                      <a:gd name="T8" fmla="*/ 0 w 47"/>
                      <a:gd name="T9" fmla="*/ 1 h 295"/>
                      <a:gd name="T10" fmla="*/ 0 w 47"/>
                      <a:gd name="T11" fmla="*/ 1 h 295"/>
                      <a:gd name="T12" fmla="*/ 0 w 47"/>
                      <a:gd name="T13" fmla="*/ 1 h 295"/>
                      <a:gd name="T14" fmla="*/ 0 w 47"/>
                      <a:gd name="T15" fmla="*/ 1 h 295"/>
                      <a:gd name="T16" fmla="*/ 0 w 47"/>
                      <a:gd name="T17" fmla="*/ 1 h 295"/>
                      <a:gd name="T18" fmla="*/ 0 w 47"/>
                      <a:gd name="T19" fmla="*/ 1 h 295"/>
                      <a:gd name="T20" fmla="*/ 0 w 47"/>
                      <a:gd name="T21" fmla="*/ 1 h 295"/>
                      <a:gd name="T22" fmla="*/ 0 w 47"/>
                      <a:gd name="T23" fmla="*/ 1 h 295"/>
                      <a:gd name="T24" fmla="*/ 0 w 47"/>
                      <a:gd name="T25" fmla="*/ 1 h 295"/>
                      <a:gd name="T26" fmla="*/ 0 w 47"/>
                      <a:gd name="T27" fmla="*/ 1 h 295"/>
                      <a:gd name="T28" fmla="*/ 0 w 47"/>
                      <a:gd name="T29" fmla="*/ 1 h 295"/>
                      <a:gd name="T30" fmla="*/ 0 w 47"/>
                      <a:gd name="T31" fmla="*/ 1 h 295"/>
                      <a:gd name="T32" fmla="*/ 0 w 47"/>
                      <a:gd name="T33" fmla="*/ 1 h 295"/>
                      <a:gd name="T34" fmla="*/ 0 w 47"/>
                      <a:gd name="T35" fmla="*/ 1 h 2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
                      <a:gd name="T55" fmla="*/ 0 h 295"/>
                      <a:gd name="T56" fmla="*/ 47 w 47"/>
                      <a:gd name="T57" fmla="*/ 295 h 2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 h="295">
                        <a:moveTo>
                          <a:pt x="47" y="0"/>
                        </a:moveTo>
                        <a:lnTo>
                          <a:pt x="47" y="0"/>
                        </a:lnTo>
                        <a:lnTo>
                          <a:pt x="47" y="18"/>
                        </a:lnTo>
                        <a:lnTo>
                          <a:pt x="44" y="37"/>
                        </a:lnTo>
                        <a:lnTo>
                          <a:pt x="42" y="56"/>
                        </a:lnTo>
                        <a:lnTo>
                          <a:pt x="39" y="74"/>
                        </a:lnTo>
                        <a:lnTo>
                          <a:pt x="35" y="94"/>
                        </a:lnTo>
                        <a:lnTo>
                          <a:pt x="32" y="113"/>
                        </a:lnTo>
                        <a:lnTo>
                          <a:pt x="28" y="131"/>
                        </a:lnTo>
                        <a:lnTo>
                          <a:pt x="23" y="150"/>
                        </a:lnTo>
                        <a:lnTo>
                          <a:pt x="19" y="169"/>
                        </a:lnTo>
                        <a:lnTo>
                          <a:pt x="14" y="188"/>
                        </a:lnTo>
                        <a:lnTo>
                          <a:pt x="11" y="207"/>
                        </a:lnTo>
                        <a:lnTo>
                          <a:pt x="7" y="225"/>
                        </a:lnTo>
                        <a:lnTo>
                          <a:pt x="4" y="243"/>
                        </a:lnTo>
                        <a:lnTo>
                          <a:pt x="2" y="260"/>
                        </a:lnTo>
                        <a:lnTo>
                          <a:pt x="0" y="278"/>
                        </a:lnTo>
                        <a:lnTo>
                          <a:pt x="0" y="29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12" name="Freeform 60">
                    <a:extLst>
                      <a:ext uri="{FF2B5EF4-FFF2-40B4-BE49-F238E27FC236}">
                        <a16:creationId xmlns:a16="http://schemas.microsoft.com/office/drawing/2014/main" id="{FA6F3AA9-D2A9-E453-FDE6-36FC5476D84E}"/>
                      </a:ext>
                    </a:extLst>
                  </p:cNvPr>
                  <p:cNvSpPr>
                    <a:spLocks/>
                  </p:cNvSpPr>
                  <p:nvPr/>
                </p:nvSpPr>
                <p:spPr bwMode="auto">
                  <a:xfrm>
                    <a:off x="4368" y="1765"/>
                    <a:ext cx="8" cy="57"/>
                  </a:xfrm>
                  <a:custGeom>
                    <a:avLst/>
                    <a:gdLst>
                      <a:gd name="T0" fmla="*/ 0 w 24"/>
                      <a:gd name="T1" fmla="*/ 0 h 113"/>
                      <a:gd name="T2" fmla="*/ 0 w 24"/>
                      <a:gd name="T3" fmla="*/ 0 h 113"/>
                      <a:gd name="T4" fmla="*/ 0 w 24"/>
                      <a:gd name="T5" fmla="*/ 1 h 113"/>
                      <a:gd name="T6" fmla="*/ 0 w 24"/>
                      <a:gd name="T7" fmla="*/ 1 h 113"/>
                      <a:gd name="T8" fmla="*/ 0 w 24"/>
                      <a:gd name="T9" fmla="*/ 1 h 113"/>
                      <a:gd name="T10" fmla="*/ 0 w 24"/>
                      <a:gd name="T11" fmla="*/ 1 h 113"/>
                      <a:gd name="T12" fmla="*/ 0 w 24"/>
                      <a:gd name="T13" fmla="*/ 1 h 113"/>
                      <a:gd name="T14" fmla="*/ 0 w 24"/>
                      <a:gd name="T15" fmla="*/ 1 h 113"/>
                      <a:gd name="T16" fmla="*/ 0 w 24"/>
                      <a:gd name="T17" fmla="*/ 1 h 113"/>
                      <a:gd name="T18" fmla="*/ 0 w 24"/>
                      <a:gd name="T19" fmla="*/ 1 h 113"/>
                      <a:gd name="T20" fmla="*/ 0 w 24"/>
                      <a:gd name="T21" fmla="*/ 1 h 113"/>
                      <a:gd name="T22" fmla="*/ 0 w 24"/>
                      <a:gd name="T23" fmla="*/ 1 h 113"/>
                      <a:gd name="T24" fmla="*/ 0 w 24"/>
                      <a:gd name="T25" fmla="*/ 1 h 113"/>
                      <a:gd name="T26" fmla="*/ 0 w 24"/>
                      <a:gd name="T27" fmla="*/ 1 h 113"/>
                      <a:gd name="T28" fmla="*/ 0 w 24"/>
                      <a:gd name="T29" fmla="*/ 1 h 1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113"/>
                      <a:gd name="T47" fmla="*/ 24 w 24"/>
                      <a:gd name="T48" fmla="*/ 113 h 1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113">
                        <a:moveTo>
                          <a:pt x="5" y="0"/>
                        </a:moveTo>
                        <a:lnTo>
                          <a:pt x="5" y="0"/>
                        </a:lnTo>
                        <a:lnTo>
                          <a:pt x="5" y="15"/>
                        </a:lnTo>
                        <a:lnTo>
                          <a:pt x="4" y="30"/>
                        </a:lnTo>
                        <a:lnTo>
                          <a:pt x="2" y="45"/>
                        </a:lnTo>
                        <a:lnTo>
                          <a:pt x="1" y="60"/>
                        </a:lnTo>
                        <a:lnTo>
                          <a:pt x="0" y="73"/>
                        </a:lnTo>
                        <a:lnTo>
                          <a:pt x="0" y="87"/>
                        </a:lnTo>
                        <a:lnTo>
                          <a:pt x="1" y="101"/>
                        </a:lnTo>
                        <a:lnTo>
                          <a:pt x="5" y="113"/>
                        </a:lnTo>
                        <a:lnTo>
                          <a:pt x="11" y="111"/>
                        </a:lnTo>
                        <a:lnTo>
                          <a:pt x="18" y="104"/>
                        </a:lnTo>
                        <a:lnTo>
                          <a:pt x="21" y="96"/>
                        </a:lnTo>
                        <a:lnTo>
                          <a:pt x="24" y="8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13" name="Freeform 61">
                    <a:extLst>
                      <a:ext uri="{FF2B5EF4-FFF2-40B4-BE49-F238E27FC236}">
                        <a16:creationId xmlns:a16="http://schemas.microsoft.com/office/drawing/2014/main" id="{2A1A689E-48E0-5B99-CC5F-CD99FA180062}"/>
                      </a:ext>
                    </a:extLst>
                  </p:cNvPr>
                  <p:cNvSpPr>
                    <a:spLocks/>
                  </p:cNvSpPr>
                  <p:nvPr/>
                </p:nvSpPr>
                <p:spPr bwMode="auto">
                  <a:xfrm>
                    <a:off x="4360" y="1564"/>
                    <a:ext cx="19" cy="58"/>
                  </a:xfrm>
                  <a:custGeom>
                    <a:avLst/>
                    <a:gdLst>
                      <a:gd name="T0" fmla="*/ 0 w 56"/>
                      <a:gd name="T1" fmla="*/ 1 h 115"/>
                      <a:gd name="T2" fmla="*/ 0 w 56"/>
                      <a:gd name="T3" fmla="*/ 1 h 115"/>
                      <a:gd name="T4" fmla="*/ 0 w 56"/>
                      <a:gd name="T5" fmla="*/ 1 h 115"/>
                      <a:gd name="T6" fmla="*/ 0 w 56"/>
                      <a:gd name="T7" fmla="*/ 1 h 115"/>
                      <a:gd name="T8" fmla="*/ 0 w 56"/>
                      <a:gd name="T9" fmla="*/ 1 h 115"/>
                      <a:gd name="T10" fmla="*/ 0 w 56"/>
                      <a:gd name="T11" fmla="*/ 1 h 115"/>
                      <a:gd name="T12" fmla="*/ 0 w 56"/>
                      <a:gd name="T13" fmla="*/ 1 h 115"/>
                      <a:gd name="T14" fmla="*/ 0 w 56"/>
                      <a:gd name="T15" fmla="*/ 1 h 115"/>
                      <a:gd name="T16" fmla="*/ 0 w 56"/>
                      <a:gd name="T17" fmla="*/ 1 h 115"/>
                      <a:gd name="T18" fmla="*/ 0 w 56"/>
                      <a:gd name="T19" fmla="*/ 0 h 115"/>
                      <a:gd name="T20" fmla="*/ 0 w 56"/>
                      <a:gd name="T21" fmla="*/ 0 h 115"/>
                      <a:gd name="T22" fmla="*/ 0 w 56"/>
                      <a:gd name="T23" fmla="*/ 1 h 115"/>
                      <a:gd name="T24" fmla="*/ 0 w 56"/>
                      <a:gd name="T25" fmla="*/ 1 h 115"/>
                      <a:gd name="T26" fmla="*/ 0 w 56"/>
                      <a:gd name="T27" fmla="*/ 1 h 115"/>
                      <a:gd name="T28" fmla="*/ 0 w 56"/>
                      <a:gd name="T29" fmla="*/ 1 h 115"/>
                      <a:gd name="T30" fmla="*/ 0 w 56"/>
                      <a:gd name="T31" fmla="*/ 1 h 115"/>
                      <a:gd name="T32" fmla="*/ 0 w 56"/>
                      <a:gd name="T33" fmla="*/ 1 h 115"/>
                      <a:gd name="T34" fmla="*/ 0 w 56"/>
                      <a:gd name="T35" fmla="*/ 1 h 115"/>
                      <a:gd name="T36" fmla="*/ 0 w 56"/>
                      <a:gd name="T37" fmla="*/ 1 h 1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6"/>
                      <a:gd name="T58" fmla="*/ 0 h 115"/>
                      <a:gd name="T59" fmla="*/ 56 w 56"/>
                      <a:gd name="T60" fmla="*/ 115 h 1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6" h="115">
                        <a:moveTo>
                          <a:pt x="0" y="65"/>
                        </a:moveTo>
                        <a:lnTo>
                          <a:pt x="0" y="65"/>
                        </a:lnTo>
                        <a:lnTo>
                          <a:pt x="3" y="58"/>
                        </a:lnTo>
                        <a:lnTo>
                          <a:pt x="9" y="48"/>
                        </a:lnTo>
                        <a:lnTo>
                          <a:pt x="14" y="37"/>
                        </a:lnTo>
                        <a:lnTo>
                          <a:pt x="21" y="27"/>
                        </a:lnTo>
                        <a:lnTo>
                          <a:pt x="28" y="17"/>
                        </a:lnTo>
                        <a:lnTo>
                          <a:pt x="37" y="8"/>
                        </a:lnTo>
                        <a:lnTo>
                          <a:pt x="46" y="2"/>
                        </a:lnTo>
                        <a:lnTo>
                          <a:pt x="56" y="0"/>
                        </a:lnTo>
                        <a:lnTo>
                          <a:pt x="55" y="17"/>
                        </a:lnTo>
                        <a:lnTo>
                          <a:pt x="50" y="33"/>
                        </a:lnTo>
                        <a:lnTo>
                          <a:pt x="43" y="47"/>
                        </a:lnTo>
                        <a:lnTo>
                          <a:pt x="37" y="61"/>
                        </a:lnTo>
                        <a:lnTo>
                          <a:pt x="30" y="73"/>
                        </a:lnTo>
                        <a:lnTo>
                          <a:pt x="23" y="87"/>
                        </a:lnTo>
                        <a:lnTo>
                          <a:pt x="19" y="101"/>
                        </a:lnTo>
                        <a:lnTo>
                          <a:pt x="18" y="11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14" name="Freeform 62">
                    <a:extLst>
                      <a:ext uri="{FF2B5EF4-FFF2-40B4-BE49-F238E27FC236}">
                        <a16:creationId xmlns:a16="http://schemas.microsoft.com/office/drawing/2014/main" id="{F4E4AB6E-B6A7-67E7-13FD-1246EC74F6A1}"/>
                      </a:ext>
                    </a:extLst>
                  </p:cNvPr>
                  <p:cNvSpPr>
                    <a:spLocks/>
                  </p:cNvSpPr>
                  <p:nvPr/>
                </p:nvSpPr>
                <p:spPr bwMode="auto">
                  <a:xfrm>
                    <a:off x="4279" y="1560"/>
                    <a:ext cx="69" cy="283"/>
                  </a:xfrm>
                  <a:custGeom>
                    <a:avLst/>
                    <a:gdLst>
                      <a:gd name="T0" fmla="*/ 0 w 205"/>
                      <a:gd name="T1" fmla="*/ 1 h 565"/>
                      <a:gd name="T2" fmla="*/ 0 w 205"/>
                      <a:gd name="T3" fmla="*/ 1 h 565"/>
                      <a:gd name="T4" fmla="*/ 0 w 205"/>
                      <a:gd name="T5" fmla="*/ 1 h 565"/>
                      <a:gd name="T6" fmla="*/ 0 w 205"/>
                      <a:gd name="T7" fmla="*/ 1 h 565"/>
                      <a:gd name="T8" fmla="*/ 0 w 205"/>
                      <a:gd name="T9" fmla="*/ 1 h 565"/>
                      <a:gd name="T10" fmla="*/ 0 w 205"/>
                      <a:gd name="T11" fmla="*/ 1 h 565"/>
                      <a:gd name="T12" fmla="*/ 0 w 205"/>
                      <a:gd name="T13" fmla="*/ 1 h 565"/>
                      <a:gd name="T14" fmla="*/ 0 w 205"/>
                      <a:gd name="T15" fmla="*/ 1 h 565"/>
                      <a:gd name="T16" fmla="*/ 0 w 205"/>
                      <a:gd name="T17" fmla="*/ 1 h 565"/>
                      <a:gd name="T18" fmla="*/ 0 w 205"/>
                      <a:gd name="T19" fmla="*/ 1 h 565"/>
                      <a:gd name="T20" fmla="*/ 0 w 205"/>
                      <a:gd name="T21" fmla="*/ 1 h 565"/>
                      <a:gd name="T22" fmla="*/ 0 w 205"/>
                      <a:gd name="T23" fmla="*/ 1 h 565"/>
                      <a:gd name="T24" fmla="*/ 0 w 205"/>
                      <a:gd name="T25" fmla="*/ 1 h 565"/>
                      <a:gd name="T26" fmla="*/ 0 w 205"/>
                      <a:gd name="T27" fmla="*/ 1 h 565"/>
                      <a:gd name="T28" fmla="*/ 0 w 205"/>
                      <a:gd name="T29" fmla="*/ 1 h 565"/>
                      <a:gd name="T30" fmla="*/ 0 w 205"/>
                      <a:gd name="T31" fmla="*/ 1 h 565"/>
                      <a:gd name="T32" fmla="*/ 0 w 205"/>
                      <a:gd name="T33" fmla="*/ 1 h 565"/>
                      <a:gd name="T34" fmla="*/ 0 w 205"/>
                      <a:gd name="T35" fmla="*/ 0 h 565"/>
                      <a:gd name="T36" fmla="*/ 0 w 205"/>
                      <a:gd name="T37" fmla="*/ 0 h 565"/>
                      <a:gd name="T38" fmla="*/ 0 w 205"/>
                      <a:gd name="T39" fmla="*/ 1 h 565"/>
                      <a:gd name="T40" fmla="*/ 0 w 205"/>
                      <a:gd name="T41" fmla="*/ 1 h 565"/>
                      <a:gd name="T42" fmla="*/ 0 w 205"/>
                      <a:gd name="T43" fmla="*/ 1 h 565"/>
                      <a:gd name="T44" fmla="*/ 0 w 205"/>
                      <a:gd name="T45" fmla="*/ 1 h 565"/>
                      <a:gd name="T46" fmla="*/ 0 w 205"/>
                      <a:gd name="T47" fmla="*/ 1 h 565"/>
                      <a:gd name="T48" fmla="*/ 0 w 205"/>
                      <a:gd name="T49" fmla="*/ 1 h 565"/>
                      <a:gd name="T50" fmla="*/ 0 w 205"/>
                      <a:gd name="T51" fmla="*/ 1 h 565"/>
                      <a:gd name="T52" fmla="*/ 0 w 205"/>
                      <a:gd name="T53" fmla="*/ 1 h 565"/>
                      <a:gd name="T54" fmla="*/ 0 w 205"/>
                      <a:gd name="T55" fmla="*/ 1 h 565"/>
                      <a:gd name="T56" fmla="*/ 0 w 205"/>
                      <a:gd name="T57" fmla="*/ 1 h 565"/>
                      <a:gd name="T58" fmla="*/ 0 w 205"/>
                      <a:gd name="T59" fmla="*/ 1 h 565"/>
                      <a:gd name="T60" fmla="*/ 0 w 205"/>
                      <a:gd name="T61" fmla="*/ 1 h 565"/>
                      <a:gd name="T62" fmla="*/ 0 w 205"/>
                      <a:gd name="T63" fmla="*/ 1 h 565"/>
                      <a:gd name="T64" fmla="*/ 0 w 205"/>
                      <a:gd name="T65" fmla="*/ 1 h 565"/>
                      <a:gd name="T66" fmla="*/ 0 w 205"/>
                      <a:gd name="T67" fmla="*/ 1 h 565"/>
                      <a:gd name="T68" fmla="*/ 0 w 205"/>
                      <a:gd name="T69" fmla="*/ 1 h 565"/>
                      <a:gd name="T70" fmla="*/ 0 w 205"/>
                      <a:gd name="T71" fmla="*/ 1 h 565"/>
                      <a:gd name="T72" fmla="*/ 0 w 205"/>
                      <a:gd name="T73" fmla="*/ 1 h 565"/>
                      <a:gd name="T74" fmla="*/ 0 w 205"/>
                      <a:gd name="T75" fmla="*/ 1 h 565"/>
                      <a:gd name="T76" fmla="*/ 0 w 205"/>
                      <a:gd name="T77" fmla="*/ 1 h 565"/>
                      <a:gd name="T78" fmla="*/ 0 w 205"/>
                      <a:gd name="T79" fmla="*/ 1 h 565"/>
                      <a:gd name="T80" fmla="*/ 0 w 205"/>
                      <a:gd name="T81" fmla="*/ 1 h 565"/>
                      <a:gd name="T82" fmla="*/ 0 w 205"/>
                      <a:gd name="T83" fmla="*/ 1 h 565"/>
                      <a:gd name="T84" fmla="*/ 0 w 205"/>
                      <a:gd name="T85" fmla="*/ 1 h 565"/>
                      <a:gd name="T86" fmla="*/ 0 w 205"/>
                      <a:gd name="T87" fmla="*/ 1 h 565"/>
                      <a:gd name="T88" fmla="*/ 0 w 205"/>
                      <a:gd name="T89" fmla="*/ 1 h 5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05"/>
                      <a:gd name="T136" fmla="*/ 0 h 565"/>
                      <a:gd name="T137" fmla="*/ 205 w 205"/>
                      <a:gd name="T138" fmla="*/ 565 h 5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05" h="565">
                        <a:moveTo>
                          <a:pt x="205" y="515"/>
                        </a:moveTo>
                        <a:lnTo>
                          <a:pt x="205" y="515"/>
                        </a:lnTo>
                        <a:lnTo>
                          <a:pt x="196" y="481"/>
                        </a:lnTo>
                        <a:lnTo>
                          <a:pt x="186" y="448"/>
                        </a:lnTo>
                        <a:lnTo>
                          <a:pt x="175" y="416"/>
                        </a:lnTo>
                        <a:lnTo>
                          <a:pt x="164" y="383"/>
                        </a:lnTo>
                        <a:lnTo>
                          <a:pt x="152" y="351"/>
                        </a:lnTo>
                        <a:lnTo>
                          <a:pt x="140" y="318"/>
                        </a:lnTo>
                        <a:lnTo>
                          <a:pt x="126" y="286"/>
                        </a:lnTo>
                        <a:lnTo>
                          <a:pt x="113" y="255"/>
                        </a:lnTo>
                        <a:lnTo>
                          <a:pt x="99" y="223"/>
                        </a:lnTo>
                        <a:lnTo>
                          <a:pt x="86" y="191"/>
                        </a:lnTo>
                        <a:lnTo>
                          <a:pt x="71" y="160"/>
                        </a:lnTo>
                        <a:lnTo>
                          <a:pt x="57" y="128"/>
                        </a:lnTo>
                        <a:lnTo>
                          <a:pt x="42" y="96"/>
                        </a:lnTo>
                        <a:lnTo>
                          <a:pt x="28" y="64"/>
                        </a:lnTo>
                        <a:lnTo>
                          <a:pt x="14" y="32"/>
                        </a:lnTo>
                        <a:lnTo>
                          <a:pt x="0" y="0"/>
                        </a:lnTo>
                        <a:lnTo>
                          <a:pt x="1" y="18"/>
                        </a:lnTo>
                        <a:lnTo>
                          <a:pt x="2" y="38"/>
                        </a:lnTo>
                        <a:lnTo>
                          <a:pt x="5" y="60"/>
                        </a:lnTo>
                        <a:lnTo>
                          <a:pt x="10" y="83"/>
                        </a:lnTo>
                        <a:lnTo>
                          <a:pt x="15" y="106"/>
                        </a:lnTo>
                        <a:lnTo>
                          <a:pt x="23" y="130"/>
                        </a:lnTo>
                        <a:lnTo>
                          <a:pt x="31" y="154"/>
                        </a:lnTo>
                        <a:lnTo>
                          <a:pt x="41" y="178"/>
                        </a:lnTo>
                        <a:lnTo>
                          <a:pt x="51" y="201"/>
                        </a:lnTo>
                        <a:lnTo>
                          <a:pt x="63" y="224"/>
                        </a:lnTo>
                        <a:lnTo>
                          <a:pt x="76" y="246"/>
                        </a:lnTo>
                        <a:lnTo>
                          <a:pt x="90" y="265"/>
                        </a:lnTo>
                        <a:lnTo>
                          <a:pt x="106" y="282"/>
                        </a:lnTo>
                        <a:lnTo>
                          <a:pt x="122" y="298"/>
                        </a:lnTo>
                        <a:lnTo>
                          <a:pt x="140" y="310"/>
                        </a:lnTo>
                        <a:lnTo>
                          <a:pt x="159" y="319"/>
                        </a:lnTo>
                        <a:lnTo>
                          <a:pt x="168" y="565"/>
                        </a:lnTo>
                        <a:lnTo>
                          <a:pt x="165" y="512"/>
                        </a:lnTo>
                        <a:lnTo>
                          <a:pt x="164" y="481"/>
                        </a:lnTo>
                        <a:lnTo>
                          <a:pt x="164" y="468"/>
                        </a:lnTo>
                        <a:lnTo>
                          <a:pt x="167" y="470"/>
                        </a:lnTo>
                        <a:lnTo>
                          <a:pt x="170" y="483"/>
                        </a:lnTo>
                        <a:lnTo>
                          <a:pt x="174" y="506"/>
                        </a:lnTo>
                        <a:lnTo>
                          <a:pt x="180" y="534"/>
                        </a:lnTo>
                        <a:lnTo>
                          <a:pt x="187" y="56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15" name="Freeform 63">
                    <a:extLst>
                      <a:ext uri="{FF2B5EF4-FFF2-40B4-BE49-F238E27FC236}">
                        <a16:creationId xmlns:a16="http://schemas.microsoft.com/office/drawing/2014/main" id="{C37312BD-B118-CBA9-CF3B-A946DCD260AA}"/>
                      </a:ext>
                    </a:extLst>
                  </p:cNvPr>
                  <p:cNvSpPr>
                    <a:spLocks/>
                  </p:cNvSpPr>
                  <p:nvPr/>
                </p:nvSpPr>
                <p:spPr bwMode="auto">
                  <a:xfrm>
                    <a:off x="4201" y="1556"/>
                    <a:ext cx="134" cy="278"/>
                  </a:xfrm>
                  <a:custGeom>
                    <a:avLst/>
                    <a:gdLst>
                      <a:gd name="T0" fmla="*/ 0 w 403"/>
                      <a:gd name="T1" fmla="*/ 1 h 556"/>
                      <a:gd name="T2" fmla="*/ 0 w 403"/>
                      <a:gd name="T3" fmla="*/ 1 h 556"/>
                      <a:gd name="T4" fmla="*/ 0 w 403"/>
                      <a:gd name="T5" fmla="*/ 1 h 556"/>
                      <a:gd name="T6" fmla="*/ 0 w 403"/>
                      <a:gd name="T7" fmla="*/ 1 h 556"/>
                      <a:gd name="T8" fmla="*/ 0 w 403"/>
                      <a:gd name="T9" fmla="*/ 1 h 556"/>
                      <a:gd name="T10" fmla="*/ 0 w 403"/>
                      <a:gd name="T11" fmla="*/ 1 h 556"/>
                      <a:gd name="T12" fmla="*/ 0 w 403"/>
                      <a:gd name="T13" fmla="*/ 1 h 556"/>
                      <a:gd name="T14" fmla="*/ 0 w 403"/>
                      <a:gd name="T15" fmla="*/ 1 h 556"/>
                      <a:gd name="T16" fmla="*/ 0 w 403"/>
                      <a:gd name="T17" fmla="*/ 1 h 556"/>
                      <a:gd name="T18" fmla="*/ 0 w 403"/>
                      <a:gd name="T19" fmla="*/ 1 h 556"/>
                      <a:gd name="T20" fmla="*/ 0 w 403"/>
                      <a:gd name="T21" fmla="*/ 1 h 556"/>
                      <a:gd name="T22" fmla="*/ 0 w 403"/>
                      <a:gd name="T23" fmla="*/ 1 h 556"/>
                      <a:gd name="T24" fmla="*/ 0 w 403"/>
                      <a:gd name="T25" fmla="*/ 1 h 556"/>
                      <a:gd name="T26" fmla="*/ 0 w 403"/>
                      <a:gd name="T27" fmla="*/ 1 h 556"/>
                      <a:gd name="T28" fmla="*/ 0 w 403"/>
                      <a:gd name="T29" fmla="*/ 1 h 556"/>
                      <a:gd name="T30" fmla="*/ 0 w 403"/>
                      <a:gd name="T31" fmla="*/ 1 h 556"/>
                      <a:gd name="T32" fmla="*/ 0 w 403"/>
                      <a:gd name="T33" fmla="*/ 1 h 556"/>
                      <a:gd name="T34" fmla="*/ 0 w 403"/>
                      <a:gd name="T35" fmla="*/ 0 h 556"/>
                      <a:gd name="T36" fmla="*/ 0 w 403"/>
                      <a:gd name="T37" fmla="*/ 0 h 556"/>
                      <a:gd name="T38" fmla="*/ 0 w 403"/>
                      <a:gd name="T39" fmla="*/ 1 h 556"/>
                      <a:gd name="T40" fmla="*/ 0 w 403"/>
                      <a:gd name="T41" fmla="*/ 1 h 556"/>
                      <a:gd name="T42" fmla="*/ 0 w 403"/>
                      <a:gd name="T43" fmla="*/ 1 h 556"/>
                      <a:gd name="T44" fmla="*/ 0 w 403"/>
                      <a:gd name="T45" fmla="*/ 1 h 556"/>
                      <a:gd name="T46" fmla="*/ 0 w 403"/>
                      <a:gd name="T47" fmla="*/ 1 h 556"/>
                      <a:gd name="T48" fmla="*/ 0 w 403"/>
                      <a:gd name="T49" fmla="*/ 1 h 556"/>
                      <a:gd name="T50" fmla="*/ 0 w 403"/>
                      <a:gd name="T51" fmla="*/ 1 h 556"/>
                      <a:gd name="T52" fmla="*/ 0 w 403"/>
                      <a:gd name="T53" fmla="*/ 1 h 556"/>
                      <a:gd name="T54" fmla="*/ 0 w 403"/>
                      <a:gd name="T55" fmla="*/ 1 h 556"/>
                      <a:gd name="T56" fmla="*/ 0 w 403"/>
                      <a:gd name="T57" fmla="*/ 1 h 556"/>
                      <a:gd name="T58" fmla="*/ 0 w 403"/>
                      <a:gd name="T59" fmla="*/ 1 h 556"/>
                      <a:gd name="T60" fmla="*/ 0 w 403"/>
                      <a:gd name="T61" fmla="*/ 1 h 556"/>
                      <a:gd name="T62" fmla="*/ 0 w 403"/>
                      <a:gd name="T63" fmla="*/ 1 h 556"/>
                      <a:gd name="T64" fmla="*/ 0 w 403"/>
                      <a:gd name="T65" fmla="*/ 1 h 556"/>
                      <a:gd name="T66" fmla="*/ 0 w 403"/>
                      <a:gd name="T67" fmla="*/ 1 h 556"/>
                      <a:gd name="T68" fmla="*/ 0 w 403"/>
                      <a:gd name="T69" fmla="*/ 1 h 556"/>
                      <a:gd name="T70" fmla="*/ 0 w 403"/>
                      <a:gd name="T71" fmla="*/ 1 h 556"/>
                      <a:gd name="T72" fmla="*/ 0 w 403"/>
                      <a:gd name="T73" fmla="*/ 1 h 556"/>
                      <a:gd name="T74" fmla="*/ 0 w 403"/>
                      <a:gd name="T75" fmla="*/ 1 h 556"/>
                      <a:gd name="T76" fmla="*/ 0 w 403"/>
                      <a:gd name="T77" fmla="*/ 1 h 556"/>
                      <a:gd name="T78" fmla="*/ 0 w 403"/>
                      <a:gd name="T79" fmla="*/ 1 h 556"/>
                      <a:gd name="T80" fmla="*/ 0 w 403"/>
                      <a:gd name="T81" fmla="*/ 1 h 556"/>
                      <a:gd name="T82" fmla="*/ 0 w 403"/>
                      <a:gd name="T83" fmla="*/ 1 h 556"/>
                      <a:gd name="T84" fmla="*/ 0 w 403"/>
                      <a:gd name="T85" fmla="*/ 1 h 556"/>
                      <a:gd name="T86" fmla="*/ 0 w 403"/>
                      <a:gd name="T87" fmla="*/ 1 h 5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3"/>
                      <a:gd name="T133" fmla="*/ 0 h 556"/>
                      <a:gd name="T134" fmla="*/ 403 w 403"/>
                      <a:gd name="T135" fmla="*/ 556 h 5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3" h="556">
                        <a:moveTo>
                          <a:pt x="366" y="548"/>
                        </a:moveTo>
                        <a:lnTo>
                          <a:pt x="366" y="548"/>
                        </a:lnTo>
                        <a:lnTo>
                          <a:pt x="348" y="519"/>
                        </a:lnTo>
                        <a:lnTo>
                          <a:pt x="325" y="487"/>
                        </a:lnTo>
                        <a:lnTo>
                          <a:pt x="301" y="455"/>
                        </a:lnTo>
                        <a:lnTo>
                          <a:pt x="273" y="424"/>
                        </a:lnTo>
                        <a:lnTo>
                          <a:pt x="244" y="390"/>
                        </a:lnTo>
                        <a:lnTo>
                          <a:pt x="213" y="356"/>
                        </a:lnTo>
                        <a:lnTo>
                          <a:pt x="182" y="322"/>
                        </a:lnTo>
                        <a:lnTo>
                          <a:pt x="152" y="286"/>
                        </a:lnTo>
                        <a:lnTo>
                          <a:pt x="121" y="251"/>
                        </a:lnTo>
                        <a:lnTo>
                          <a:pt x="93" y="215"/>
                        </a:lnTo>
                        <a:lnTo>
                          <a:pt x="69" y="179"/>
                        </a:lnTo>
                        <a:lnTo>
                          <a:pt x="45" y="144"/>
                        </a:lnTo>
                        <a:lnTo>
                          <a:pt x="27" y="108"/>
                        </a:lnTo>
                        <a:lnTo>
                          <a:pt x="13" y="71"/>
                        </a:lnTo>
                        <a:lnTo>
                          <a:pt x="4" y="35"/>
                        </a:lnTo>
                        <a:lnTo>
                          <a:pt x="0" y="0"/>
                        </a:lnTo>
                        <a:lnTo>
                          <a:pt x="28" y="17"/>
                        </a:lnTo>
                        <a:lnTo>
                          <a:pt x="57" y="40"/>
                        </a:lnTo>
                        <a:lnTo>
                          <a:pt x="85" y="67"/>
                        </a:lnTo>
                        <a:lnTo>
                          <a:pt x="114" y="98"/>
                        </a:lnTo>
                        <a:lnTo>
                          <a:pt x="140" y="134"/>
                        </a:lnTo>
                        <a:lnTo>
                          <a:pt x="167" y="172"/>
                        </a:lnTo>
                        <a:lnTo>
                          <a:pt x="192" y="212"/>
                        </a:lnTo>
                        <a:lnTo>
                          <a:pt x="215" y="254"/>
                        </a:lnTo>
                        <a:lnTo>
                          <a:pt x="238" y="297"/>
                        </a:lnTo>
                        <a:lnTo>
                          <a:pt x="257" y="339"/>
                        </a:lnTo>
                        <a:lnTo>
                          <a:pt x="275" y="380"/>
                        </a:lnTo>
                        <a:lnTo>
                          <a:pt x="289" y="421"/>
                        </a:lnTo>
                        <a:lnTo>
                          <a:pt x="302" y="460"/>
                        </a:lnTo>
                        <a:lnTo>
                          <a:pt x="311" y="496"/>
                        </a:lnTo>
                        <a:lnTo>
                          <a:pt x="316" y="528"/>
                        </a:lnTo>
                        <a:lnTo>
                          <a:pt x="319" y="556"/>
                        </a:lnTo>
                        <a:lnTo>
                          <a:pt x="330" y="544"/>
                        </a:lnTo>
                        <a:lnTo>
                          <a:pt x="341" y="530"/>
                        </a:lnTo>
                        <a:lnTo>
                          <a:pt x="353" y="516"/>
                        </a:lnTo>
                        <a:lnTo>
                          <a:pt x="365" y="503"/>
                        </a:lnTo>
                        <a:lnTo>
                          <a:pt x="376" y="489"/>
                        </a:lnTo>
                        <a:lnTo>
                          <a:pt x="386" y="476"/>
                        </a:lnTo>
                        <a:lnTo>
                          <a:pt x="395" y="462"/>
                        </a:lnTo>
                        <a:lnTo>
                          <a:pt x="403" y="45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16" name="Freeform 64">
                    <a:extLst>
                      <a:ext uri="{FF2B5EF4-FFF2-40B4-BE49-F238E27FC236}">
                        <a16:creationId xmlns:a16="http://schemas.microsoft.com/office/drawing/2014/main" id="{18C931BF-CB31-F540-1D4A-41C0599CD781}"/>
                      </a:ext>
                    </a:extLst>
                  </p:cNvPr>
                  <p:cNvSpPr>
                    <a:spLocks/>
                  </p:cNvSpPr>
                  <p:nvPr/>
                </p:nvSpPr>
                <p:spPr bwMode="auto">
                  <a:xfrm>
                    <a:off x="4263" y="1589"/>
                    <a:ext cx="22" cy="131"/>
                  </a:xfrm>
                  <a:custGeom>
                    <a:avLst/>
                    <a:gdLst>
                      <a:gd name="T0" fmla="*/ 0 w 65"/>
                      <a:gd name="T1" fmla="*/ 1 h 261"/>
                      <a:gd name="T2" fmla="*/ 0 w 65"/>
                      <a:gd name="T3" fmla="*/ 1 h 261"/>
                      <a:gd name="T4" fmla="*/ 0 w 65"/>
                      <a:gd name="T5" fmla="*/ 1 h 261"/>
                      <a:gd name="T6" fmla="*/ 0 w 65"/>
                      <a:gd name="T7" fmla="*/ 1 h 261"/>
                      <a:gd name="T8" fmla="*/ 0 w 65"/>
                      <a:gd name="T9" fmla="*/ 1 h 261"/>
                      <a:gd name="T10" fmla="*/ 0 w 65"/>
                      <a:gd name="T11" fmla="*/ 1 h 261"/>
                      <a:gd name="T12" fmla="*/ 0 w 65"/>
                      <a:gd name="T13" fmla="*/ 1 h 261"/>
                      <a:gd name="T14" fmla="*/ 0 w 65"/>
                      <a:gd name="T15" fmla="*/ 1 h 261"/>
                      <a:gd name="T16" fmla="*/ 0 w 65"/>
                      <a:gd name="T17" fmla="*/ 1 h 261"/>
                      <a:gd name="T18" fmla="*/ 0 w 65"/>
                      <a:gd name="T19" fmla="*/ 1 h 261"/>
                      <a:gd name="T20" fmla="*/ 0 w 65"/>
                      <a:gd name="T21" fmla="*/ 1 h 261"/>
                      <a:gd name="T22" fmla="*/ 0 w 65"/>
                      <a:gd name="T23" fmla="*/ 1 h 261"/>
                      <a:gd name="T24" fmla="*/ 0 w 65"/>
                      <a:gd name="T25" fmla="*/ 1 h 261"/>
                      <a:gd name="T26" fmla="*/ 0 w 65"/>
                      <a:gd name="T27" fmla="*/ 1 h 261"/>
                      <a:gd name="T28" fmla="*/ 0 w 65"/>
                      <a:gd name="T29" fmla="*/ 1 h 261"/>
                      <a:gd name="T30" fmla="*/ 0 w 65"/>
                      <a:gd name="T31" fmla="*/ 1 h 261"/>
                      <a:gd name="T32" fmla="*/ 0 w 65"/>
                      <a:gd name="T33" fmla="*/ 1 h 261"/>
                      <a:gd name="T34" fmla="*/ 0 w 65"/>
                      <a:gd name="T35" fmla="*/ 0 h 261"/>
                      <a:gd name="T36" fmla="*/ 0 w 65"/>
                      <a:gd name="T37" fmla="*/ 0 h 261"/>
                      <a:gd name="T38" fmla="*/ 0 w 65"/>
                      <a:gd name="T39" fmla="*/ 1 h 261"/>
                      <a:gd name="T40" fmla="*/ 0 w 65"/>
                      <a:gd name="T41" fmla="*/ 1 h 261"/>
                      <a:gd name="T42" fmla="*/ 0 w 65"/>
                      <a:gd name="T43" fmla="*/ 1 h 261"/>
                      <a:gd name="T44" fmla="*/ 0 w 65"/>
                      <a:gd name="T45" fmla="*/ 1 h 261"/>
                      <a:gd name="T46" fmla="*/ 0 w 65"/>
                      <a:gd name="T47" fmla="*/ 1 h 261"/>
                      <a:gd name="T48" fmla="*/ 0 w 65"/>
                      <a:gd name="T49" fmla="*/ 1 h 261"/>
                      <a:gd name="T50" fmla="*/ 0 w 65"/>
                      <a:gd name="T51" fmla="*/ 1 h 261"/>
                      <a:gd name="T52" fmla="*/ 0 w 65"/>
                      <a:gd name="T53" fmla="*/ 1 h 2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5"/>
                      <a:gd name="T82" fmla="*/ 0 h 261"/>
                      <a:gd name="T83" fmla="*/ 65 w 65"/>
                      <a:gd name="T84" fmla="*/ 261 h 26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5" h="261">
                        <a:moveTo>
                          <a:pt x="65" y="261"/>
                        </a:moveTo>
                        <a:lnTo>
                          <a:pt x="65" y="261"/>
                        </a:lnTo>
                        <a:lnTo>
                          <a:pt x="61" y="254"/>
                        </a:lnTo>
                        <a:lnTo>
                          <a:pt x="58" y="245"/>
                        </a:lnTo>
                        <a:lnTo>
                          <a:pt x="54" y="232"/>
                        </a:lnTo>
                        <a:lnTo>
                          <a:pt x="53" y="217"/>
                        </a:lnTo>
                        <a:lnTo>
                          <a:pt x="52" y="199"/>
                        </a:lnTo>
                        <a:lnTo>
                          <a:pt x="51" y="181"/>
                        </a:lnTo>
                        <a:lnTo>
                          <a:pt x="51" y="160"/>
                        </a:lnTo>
                        <a:lnTo>
                          <a:pt x="51" y="139"/>
                        </a:lnTo>
                        <a:lnTo>
                          <a:pt x="52" y="119"/>
                        </a:lnTo>
                        <a:lnTo>
                          <a:pt x="52" y="97"/>
                        </a:lnTo>
                        <a:lnTo>
                          <a:pt x="53" y="77"/>
                        </a:lnTo>
                        <a:lnTo>
                          <a:pt x="54" y="57"/>
                        </a:lnTo>
                        <a:lnTo>
                          <a:pt x="55" y="39"/>
                        </a:lnTo>
                        <a:lnTo>
                          <a:pt x="55" y="23"/>
                        </a:lnTo>
                        <a:lnTo>
                          <a:pt x="57" y="10"/>
                        </a:lnTo>
                        <a:lnTo>
                          <a:pt x="57" y="0"/>
                        </a:lnTo>
                        <a:lnTo>
                          <a:pt x="43" y="15"/>
                        </a:lnTo>
                        <a:lnTo>
                          <a:pt x="32" y="32"/>
                        </a:lnTo>
                        <a:lnTo>
                          <a:pt x="23" y="52"/>
                        </a:lnTo>
                        <a:lnTo>
                          <a:pt x="15" y="71"/>
                        </a:lnTo>
                        <a:lnTo>
                          <a:pt x="8" y="91"/>
                        </a:lnTo>
                        <a:lnTo>
                          <a:pt x="4" y="112"/>
                        </a:lnTo>
                        <a:lnTo>
                          <a:pt x="2" y="133"/>
                        </a:lnTo>
                        <a:lnTo>
                          <a:pt x="0" y="15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17" name="Freeform 65">
                    <a:extLst>
                      <a:ext uri="{FF2B5EF4-FFF2-40B4-BE49-F238E27FC236}">
                        <a16:creationId xmlns:a16="http://schemas.microsoft.com/office/drawing/2014/main" id="{59D3D666-0C88-9452-5DD6-4868BF94D966}"/>
                      </a:ext>
                    </a:extLst>
                  </p:cNvPr>
                  <p:cNvSpPr>
                    <a:spLocks/>
                  </p:cNvSpPr>
                  <p:nvPr/>
                </p:nvSpPr>
                <p:spPr bwMode="auto">
                  <a:xfrm>
                    <a:off x="4263" y="1728"/>
                    <a:ext cx="10" cy="98"/>
                  </a:xfrm>
                  <a:custGeom>
                    <a:avLst/>
                    <a:gdLst>
                      <a:gd name="T0" fmla="*/ 0 w 28"/>
                      <a:gd name="T1" fmla="*/ 0 h 197"/>
                      <a:gd name="T2" fmla="*/ 0 w 28"/>
                      <a:gd name="T3" fmla="*/ 0 h 197"/>
                      <a:gd name="T4" fmla="*/ 0 w 28"/>
                      <a:gd name="T5" fmla="*/ 0 h 197"/>
                      <a:gd name="T6" fmla="*/ 0 w 28"/>
                      <a:gd name="T7" fmla="*/ 0 h 197"/>
                      <a:gd name="T8" fmla="*/ 0 w 28"/>
                      <a:gd name="T9" fmla="*/ 0 h 197"/>
                      <a:gd name="T10" fmla="*/ 0 w 28"/>
                      <a:gd name="T11" fmla="*/ 0 h 197"/>
                      <a:gd name="T12" fmla="*/ 0 w 28"/>
                      <a:gd name="T13" fmla="*/ 0 h 197"/>
                      <a:gd name="T14" fmla="*/ 0 w 28"/>
                      <a:gd name="T15" fmla="*/ 0 h 197"/>
                      <a:gd name="T16" fmla="*/ 0 w 28"/>
                      <a:gd name="T17" fmla="*/ 0 h 197"/>
                      <a:gd name="T18" fmla="*/ 0 w 28"/>
                      <a:gd name="T19" fmla="*/ 0 h 197"/>
                      <a:gd name="T20" fmla="*/ 0 w 28"/>
                      <a:gd name="T21" fmla="*/ 0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197"/>
                      <a:gd name="T35" fmla="*/ 28 w 28"/>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197">
                        <a:moveTo>
                          <a:pt x="28" y="0"/>
                        </a:moveTo>
                        <a:lnTo>
                          <a:pt x="28" y="197"/>
                        </a:lnTo>
                        <a:lnTo>
                          <a:pt x="22" y="194"/>
                        </a:lnTo>
                        <a:lnTo>
                          <a:pt x="16" y="189"/>
                        </a:lnTo>
                        <a:lnTo>
                          <a:pt x="12" y="184"/>
                        </a:lnTo>
                        <a:lnTo>
                          <a:pt x="7" y="178"/>
                        </a:lnTo>
                        <a:lnTo>
                          <a:pt x="4" y="171"/>
                        </a:lnTo>
                        <a:lnTo>
                          <a:pt x="3" y="164"/>
                        </a:lnTo>
                        <a:lnTo>
                          <a:pt x="0" y="156"/>
                        </a:lnTo>
                        <a:lnTo>
                          <a:pt x="0" y="14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18" name="Line 66">
                    <a:extLst>
                      <a:ext uri="{FF2B5EF4-FFF2-40B4-BE49-F238E27FC236}">
                        <a16:creationId xmlns:a16="http://schemas.microsoft.com/office/drawing/2014/main" id="{88AE3541-FC3B-F0FC-EBBE-FB3A4AD35390}"/>
                      </a:ext>
                    </a:extLst>
                  </p:cNvPr>
                  <p:cNvSpPr>
                    <a:spLocks noChangeShapeType="1"/>
                  </p:cNvSpPr>
                  <p:nvPr/>
                </p:nvSpPr>
                <p:spPr bwMode="auto">
                  <a:xfrm>
                    <a:off x="4254" y="1703"/>
                    <a:ext cx="9" cy="123"/>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819" name="Freeform 67">
                    <a:extLst>
                      <a:ext uri="{FF2B5EF4-FFF2-40B4-BE49-F238E27FC236}">
                        <a16:creationId xmlns:a16="http://schemas.microsoft.com/office/drawing/2014/main" id="{18D24062-AC1C-592E-C828-65508B8E6721}"/>
                      </a:ext>
                    </a:extLst>
                  </p:cNvPr>
                  <p:cNvSpPr>
                    <a:spLocks/>
                  </p:cNvSpPr>
                  <p:nvPr/>
                </p:nvSpPr>
                <p:spPr bwMode="auto">
                  <a:xfrm>
                    <a:off x="4226" y="1618"/>
                    <a:ext cx="75" cy="138"/>
                  </a:xfrm>
                  <a:custGeom>
                    <a:avLst/>
                    <a:gdLst>
                      <a:gd name="T0" fmla="*/ 0 w 225"/>
                      <a:gd name="T1" fmla="*/ 0 h 278"/>
                      <a:gd name="T2" fmla="*/ 0 w 225"/>
                      <a:gd name="T3" fmla="*/ 0 h 278"/>
                      <a:gd name="T4" fmla="*/ 0 w 225"/>
                      <a:gd name="T5" fmla="*/ 0 h 278"/>
                      <a:gd name="T6" fmla="*/ 0 w 225"/>
                      <a:gd name="T7" fmla="*/ 0 h 278"/>
                      <a:gd name="T8" fmla="*/ 0 w 225"/>
                      <a:gd name="T9" fmla="*/ 0 h 278"/>
                      <a:gd name="T10" fmla="*/ 0 w 225"/>
                      <a:gd name="T11" fmla="*/ 0 h 278"/>
                      <a:gd name="T12" fmla="*/ 0 w 225"/>
                      <a:gd name="T13" fmla="*/ 0 h 278"/>
                      <a:gd name="T14" fmla="*/ 0 w 225"/>
                      <a:gd name="T15" fmla="*/ 0 h 278"/>
                      <a:gd name="T16" fmla="*/ 0 w 225"/>
                      <a:gd name="T17" fmla="*/ 0 h 278"/>
                      <a:gd name="T18" fmla="*/ 0 w 225"/>
                      <a:gd name="T19" fmla="*/ 0 h 278"/>
                      <a:gd name="T20" fmla="*/ 0 w 225"/>
                      <a:gd name="T21" fmla="*/ 0 h 278"/>
                      <a:gd name="T22" fmla="*/ 0 w 225"/>
                      <a:gd name="T23" fmla="*/ 0 h 278"/>
                      <a:gd name="T24" fmla="*/ 0 w 225"/>
                      <a:gd name="T25" fmla="*/ 0 h 278"/>
                      <a:gd name="T26" fmla="*/ 0 w 225"/>
                      <a:gd name="T27" fmla="*/ 0 h 278"/>
                      <a:gd name="T28" fmla="*/ 0 w 225"/>
                      <a:gd name="T29" fmla="*/ 0 h 278"/>
                      <a:gd name="T30" fmla="*/ 0 w 225"/>
                      <a:gd name="T31" fmla="*/ 0 h 278"/>
                      <a:gd name="T32" fmla="*/ 0 w 225"/>
                      <a:gd name="T33" fmla="*/ 0 h 278"/>
                      <a:gd name="T34" fmla="*/ 0 w 225"/>
                      <a:gd name="T35" fmla="*/ 0 h 278"/>
                      <a:gd name="T36" fmla="*/ 0 w 225"/>
                      <a:gd name="T37" fmla="*/ 0 h 278"/>
                      <a:gd name="T38" fmla="*/ 0 w 225"/>
                      <a:gd name="T39" fmla="*/ 0 h 278"/>
                      <a:gd name="T40" fmla="*/ 0 w 225"/>
                      <a:gd name="T41" fmla="*/ 0 h 278"/>
                      <a:gd name="T42" fmla="*/ 0 w 225"/>
                      <a:gd name="T43" fmla="*/ 0 h 278"/>
                      <a:gd name="T44" fmla="*/ 0 w 225"/>
                      <a:gd name="T45" fmla="*/ 0 h 278"/>
                      <a:gd name="T46" fmla="*/ 0 w 225"/>
                      <a:gd name="T47" fmla="*/ 0 h 278"/>
                      <a:gd name="T48" fmla="*/ 0 w 225"/>
                      <a:gd name="T49" fmla="*/ 0 h 278"/>
                      <a:gd name="T50" fmla="*/ 0 w 225"/>
                      <a:gd name="T51" fmla="*/ 0 h 278"/>
                      <a:gd name="T52" fmla="*/ 0 w 225"/>
                      <a:gd name="T53" fmla="*/ 0 h 278"/>
                      <a:gd name="T54" fmla="*/ 0 w 225"/>
                      <a:gd name="T55" fmla="*/ 0 h 278"/>
                      <a:gd name="T56" fmla="*/ 0 w 225"/>
                      <a:gd name="T57" fmla="*/ 0 h 278"/>
                      <a:gd name="T58" fmla="*/ 0 w 225"/>
                      <a:gd name="T59" fmla="*/ 0 h 278"/>
                      <a:gd name="T60" fmla="*/ 0 w 225"/>
                      <a:gd name="T61" fmla="*/ 0 h 278"/>
                      <a:gd name="T62" fmla="*/ 0 w 225"/>
                      <a:gd name="T63" fmla="*/ 0 h 278"/>
                      <a:gd name="T64" fmla="*/ 0 w 225"/>
                      <a:gd name="T65" fmla="*/ 0 h 278"/>
                      <a:gd name="T66" fmla="*/ 0 w 225"/>
                      <a:gd name="T67" fmla="*/ 0 h 278"/>
                      <a:gd name="T68" fmla="*/ 0 w 225"/>
                      <a:gd name="T69" fmla="*/ 0 h 278"/>
                      <a:gd name="T70" fmla="*/ 0 w 225"/>
                      <a:gd name="T71" fmla="*/ 0 h 278"/>
                      <a:gd name="T72" fmla="*/ 0 w 225"/>
                      <a:gd name="T73" fmla="*/ 0 h 278"/>
                      <a:gd name="T74" fmla="*/ 0 w 225"/>
                      <a:gd name="T75" fmla="*/ 0 h 278"/>
                      <a:gd name="T76" fmla="*/ 0 w 225"/>
                      <a:gd name="T77" fmla="*/ 0 h 278"/>
                      <a:gd name="T78" fmla="*/ 0 w 225"/>
                      <a:gd name="T79" fmla="*/ 0 h 278"/>
                      <a:gd name="T80" fmla="*/ 0 w 225"/>
                      <a:gd name="T81" fmla="*/ 0 h 278"/>
                      <a:gd name="T82" fmla="*/ 0 w 225"/>
                      <a:gd name="T83" fmla="*/ 0 h 278"/>
                      <a:gd name="T84" fmla="*/ 0 w 225"/>
                      <a:gd name="T85" fmla="*/ 0 h 278"/>
                      <a:gd name="T86" fmla="*/ 0 w 225"/>
                      <a:gd name="T87" fmla="*/ 0 h 278"/>
                      <a:gd name="T88" fmla="*/ 0 w 225"/>
                      <a:gd name="T89" fmla="*/ 0 h 278"/>
                      <a:gd name="T90" fmla="*/ 0 w 225"/>
                      <a:gd name="T91" fmla="*/ 0 h 278"/>
                      <a:gd name="T92" fmla="*/ 0 w 225"/>
                      <a:gd name="T93" fmla="*/ 0 h 278"/>
                      <a:gd name="T94" fmla="*/ 0 w 225"/>
                      <a:gd name="T95" fmla="*/ 0 h 278"/>
                      <a:gd name="T96" fmla="*/ 0 w 225"/>
                      <a:gd name="T97" fmla="*/ 0 h 278"/>
                      <a:gd name="T98" fmla="*/ 0 w 225"/>
                      <a:gd name="T99" fmla="*/ 0 h 278"/>
                      <a:gd name="T100" fmla="*/ 0 w 225"/>
                      <a:gd name="T101" fmla="*/ 0 h 278"/>
                      <a:gd name="T102" fmla="*/ 0 w 225"/>
                      <a:gd name="T103" fmla="*/ 0 h 278"/>
                      <a:gd name="T104" fmla="*/ 0 w 225"/>
                      <a:gd name="T105" fmla="*/ 0 h 278"/>
                      <a:gd name="T106" fmla="*/ 0 w 225"/>
                      <a:gd name="T107" fmla="*/ 0 h 278"/>
                      <a:gd name="T108" fmla="*/ 0 w 225"/>
                      <a:gd name="T109" fmla="*/ 0 h 2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5"/>
                      <a:gd name="T166" fmla="*/ 0 h 278"/>
                      <a:gd name="T167" fmla="*/ 225 w 225"/>
                      <a:gd name="T168" fmla="*/ 278 h 2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5" h="278">
                        <a:moveTo>
                          <a:pt x="0" y="0"/>
                        </a:moveTo>
                        <a:lnTo>
                          <a:pt x="0" y="0"/>
                        </a:lnTo>
                        <a:lnTo>
                          <a:pt x="2" y="13"/>
                        </a:lnTo>
                        <a:lnTo>
                          <a:pt x="4" y="25"/>
                        </a:lnTo>
                        <a:lnTo>
                          <a:pt x="6" y="38"/>
                        </a:lnTo>
                        <a:lnTo>
                          <a:pt x="9" y="49"/>
                        </a:lnTo>
                        <a:lnTo>
                          <a:pt x="13" y="62"/>
                        </a:lnTo>
                        <a:lnTo>
                          <a:pt x="16" y="74"/>
                        </a:lnTo>
                        <a:lnTo>
                          <a:pt x="17" y="85"/>
                        </a:lnTo>
                        <a:lnTo>
                          <a:pt x="18" y="98"/>
                        </a:lnTo>
                        <a:lnTo>
                          <a:pt x="13" y="79"/>
                        </a:lnTo>
                        <a:lnTo>
                          <a:pt x="12" y="66"/>
                        </a:lnTo>
                        <a:lnTo>
                          <a:pt x="13" y="62"/>
                        </a:lnTo>
                        <a:lnTo>
                          <a:pt x="16" y="64"/>
                        </a:lnTo>
                        <a:lnTo>
                          <a:pt x="23" y="71"/>
                        </a:lnTo>
                        <a:lnTo>
                          <a:pt x="32" y="82"/>
                        </a:lnTo>
                        <a:lnTo>
                          <a:pt x="43" y="97"/>
                        </a:lnTo>
                        <a:lnTo>
                          <a:pt x="56" y="114"/>
                        </a:lnTo>
                        <a:lnTo>
                          <a:pt x="58" y="118"/>
                        </a:lnTo>
                        <a:lnTo>
                          <a:pt x="61" y="125"/>
                        </a:lnTo>
                        <a:lnTo>
                          <a:pt x="67" y="133"/>
                        </a:lnTo>
                        <a:lnTo>
                          <a:pt x="73" y="142"/>
                        </a:lnTo>
                        <a:lnTo>
                          <a:pt x="80" y="150"/>
                        </a:lnTo>
                        <a:lnTo>
                          <a:pt x="88" y="157"/>
                        </a:lnTo>
                        <a:lnTo>
                          <a:pt x="96" y="161"/>
                        </a:lnTo>
                        <a:lnTo>
                          <a:pt x="104" y="163"/>
                        </a:lnTo>
                        <a:lnTo>
                          <a:pt x="104" y="169"/>
                        </a:lnTo>
                        <a:lnTo>
                          <a:pt x="105" y="176"/>
                        </a:lnTo>
                        <a:lnTo>
                          <a:pt x="107" y="182"/>
                        </a:lnTo>
                        <a:lnTo>
                          <a:pt x="108" y="187"/>
                        </a:lnTo>
                        <a:lnTo>
                          <a:pt x="109" y="194"/>
                        </a:lnTo>
                        <a:lnTo>
                          <a:pt x="111" y="200"/>
                        </a:lnTo>
                        <a:lnTo>
                          <a:pt x="112" y="207"/>
                        </a:lnTo>
                        <a:lnTo>
                          <a:pt x="112" y="212"/>
                        </a:lnTo>
                        <a:lnTo>
                          <a:pt x="116" y="216"/>
                        </a:lnTo>
                        <a:lnTo>
                          <a:pt x="120" y="220"/>
                        </a:lnTo>
                        <a:lnTo>
                          <a:pt x="126" y="226"/>
                        </a:lnTo>
                        <a:lnTo>
                          <a:pt x="132" y="233"/>
                        </a:lnTo>
                        <a:lnTo>
                          <a:pt x="136" y="238"/>
                        </a:lnTo>
                        <a:lnTo>
                          <a:pt x="142" y="244"/>
                        </a:lnTo>
                        <a:lnTo>
                          <a:pt x="146" y="248"/>
                        </a:lnTo>
                        <a:lnTo>
                          <a:pt x="151" y="253"/>
                        </a:lnTo>
                        <a:lnTo>
                          <a:pt x="161" y="254"/>
                        </a:lnTo>
                        <a:lnTo>
                          <a:pt x="171" y="256"/>
                        </a:lnTo>
                        <a:lnTo>
                          <a:pt x="181" y="261"/>
                        </a:lnTo>
                        <a:lnTo>
                          <a:pt x="191" y="265"/>
                        </a:lnTo>
                        <a:lnTo>
                          <a:pt x="200" y="270"/>
                        </a:lnTo>
                        <a:lnTo>
                          <a:pt x="209" y="274"/>
                        </a:lnTo>
                        <a:lnTo>
                          <a:pt x="218" y="277"/>
                        </a:lnTo>
                        <a:lnTo>
                          <a:pt x="225" y="27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20" name="Freeform 68">
                    <a:extLst>
                      <a:ext uri="{FF2B5EF4-FFF2-40B4-BE49-F238E27FC236}">
                        <a16:creationId xmlns:a16="http://schemas.microsoft.com/office/drawing/2014/main" id="{45611339-CE66-C177-1DF9-64BED36A78AB}"/>
                      </a:ext>
                    </a:extLst>
                  </p:cNvPr>
                  <p:cNvSpPr>
                    <a:spLocks/>
                  </p:cNvSpPr>
                  <p:nvPr/>
                </p:nvSpPr>
                <p:spPr bwMode="auto">
                  <a:xfrm>
                    <a:off x="4304" y="1695"/>
                    <a:ext cx="13" cy="106"/>
                  </a:xfrm>
                  <a:custGeom>
                    <a:avLst/>
                    <a:gdLst>
                      <a:gd name="T0" fmla="*/ 0 w 38"/>
                      <a:gd name="T1" fmla="*/ 0 h 211"/>
                      <a:gd name="T2" fmla="*/ 0 w 38"/>
                      <a:gd name="T3" fmla="*/ 0 h 211"/>
                      <a:gd name="T4" fmla="*/ 0 w 38"/>
                      <a:gd name="T5" fmla="*/ 1 h 211"/>
                      <a:gd name="T6" fmla="*/ 0 w 38"/>
                      <a:gd name="T7" fmla="*/ 1 h 211"/>
                      <a:gd name="T8" fmla="*/ 0 w 38"/>
                      <a:gd name="T9" fmla="*/ 1 h 211"/>
                      <a:gd name="T10" fmla="*/ 0 w 38"/>
                      <a:gd name="T11" fmla="*/ 1 h 211"/>
                      <a:gd name="T12" fmla="*/ 0 w 38"/>
                      <a:gd name="T13" fmla="*/ 1 h 211"/>
                      <a:gd name="T14" fmla="*/ 0 w 38"/>
                      <a:gd name="T15" fmla="*/ 1 h 211"/>
                      <a:gd name="T16" fmla="*/ 0 w 38"/>
                      <a:gd name="T17" fmla="*/ 1 h 211"/>
                      <a:gd name="T18" fmla="*/ 0 w 38"/>
                      <a:gd name="T19" fmla="*/ 1 h 211"/>
                      <a:gd name="T20" fmla="*/ 0 w 38"/>
                      <a:gd name="T21" fmla="*/ 1 h 211"/>
                      <a:gd name="T22" fmla="*/ 0 w 38"/>
                      <a:gd name="T23" fmla="*/ 1 h 211"/>
                      <a:gd name="T24" fmla="*/ 0 w 38"/>
                      <a:gd name="T25" fmla="*/ 1 h 211"/>
                      <a:gd name="T26" fmla="*/ 0 w 38"/>
                      <a:gd name="T27" fmla="*/ 1 h 211"/>
                      <a:gd name="T28" fmla="*/ 0 w 38"/>
                      <a:gd name="T29" fmla="*/ 1 h 211"/>
                      <a:gd name="T30" fmla="*/ 0 w 38"/>
                      <a:gd name="T31" fmla="*/ 1 h 211"/>
                      <a:gd name="T32" fmla="*/ 0 w 38"/>
                      <a:gd name="T33" fmla="*/ 1 h 211"/>
                      <a:gd name="T34" fmla="*/ 0 w 38"/>
                      <a:gd name="T35" fmla="*/ 1 h 211"/>
                      <a:gd name="T36" fmla="*/ 0 w 38"/>
                      <a:gd name="T37" fmla="*/ 1 h 211"/>
                      <a:gd name="T38" fmla="*/ 0 w 38"/>
                      <a:gd name="T39" fmla="*/ 1 h 211"/>
                      <a:gd name="T40" fmla="*/ 0 w 38"/>
                      <a:gd name="T41" fmla="*/ 1 h 211"/>
                      <a:gd name="T42" fmla="*/ 0 w 38"/>
                      <a:gd name="T43" fmla="*/ 1 h 211"/>
                      <a:gd name="T44" fmla="*/ 0 w 38"/>
                      <a:gd name="T45" fmla="*/ 1 h 2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211"/>
                      <a:gd name="T71" fmla="*/ 38 w 38"/>
                      <a:gd name="T72" fmla="*/ 211 h 2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211">
                        <a:moveTo>
                          <a:pt x="0" y="0"/>
                        </a:moveTo>
                        <a:lnTo>
                          <a:pt x="0" y="0"/>
                        </a:lnTo>
                        <a:lnTo>
                          <a:pt x="0" y="12"/>
                        </a:lnTo>
                        <a:lnTo>
                          <a:pt x="1" y="24"/>
                        </a:lnTo>
                        <a:lnTo>
                          <a:pt x="3" y="38"/>
                        </a:lnTo>
                        <a:lnTo>
                          <a:pt x="5" y="51"/>
                        </a:lnTo>
                        <a:lnTo>
                          <a:pt x="9" y="64"/>
                        </a:lnTo>
                        <a:lnTo>
                          <a:pt x="12" y="78"/>
                        </a:lnTo>
                        <a:lnTo>
                          <a:pt x="15" y="91"/>
                        </a:lnTo>
                        <a:lnTo>
                          <a:pt x="19" y="105"/>
                        </a:lnTo>
                        <a:lnTo>
                          <a:pt x="22" y="120"/>
                        </a:lnTo>
                        <a:lnTo>
                          <a:pt x="25" y="133"/>
                        </a:lnTo>
                        <a:lnTo>
                          <a:pt x="29" y="147"/>
                        </a:lnTo>
                        <a:lnTo>
                          <a:pt x="32" y="160"/>
                        </a:lnTo>
                        <a:lnTo>
                          <a:pt x="34" y="173"/>
                        </a:lnTo>
                        <a:lnTo>
                          <a:pt x="37" y="186"/>
                        </a:lnTo>
                        <a:lnTo>
                          <a:pt x="38" y="199"/>
                        </a:lnTo>
                        <a:lnTo>
                          <a:pt x="38" y="211"/>
                        </a:lnTo>
                        <a:lnTo>
                          <a:pt x="37" y="205"/>
                        </a:lnTo>
                        <a:lnTo>
                          <a:pt x="33" y="195"/>
                        </a:lnTo>
                        <a:lnTo>
                          <a:pt x="29" y="186"/>
                        </a:lnTo>
                        <a:lnTo>
                          <a:pt x="28"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21" name="Freeform 69">
                    <a:extLst>
                      <a:ext uri="{FF2B5EF4-FFF2-40B4-BE49-F238E27FC236}">
                        <a16:creationId xmlns:a16="http://schemas.microsoft.com/office/drawing/2014/main" id="{9BB658B9-74AF-95DB-87CA-AA235D5999E3}"/>
                      </a:ext>
                    </a:extLst>
                  </p:cNvPr>
                  <p:cNvSpPr>
                    <a:spLocks/>
                  </p:cNvSpPr>
                  <p:nvPr/>
                </p:nvSpPr>
                <p:spPr bwMode="auto">
                  <a:xfrm>
                    <a:off x="4298" y="1543"/>
                    <a:ext cx="31" cy="144"/>
                  </a:xfrm>
                  <a:custGeom>
                    <a:avLst/>
                    <a:gdLst>
                      <a:gd name="T0" fmla="*/ 0 w 94"/>
                      <a:gd name="T1" fmla="*/ 1 h 287"/>
                      <a:gd name="T2" fmla="*/ 0 w 94"/>
                      <a:gd name="T3" fmla="*/ 1 h 287"/>
                      <a:gd name="T4" fmla="*/ 0 w 94"/>
                      <a:gd name="T5" fmla="*/ 1 h 287"/>
                      <a:gd name="T6" fmla="*/ 0 w 94"/>
                      <a:gd name="T7" fmla="*/ 1 h 287"/>
                      <a:gd name="T8" fmla="*/ 0 w 94"/>
                      <a:gd name="T9" fmla="*/ 1 h 287"/>
                      <a:gd name="T10" fmla="*/ 0 w 94"/>
                      <a:gd name="T11" fmla="*/ 1 h 287"/>
                      <a:gd name="T12" fmla="*/ 0 w 94"/>
                      <a:gd name="T13" fmla="*/ 1 h 287"/>
                      <a:gd name="T14" fmla="*/ 0 w 94"/>
                      <a:gd name="T15" fmla="*/ 1 h 287"/>
                      <a:gd name="T16" fmla="*/ 0 w 94"/>
                      <a:gd name="T17" fmla="*/ 1 h 287"/>
                      <a:gd name="T18" fmla="*/ 0 w 94"/>
                      <a:gd name="T19" fmla="*/ 1 h 287"/>
                      <a:gd name="T20" fmla="*/ 0 w 94"/>
                      <a:gd name="T21" fmla="*/ 1 h 287"/>
                      <a:gd name="T22" fmla="*/ 0 w 94"/>
                      <a:gd name="T23" fmla="*/ 1 h 287"/>
                      <a:gd name="T24" fmla="*/ 0 w 94"/>
                      <a:gd name="T25" fmla="*/ 1 h 287"/>
                      <a:gd name="T26" fmla="*/ 0 w 94"/>
                      <a:gd name="T27" fmla="*/ 1 h 287"/>
                      <a:gd name="T28" fmla="*/ 0 w 94"/>
                      <a:gd name="T29" fmla="*/ 1 h 287"/>
                      <a:gd name="T30" fmla="*/ 0 w 94"/>
                      <a:gd name="T31" fmla="*/ 1 h 287"/>
                      <a:gd name="T32" fmla="*/ 0 w 94"/>
                      <a:gd name="T33" fmla="*/ 1 h 287"/>
                      <a:gd name="T34" fmla="*/ 0 w 94"/>
                      <a:gd name="T35" fmla="*/ 0 h 287"/>
                      <a:gd name="T36" fmla="*/ 0 w 94"/>
                      <a:gd name="T37" fmla="*/ 0 h 287"/>
                      <a:gd name="T38" fmla="*/ 0 w 94"/>
                      <a:gd name="T39" fmla="*/ 1 h 287"/>
                      <a:gd name="T40" fmla="*/ 0 w 94"/>
                      <a:gd name="T41" fmla="*/ 1 h 287"/>
                      <a:gd name="T42" fmla="*/ 0 w 94"/>
                      <a:gd name="T43" fmla="*/ 1 h 287"/>
                      <a:gd name="T44" fmla="*/ 0 w 94"/>
                      <a:gd name="T45" fmla="*/ 1 h 287"/>
                      <a:gd name="T46" fmla="*/ 0 w 94"/>
                      <a:gd name="T47" fmla="*/ 1 h 287"/>
                      <a:gd name="T48" fmla="*/ 0 w 94"/>
                      <a:gd name="T49" fmla="*/ 1 h 287"/>
                      <a:gd name="T50" fmla="*/ 0 w 94"/>
                      <a:gd name="T51" fmla="*/ 1 h 287"/>
                      <a:gd name="T52" fmla="*/ 0 w 94"/>
                      <a:gd name="T53" fmla="*/ 1 h 287"/>
                      <a:gd name="T54" fmla="*/ 0 w 94"/>
                      <a:gd name="T55" fmla="*/ 1 h 287"/>
                      <a:gd name="T56" fmla="*/ 0 w 94"/>
                      <a:gd name="T57" fmla="*/ 1 h 287"/>
                      <a:gd name="T58" fmla="*/ 0 w 94"/>
                      <a:gd name="T59" fmla="*/ 1 h 287"/>
                      <a:gd name="T60" fmla="*/ 0 w 94"/>
                      <a:gd name="T61" fmla="*/ 1 h 287"/>
                      <a:gd name="T62" fmla="*/ 0 w 94"/>
                      <a:gd name="T63" fmla="*/ 1 h 287"/>
                      <a:gd name="T64" fmla="*/ 0 w 94"/>
                      <a:gd name="T65" fmla="*/ 1 h 287"/>
                      <a:gd name="T66" fmla="*/ 0 w 94"/>
                      <a:gd name="T67" fmla="*/ 1 h 287"/>
                      <a:gd name="T68" fmla="*/ 0 w 94"/>
                      <a:gd name="T69" fmla="*/ 1 h 287"/>
                      <a:gd name="T70" fmla="*/ 0 w 94"/>
                      <a:gd name="T71" fmla="*/ 1 h 2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287"/>
                      <a:gd name="T110" fmla="*/ 94 w 94"/>
                      <a:gd name="T111" fmla="*/ 287 h 2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287">
                        <a:moveTo>
                          <a:pt x="94" y="287"/>
                        </a:moveTo>
                        <a:lnTo>
                          <a:pt x="94" y="287"/>
                        </a:lnTo>
                        <a:lnTo>
                          <a:pt x="91" y="268"/>
                        </a:lnTo>
                        <a:lnTo>
                          <a:pt x="87" y="250"/>
                        </a:lnTo>
                        <a:lnTo>
                          <a:pt x="81" y="232"/>
                        </a:lnTo>
                        <a:lnTo>
                          <a:pt x="76" y="214"/>
                        </a:lnTo>
                        <a:lnTo>
                          <a:pt x="68" y="197"/>
                        </a:lnTo>
                        <a:lnTo>
                          <a:pt x="60" y="179"/>
                        </a:lnTo>
                        <a:lnTo>
                          <a:pt x="52" y="161"/>
                        </a:lnTo>
                        <a:lnTo>
                          <a:pt x="43" y="144"/>
                        </a:lnTo>
                        <a:lnTo>
                          <a:pt x="35" y="126"/>
                        </a:lnTo>
                        <a:lnTo>
                          <a:pt x="26" y="109"/>
                        </a:lnTo>
                        <a:lnTo>
                          <a:pt x="20" y="91"/>
                        </a:lnTo>
                        <a:lnTo>
                          <a:pt x="13" y="72"/>
                        </a:lnTo>
                        <a:lnTo>
                          <a:pt x="7" y="54"/>
                        </a:lnTo>
                        <a:lnTo>
                          <a:pt x="3" y="36"/>
                        </a:lnTo>
                        <a:lnTo>
                          <a:pt x="1" y="18"/>
                        </a:lnTo>
                        <a:lnTo>
                          <a:pt x="0" y="0"/>
                        </a:lnTo>
                        <a:lnTo>
                          <a:pt x="3" y="7"/>
                        </a:lnTo>
                        <a:lnTo>
                          <a:pt x="5" y="12"/>
                        </a:lnTo>
                        <a:lnTo>
                          <a:pt x="9" y="18"/>
                        </a:lnTo>
                        <a:lnTo>
                          <a:pt x="12" y="23"/>
                        </a:lnTo>
                        <a:lnTo>
                          <a:pt x="18" y="27"/>
                        </a:lnTo>
                        <a:lnTo>
                          <a:pt x="24" y="31"/>
                        </a:lnTo>
                        <a:lnTo>
                          <a:pt x="34" y="32"/>
                        </a:lnTo>
                        <a:lnTo>
                          <a:pt x="47" y="33"/>
                        </a:lnTo>
                        <a:lnTo>
                          <a:pt x="47" y="42"/>
                        </a:lnTo>
                        <a:lnTo>
                          <a:pt x="47" y="49"/>
                        </a:lnTo>
                        <a:lnTo>
                          <a:pt x="46" y="55"/>
                        </a:lnTo>
                        <a:lnTo>
                          <a:pt x="44" y="61"/>
                        </a:lnTo>
                        <a:lnTo>
                          <a:pt x="42" y="66"/>
                        </a:lnTo>
                        <a:lnTo>
                          <a:pt x="39" y="71"/>
                        </a:lnTo>
                        <a:lnTo>
                          <a:pt x="34" y="77"/>
                        </a:lnTo>
                        <a:lnTo>
                          <a:pt x="28" y="8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22" name="Freeform 70">
                    <a:extLst>
                      <a:ext uri="{FF2B5EF4-FFF2-40B4-BE49-F238E27FC236}">
                        <a16:creationId xmlns:a16="http://schemas.microsoft.com/office/drawing/2014/main" id="{002AEDA4-EF85-0C58-D15E-7499875B96C8}"/>
                      </a:ext>
                    </a:extLst>
                  </p:cNvPr>
                  <p:cNvSpPr>
                    <a:spLocks/>
                  </p:cNvSpPr>
                  <p:nvPr/>
                </p:nvSpPr>
                <p:spPr bwMode="auto">
                  <a:xfrm>
                    <a:off x="4282" y="1552"/>
                    <a:ext cx="25" cy="53"/>
                  </a:xfrm>
                  <a:custGeom>
                    <a:avLst/>
                    <a:gdLst>
                      <a:gd name="T0" fmla="*/ 0 w 75"/>
                      <a:gd name="T1" fmla="*/ 0 h 106"/>
                      <a:gd name="T2" fmla="*/ 0 w 75"/>
                      <a:gd name="T3" fmla="*/ 0 h 106"/>
                      <a:gd name="T4" fmla="*/ 0 w 75"/>
                      <a:gd name="T5" fmla="*/ 1 h 106"/>
                      <a:gd name="T6" fmla="*/ 0 w 75"/>
                      <a:gd name="T7" fmla="*/ 1 h 106"/>
                      <a:gd name="T8" fmla="*/ 0 w 75"/>
                      <a:gd name="T9" fmla="*/ 1 h 106"/>
                      <a:gd name="T10" fmla="*/ 0 w 75"/>
                      <a:gd name="T11" fmla="*/ 1 h 106"/>
                      <a:gd name="T12" fmla="*/ 0 w 75"/>
                      <a:gd name="T13" fmla="*/ 1 h 106"/>
                      <a:gd name="T14" fmla="*/ 0 w 75"/>
                      <a:gd name="T15" fmla="*/ 1 h 106"/>
                      <a:gd name="T16" fmla="*/ 0 w 75"/>
                      <a:gd name="T17" fmla="*/ 1 h 106"/>
                      <a:gd name="T18" fmla="*/ 0 w 75"/>
                      <a:gd name="T19" fmla="*/ 1 h 106"/>
                      <a:gd name="T20" fmla="*/ 0 w 75"/>
                      <a:gd name="T21" fmla="*/ 1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
                      <a:gd name="T34" fmla="*/ 0 h 106"/>
                      <a:gd name="T35" fmla="*/ 75 w 75"/>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 h="106">
                        <a:moveTo>
                          <a:pt x="0" y="0"/>
                        </a:moveTo>
                        <a:lnTo>
                          <a:pt x="0" y="0"/>
                        </a:lnTo>
                        <a:lnTo>
                          <a:pt x="13" y="12"/>
                        </a:lnTo>
                        <a:lnTo>
                          <a:pt x="23" y="24"/>
                        </a:lnTo>
                        <a:lnTo>
                          <a:pt x="31" y="35"/>
                        </a:lnTo>
                        <a:lnTo>
                          <a:pt x="38" y="46"/>
                        </a:lnTo>
                        <a:lnTo>
                          <a:pt x="42" y="60"/>
                        </a:lnTo>
                        <a:lnTo>
                          <a:pt x="44" y="74"/>
                        </a:lnTo>
                        <a:lnTo>
                          <a:pt x="47" y="89"/>
                        </a:lnTo>
                        <a:lnTo>
                          <a:pt x="47" y="106"/>
                        </a:lnTo>
                        <a:lnTo>
                          <a:pt x="75" y="10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23" name="Freeform 71">
                    <a:extLst>
                      <a:ext uri="{FF2B5EF4-FFF2-40B4-BE49-F238E27FC236}">
                        <a16:creationId xmlns:a16="http://schemas.microsoft.com/office/drawing/2014/main" id="{A434D3D9-BD19-42CB-BE0A-0DCE3AA104DE}"/>
                      </a:ext>
                    </a:extLst>
                  </p:cNvPr>
                  <p:cNvSpPr>
                    <a:spLocks/>
                  </p:cNvSpPr>
                  <p:nvPr/>
                </p:nvSpPr>
                <p:spPr bwMode="auto">
                  <a:xfrm>
                    <a:off x="4497" y="1580"/>
                    <a:ext cx="28" cy="78"/>
                  </a:xfrm>
                  <a:custGeom>
                    <a:avLst/>
                    <a:gdLst>
                      <a:gd name="T0" fmla="*/ 0 w 85"/>
                      <a:gd name="T1" fmla="*/ 1 h 156"/>
                      <a:gd name="T2" fmla="*/ 0 w 85"/>
                      <a:gd name="T3" fmla="*/ 1 h 156"/>
                      <a:gd name="T4" fmla="*/ 0 w 85"/>
                      <a:gd name="T5" fmla="*/ 1 h 156"/>
                      <a:gd name="T6" fmla="*/ 0 w 85"/>
                      <a:gd name="T7" fmla="*/ 1 h 156"/>
                      <a:gd name="T8" fmla="*/ 0 w 85"/>
                      <a:gd name="T9" fmla="*/ 1 h 156"/>
                      <a:gd name="T10" fmla="*/ 0 w 85"/>
                      <a:gd name="T11" fmla="*/ 1 h 156"/>
                      <a:gd name="T12" fmla="*/ 0 w 85"/>
                      <a:gd name="T13" fmla="*/ 1 h 156"/>
                      <a:gd name="T14" fmla="*/ 0 w 85"/>
                      <a:gd name="T15" fmla="*/ 1 h 156"/>
                      <a:gd name="T16" fmla="*/ 0 w 85"/>
                      <a:gd name="T17" fmla="*/ 1 h 156"/>
                      <a:gd name="T18" fmla="*/ 0 w 85"/>
                      <a:gd name="T19" fmla="*/ 1 h 156"/>
                      <a:gd name="T20" fmla="*/ 0 w 85"/>
                      <a:gd name="T21" fmla="*/ 1 h 156"/>
                      <a:gd name="T22" fmla="*/ 0 w 85"/>
                      <a:gd name="T23" fmla="*/ 1 h 156"/>
                      <a:gd name="T24" fmla="*/ 0 w 85"/>
                      <a:gd name="T25" fmla="*/ 1 h 156"/>
                      <a:gd name="T26" fmla="*/ 0 w 85"/>
                      <a:gd name="T27" fmla="*/ 1 h 156"/>
                      <a:gd name="T28" fmla="*/ 0 w 85"/>
                      <a:gd name="T29" fmla="*/ 1 h 156"/>
                      <a:gd name="T30" fmla="*/ 0 w 85"/>
                      <a:gd name="T31" fmla="*/ 1 h 156"/>
                      <a:gd name="T32" fmla="*/ 0 w 85"/>
                      <a:gd name="T33" fmla="*/ 1 h 156"/>
                      <a:gd name="T34" fmla="*/ 0 w 85"/>
                      <a:gd name="T35" fmla="*/ 1 h 156"/>
                      <a:gd name="T36" fmla="*/ 0 w 85"/>
                      <a:gd name="T37" fmla="*/ 1 h 156"/>
                      <a:gd name="T38" fmla="*/ 0 w 85"/>
                      <a:gd name="T39" fmla="*/ 1 h 156"/>
                      <a:gd name="T40" fmla="*/ 0 w 85"/>
                      <a:gd name="T41" fmla="*/ 1 h 156"/>
                      <a:gd name="T42" fmla="*/ 0 w 85"/>
                      <a:gd name="T43" fmla="*/ 1 h 156"/>
                      <a:gd name="T44" fmla="*/ 0 w 85"/>
                      <a:gd name="T45" fmla="*/ 1 h 156"/>
                      <a:gd name="T46" fmla="*/ 0 w 85"/>
                      <a:gd name="T47" fmla="*/ 1 h 156"/>
                      <a:gd name="T48" fmla="*/ 0 w 85"/>
                      <a:gd name="T49" fmla="*/ 1 h 156"/>
                      <a:gd name="T50" fmla="*/ 0 w 85"/>
                      <a:gd name="T51" fmla="*/ 1 h 156"/>
                      <a:gd name="T52" fmla="*/ 0 w 85"/>
                      <a:gd name="T53" fmla="*/ 1 h 156"/>
                      <a:gd name="T54" fmla="*/ 0 w 85"/>
                      <a:gd name="T55" fmla="*/ 0 h 156"/>
                      <a:gd name="T56" fmla="*/ 0 w 85"/>
                      <a:gd name="T57" fmla="*/ 0 h 156"/>
                      <a:gd name="T58" fmla="*/ 0 w 85"/>
                      <a:gd name="T59" fmla="*/ 1 h 156"/>
                      <a:gd name="T60" fmla="*/ 0 w 85"/>
                      <a:gd name="T61" fmla="*/ 1 h 156"/>
                      <a:gd name="T62" fmla="*/ 0 w 85"/>
                      <a:gd name="T63" fmla="*/ 1 h 156"/>
                      <a:gd name="T64" fmla="*/ 0 w 85"/>
                      <a:gd name="T65" fmla="*/ 1 h 156"/>
                      <a:gd name="T66" fmla="*/ 0 w 85"/>
                      <a:gd name="T67" fmla="*/ 1 h 156"/>
                      <a:gd name="T68" fmla="*/ 0 w 85"/>
                      <a:gd name="T69" fmla="*/ 1 h 156"/>
                      <a:gd name="T70" fmla="*/ 0 w 85"/>
                      <a:gd name="T71" fmla="*/ 1 h 156"/>
                      <a:gd name="T72" fmla="*/ 0 w 85"/>
                      <a:gd name="T73" fmla="*/ 1 h 156"/>
                      <a:gd name="T74" fmla="*/ 0 w 85"/>
                      <a:gd name="T75" fmla="*/ 1 h 156"/>
                      <a:gd name="T76" fmla="*/ 0 w 85"/>
                      <a:gd name="T77" fmla="*/ 1 h 156"/>
                      <a:gd name="T78" fmla="*/ 0 w 85"/>
                      <a:gd name="T79" fmla="*/ 1 h 156"/>
                      <a:gd name="T80" fmla="*/ 0 w 85"/>
                      <a:gd name="T81" fmla="*/ 1 h 156"/>
                      <a:gd name="T82" fmla="*/ 0 w 85"/>
                      <a:gd name="T83" fmla="*/ 1 h 156"/>
                      <a:gd name="T84" fmla="*/ 0 w 85"/>
                      <a:gd name="T85" fmla="*/ 1 h 156"/>
                      <a:gd name="T86" fmla="*/ 0 w 85"/>
                      <a:gd name="T87" fmla="*/ 1 h 156"/>
                      <a:gd name="T88" fmla="*/ 0 w 85"/>
                      <a:gd name="T89" fmla="*/ 1 h 156"/>
                      <a:gd name="T90" fmla="*/ 0 w 85"/>
                      <a:gd name="T91" fmla="*/ 1 h 156"/>
                      <a:gd name="T92" fmla="*/ 0 w 85"/>
                      <a:gd name="T93" fmla="*/ 1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5"/>
                      <a:gd name="T142" fmla="*/ 0 h 156"/>
                      <a:gd name="T143" fmla="*/ 85 w 85"/>
                      <a:gd name="T144" fmla="*/ 156 h 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5" h="156">
                        <a:moveTo>
                          <a:pt x="85" y="17"/>
                        </a:moveTo>
                        <a:lnTo>
                          <a:pt x="85" y="17"/>
                        </a:lnTo>
                        <a:lnTo>
                          <a:pt x="84" y="35"/>
                        </a:lnTo>
                        <a:lnTo>
                          <a:pt x="81" y="48"/>
                        </a:lnTo>
                        <a:lnTo>
                          <a:pt x="75" y="57"/>
                        </a:lnTo>
                        <a:lnTo>
                          <a:pt x="69" y="64"/>
                        </a:lnTo>
                        <a:lnTo>
                          <a:pt x="64" y="70"/>
                        </a:lnTo>
                        <a:lnTo>
                          <a:pt x="57" y="77"/>
                        </a:lnTo>
                        <a:lnTo>
                          <a:pt x="51" y="86"/>
                        </a:lnTo>
                        <a:lnTo>
                          <a:pt x="48" y="98"/>
                        </a:lnTo>
                        <a:lnTo>
                          <a:pt x="48" y="85"/>
                        </a:lnTo>
                        <a:lnTo>
                          <a:pt x="46" y="73"/>
                        </a:lnTo>
                        <a:lnTo>
                          <a:pt x="43" y="64"/>
                        </a:lnTo>
                        <a:lnTo>
                          <a:pt x="38" y="56"/>
                        </a:lnTo>
                        <a:lnTo>
                          <a:pt x="32" y="49"/>
                        </a:lnTo>
                        <a:lnTo>
                          <a:pt x="23" y="44"/>
                        </a:lnTo>
                        <a:lnTo>
                          <a:pt x="13" y="38"/>
                        </a:lnTo>
                        <a:lnTo>
                          <a:pt x="0" y="32"/>
                        </a:lnTo>
                        <a:lnTo>
                          <a:pt x="4" y="29"/>
                        </a:lnTo>
                        <a:lnTo>
                          <a:pt x="12" y="25"/>
                        </a:lnTo>
                        <a:lnTo>
                          <a:pt x="20" y="19"/>
                        </a:lnTo>
                        <a:lnTo>
                          <a:pt x="30" y="13"/>
                        </a:lnTo>
                        <a:lnTo>
                          <a:pt x="40" y="8"/>
                        </a:lnTo>
                        <a:lnTo>
                          <a:pt x="49" y="4"/>
                        </a:lnTo>
                        <a:lnTo>
                          <a:pt x="58" y="1"/>
                        </a:lnTo>
                        <a:lnTo>
                          <a:pt x="66" y="0"/>
                        </a:lnTo>
                        <a:lnTo>
                          <a:pt x="65" y="6"/>
                        </a:lnTo>
                        <a:lnTo>
                          <a:pt x="63" y="12"/>
                        </a:lnTo>
                        <a:lnTo>
                          <a:pt x="59" y="18"/>
                        </a:lnTo>
                        <a:lnTo>
                          <a:pt x="56" y="23"/>
                        </a:lnTo>
                        <a:lnTo>
                          <a:pt x="51" y="28"/>
                        </a:lnTo>
                        <a:lnTo>
                          <a:pt x="47" y="34"/>
                        </a:lnTo>
                        <a:lnTo>
                          <a:pt x="43" y="37"/>
                        </a:lnTo>
                        <a:lnTo>
                          <a:pt x="38" y="40"/>
                        </a:lnTo>
                        <a:lnTo>
                          <a:pt x="38" y="49"/>
                        </a:lnTo>
                        <a:lnTo>
                          <a:pt x="37" y="59"/>
                        </a:lnTo>
                        <a:lnTo>
                          <a:pt x="36" y="68"/>
                        </a:lnTo>
                        <a:lnTo>
                          <a:pt x="34" y="76"/>
                        </a:lnTo>
                        <a:lnTo>
                          <a:pt x="29" y="83"/>
                        </a:lnTo>
                        <a:lnTo>
                          <a:pt x="22" y="89"/>
                        </a:lnTo>
                        <a:lnTo>
                          <a:pt x="12" y="95"/>
                        </a:lnTo>
                        <a:lnTo>
                          <a:pt x="0" y="98"/>
                        </a:lnTo>
                        <a:lnTo>
                          <a:pt x="0" y="1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24" name="Freeform 72">
                    <a:extLst>
                      <a:ext uri="{FF2B5EF4-FFF2-40B4-BE49-F238E27FC236}">
                        <a16:creationId xmlns:a16="http://schemas.microsoft.com/office/drawing/2014/main" id="{3147F8B4-2A53-871B-7AE2-60A330487C67}"/>
                      </a:ext>
                    </a:extLst>
                  </p:cNvPr>
                  <p:cNvSpPr>
                    <a:spLocks/>
                  </p:cNvSpPr>
                  <p:nvPr/>
                </p:nvSpPr>
                <p:spPr bwMode="auto">
                  <a:xfrm>
                    <a:off x="4547" y="1593"/>
                    <a:ext cx="12" cy="41"/>
                  </a:xfrm>
                  <a:custGeom>
                    <a:avLst/>
                    <a:gdLst>
                      <a:gd name="T0" fmla="*/ 0 w 38"/>
                      <a:gd name="T1" fmla="*/ 1 h 82"/>
                      <a:gd name="T2" fmla="*/ 0 w 38"/>
                      <a:gd name="T3" fmla="*/ 1 h 82"/>
                      <a:gd name="T4" fmla="*/ 0 w 38"/>
                      <a:gd name="T5" fmla="*/ 1 h 82"/>
                      <a:gd name="T6" fmla="*/ 0 w 38"/>
                      <a:gd name="T7" fmla="*/ 1 h 82"/>
                      <a:gd name="T8" fmla="*/ 0 w 38"/>
                      <a:gd name="T9" fmla="*/ 1 h 82"/>
                      <a:gd name="T10" fmla="*/ 0 w 38"/>
                      <a:gd name="T11" fmla="*/ 1 h 82"/>
                      <a:gd name="T12" fmla="*/ 0 w 38"/>
                      <a:gd name="T13" fmla="*/ 1 h 82"/>
                      <a:gd name="T14" fmla="*/ 0 w 38"/>
                      <a:gd name="T15" fmla="*/ 1 h 82"/>
                      <a:gd name="T16" fmla="*/ 0 w 38"/>
                      <a:gd name="T17" fmla="*/ 1 h 82"/>
                      <a:gd name="T18" fmla="*/ 0 w 38"/>
                      <a:gd name="T19" fmla="*/ 1 h 82"/>
                      <a:gd name="T20" fmla="*/ 0 w 38"/>
                      <a:gd name="T21" fmla="*/ 1 h 82"/>
                      <a:gd name="T22" fmla="*/ 0 w 38"/>
                      <a:gd name="T23" fmla="*/ 1 h 82"/>
                      <a:gd name="T24" fmla="*/ 0 w 38"/>
                      <a:gd name="T25" fmla="*/ 1 h 82"/>
                      <a:gd name="T26" fmla="*/ 0 w 38"/>
                      <a:gd name="T27" fmla="*/ 1 h 82"/>
                      <a:gd name="T28" fmla="*/ 0 w 38"/>
                      <a:gd name="T29" fmla="*/ 1 h 82"/>
                      <a:gd name="T30" fmla="*/ 0 w 38"/>
                      <a:gd name="T31" fmla="*/ 0 h 82"/>
                      <a:gd name="T32" fmla="*/ 0 w 38"/>
                      <a:gd name="T33" fmla="*/ 0 h 82"/>
                      <a:gd name="T34" fmla="*/ 0 w 38"/>
                      <a:gd name="T35" fmla="*/ 1 h 82"/>
                      <a:gd name="T36" fmla="*/ 0 w 38"/>
                      <a:gd name="T37" fmla="*/ 1 h 82"/>
                      <a:gd name="T38" fmla="*/ 0 w 38"/>
                      <a:gd name="T39" fmla="*/ 1 h 82"/>
                      <a:gd name="T40" fmla="*/ 0 w 38"/>
                      <a:gd name="T41" fmla="*/ 1 h 82"/>
                      <a:gd name="T42" fmla="*/ 0 w 38"/>
                      <a:gd name="T43" fmla="*/ 1 h 82"/>
                      <a:gd name="T44" fmla="*/ 0 w 38"/>
                      <a:gd name="T45" fmla="*/ 1 h 82"/>
                      <a:gd name="T46" fmla="*/ 0 w 38"/>
                      <a:gd name="T47" fmla="*/ 1 h 82"/>
                      <a:gd name="T48" fmla="*/ 0 w 38"/>
                      <a:gd name="T49" fmla="*/ 1 h 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82"/>
                      <a:gd name="T77" fmla="*/ 38 w 38"/>
                      <a:gd name="T78" fmla="*/ 82 h 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82">
                        <a:moveTo>
                          <a:pt x="19" y="7"/>
                        </a:moveTo>
                        <a:lnTo>
                          <a:pt x="19" y="82"/>
                        </a:lnTo>
                        <a:lnTo>
                          <a:pt x="18" y="73"/>
                        </a:lnTo>
                        <a:lnTo>
                          <a:pt x="13" y="62"/>
                        </a:lnTo>
                        <a:lnTo>
                          <a:pt x="7" y="53"/>
                        </a:lnTo>
                        <a:lnTo>
                          <a:pt x="0" y="49"/>
                        </a:lnTo>
                        <a:lnTo>
                          <a:pt x="3" y="38"/>
                        </a:lnTo>
                        <a:lnTo>
                          <a:pt x="7" y="28"/>
                        </a:lnTo>
                        <a:lnTo>
                          <a:pt x="9" y="21"/>
                        </a:lnTo>
                        <a:lnTo>
                          <a:pt x="12" y="14"/>
                        </a:lnTo>
                        <a:lnTo>
                          <a:pt x="17" y="10"/>
                        </a:lnTo>
                        <a:lnTo>
                          <a:pt x="21" y="6"/>
                        </a:lnTo>
                        <a:lnTo>
                          <a:pt x="29" y="3"/>
                        </a:lnTo>
                        <a:lnTo>
                          <a:pt x="38" y="0"/>
                        </a:lnTo>
                        <a:lnTo>
                          <a:pt x="38" y="3"/>
                        </a:lnTo>
                        <a:lnTo>
                          <a:pt x="36" y="9"/>
                        </a:lnTo>
                        <a:lnTo>
                          <a:pt x="35" y="14"/>
                        </a:lnTo>
                        <a:lnTo>
                          <a:pt x="32" y="19"/>
                        </a:lnTo>
                        <a:lnTo>
                          <a:pt x="29" y="21"/>
                        </a:lnTo>
                        <a:lnTo>
                          <a:pt x="26" y="21"/>
                        </a:lnTo>
                        <a:lnTo>
                          <a:pt x="22" y="17"/>
                        </a:lnTo>
                        <a:lnTo>
                          <a:pt x="19" y="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25" name="Freeform 73">
                    <a:extLst>
                      <a:ext uri="{FF2B5EF4-FFF2-40B4-BE49-F238E27FC236}">
                        <a16:creationId xmlns:a16="http://schemas.microsoft.com/office/drawing/2014/main" id="{FAE9C3E8-3FC2-6CC4-BC9A-574BC5BF538A}"/>
                      </a:ext>
                    </a:extLst>
                  </p:cNvPr>
                  <p:cNvSpPr>
                    <a:spLocks/>
                  </p:cNvSpPr>
                  <p:nvPr/>
                </p:nvSpPr>
                <p:spPr bwMode="auto">
                  <a:xfrm>
                    <a:off x="4204" y="1572"/>
                    <a:ext cx="37" cy="251"/>
                  </a:xfrm>
                  <a:custGeom>
                    <a:avLst/>
                    <a:gdLst>
                      <a:gd name="T0" fmla="*/ 0 w 111"/>
                      <a:gd name="T1" fmla="*/ 1 h 502"/>
                      <a:gd name="T2" fmla="*/ 0 w 111"/>
                      <a:gd name="T3" fmla="*/ 1 h 502"/>
                      <a:gd name="T4" fmla="*/ 0 w 111"/>
                      <a:gd name="T5" fmla="*/ 1 h 502"/>
                      <a:gd name="T6" fmla="*/ 0 w 111"/>
                      <a:gd name="T7" fmla="*/ 1 h 502"/>
                      <a:gd name="T8" fmla="*/ 0 w 111"/>
                      <a:gd name="T9" fmla="*/ 1 h 502"/>
                      <a:gd name="T10" fmla="*/ 0 w 111"/>
                      <a:gd name="T11" fmla="*/ 1 h 502"/>
                      <a:gd name="T12" fmla="*/ 0 w 111"/>
                      <a:gd name="T13" fmla="*/ 1 h 502"/>
                      <a:gd name="T14" fmla="*/ 0 w 111"/>
                      <a:gd name="T15" fmla="*/ 1 h 502"/>
                      <a:gd name="T16" fmla="*/ 0 w 111"/>
                      <a:gd name="T17" fmla="*/ 1 h 502"/>
                      <a:gd name="T18" fmla="*/ 0 w 111"/>
                      <a:gd name="T19" fmla="*/ 1 h 502"/>
                      <a:gd name="T20" fmla="*/ 0 w 111"/>
                      <a:gd name="T21" fmla="*/ 1 h 502"/>
                      <a:gd name="T22" fmla="*/ 0 w 111"/>
                      <a:gd name="T23" fmla="*/ 1 h 502"/>
                      <a:gd name="T24" fmla="*/ 0 w 111"/>
                      <a:gd name="T25" fmla="*/ 1 h 502"/>
                      <a:gd name="T26" fmla="*/ 0 w 111"/>
                      <a:gd name="T27" fmla="*/ 1 h 502"/>
                      <a:gd name="T28" fmla="*/ 0 w 111"/>
                      <a:gd name="T29" fmla="*/ 1 h 502"/>
                      <a:gd name="T30" fmla="*/ 0 w 111"/>
                      <a:gd name="T31" fmla="*/ 1 h 502"/>
                      <a:gd name="T32" fmla="*/ 0 w 111"/>
                      <a:gd name="T33" fmla="*/ 1 h 502"/>
                      <a:gd name="T34" fmla="*/ 0 w 111"/>
                      <a:gd name="T35" fmla="*/ 1 h 502"/>
                      <a:gd name="T36" fmla="*/ 0 w 111"/>
                      <a:gd name="T37" fmla="*/ 1 h 502"/>
                      <a:gd name="T38" fmla="*/ 0 w 111"/>
                      <a:gd name="T39" fmla="*/ 1 h 502"/>
                      <a:gd name="T40" fmla="*/ 0 w 111"/>
                      <a:gd name="T41" fmla="*/ 1 h 502"/>
                      <a:gd name="T42" fmla="*/ 0 w 111"/>
                      <a:gd name="T43" fmla="*/ 1 h 502"/>
                      <a:gd name="T44" fmla="*/ 0 w 111"/>
                      <a:gd name="T45" fmla="*/ 1 h 502"/>
                      <a:gd name="T46" fmla="*/ 0 w 111"/>
                      <a:gd name="T47" fmla="*/ 1 h 502"/>
                      <a:gd name="T48" fmla="*/ 0 w 111"/>
                      <a:gd name="T49" fmla="*/ 1 h 502"/>
                      <a:gd name="T50" fmla="*/ 0 w 111"/>
                      <a:gd name="T51" fmla="*/ 1 h 502"/>
                      <a:gd name="T52" fmla="*/ 0 w 111"/>
                      <a:gd name="T53" fmla="*/ 1 h 502"/>
                      <a:gd name="T54" fmla="*/ 0 w 111"/>
                      <a:gd name="T55" fmla="*/ 1 h 502"/>
                      <a:gd name="T56" fmla="*/ 0 w 111"/>
                      <a:gd name="T57" fmla="*/ 1 h 502"/>
                      <a:gd name="T58" fmla="*/ 0 w 111"/>
                      <a:gd name="T59" fmla="*/ 1 h 502"/>
                      <a:gd name="T60" fmla="*/ 0 w 111"/>
                      <a:gd name="T61" fmla="*/ 1 h 502"/>
                      <a:gd name="T62" fmla="*/ 0 w 111"/>
                      <a:gd name="T63" fmla="*/ 1 h 502"/>
                      <a:gd name="T64" fmla="*/ 0 w 111"/>
                      <a:gd name="T65" fmla="*/ 1 h 502"/>
                      <a:gd name="T66" fmla="*/ 0 w 111"/>
                      <a:gd name="T67" fmla="*/ 1 h 502"/>
                      <a:gd name="T68" fmla="*/ 0 w 111"/>
                      <a:gd name="T69" fmla="*/ 1 h 502"/>
                      <a:gd name="T70" fmla="*/ 0 w 111"/>
                      <a:gd name="T71" fmla="*/ 1 h 502"/>
                      <a:gd name="T72" fmla="*/ 0 w 111"/>
                      <a:gd name="T73" fmla="*/ 1 h 502"/>
                      <a:gd name="T74" fmla="*/ 0 w 111"/>
                      <a:gd name="T75" fmla="*/ 1 h 502"/>
                      <a:gd name="T76" fmla="*/ 0 w 111"/>
                      <a:gd name="T77" fmla="*/ 1 h 502"/>
                      <a:gd name="T78" fmla="*/ 0 w 111"/>
                      <a:gd name="T79" fmla="*/ 1 h 502"/>
                      <a:gd name="T80" fmla="*/ 0 w 111"/>
                      <a:gd name="T81" fmla="*/ 1 h 502"/>
                      <a:gd name="T82" fmla="*/ 0 w 111"/>
                      <a:gd name="T83" fmla="*/ 1 h 502"/>
                      <a:gd name="T84" fmla="*/ 0 w 111"/>
                      <a:gd name="T85" fmla="*/ 1 h 502"/>
                      <a:gd name="T86" fmla="*/ 0 w 111"/>
                      <a:gd name="T87" fmla="*/ 0 h 5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
                      <a:gd name="T133" fmla="*/ 0 h 502"/>
                      <a:gd name="T134" fmla="*/ 111 w 111"/>
                      <a:gd name="T135" fmla="*/ 502 h 5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 h="502">
                        <a:moveTo>
                          <a:pt x="0" y="67"/>
                        </a:moveTo>
                        <a:lnTo>
                          <a:pt x="0" y="67"/>
                        </a:lnTo>
                        <a:lnTo>
                          <a:pt x="6" y="80"/>
                        </a:lnTo>
                        <a:lnTo>
                          <a:pt x="13" y="95"/>
                        </a:lnTo>
                        <a:lnTo>
                          <a:pt x="20" y="111"/>
                        </a:lnTo>
                        <a:lnTo>
                          <a:pt x="28" y="128"/>
                        </a:lnTo>
                        <a:lnTo>
                          <a:pt x="36" y="144"/>
                        </a:lnTo>
                        <a:lnTo>
                          <a:pt x="44" y="161"/>
                        </a:lnTo>
                        <a:lnTo>
                          <a:pt x="51" y="175"/>
                        </a:lnTo>
                        <a:lnTo>
                          <a:pt x="55" y="189"/>
                        </a:lnTo>
                        <a:lnTo>
                          <a:pt x="52" y="209"/>
                        </a:lnTo>
                        <a:lnTo>
                          <a:pt x="48" y="231"/>
                        </a:lnTo>
                        <a:lnTo>
                          <a:pt x="46" y="252"/>
                        </a:lnTo>
                        <a:lnTo>
                          <a:pt x="44" y="274"/>
                        </a:lnTo>
                        <a:lnTo>
                          <a:pt x="43" y="295"/>
                        </a:lnTo>
                        <a:lnTo>
                          <a:pt x="43" y="316"/>
                        </a:lnTo>
                        <a:lnTo>
                          <a:pt x="44" y="337"/>
                        </a:lnTo>
                        <a:lnTo>
                          <a:pt x="46" y="358"/>
                        </a:lnTo>
                        <a:lnTo>
                          <a:pt x="50" y="378"/>
                        </a:lnTo>
                        <a:lnTo>
                          <a:pt x="54" y="397"/>
                        </a:lnTo>
                        <a:lnTo>
                          <a:pt x="60" y="417"/>
                        </a:lnTo>
                        <a:lnTo>
                          <a:pt x="66" y="436"/>
                        </a:lnTo>
                        <a:lnTo>
                          <a:pt x="75" y="453"/>
                        </a:lnTo>
                        <a:lnTo>
                          <a:pt x="85" y="470"/>
                        </a:lnTo>
                        <a:lnTo>
                          <a:pt x="98" y="487"/>
                        </a:lnTo>
                        <a:lnTo>
                          <a:pt x="111" y="502"/>
                        </a:lnTo>
                        <a:lnTo>
                          <a:pt x="111" y="499"/>
                        </a:lnTo>
                        <a:lnTo>
                          <a:pt x="109" y="489"/>
                        </a:lnTo>
                        <a:lnTo>
                          <a:pt x="105" y="471"/>
                        </a:lnTo>
                        <a:lnTo>
                          <a:pt x="98" y="447"/>
                        </a:lnTo>
                        <a:lnTo>
                          <a:pt x="90" y="419"/>
                        </a:lnTo>
                        <a:lnTo>
                          <a:pt x="81" y="385"/>
                        </a:lnTo>
                        <a:lnTo>
                          <a:pt x="70" y="349"/>
                        </a:lnTo>
                        <a:lnTo>
                          <a:pt x="60" y="308"/>
                        </a:lnTo>
                        <a:lnTo>
                          <a:pt x="48" y="267"/>
                        </a:lnTo>
                        <a:lnTo>
                          <a:pt x="38" y="224"/>
                        </a:lnTo>
                        <a:lnTo>
                          <a:pt x="28" y="182"/>
                        </a:lnTo>
                        <a:lnTo>
                          <a:pt x="19" y="140"/>
                        </a:lnTo>
                        <a:lnTo>
                          <a:pt x="11" y="101"/>
                        </a:lnTo>
                        <a:lnTo>
                          <a:pt x="6" y="63"/>
                        </a:lnTo>
                        <a:lnTo>
                          <a:pt x="1" y="29"/>
                        </a:lnTo>
                        <a:lnTo>
                          <a:pt x="0"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26" name="Rectangle 74" descr="Kork">
                    <a:extLst>
                      <a:ext uri="{FF2B5EF4-FFF2-40B4-BE49-F238E27FC236}">
                        <a16:creationId xmlns:a16="http://schemas.microsoft.com/office/drawing/2014/main" id="{0F700ABA-0B79-D39E-95DC-6D83556B4865}"/>
                      </a:ext>
                    </a:extLst>
                  </p:cNvPr>
                  <p:cNvSpPr>
                    <a:spLocks noChangeArrowheads="1"/>
                  </p:cNvSpPr>
                  <p:nvPr/>
                </p:nvSpPr>
                <p:spPr bwMode="auto">
                  <a:xfrm>
                    <a:off x="3064" y="1740"/>
                    <a:ext cx="1573" cy="173"/>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grpSp>
            <p:nvGrpSpPr>
              <p:cNvPr id="12" name="Group 75">
                <a:extLst>
                  <a:ext uri="{FF2B5EF4-FFF2-40B4-BE49-F238E27FC236}">
                    <a16:creationId xmlns:a16="http://schemas.microsoft.com/office/drawing/2014/main" id="{7A4773FA-5069-1974-76C8-3446205BCA86}"/>
                  </a:ext>
                </a:extLst>
              </p:cNvPr>
              <p:cNvGrpSpPr>
                <a:grpSpLocks/>
              </p:cNvGrpSpPr>
              <p:nvPr/>
            </p:nvGrpSpPr>
            <p:grpSpPr bwMode="auto">
              <a:xfrm>
                <a:off x="1203" y="1865"/>
                <a:ext cx="3448" cy="40"/>
                <a:chOff x="1200" y="1548"/>
                <a:chExt cx="3448" cy="40"/>
              </a:xfrm>
            </p:grpSpPr>
            <p:sp>
              <p:nvSpPr>
                <p:cNvPr id="1755" name="Rectangle 76">
                  <a:extLst>
                    <a:ext uri="{FF2B5EF4-FFF2-40B4-BE49-F238E27FC236}">
                      <a16:creationId xmlns:a16="http://schemas.microsoft.com/office/drawing/2014/main" id="{53C7AAF2-B8E2-91AD-37FF-DC96B3D7E296}"/>
                    </a:ext>
                  </a:extLst>
                </p:cNvPr>
                <p:cNvSpPr>
                  <a:spLocks noChangeArrowheads="1"/>
                </p:cNvSpPr>
                <p:nvPr/>
              </p:nvSpPr>
              <p:spPr bwMode="auto">
                <a:xfrm>
                  <a:off x="1200" y="1548"/>
                  <a:ext cx="3448" cy="40"/>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56" name="Rectangle 77">
                  <a:extLst>
                    <a:ext uri="{FF2B5EF4-FFF2-40B4-BE49-F238E27FC236}">
                      <a16:creationId xmlns:a16="http://schemas.microsoft.com/office/drawing/2014/main" id="{E7D99712-38C9-0BC6-01F4-2FC95855268C}"/>
                    </a:ext>
                  </a:extLst>
                </p:cNvPr>
                <p:cNvSpPr>
                  <a:spLocks noChangeArrowheads="1"/>
                </p:cNvSpPr>
                <p:nvPr/>
              </p:nvSpPr>
              <p:spPr bwMode="auto">
                <a:xfrm>
                  <a:off x="1200" y="1548"/>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57" name="Rectangle 78">
                  <a:extLst>
                    <a:ext uri="{FF2B5EF4-FFF2-40B4-BE49-F238E27FC236}">
                      <a16:creationId xmlns:a16="http://schemas.microsoft.com/office/drawing/2014/main" id="{68898EB1-CFC4-09FF-87C8-A84CF0980CBF}"/>
                    </a:ext>
                  </a:extLst>
                </p:cNvPr>
                <p:cNvSpPr>
                  <a:spLocks noChangeArrowheads="1"/>
                </p:cNvSpPr>
                <p:nvPr/>
              </p:nvSpPr>
              <p:spPr bwMode="auto">
                <a:xfrm>
                  <a:off x="1968" y="1548"/>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58" name="Rectangle 79">
                  <a:extLst>
                    <a:ext uri="{FF2B5EF4-FFF2-40B4-BE49-F238E27FC236}">
                      <a16:creationId xmlns:a16="http://schemas.microsoft.com/office/drawing/2014/main" id="{92FDD1BC-F02C-1C2F-A063-6B730778BB35}"/>
                    </a:ext>
                  </a:extLst>
                </p:cNvPr>
                <p:cNvSpPr>
                  <a:spLocks noChangeArrowheads="1"/>
                </p:cNvSpPr>
                <p:nvPr/>
              </p:nvSpPr>
              <p:spPr bwMode="auto">
                <a:xfrm>
                  <a:off x="2736" y="1548"/>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59" name="Rectangle 80">
                  <a:extLst>
                    <a:ext uri="{FF2B5EF4-FFF2-40B4-BE49-F238E27FC236}">
                      <a16:creationId xmlns:a16="http://schemas.microsoft.com/office/drawing/2014/main" id="{7E4B4AA9-1756-36E6-58E1-F35CB72800F7}"/>
                    </a:ext>
                  </a:extLst>
                </p:cNvPr>
                <p:cNvSpPr>
                  <a:spLocks noChangeArrowheads="1"/>
                </p:cNvSpPr>
                <p:nvPr/>
              </p:nvSpPr>
              <p:spPr bwMode="auto">
                <a:xfrm>
                  <a:off x="3504" y="1548"/>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760" name="Rectangle 81">
                  <a:extLst>
                    <a:ext uri="{FF2B5EF4-FFF2-40B4-BE49-F238E27FC236}">
                      <a16:creationId xmlns:a16="http://schemas.microsoft.com/office/drawing/2014/main" id="{24971067-3229-202D-12D4-30B80FBDB4F4}"/>
                    </a:ext>
                  </a:extLst>
                </p:cNvPr>
                <p:cNvSpPr>
                  <a:spLocks noChangeArrowheads="1"/>
                </p:cNvSpPr>
                <p:nvPr/>
              </p:nvSpPr>
              <p:spPr bwMode="auto">
                <a:xfrm>
                  <a:off x="4272" y="1548"/>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3" name="Group 82">
                <a:extLst>
                  <a:ext uri="{FF2B5EF4-FFF2-40B4-BE49-F238E27FC236}">
                    <a16:creationId xmlns:a16="http://schemas.microsoft.com/office/drawing/2014/main" id="{7FBDAAD1-5B33-BDC8-8A20-7ACD9C6F4BB0}"/>
                  </a:ext>
                </a:extLst>
              </p:cNvPr>
              <p:cNvGrpSpPr>
                <a:grpSpLocks/>
              </p:cNvGrpSpPr>
              <p:nvPr/>
            </p:nvGrpSpPr>
            <p:grpSpPr bwMode="auto">
              <a:xfrm>
                <a:off x="1200" y="1794"/>
                <a:ext cx="3455" cy="47"/>
                <a:chOff x="1197" y="1473"/>
                <a:chExt cx="3455" cy="47"/>
              </a:xfrm>
            </p:grpSpPr>
            <p:sp>
              <p:nvSpPr>
                <p:cNvPr id="1682" name="Rectangle 83">
                  <a:extLst>
                    <a:ext uri="{FF2B5EF4-FFF2-40B4-BE49-F238E27FC236}">
                      <a16:creationId xmlns:a16="http://schemas.microsoft.com/office/drawing/2014/main" id="{46CA7C83-3C3F-62FF-27EF-D90463D39B28}"/>
                    </a:ext>
                  </a:extLst>
                </p:cNvPr>
                <p:cNvSpPr>
                  <a:spLocks noChangeArrowheads="1"/>
                </p:cNvSpPr>
                <p:nvPr/>
              </p:nvSpPr>
              <p:spPr bwMode="auto">
                <a:xfrm>
                  <a:off x="1200" y="1476"/>
                  <a:ext cx="3448" cy="40"/>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83" name="Line 84">
                  <a:extLst>
                    <a:ext uri="{FF2B5EF4-FFF2-40B4-BE49-F238E27FC236}">
                      <a16:creationId xmlns:a16="http://schemas.microsoft.com/office/drawing/2014/main" id="{7A1CCF54-1259-4390-1E10-5D6B8771D1C0}"/>
                    </a:ext>
                  </a:extLst>
                </p:cNvPr>
                <p:cNvSpPr>
                  <a:spLocks noChangeShapeType="1"/>
                </p:cNvSpPr>
                <p:nvPr/>
              </p:nvSpPr>
              <p:spPr bwMode="auto">
                <a:xfrm flipV="1">
                  <a:off x="119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84" name="Line 85">
                  <a:extLst>
                    <a:ext uri="{FF2B5EF4-FFF2-40B4-BE49-F238E27FC236}">
                      <a16:creationId xmlns:a16="http://schemas.microsoft.com/office/drawing/2014/main" id="{73E9E954-6213-F5F8-B0DF-7A5047AD874B}"/>
                    </a:ext>
                  </a:extLst>
                </p:cNvPr>
                <p:cNvSpPr>
                  <a:spLocks noChangeShapeType="1"/>
                </p:cNvSpPr>
                <p:nvPr/>
              </p:nvSpPr>
              <p:spPr bwMode="auto">
                <a:xfrm>
                  <a:off x="124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85" name="Line 86">
                  <a:extLst>
                    <a:ext uri="{FF2B5EF4-FFF2-40B4-BE49-F238E27FC236}">
                      <a16:creationId xmlns:a16="http://schemas.microsoft.com/office/drawing/2014/main" id="{1A1A98B8-628B-CCD0-F813-1C90AE1B61DD}"/>
                    </a:ext>
                  </a:extLst>
                </p:cNvPr>
                <p:cNvSpPr>
                  <a:spLocks noChangeShapeType="1"/>
                </p:cNvSpPr>
                <p:nvPr/>
              </p:nvSpPr>
              <p:spPr bwMode="auto">
                <a:xfrm flipV="1">
                  <a:off x="129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86" name="Line 87">
                  <a:extLst>
                    <a:ext uri="{FF2B5EF4-FFF2-40B4-BE49-F238E27FC236}">
                      <a16:creationId xmlns:a16="http://schemas.microsoft.com/office/drawing/2014/main" id="{2C68C4E4-14B3-2BDB-12A2-92018EA3775A}"/>
                    </a:ext>
                  </a:extLst>
                </p:cNvPr>
                <p:cNvSpPr>
                  <a:spLocks noChangeShapeType="1"/>
                </p:cNvSpPr>
                <p:nvPr/>
              </p:nvSpPr>
              <p:spPr bwMode="auto">
                <a:xfrm>
                  <a:off x="134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87" name="Line 88">
                  <a:extLst>
                    <a:ext uri="{FF2B5EF4-FFF2-40B4-BE49-F238E27FC236}">
                      <a16:creationId xmlns:a16="http://schemas.microsoft.com/office/drawing/2014/main" id="{BA7DFD8F-850B-171A-8536-4ADFE2FA1D12}"/>
                    </a:ext>
                  </a:extLst>
                </p:cNvPr>
                <p:cNvSpPr>
                  <a:spLocks noChangeShapeType="1"/>
                </p:cNvSpPr>
                <p:nvPr/>
              </p:nvSpPr>
              <p:spPr bwMode="auto">
                <a:xfrm flipV="1">
                  <a:off x="138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88" name="Line 89">
                  <a:extLst>
                    <a:ext uri="{FF2B5EF4-FFF2-40B4-BE49-F238E27FC236}">
                      <a16:creationId xmlns:a16="http://schemas.microsoft.com/office/drawing/2014/main" id="{9CD37E54-E5DD-2532-4114-5C9F2E680198}"/>
                    </a:ext>
                  </a:extLst>
                </p:cNvPr>
                <p:cNvSpPr>
                  <a:spLocks noChangeShapeType="1"/>
                </p:cNvSpPr>
                <p:nvPr/>
              </p:nvSpPr>
              <p:spPr bwMode="auto">
                <a:xfrm>
                  <a:off x="143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89" name="Line 90">
                  <a:extLst>
                    <a:ext uri="{FF2B5EF4-FFF2-40B4-BE49-F238E27FC236}">
                      <a16:creationId xmlns:a16="http://schemas.microsoft.com/office/drawing/2014/main" id="{6B3DCABD-3252-365A-5B8D-D601CBC933C6}"/>
                    </a:ext>
                  </a:extLst>
                </p:cNvPr>
                <p:cNvSpPr>
                  <a:spLocks noChangeShapeType="1"/>
                </p:cNvSpPr>
                <p:nvPr/>
              </p:nvSpPr>
              <p:spPr bwMode="auto">
                <a:xfrm flipV="1">
                  <a:off x="148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90" name="Line 91">
                  <a:extLst>
                    <a:ext uri="{FF2B5EF4-FFF2-40B4-BE49-F238E27FC236}">
                      <a16:creationId xmlns:a16="http://schemas.microsoft.com/office/drawing/2014/main" id="{8596A10C-C03E-2486-01C7-0EBFF49A141D}"/>
                    </a:ext>
                  </a:extLst>
                </p:cNvPr>
                <p:cNvSpPr>
                  <a:spLocks noChangeShapeType="1"/>
                </p:cNvSpPr>
                <p:nvPr/>
              </p:nvSpPr>
              <p:spPr bwMode="auto">
                <a:xfrm>
                  <a:off x="153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91" name="Line 92">
                  <a:extLst>
                    <a:ext uri="{FF2B5EF4-FFF2-40B4-BE49-F238E27FC236}">
                      <a16:creationId xmlns:a16="http://schemas.microsoft.com/office/drawing/2014/main" id="{2C7B5728-F296-C0AB-EDB8-A8BD28E81550}"/>
                    </a:ext>
                  </a:extLst>
                </p:cNvPr>
                <p:cNvSpPr>
                  <a:spLocks noChangeShapeType="1"/>
                </p:cNvSpPr>
                <p:nvPr/>
              </p:nvSpPr>
              <p:spPr bwMode="auto">
                <a:xfrm flipV="1">
                  <a:off x="158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92" name="Line 93">
                  <a:extLst>
                    <a:ext uri="{FF2B5EF4-FFF2-40B4-BE49-F238E27FC236}">
                      <a16:creationId xmlns:a16="http://schemas.microsoft.com/office/drawing/2014/main" id="{2B6C15AD-ABA7-F935-45D8-4BFC83F4BCC5}"/>
                    </a:ext>
                  </a:extLst>
                </p:cNvPr>
                <p:cNvSpPr>
                  <a:spLocks noChangeShapeType="1"/>
                </p:cNvSpPr>
                <p:nvPr/>
              </p:nvSpPr>
              <p:spPr bwMode="auto">
                <a:xfrm>
                  <a:off x="162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93" name="Line 94">
                  <a:extLst>
                    <a:ext uri="{FF2B5EF4-FFF2-40B4-BE49-F238E27FC236}">
                      <a16:creationId xmlns:a16="http://schemas.microsoft.com/office/drawing/2014/main" id="{D470A36C-0BA3-BDC6-A898-7FFB8B183DB6}"/>
                    </a:ext>
                  </a:extLst>
                </p:cNvPr>
                <p:cNvSpPr>
                  <a:spLocks noChangeShapeType="1"/>
                </p:cNvSpPr>
                <p:nvPr/>
              </p:nvSpPr>
              <p:spPr bwMode="auto">
                <a:xfrm flipV="1">
                  <a:off x="167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94" name="Line 95">
                  <a:extLst>
                    <a:ext uri="{FF2B5EF4-FFF2-40B4-BE49-F238E27FC236}">
                      <a16:creationId xmlns:a16="http://schemas.microsoft.com/office/drawing/2014/main" id="{4B9BF060-10D1-F5F9-D686-1C942A738F43}"/>
                    </a:ext>
                  </a:extLst>
                </p:cNvPr>
                <p:cNvSpPr>
                  <a:spLocks noChangeShapeType="1"/>
                </p:cNvSpPr>
                <p:nvPr/>
              </p:nvSpPr>
              <p:spPr bwMode="auto">
                <a:xfrm>
                  <a:off x="172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95" name="Line 96">
                  <a:extLst>
                    <a:ext uri="{FF2B5EF4-FFF2-40B4-BE49-F238E27FC236}">
                      <a16:creationId xmlns:a16="http://schemas.microsoft.com/office/drawing/2014/main" id="{B66E1DEC-DE45-5E48-7484-54FFBDB2CF06}"/>
                    </a:ext>
                  </a:extLst>
                </p:cNvPr>
                <p:cNvSpPr>
                  <a:spLocks noChangeShapeType="1"/>
                </p:cNvSpPr>
                <p:nvPr/>
              </p:nvSpPr>
              <p:spPr bwMode="auto">
                <a:xfrm flipV="1">
                  <a:off x="177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96" name="Line 97">
                  <a:extLst>
                    <a:ext uri="{FF2B5EF4-FFF2-40B4-BE49-F238E27FC236}">
                      <a16:creationId xmlns:a16="http://schemas.microsoft.com/office/drawing/2014/main" id="{13A775FB-E39E-21CA-7012-7B21302503E4}"/>
                    </a:ext>
                  </a:extLst>
                </p:cNvPr>
                <p:cNvSpPr>
                  <a:spLocks noChangeShapeType="1"/>
                </p:cNvSpPr>
                <p:nvPr/>
              </p:nvSpPr>
              <p:spPr bwMode="auto">
                <a:xfrm>
                  <a:off x="182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97" name="Line 98">
                  <a:extLst>
                    <a:ext uri="{FF2B5EF4-FFF2-40B4-BE49-F238E27FC236}">
                      <a16:creationId xmlns:a16="http://schemas.microsoft.com/office/drawing/2014/main" id="{F03799D7-49EA-01AF-C6C5-B93ED736D62F}"/>
                    </a:ext>
                  </a:extLst>
                </p:cNvPr>
                <p:cNvSpPr>
                  <a:spLocks noChangeShapeType="1"/>
                </p:cNvSpPr>
                <p:nvPr/>
              </p:nvSpPr>
              <p:spPr bwMode="auto">
                <a:xfrm flipV="1">
                  <a:off x="186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98" name="Line 99">
                  <a:extLst>
                    <a:ext uri="{FF2B5EF4-FFF2-40B4-BE49-F238E27FC236}">
                      <a16:creationId xmlns:a16="http://schemas.microsoft.com/office/drawing/2014/main" id="{578647F4-56C5-35E2-63DE-B91EA08B7841}"/>
                    </a:ext>
                  </a:extLst>
                </p:cNvPr>
                <p:cNvSpPr>
                  <a:spLocks noChangeShapeType="1"/>
                </p:cNvSpPr>
                <p:nvPr/>
              </p:nvSpPr>
              <p:spPr bwMode="auto">
                <a:xfrm>
                  <a:off x="191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99" name="Line 100">
                  <a:extLst>
                    <a:ext uri="{FF2B5EF4-FFF2-40B4-BE49-F238E27FC236}">
                      <a16:creationId xmlns:a16="http://schemas.microsoft.com/office/drawing/2014/main" id="{347A68E1-676F-2B1F-B7DD-D23235E0C5D6}"/>
                    </a:ext>
                  </a:extLst>
                </p:cNvPr>
                <p:cNvSpPr>
                  <a:spLocks noChangeShapeType="1"/>
                </p:cNvSpPr>
                <p:nvPr/>
              </p:nvSpPr>
              <p:spPr bwMode="auto">
                <a:xfrm flipV="1">
                  <a:off x="196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00" name="Line 101">
                  <a:extLst>
                    <a:ext uri="{FF2B5EF4-FFF2-40B4-BE49-F238E27FC236}">
                      <a16:creationId xmlns:a16="http://schemas.microsoft.com/office/drawing/2014/main" id="{78E8CB33-77FD-3B1F-A8A4-54E6A07B95B3}"/>
                    </a:ext>
                  </a:extLst>
                </p:cNvPr>
                <p:cNvSpPr>
                  <a:spLocks noChangeShapeType="1"/>
                </p:cNvSpPr>
                <p:nvPr/>
              </p:nvSpPr>
              <p:spPr bwMode="auto">
                <a:xfrm>
                  <a:off x="201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01" name="Line 102">
                  <a:extLst>
                    <a:ext uri="{FF2B5EF4-FFF2-40B4-BE49-F238E27FC236}">
                      <a16:creationId xmlns:a16="http://schemas.microsoft.com/office/drawing/2014/main" id="{F923945C-787E-2B9B-8DA5-EDDFFDC23080}"/>
                    </a:ext>
                  </a:extLst>
                </p:cNvPr>
                <p:cNvSpPr>
                  <a:spLocks noChangeShapeType="1"/>
                </p:cNvSpPr>
                <p:nvPr/>
              </p:nvSpPr>
              <p:spPr bwMode="auto">
                <a:xfrm flipV="1">
                  <a:off x="206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02" name="Line 103">
                  <a:extLst>
                    <a:ext uri="{FF2B5EF4-FFF2-40B4-BE49-F238E27FC236}">
                      <a16:creationId xmlns:a16="http://schemas.microsoft.com/office/drawing/2014/main" id="{353C2248-506E-AFC1-61D0-C0A3456807AF}"/>
                    </a:ext>
                  </a:extLst>
                </p:cNvPr>
                <p:cNvSpPr>
                  <a:spLocks noChangeShapeType="1"/>
                </p:cNvSpPr>
                <p:nvPr/>
              </p:nvSpPr>
              <p:spPr bwMode="auto">
                <a:xfrm>
                  <a:off x="210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03" name="Line 104">
                  <a:extLst>
                    <a:ext uri="{FF2B5EF4-FFF2-40B4-BE49-F238E27FC236}">
                      <a16:creationId xmlns:a16="http://schemas.microsoft.com/office/drawing/2014/main" id="{7D1DAA1D-C62C-928A-A36E-6424BC8E0D54}"/>
                    </a:ext>
                  </a:extLst>
                </p:cNvPr>
                <p:cNvSpPr>
                  <a:spLocks noChangeShapeType="1"/>
                </p:cNvSpPr>
                <p:nvPr/>
              </p:nvSpPr>
              <p:spPr bwMode="auto">
                <a:xfrm flipV="1">
                  <a:off x="215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04" name="Line 105">
                  <a:extLst>
                    <a:ext uri="{FF2B5EF4-FFF2-40B4-BE49-F238E27FC236}">
                      <a16:creationId xmlns:a16="http://schemas.microsoft.com/office/drawing/2014/main" id="{24B7B573-C169-88CC-901D-2390924791D7}"/>
                    </a:ext>
                  </a:extLst>
                </p:cNvPr>
                <p:cNvSpPr>
                  <a:spLocks noChangeShapeType="1"/>
                </p:cNvSpPr>
                <p:nvPr/>
              </p:nvSpPr>
              <p:spPr bwMode="auto">
                <a:xfrm>
                  <a:off x="220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05" name="Line 106">
                  <a:extLst>
                    <a:ext uri="{FF2B5EF4-FFF2-40B4-BE49-F238E27FC236}">
                      <a16:creationId xmlns:a16="http://schemas.microsoft.com/office/drawing/2014/main" id="{81F34749-8481-D7BB-AB5C-277888900520}"/>
                    </a:ext>
                  </a:extLst>
                </p:cNvPr>
                <p:cNvSpPr>
                  <a:spLocks noChangeShapeType="1"/>
                </p:cNvSpPr>
                <p:nvPr/>
              </p:nvSpPr>
              <p:spPr bwMode="auto">
                <a:xfrm flipV="1">
                  <a:off x="225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06" name="Line 107">
                  <a:extLst>
                    <a:ext uri="{FF2B5EF4-FFF2-40B4-BE49-F238E27FC236}">
                      <a16:creationId xmlns:a16="http://schemas.microsoft.com/office/drawing/2014/main" id="{E99168B5-9E05-3BDE-8217-83AE894ED8D5}"/>
                    </a:ext>
                  </a:extLst>
                </p:cNvPr>
                <p:cNvSpPr>
                  <a:spLocks noChangeShapeType="1"/>
                </p:cNvSpPr>
                <p:nvPr/>
              </p:nvSpPr>
              <p:spPr bwMode="auto">
                <a:xfrm>
                  <a:off x="230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07" name="Line 108">
                  <a:extLst>
                    <a:ext uri="{FF2B5EF4-FFF2-40B4-BE49-F238E27FC236}">
                      <a16:creationId xmlns:a16="http://schemas.microsoft.com/office/drawing/2014/main" id="{D4CA4368-E9E3-AA51-95CC-37622A252C6C}"/>
                    </a:ext>
                  </a:extLst>
                </p:cNvPr>
                <p:cNvSpPr>
                  <a:spLocks noChangeShapeType="1"/>
                </p:cNvSpPr>
                <p:nvPr/>
              </p:nvSpPr>
              <p:spPr bwMode="auto">
                <a:xfrm flipV="1">
                  <a:off x="234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08" name="Line 109">
                  <a:extLst>
                    <a:ext uri="{FF2B5EF4-FFF2-40B4-BE49-F238E27FC236}">
                      <a16:creationId xmlns:a16="http://schemas.microsoft.com/office/drawing/2014/main" id="{A3726F73-C968-2167-12AA-B712788867E9}"/>
                    </a:ext>
                  </a:extLst>
                </p:cNvPr>
                <p:cNvSpPr>
                  <a:spLocks noChangeShapeType="1"/>
                </p:cNvSpPr>
                <p:nvPr/>
              </p:nvSpPr>
              <p:spPr bwMode="auto">
                <a:xfrm>
                  <a:off x="239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09" name="Line 110">
                  <a:extLst>
                    <a:ext uri="{FF2B5EF4-FFF2-40B4-BE49-F238E27FC236}">
                      <a16:creationId xmlns:a16="http://schemas.microsoft.com/office/drawing/2014/main" id="{78CC4BCA-D008-C5B5-F658-F41258812144}"/>
                    </a:ext>
                  </a:extLst>
                </p:cNvPr>
                <p:cNvSpPr>
                  <a:spLocks noChangeShapeType="1"/>
                </p:cNvSpPr>
                <p:nvPr/>
              </p:nvSpPr>
              <p:spPr bwMode="auto">
                <a:xfrm flipV="1">
                  <a:off x="244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10" name="Line 111">
                  <a:extLst>
                    <a:ext uri="{FF2B5EF4-FFF2-40B4-BE49-F238E27FC236}">
                      <a16:creationId xmlns:a16="http://schemas.microsoft.com/office/drawing/2014/main" id="{5DFC154A-B31E-07D8-89F7-DE2CDBAD829E}"/>
                    </a:ext>
                  </a:extLst>
                </p:cNvPr>
                <p:cNvSpPr>
                  <a:spLocks noChangeShapeType="1"/>
                </p:cNvSpPr>
                <p:nvPr/>
              </p:nvSpPr>
              <p:spPr bwMode="auto">
                <a:xfrm>
                  <a:off x="249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11" name="Line 112">
                  <a:extLst>
                    <a:ext uri="{FF2B5EF4-FFF2-40B4-BE49-F238E27FC236}">
                      <a16:creationId xmlns:a16="http://schemas.microsoft.com/office/drawing/2014/main" id="{E6A2A1BF-6930-09A4-F789-112EE8A339C8}"/>
                    </a:ext>
                  </a:extLst>
                </p:cNvPr>
                <p:cNvSpPr>
                  <a:spLocks noChangeShapeType="1"/>
                </p:cNvSpPr>
                <p:nvPr/>
              </p:nvSpPr>
              <p:spPr bwMode="auto">
                <a:xfrm flipV="1">
                  <a:off x="254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12" name="Line 113">
                  <a:extLst>
                    <a:ext uri="{FF2B5EF4-FFF2-40B4-BE49-F238E27FC236}">
                      <a16:creationId xmlns:a16="http://schemas.microsoft.com/office/drawing/2014/main" id="{4AF8C773-1C35-6134-AB0C-EE422B34E9D9}"/>
                    </a:ext>
                  </a:extLst>
                </p:cNvPr>
                <p:cNvSpPr>
                  <a:spLocks noChangeShapeType="1"/>
                </p:cNvSpPr>
                <p:nvPr/>
              </p:nvSpPr>
              <p:spPr bwMode="auto">
                <a:xfrm>
                  <a:off x="258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13" name="Line 114">
                  <a:extLst>
                    <a:ext uri="{FF2B5EF4-FFF2-40B4-BE49-F238E27FC236}">
                      <a16:creationId xmlns:a16="http://schemas.microsoft.com/office/drawing/2014/main" id="{7C2CD049-68D0-F01A-F4F8-229B56961B19}"/>
                    </a:ext>
                  </a:extLst>
                </p:cNvPr>
                <p:cNvSpPr>
                  <a:spLocks noChangeShapeType="1"/>
                </p:cNvSpPr>
                <p:nvPr/>
              </p:nvSpPr>
              <p:spPr bwMode="auto">
                <a:xfrm flipV="1">
                  <a:off x="263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14" name="Line 115">
                  <a:extLst>
                    <a:ext uri="{FF2B5EF4-FFF2-40B4-BE49-F238E27FC236}">
                      <a16:creationId xmlns:a16="http://schemas.microsoft.com/office/drawing/2014/main" id="{65C02C0A-5D60-33B2-5D57-7FA1493D67FE}"/>
                    </a:ext>
                  </a:extLst>
                </p:cNvPr>
                <p:cNvSpPr>
                  <a:spLocks noChangeShapeType="1"/>
                </p:cNvSpPr>
                <p:nvPr/>
              </p:nvSpPr>
              <p:spPr bwMode="auto">
                <a:xfrm>
                  <a:off x="268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15" name="Line 116">
                  <a:extLst>
                    <a:ext uri="{FF2B5EF4-FFF2-40B4-BE49-F238E27FC236}">
                      <a16:creationId xmlns:a16="http://schemas.microsoft.com/office/drawing/2014/main" id="{AA764ABF-2F7B-53FD-39F5-291C2281B5C6}"/>
                    </a:ext>
                  </a:extLst>
                </p:cNvPr>
                <p:cNvSpPr>
                  <a:spLocks noChangeShapeType="1"/>
                </p:cNvSpPr>
                <p:nvPr/>
              </p:nvSpPr>
              <p:spPr bwMode="auto">
                <a:xfrm flipV="1">
                  <a:off x="273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16" name="Line 117">
                  <a:extLst>
                    <a:ext uri="{FF2B5EF4-FFF2-40B4-BE49-F238E27FC236}">
                      <a16:creationId xmlns:a16="http://schemas.microsoft.com/office/drawing/2014/main" id="{3BF3AC4F-A6DB-3D1B-FC50-36A7E2890C92}"/>
                    </a:ext>
                  </a:extLst>
                </p:cNvPr>
                <p:cNvSpPr>
                  <a:spLocks noChangeShapeType="1"/>
                </p:cNvSpPr>
                <p:nvPr/>
              </p:nvSpPr>
              <p:spPr bwMode="auto">
                <a:xfrm>
                  <a:off x="278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17" name="Line 118">
                  <a:extLst>
                    <a:ext uri="{FF2B5EF4-FFF2-40B4-BE49-F238E27FC236}">
                      <a16:creationId xmlns:a16="http://schemas.microsoft.com/office/drawing/2014/main" id="{B52517F5-8AD5-F643-E2D8-84A8CA9F0ACF}"/>
                    </a:ext>
                  </a:extLst>
                </p:cNvPr>
                <p:cNvSpPr>
                  <a:spLocks noChangeShapeType="1"/>
                </p:cNvSpPr>
                <p:nvPr/>
              </p:nvSpPr>
              <p:spPr bwMode="auto">
                <a:xfrm flipV="1">
                  <a:off x="282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18" name="Line 119">
                  <a:extLst>
                    <a:ext uri="{FF2B5EF4-FFF2-40B4-BE49-F238E27FC236}">
                      <a16:creationId xmlns:a16="http://schemas.microsoft.com/office/drawing/2014/main" id="{40345378-752A-9268-5F63-10E467BE7792}"/>
                    </a:ext>
                  </a:extLst>
                </p:cNvPr>
                <p:cNvSpPr>
                  <a:spLocks noChangeShapeType="1"/>
                </p:cNvSpPr>
                <p:nvPr/>
              </p:nvSpPr>
              <p:spPr bwMode="auto">
                <a:xfrm>
                  <a:off x="287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19" name="Line 120">
                  <a:extLst>
                    <a:ext uri="{FF2B5EF4-FFF2-40B4-BE49-F238E27FC236}">
                      <a16:creationId xmlns:a16="http://schemas.microsoft.com/office/drawing/2014/main" id="{EDACDA17-6461-7F30-9B8F-CEF9886066BD}"/>
                    </a:ext>
                  </a:extLst>
                </p:cNvPr>
                <p:cNvSpPr>
                  <a:spLocks noChangeShapeType="1"/>
                </p:cNvSpPr>
                <p:nvPr/>
              </p:nvSpPr>
              <p:spPr bwMode="auto">
                <a:xfrm flipV="1">
                  <a:off x="292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20" name="Line 121">
                  <a:extLst>
                    <a:ext uri="{FF2B5EF4-FFF2-40B4-BE49-F238E27FC236}">
                      <a16:creationId xmlns:a16="http://schemas.microsoft.com/office/drawing/2014/main" id="{1B8B071F-BF6A-F233-F5EF-C29842E64041}"/>
                    </a:ext>
                  </a:extLst>
                </p:cNvPr>
                <p:cNvSpPr>
                  <a:spLocks noChangeShapeType="1"/>
                </p:cNvSpPr>
                <p:nvPr/>
              </p:nvSpPr>
              <p:spPr bwMode="auto">
                <a:xfrm>
                  <a:off x="297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21" name="Line 122">
                  <a:extLst>
                    <a:ext uri="{FF2B5EF4-FFF2-40B4-BE49-F238E27FC236}">
                      <a16:creationId xmlns:a16="http://schemas.microsoft.com/office/drawing/2014/main" id="{121B74AA-2170-83D5-C187-23BA4D37553C}"/>
                    </a:ext>
                  </a:extLst>
                </p:cNvPr>
                <p:cNvSpPr>
                  <a:spLocks noChangeShapeType="1"/>
                </p:cNvSpPr>
                <p:nvPr/>
              </p:nvSpPr>
              <p:spPr bwMode="auto">
                <a:xfrm flipV="1">
                  <a:off x="302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22" name="Line 123">
                  <a:extLst>
                    <a:ext uri="{FF2B5EF4-FFF2-40B4-BE49-F238E27FC236}">
                      <a16:creationId xmlns:a16="http://schemas.microsoft.com/office/drawing/2014/main" id="{1747F7AD-A012-1938-CF92-B4C2DD8052D1}"/>
                    </a:ext>
                  </a:extLst>
                </p:cNvPr>
                <p:cNvSpPr>
                  <a:spLocks noChangeShapeType="1"/>
                </p:cNvSpPr>
                <p:nvPr/>
              </p:nvSpPr>
              <p:spPr bwMode="auto">
                <a:xfrm>
                  <a:off x="306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23" name="Line 124">
                  <a:extLst>
                    <a:ext uri="{FF2B5EF4-FFF2-40B4-BE49-F238E27FC236}">
                      <a16:creationId xmlns:a16="http://schemas.microsoft.com/office/drawing/2014/main" id="{2C3CB6E1-5775-1D64-E6EE-8CFB2D254079}"/>
                    </a:ext>
                  </a:extLst>
                </p:cNvPr>
                <p:cNvSpPr>
                  <a:spLocks noChangeShapeType="1"/>
                </p:cNvSpPr>
                <p:nvPr/>
              </p:nvSpPr>
              <p:spPr bwMode="auto">
                <a:xfrm flipV="1">
                  <a:off x="311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24" name="Line 125">
                  <a:extLst>
                    <a:ext uri="{FF2B5EF4-FFF2-40B4-BE49-F238E27FC236}">
                      <a16:creationId xmlns:a16="http://schemas.microsoft.com/office/drawing/2014/main" id="{ED829737-86C7-DCCD-6492-0A0B534FE37F}"/>
                    </a:ext>
                  </a:extLst>
                </p:cNvPr>
                <p:cNvSpPr>
                  <a:spLocks noChangeShapeType="1"/>
                </p:cNvSpPr>
                <p:nvPr/>
              </p:nvSpPr>
              <p:spPr bwMode="auto">
                <a:xfrm>
                  <a:off x="316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25" name="Line 126">
                  <a:extLst>
                    <a:ext uri="{FF2B5EF4-FFF2-40B4-BE49-F238E27FC236}">
                      <a16:creationId xmlns:a16="http://schemas.microsoft.com/office/drawing/2014/main" id="{BFC2779E-6B9C-9E62-949C-1D370F275FD0}"/>
                    </a:ext>
                  </a:extLst>
                </p:cNvPr>
                <p:cNvSpPr>
                  <a:spLocks noChangeShapeType="1"/>
                </p:cNvSpPr>
                <p:nvPr/>
              </p:nvSpPr>
              <p:spPr bwMode="auto">
                <a:xfrm flipV="1">
                  <a:off x="321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26" name="Line 127">
                  <a:extLst>
                    <a:ext uri="{FF2B5EF4-FFF2-40B4-BE49-F238E27FC236}">
                      <a16:creationId xmlns:a16="http://schemas.microsoft.com/office/drawing/2014/main" id="{48BBB3C4-0B55-AA9C-E79C-6EA33E71E54E}"/>
                    </a:ext>
                  </a:extLst>
                </p:cNvPr>
                <p:cNvSpPr>
                  <a:spLocks noChangeShapeType="1"/>
                </p:cNvSpPr>
                <p:nvPr/>
              </p:nvSpPr>
              <p:spPr bwMode="auto">
                <a:xfrm>
                  <a:off x="326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27" name="Line 128">
                  <a:extLst>
                    <a:ext uri="{FF2B5EF4-FFF2-40B4-BE49-F238E27FC236}">
                      <a16:creationId xmlns:a16="http://schemas.microsoft.com/office/drawing/2014/main" id="{D6194410-B309-CFA8-BB15-1B8D8382B104}"/>
                    </a:ext>
                  </a:extLst>
                </p:cNvPr>
                <p:cNvSpPr>
                  <a:spLocks noChangeShapeType="1"/>
                </p:cNvSpPr>
                <p:nvPr/>
              </p:nvSpPr>
              <p:spPr bwMode="auto">
                <a:xfrm flipV="1">
                  <a:off x="330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28" name="Line 129">
                  <a:extLst>
                    <a:ext uri="{FF2B5EF4-FFF2-40B4-BE49-F238E27FC236}">
                      <a16:creationId xmlns:a16="http://schemas.microsoft.com/office/drawing/2014/main" id="{F29BA0A8-DAAD-0D0E-CF56-504918C8148F}"/>
                    </a:ext>
                  </a:extLst>
                </p:cNvPr>
                <p:cNvSpPr>
                  <a:spLocks noChangeShapeType="1"/>
                </p:cNvSpPr>
                <p:nvPr/>
              </p:nvSpPr>
              <p:spPr bwMode="auto">
                <a:xfrm>
                  <a:off x="335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29" name="Line 130">
                  <a:extLst>
                    <a:ext uri="{FF2B5EF4-FFF2-40B4-BE49-F238E27FC236}">
                      <a16:creationId xmlns:a16="http://schemas.microsoft.com/office/drawing/2014/main" id="{127FB2C0-4022-4C31-4793-A307F7C36BF6}"/>
                    </a:ext>
                  </a:extLst>
                </p:cNvPr>
                <p:cNvSpPr>
                  <a:spLocks noChangeShapeType="1"/>
                </p:cNvSpPr>
                <p:nvPr/>
              </p:nvSpPr>
              <p:spPr bwMode="auto">
                <a:xfrm flipV="1">
                  <a:off x="340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30" name="Line 131">
                  <a:extLst>
                    <a:ext uri="{FF2B5EF4-FFF2-40B4-BE49-F238E27FC236}">
                      <a16:creationId xmlns:a16="http://schemas.microsoft.com/office/drawing/2014/main" id="{3C9B9D6A-E3C1-BEA5-41B5-93FA59DD9941}"/>
                    </a:ext>
                  </a:extLst>
                </p:cNvPr>
                <p:cNvSpPr>
                  <a:spLocks noChangeShapeType="1"/>
                </p:cNvSpPr>
                <p:nvPr/>
              </p:nvSpPr>
              <p:spPr bwMode="auto">
                <a:xfrm>
                  <a:off x="345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31" name="Line 132">
                  <a:extLst>
                    <a:ext uri="{FF2B5EF4-FFF2-40B4-BE49-F238E27FC236}">
                      <a16:creationId xmlns:a16="http://schemas.microsoft.com/office/drawing/2014/main" id="{4E0B119A-FD87-8FD2-3915-27BB2775400F}"/>
                    </a:ext>
                  </a:extLst>
                </p:cNvPr>
                <p:cNvSpPr>
                  <a:spLocks noChangeShapeType="1"/>
                </p:cNvSpPr>
                <p:nvPr/>
              </p:nvSpPr>
              <p:spPr bwMode="auto">
                <a:xfrm flipV="1">
                  <a:off x="350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32" name="Line 133">
                  <a:extLst>
                    <a:ext uri="{FF2B5EF4-FFF2-40B4-BE49-F238E27FC236}">
                      <a16:creationId xmlns:a16="http://schemas.microsoft.com/office/drawing/2014/main" id="{2EDC1AA2-A418-4443-E598-4D1F98505705}"/>
                    </a:ext>
                  </a:extLst>
                </p:cNvPr>
                <p:cNvSpPr>
                  <a:spLocks noChangeShapeType="1"/>
                </p:cNvSpPr>
                <p:nvPr/>
              </p:nvSpPr>
              <p:spPr bwMode="auto">
                <a:xfrm>
                  <a:off x="354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33" name="Line 134">
                  <a:extLst>
                    <a:ext uri="{FF2B5EF4-FFF2-40B4-BE49-F238E27FC236}">
                      <a16:creationId xmlns:a16="http://schemas.microsoft.com/office/drawing/2014/main" id="{0A5C8E35-680C-6FC6-6B50-E61036DB8C03}"/>
                    </a:ext>
                  </a:extLst>
                </p:cNvPr>
                <p:cNvSpPr>
                  <a:spLocks noChangeShapeType="1"/>
                </p:cNvSpPr>
                <p:nvPr/>
              </p:nvSpPr>
              <p:spPr bwMode="auto">
                <a:xfrm flipV="1">
                  <a:off x="359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34" name="Line 135">
                  <a:extLst>
                    <a:ext uri="{FF2B5EF4-FFF2-40B4-BE49-F238E27FC236}">
                      <a16:creationId xmlns:a16="http://schemas.microsoft.com/office/drawing/2014/main" id="{AEAF0B32-642E-767E-6529-C342D295F2E0}"/>
                    </a:ext>
                  </a:extLst>
                </p:cNvPr>
                <p:cNvSpPr>
                  <a:spLocks noChangeShapeType="1"/>
                </p:cNvSpPr>
                <p:nvPr/>
              </p:nvSpPr>
              <p:spPr bwMode="auto">
                <a:xfrm>
                  <a:off x="364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35" name="Line 136">
                  <a:extLst>
                    <a:ext uri="{FF2B5EF4-FFF2-40B4-BE49-F238E27FC236}">
                      <a16:creationId xmlns:a16="http://schemas.microsoft.com/office/drawing/2014/main" id="{20FC1C3F-0681-C906-E665-87400C44553B}"/>
                    </a:ext>
                  </a:extLst>
                </p:cNvPr>
                <p:cNvSpPr>
                  <a:spLocks noChangeShapeType="1"/>
                </p:cNvSpPr>
                <p:nvPr/>
              </p:nvSpPr>
              <p:spPr bwMode="auto">
                <a:xfrm flipV="1">
                  <a:off x="369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36" name="Line 137">
                  <a:extLst>
                    <a:ext uri="{FF2B5EF4-FFF2-40B4-BE49-F238E27FC236}">
                      <a16:creationId xmlns:a16="http://schemas.microsoft.com/office/drawing/2014/main" id="{14F0E81D-E0D7-CA37-8CA4-16F651680F36}"/>
                    </a:ext>
                  </a:extLst>
                </p:cNvPr>
                <p:cNvSpPr>
                  <a:spLocks noChangeShapeType="1"/>
                </p:cNvSpPr>
                <p:nvPr/>
              </p:nvSpPr>
              <p:spPr bwMode="auto">
                <a:xfrm>
                  <a:off x="374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37" name="Line 138">
                  <a:extLst>
                    <a:ext uri="{FF2B5EF4-FFF2-40B4-BE49-F238E27FC236}">
                      <a16:creationId xmlns:a16="http://schemas.microsoft.com/office/drawing/2014/main" id="{8303BDB1-DF18-B66E-676C-EFB30495B36E}"/>
                    </a:ext>
                  </a:extLst>
                </p:cNvPr>
                <p:cNvSpPr>
                  <a:spLocks noChangeShapeType="1"/>
                </p:cNvSpPr>
                <p:nvPr/>
              </p:nvSpPr>
              <p:spPr bwMode="auto">
                <a:xfrm flipV="1">
                  <a:off x="378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38" name="Line 139">
                  <a:extLst>
                    <a:ext uri="{FF2B5EF4-FFF2-40B4-BE49-F238E27FC236}">
                      <a16:creationId xmlns:a16="http://schemas.microsoft.com/office/drawing/2014/main" id="{7C31A347-A654-BBB9-F0CE-64829E2DD241}"/>
                    </a:ext>
                  </a:extLst>
                </p:cNvPr>
                <p:cNvSpPr>
                  <a:spLocks noChangeShapeType="1"/>
                </p:cNvSpPr>
                <p:nvPr/>
              </p:nvSpPr>
              <p:spPr bwMode="auto">
                <a:xfrm>
                  <a:off x="383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39" name="Line 140">
                  <a:extLst>
                    <a:ext uri="{FF2B5EF4-FFF2-40B4-BE49-F238E27FC236}">
                      <a16:creationId xmlns:a16="http://schemas.microsoft.com/office/drawing/2014/main" id="{9485A56E-7F1A-DF1C-8050-32DB086EE0BD}"/>
                    </a:ext>
                  </a:extLst>
                </p:cNvPr>
                <p:cNvSpPr>
                  <a:spLocks noChangeShapeType="1"/>
                </p:cNvSpPr>
                <p:nvPr/>
              </p:nvSpPr>
              <p:spPr bwMode="auto">
                <a:xfrm flipV="1">
                  <a:off x="388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40" name="Line 141">
                  <a:extLst>
                    <a:ext uri="{FF2B5EF4-FFF2-40B4-BE49-F238E27FC236}">
                      <a16:creationId xmlns:a16="http://schemas.microsoft.com/office/drawing/2014/main" id="{8F6D6D99-CD03-FBA4-F4A9-0EA76CC60971}"/>
                    </a:ext>
                  </a:extLst>
                </p:cNvPr>
                <p:cNvSpPr>
                  <a:spLocks noChangeShapeType="1"/>
                </p:cNvSpPr>
                <p:nvPr/>
              </p:nvSpPr>
              <p:spPr bwMode="auto">
                <a:xfrm>
                  <a:off x="393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41" name="Line 142">
                  <a:extLst>
                    <a:ext uri="{FF2B5EF4-FFF2-40B4-BE49-F238E27FC236}">
                      <a16:creationId xmlns:a16="http://schemas.microsoft.com/office/drawing/2014/main" id="{28F2C279-C57C-1B36-056B-430190CEF1DF}"/>
                    </a:ext>
                  </a:extLst>
                </p:cNvPr>
                <p:cNvSpPr>
                  <a:spLocks noChangeShapeType="1"/>
                </p:cNvSpPr>
                <p:nvPr/>
              </p:nvSpPr>
              <p:spPr bwMode="auto">
                <a:xfrm flipV="1">
                  <a:off x="398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42" name="Line 143">
                  <a:extLst>
                    <a:ext uri="{FF2B5EF4-FFF2-40B4-BE49-F238E27FC236}">
                      <a16:creationId xmlns:a16="http://schemas.microsoft.com/office/drawing/2014/main" id="{CCD26474-D999-5197-EFD9-0CACD8301056}"/>
                    </a:ext>
                  </a:extLst>
                </p:cNvPr>
                <p:cNvSpPr>
                  <a:spLocks noChangeShapeType="1"/>
                </p:cNvSpPr>
                <p:nvPr/>
              </p:nvSpPr>
              <p:spPr bwMode="auto">
                <a:xfrm>
                  <a:off x="402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43" name="Line 144">
                  <a:extLst>
                    <a:ext uri="{FF2B5EF4-FFF2-40B4-BE49-F238E27FC236}">
                      <a16:creationId xmlns:a16="http://schemas.microsoft.com/office/drawing/2014/main" id="{5382F7F1-EE20-52CA-EEEA-F12758EC7434}"/>
                    </a:ext>
                  </a:extLst>
                </p:cNvPr>
                <p:cNvSpPr>
                  <a:spLocks noChangeShapeType="1"/>
                </p:cNvSpPr>
                <p:nvPr/>
              </p:nvSpPr>
              <p:spPr bwMode="auto">
                <a:xfrm flipV="1">
                  <a:off x="407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44" name="Line 145">
                  <a:extLst>
                    <a:ext uri="{FF2B5EF4-FFF2-40B4-BE49-F238E27FC236}">
                      <a16:creationId xmlns:a16="http://schemas.microsoft.com/office/drawing/2014/main" id="{35C2ED48-BC56-B1D4-880F-365FE6064CE3}"/>
                    </a:ext>
                  </a:extLst>
                </p:cNvPr>
                <p:cNvSpPr>
                  <a:spLocks noChangeShapeType="1"/>
                </p:cNvSpPr>
                <p:nvPr/>
              </p:nvSpPr>
              <p:spPr bwMode="auto">
                <a:xfrm>
                  <a:off x="412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45" name="Line 146">
                  <a:extLst>
                    <a:ext uri="{FF2B5EF4-FFF2-40B4-BE49-F238E27FC236}">
                      <a16:creationId xmlns:a16="http://schemas.microsoft.com/office/drawing/2014/main" id="{DA391709-124F-A802-1E0A-08A9782020D7}"/>
                    </a:ext>
                  </a:extLst>
                </p:cNvPr>
                <p:cNvSpPr>
                  <a:spLocks noChangeShapeType="1"/>
                </p:cNvSpPr>
                <p:nvPr/>
              </p:nvSpPr>
              <p:spPr bwMode="auto">
                <a:xfrm flipV="1">
                  <a:off x="417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46" name="Line 147">
                  <a:extLst>
                    <a:ext uri="{FF2B5EF4-FFF2-40B4-BE49-F238E27FC236}">
                      <a16:creationId xmlns:a16="http://schemas.microsoft.com/office/drawing/2014/main" id="{0D3FFDCA-32E7-2E82-1D96-52DB2A0AE620}"/>
                    </a:ext>
                  </a:extLst>
                </p:cNvPr>
                <p:cNvSpPr>
                  <a:spLocks noChangeShapeType="1"/>
                </p:cNvSpPr>
                <p:nvPr/>
              </p:nvSpPr>
              <p:spPr bwMode="auto">
                <a:xfrm>
                  <a:off x="422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47" name="Line 148">
                  <a:extLst>
                    <a:ext uri="{FF2B5EF4-FFF2-40B4-BE49-F238E27FC236}">
                      <a16:creationId xmlns:a16="http://schemas.microsoft.com/office/drawing/2014/main" id="{897A9FFA-C6D9-C419-CB4C-718320EF2C24}"/>
                    </a:ext>
                  </a:extLst>
                </p:cNvPr>
                <p:cNvSpPr>
                  <a:spLocks noChangeShapeType="1"/>
                </p:cNvSpPr>
                <p:nvPr/>
              </p:nvSpPr>
              <p:spPr bwMode="auto">
                <a:xfrm flipV="1">
                  <a:off x="426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48" name="Line 149">
                  <a:extLst>
                    <a:ext uri="{FF2B5EF4-FFF2-40B4-BE49-F238E27FC236}">
                      <a16:creationId xmlns:a16="http://schemas.microsoft.com/office/drawing/2014/main" id="{043F16F5-92CA-AD02-96D0-CFE0EFF4B96B}"/>
                    </a:ext>
                  </a:extLst>
                </p:cNvPr>
                <p:cNvSpPr>
                  <a:spLocks noChangeShapeType="1"/>
                </p:cNvSpPr>
                <p:nvPr/>
              </p:nvSpPr>
              <p:spPr bwMode="auto">
                <a:xfrm>
                  <a:off x="431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49" name="Line 150">
                  <a:extLst>
                    <a:ext uri="{FF2B5EF4-FFF2-40B4-BE49-F238E27FC236}">
                      <a16:creationId xmlns:a16="http://schemas.microsoft.com/office/drawing/2014/main" id="{B6EAF5CA-5724-8F8D-8E1A-313ACADE8BE8}"/>
                    </a:ext>
                  </a:extLst>
                </p:cNvPr>
                <p:cNvSpPr>
                  <a:spLocks noChangeShapeType="1"/>
                </p:cNvSpPr>
                <p:nvPr/>
              </p:nvSpPr>
              <p:spPr bwMode="auto">
                <a:xfrm flipV="1">
                  <a:off x="436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50" name="Line 151">
                  <a:extLst>
                    <a:ext uri="{FF2B5EF4-FFF2-40B4-BE49-F238E27FC236}">
                      <a16:creationId xmlns:a16="http://schemas.microsoft.com/office/drawing/2014/main" id="{10B56E24-B936-9304-D15E-1582B406C102}"/>
                    </a:ext>
                  </a:extLst>
                </p:cNvPr>
                <p:cNvSpPr>
                  <a:spLocks noChangeShapeType="1"/>
                </p:cNvSpPr>
                <p:nvPr/>
              </p:nvSpPr>
              <p:spPr bwMode="auto">
                <a:xfrm>
                  <a:off x="4413"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51" name="Line 152">
                  <a:extLst>
                    <a:ext uri="{FF2B5EF4-FFF2-40B4-BE49-F238E27FC236}">
                      <a16:creationId xmlns:a16="http://schemas.microsoft.com/office/drawing/2014/main" id="{781B5D86-0330-3E47-5188-1AA3E827D9B4}"/>
                    </a:ext>
                  </a:extLst>
                </p:cNvPr>
                <p:cNvSpPr>
                  <a:spLocks noChangeShapeType="1"/>
                </p:cNvSpPr>
                <p:nvPr/>
              </p:nvSpPr>
              <p:spPr bwMode="auto">
                <a:xfrm flipV="1">
                  <a:off x="4461"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52" name="Line 153">
                  <a:extLst>
                    <a:ext uri="{FF2B5EF4-FFF2-40B4-BE49-F238E27FC236}">
                      <a16:creationId xmlns:a16="http://schemas.microsoft.com/office/drawing/2014/main" id="{7F5A98CC-C6F5-3A2E-034B-22120CF5F969}"/>
                    </a:ext>
                  </a:extLst>
                </p:cNvPr>
                <p:cNvSpPr>
                  <a:spLocks noChangeShapeType="1"/>
                </p:cNvSpPr>
                <p:nvPr/>
              </p:nvSpPr>
              <p:spPr bwMode="auto">
                <a:xfrm>
                  <a:off x="4509"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53" name="Line 154">
                  <a:extLst>
                    <a:ext uri="{FF2B5EF4-FFF2-40B4-BE49-F238E27FC236}">
                      <a16:creationId xmlns:a16="http://schemas.microsoft.com/office/drawing/2014/main" id="{29A6FBE6-83BD-DE5A-519E-166AC8E83165}"/>
                    </a:ext>
                  </a:extLst>
                </p:cNvPr>
                <p:cNvSpPr>
                  <a:spLocks noChangeShapeType="1"/>
                </p:cNvSpPr>
                <p:nvPr/>
              </p:nvSpPr>
              <p:spPr bwMode="auto">
                <a:xfrm flipV="1">
                  <a:off x="4557"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54" name="Line 155">
                  <a:extLst>
                    <a:ext uri="{FF2B5EF4-FFF2-40B4-BE49-F238E27FC236}">
                      <a16:creationId xmlns:a16="http://schemas.microsoft.com/office/drawing/2014/main" id="{B6E1D3CF-CEF8-AD3D-24FF-1AA16E71854A}"/>
                    </a:ext>
                  </a:extLst>
                </p:cNvPr>
                <p:cNvSpPr>
                  <a:spLocks noChangeShapeType="1"/>
                </p:cNvSpPr>
                <p:nvPr/>
              </p:nvSpPr>
              <p:spPr bwMode="auto">
                <a:xfrm>
                  <a:off x="4605" y="1473"/>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sp>
            <p:nvSpPr>
              <p:cNvPr id="14" name="Rectangle 156" descr="White Marble">
                <a:extLst>
                  <a:ext uri="{FF2B5EF4-FFF2-40B4-BE49-F238E27FC236}">
                    <a16:creationId xmlns:a16="http://schemas.microsoft.com/office/drawing/2014/main" id="{59B38D13-0C57-24F3-2B14-B63D2659DC6A}"/>
                  </a:ext>
                </a:extLst>
              </p:cNvPr>
              <p:cNvSpPr>
                <a:spLocks noChangeArrowheads="1"/>
              </p:cNvSpPr>
              <p:nvPr/>
            </p:nvSpPr>
            <p:spPr bwMode="auto">
              <a:xfrm>
                <a:off x="1211" y="1988"/>
                <a:ext cx="3448" cy="328"/>
              </a:xfrm>
              <a:prstGeom prst="rect">
                <a:avLst/>
              </a:prstGeom>
              <a:blipFill dpi="0" rotWithShape="0">
                <a:blip r:embed="rId8"/>
                <a:srcRect/>
                <a:tile tx="0" ty="0" sx="100000" sy="100000" flip="none" algn="tl"/>
              </a:blip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15" name="Group 157">
                <a:extLst>
                  <a:ext uri="{FF2B5EF4-FFF2-40B4-BE49-F238E27FC236}">
                    <a16:creationId xmlns:a16="http://schemas.microsoft.com/office/drawing/2014/main" id="{AD76D96E-BC12-5A92-0F00-03AF7224FB81}"/>
                  </a:ext>
                </a:extLst>
              </p:cNvPr>
              <p:cNvGrpSpPr>
                <a:grpSpLocks/>
              </p:cNvGrpSpPr>
              <p:nvPr/>
            </p:nvGrpSpPr>
            <p:grpSpPr bwMode="auto">
              <a:xfrm>
                <a:off x="1200" y="1925"/>
                <a:ext cx="3455" cy="47"/>
                <a:chOff x="1197" y="1617"/>
                <a:chExt cx="3455" cy="47"/>
              </a:xfrm>
            </p:grpSpPr>
            <p:sp>
              <p:nvSpPr>
                <p:cNvPr id="37" name="Rectangle 158">
                  <a:extLst>
                    <a:ext uri="{FF2B5EF4-FFF2-40B4-BE49-F238E27FC236}">
                      <a16:creationId xmlns:a16="http://schemas.microsoft.com/office/drawing/2014/main" id="{5B898C80-0E24-A2FB-01F8-53FED288FCFF}"/>
                    </a:ext>
                  </a:extLst>
                </p:cNvPr>
                <p:cNvSpPr>
                  <a:spLocks noChangeArrowheads="1"/>
                </p:cNvSpPr>
                <p:nvPr/>
              </p:nvSpPr>
              <p:spPr bwMode="auto">
                <a:xfrm>
                  <a:off x="1200" y="1620"/>
                  <a:ext cx="3448" cy="40"/>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8" name="Line 159">
                  <a:extLst>
                    <a:ext uri="{FF2B5EF4-FFF2-40B4-BE49-F238E27FC236}">
                      <a16:creationId xmlns:a16="http://schemas.microsoft.com/office/drawing/2014/main" id="{281B3C23-ED05-D0C8-A3D0-4965042C7A5C}"/>
                    </a:ext>
                  </a:extLst>
                </p:cNvPr>
                <p:cNvSpPr>
                  <a:spLocks noChangeShapeType="1"/>
                </p:cNvSpPr>
                <p:nvPr/>
              </p:nvSpPr>
              <p:spPr bwMode="auto">
                <a:xfrm flipV="1">
                  <a:off x="119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39" name="Line 160">
                  <a:extLst>
                    <a:ext uri="{FF2B5EF4-FFF2-40B4-BE49-F238E27FC236}">
                      <a16:creationId xmlns:a16="http://schemas.microsoft.com/office/drawing/2014/main" id="{6A8490FD-4D9E-C665-9958-F9AFEDA3133C}"/>
                    </a:ext>
                  </a:extLst>
                </p:cNvPr>
                <p:cNvSpPr>
                  <a:spLocks noChangeShapeType="1"/>
                </p:cNvSpPr>
                <p:nvPr/>
              </p:nvSpPr>
              <p:spPr bwMode="auto">
                <a:xfrm>
                  <a:off x="124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0" name="Line 161">
                  <a:extLst>
                    <a:ext uri="{FF2B5EF4-FFF2-40B4-BE49-F238E27FC236}">
                      <a16:creationId xmlns:a16="http://schemas.microsoft.com/office/drawing/2014/main" id="{81C51FF6-A21A-0881-7DC9-23F19B108B4A}"/>
                    </a:ext>
                  </a:extLst>
                </p:cNvPr>
                <p:cNvSpPr>
                  <a:spLocks noChangeShapeType="1"/>
                </p:cNvSpPr>
                <p:nvPr/>
              </p:nvSpPr>
              <p:spPr bwMode="auto">
                <a:xfrm flipV="1">
                  <a:off x="129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1" name="Line 162">
                  <a:extLst>
                    <a:ext uri="{FF2B5EF4-FFF2-40B4-BE49-F238E27FC236}">
                      <a16:creationId xmlns:a16="http://schemas.microsoft.com/office/drawing/2014/main" id="{1EDF1ED8-F8E9-86B6-9C32-D4A141A55F17}"/>
                    </a:ext>
                  </a:extLst>
                </p:cNvPr>
                <p:cNvSpPr>
                  <a:spLocks noChangeShapeType="1"/>
                </p:cNvSpPr>
                <p:nvPr/>
              </p:nvSpPr>
              <p:spPr bwMode="auto">
                <a:xfrm>
                  <a:off x="134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2" name="Line 163">
                  <a:extLst>
                    <a:ext uri="{FF2B5EF4-FFF2-40B4-BE49-F238E27FC236}">
                      <a16:creationId xmlns:a16="http://schemas.microsoft.com/office/drawing/2014/main" id="{C0F8FCF7-C3C8-684D-94BB-DB4A570B40BA}"/>
                    </a:ext>
                  </a:extLst>
                </p:cNvPr>
                <p:cNvSpPr>
                  <a:spLocks noChangeShapeType="1"/>
                </p:cNvSpPr>
                <p:nvPr/>
              </p:nvSpPr>
              <p:spPr bwMode="auto">
                <a:xfrm flipV="1">
                  <a:off x="138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3" name="Line 164">
                  <a:extLst>
                    <a:ext uri="{FF2B5EF4-FFF2-40B4-BE49-F238E27FC236}">
                      <a16:creationId xmlns:a16="http://schemas.microsoft.com/office/drawing/2014/main" id="{56659B89-719A-7ECB-62EB-57C588543285}"/>
                    </a:ext>
                  </a:extLst>
                </p:cNvPr>
                <p:cNvSpPr>
                  <a:spLocks noChangeShapeType="1"/>
                </p:cNvSpPr>
                <p:nvPr/>
              </p:nvSpPr>
              <p:spPr bwMode="auto">
                <a:xfrm>
                  <a:off x="143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4" name="Line 165">
                  <a:extLst>
                    <a:ext uri="{FF2B5EF4-FFF2-40B4-BE49-F238E27FC236}">
                      <a16:creationId xmlns:a16="http://schemas.microsoft.com/office/drawing/2014/main" id="{E0133359-6051-78DC-4B6B-33E1601EBC5F}"/>
                    </a:ext>
                  </a:extLst>
                </p:cNvPr>
                <p:cNvSpPr>
                  <a:spLocks noChangeShapeType="1"/>
                </p:cNvSpPr>
                <p:nvPr/>
              </p:nvSpPr>
              <p:spPr bwMode="auto">
                <a:xfrm flipV="1">
                  <a:off x="148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5" name="Line 166">
                  <a:extLst>
                    <a:ext uri="{FF2B5EF4-FFF2-40B4-BE49-F238E27FC236}">
                      <a16:creationId xmlns:a16="http://schemas.microsoft.com/office/drawing/2014/main" id="{D813F51A-0D51-759F-7B77-53516F02377D}"/>
                    </a:ext>
                  </a:extLst>
                </p:cNvPr>
                <p:cNvSpPr>
                  <a:spLocks noChangeShapeType="1"/>
                </p:cNvSpPr>
                <p:nvPr/>
              </p:nvSpPr>
              <p:spPr bwMode="auto">
                <a:xfrm>
                  <a:off x="153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6" name="Line 167">
                  <a:extLst>
                    <a:ext uri="{FF2B5EF4-FFF2-40B4-BE49-F238E27FC236}">
                      <a16:creationId xmlns:a16="http://schemas.microsoft.com/office/drawing/2014/main" id="{2D8F01BE-6D0B-CEC9-F18E-B39F0118BE21}"/>
                    </a:ext>
                  </a:extLst>
                </p:cNvPr>
                <p:cNvSpPr>
                  <a:spLocks noChangeShapeType="1"/>
                </p:cNvSpPr>
                <p:nvPr/>
              </p:nvSpPr>
              <p:spPr bwMode="auto">
                <a:xfrm flipV="1">
                  <a:off x="158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7" name="Line 168">
                  <a:extLst>
                    <a:ext uri="{FF2B5EF4-FFF2-40B4-BE49-F238E27FC236}">
                      <a16:creationId xmlns:a16="http://schemas.microsoft.com/office/drawing/2014/main" id="{F8C1DCAD-82CF-F83E-8E38-74D8467C550F}"/>
                    </a:ext>
                  </a:extLst>
                </p:cNvPr>
                <p:cNvSpPr>
                  <a:spLocks noChangeShapeType="1"/>
                </p:cNvSpPr>
                <p:nvPr/>
              </p:nvSpPr>
              <p:spPr bwMode="auto">
                <a:xfrm>
                  <a:off x="162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8" name="Line 169">
                  <a:extLst>
                    <a:ext uri="{FF2B5EF4-FFF2-40B4-BE49-F238E27FC236}">
                      <a16:creationId xmlns:a16="http://schemas.microsoft.com/office/drawing/2014/main" id="{5328A676-EEAD-BCAD-22A9-2C06CFBC1B73}"/>
                    </a:ext>
                  </a:extLst>
                </p:cNvPr>
                <p:cNvSpPr>
                  <a:spLocks noChangeShapeType="1"/>
                </p:cNvSpPr>
                <p:nvPr/>
              </p:nvSpPr>
              <p:spPr bwMode="auto">
                <a:xfrm flipV="1">
                  <a:off x="167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9" name="Line 170">
                  <a:extLst>
                    <a:ext uri="{FF2B5EF4-FFF2-40B4-BE49-F238E27FC236}">
                      <a16:creationId xmlns:a16="http://schemas.microsoft.com/office/drawing/2014/main" id="{02C104ED-EE11-CC0D-01F7-ADE83758447C}"/>
                    </a:ext>
                  </a:extLst>
                </p:cNvPr>
                <p:cNvSpPr>
                  <a:spLocks noChangeShapeType="1"/>
                </p:cNvSpPr>
                <p:nvPr/>
              </p:nvSpPr>
              <p:spPr bwMode="auto">
                <a:xfrm>
                  <a:off x="172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1" name="Line 171">
                  <a:extLst>
                    <a:ext uri="{FF2B5EF4-FFF2-40B4-BE49-F238E27FC236}">
                      <a16:creationId xmlns:a16="http://schemas.microsoft.com/office/drawing/2014/main" id="{2A7C6E90-5128-6A33-7311-FAC66FBA6D0A}"/>
                    </a:ext>
                  </a:extLst>
                </p:cNvPr>
                <p:cNvSpPr>
                  <a:spLocks noChangeShapeType="1"/>
                </p:cNvSpPr>
                <p:nvPr/>
              </p:nvSpPr>
              <p:spPr bwMode="auto">
                <a:xfrm flipV="1">
                  <a:off x="177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2" name="Line 172">
                  <a:extLst>
                    <a:ext uri="{FF2B5EF4-FFF2-40B4-BE49-F238E27FC236}">
                      <a16:creationId xmlns:a16="http://schemas.microsoft.com/office/drawing/2014/main" id="{15A8E1AE-9BB6-B811-9B8D-60CCE99C072B}"/>
                    </a:ext>
                  </a:extLst>
                </p:cNvPr>
                <p:cNvSpPr>
                  <a:spLocks noChangeShapeType="1"/>
                </p:cNvSpPr>
                <p:nvPr/>
              </p:nvSpPr>
              <p:spPr bwMode="auto">
                <a:xfrm>
                  <a:off x="182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3" name="Line 173">
                  <a:extLst>
                    <a:ext uri="{FF2B5EF4-FFF2-40B4-BE49-F238E27FC236}">
                      <a16:creationId xmlns:a16="http://schemas.microsoft.com/office/drawing/2014/main" id="{2DDC354E-D3C6-1B4B-0575-E1D1AB8E0E13}"/>
                    </a:ext>
                  </a:extLst>
                </p:cNvPr>
                <p:cNvSpPr>
                  <a:spLocks noChangeShapeType="1"/>
                </p:cNvSpPr>
                <p:nvPr/>
              </p:nvSpPr>
              <p:spPr bwMode="auto">
                <a:xfrm flipV="1">
                  <a:off x="186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4" name="Line 174">
                  <a:extLst>
                    <a:ext uri="{FF2B5EF4-FFF2-40B4-BE49-F238E27FC236}">
                      <a16:creationId xmlns:a16="http://schemas.microsoft.com/office/drawing/2014/main" id="{FD236F7F-8048-BE25-55A6-4EBE2C8C07EB}"/>
                    </a:ext>
                  </a:extLst>
                </p:cNvPr>
                <p:cNvSpPr>
                  <a:spLocks noChangeShapeType="1"/>
                </p:cNvSpPr>
                <p:nvPr/>
              </p:nvSpPr>
              <p:spPr bwMode="auto">
                <a:xfrm>
                  <a:off x="191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5" name="Line 175">
                  <a:extLst>
                    <a:ext uri="{FF2B5EF4-FFF2-40B4-BE49-F238E27FC236}">
                      <a16:creationId xmlns:a16="http://schemas.microsoft.com/office/drawing/2014/main" id="{624F13CD-56F2-1B7E-B715-FBFF8D8B0E0E}"/>
                    </a:ext>
                  </a:extLst>
                </p:cNvPr>
                <p:cNvSpPr>
                  <a:spLocks noChangeShapeType="1"/>
                </p:cNvSpPr>
                <p:nvPr/>
              </p:nvSpPr>
              <p:spPr bwMode="auto">
                <a:xfrm flipV="1">
                  <a:off x="196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6" name="Line 176">
                  <a:extLst>
                    <a:ext uri="{FF2B5EF4-FFF2-40B4-BE49-F238E27FC236}">
                      <a16:creationId xmlns:a16="http://schemas.microsoft.com/office/drawing/2014/main" id="{38C021B8-D804-E473-92CD-79648611EC94}"/>
                    </a:ext>
                  </a:extLst>
                </p:cNvPr>
                <p:cNvSpPr>
                  <a:spLocks noChangeShapeType="1"/>
                </p:cNvSpPr>
                <p:nvPr/>
              </p:nvSpPr>
              <p:spPr bwMode="auto">
                <a:xfrm>
                  <a:off x="201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7" name="Line 177">
                  <a:extLst>
                    <a:ext uri="{FF2B5EF4-FFF2-40B4-BE49-F238E27FC236}">
                      <a16:creationId xmlns:a16="http://schemas.microsoft.com/office/drawing/2014/main" id="{B558B653-56B9-368C-F959-C95CDE27B29E}"/>
                    </a:ext>
                  </a:extLst>
                </p:cNvPr>
                <p:cNvSpPr>
                  <a:spLocks noChangeShapeType="1"/>
                </p:cNvSpPr>
                <p:nvPr/>
              </p:nvSpPr>
              <p:spPr bwMode="auto">
                <a:xfrm flipV="1">
                  <a:off x="206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8" name="Line 178">
                  <a:extLst>
                    <a:ext uri="{FF2B5EF4-FFF2-40B4-BE49-F238E27FC236}">
                      <a16:creationId xmlns:a16="http://schemas.microsoft.com/office/drawing/2014/main" id="{EE194390-A6B5-DD2E-2E18-E78C58BB15D7}"/>
                    </a:ext>
                  </a:extLst>
                </p:cNvPr>
                <p:cNvSpPr>
                  <a:spLocks noChangeShapeType="1"/>
                </p:cNvSpPr>
                <p:nvPr/>
              </p:nvSpPr>
              <p:spPr bwMode="auto">
                <a:xfrm>
                  <a:off x="210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9" name="Line 179">
                  <a:extLst>
                    <a:ext uri="{FF2B5EF4-FFF2-40B4-BE49-F238E27FC236}">
                      <a16:creationId xmlns:a16="http://schemas.microsoft.com/office/drawing/2014/main" id="{BB1797C4-0B88-D055-8BF7-C3E3759B798C}"/>
                    </a:ext>
                  </a:extLst>
                </p:cNvPr>
                <p:cNvSpPr>
                  <a:spLocks noChangeShapeType="1"/>
                </p:cNvSpPr>
                <p:nvPr/>
              </p:nvSpPr>
              <p:spPr bwMode="auto">
                <a:xfrm flipV="1">
                  <a:off x="215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60" name="Line 180">
                  <a:extLst>
                    <a:ext uri="{FF2B5EF4-FFF2-40B4-BE49-F238E27FC236}">
                      <a16:creationId xmlns:a16="http://schemas.microsoft.com/office/drawing/2014/main" id="{EA77F5B6-9092-EAA0-9704-D2407FB9BF70}"/>
                    </a:ext>
                  </a:extLst>
                </p:cNvPr>
                <p:cNvSpPr>
                  <a:spLocks noChangeShapeType="1"/>
                </p:cNvSpPr>
                <p:nvPr/>
              </p:nvSpPr>
              <p:spPr bwMode="auto">
                <a:xfrm>
                  <a:off x="220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61" name="Line 181">
                  <a:extLst>
                    <a:ext uri="{FF2B5EF4-FFF2-40B4-BE49-F238E27FC236}">
                      <a16:creationId xmlns:a16="http://schemas.microsoft.com/office/drawing/2014/main" id="{7A8ED34D-3B8A-0B1A-84AA-1614CEC5B067}"/>
                    </a:ext>
                  </a:extLst>
                </p:cNvPr>
                <p:cNvSpPr>
                  <a:spLocks noChangeShapeType="1"/>
                </p:cNvSpPr>
                <p:nvPr/>
              </p:nvSpPr>
              <p:spPr bwMode="auto">
                <a:xfrm flipV="1">
                  <a:off x="225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62" name="Line 182">
                  <a:extLst>
                    <a:ext uri="{FF2B5EF4-FFF2-40B4-BE49-F238E27FC236}">
                      <a16:creationId xmlns:a16="http://schemas.microsoft.com/office/drawing/2014/main" id="{D94528F9-7DCF-1BCD-67A4-1ED32FC5DDB4}"/>
                    </a:ext>
                  </a:extLst>
                </p:cNvPr>
                <p:cNvSpPr>
                  <a:spLocks noChangeShapeType="1"/>
                </p:cNvSpPr>
                <p:nvPr/>
              </p:nvSpPr>
              <p:spPr bwMode="auto">
                <a:xfrm>
                  <a:off x="230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63" name="Line 183">
                  <a:extLst>
                    <a:ext uri="{FF2B5EF4-FFF2-40B4-BE49-F238E27FC236}">
                      <a16:creationId xmlns:a16="http://schemas.microsoft.com/office/drawing/2014/main" id="{673808ED-4106-D044-CFE5-2743A34AA8DE}"/>
                    </a:ext>
                  </a:extLst>
                </p:cNvPr>
                <p:cNvSpPr>
                  <a:spLocks noChangeShapeType="1"/>
                </p:cNvSpPr>
                <p:nvPr/>
              </p:nvSpPr>
              <p:spPr bwMode="auto">
                <a:xfrm flipV="1">
                  <a:off x="234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2" name="Line 184">
                  <a:extLst>
                    <a:ext uri="{FF2B5EF4-FFF2-40B4-BE49-F238E27FC236}">
                      <a16:creationId xmlns:a16="http://schemas.microsoft.com/office/drawing/2014/main" id="{75B51960-956A-3D7D-8E40-2BEE039CA582}"/>
                    </a:ext>
                  </a:extLst>
                </p:cNvPr>
                <p:cNvSpPr>
                  <a:spLocks noChangeShapeType="1"/>
                </p:cNvSpPr>
                <p:nvPr/>
              </p:nvSpPr>
              <p:spPr bwMode="auto">
                <a:xfrm>
                  <a:off x="239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3" name="Line 185">
                  <a:extLst>
                    <a:ext uri="{FF2B5EF4-FFF2-40B4-BE49-F238E27FC236}">
                      <a16:creationId xmlns:a16="http://schemas.microsoft.com/office/drawing/2014/main" id="{DDD96EFF-6419-7C28-E0C5-7E409C99F78D}"/>
                    </a:ext>
                  </a:extLst>
                </p:cNvPr>
                <p:cNvSpPr>
                  <a:spLocks noChangeShapeType="1"/>
                </p:cNvSpPr>
                <p:nvPr/>
              </p:nvSpPr>
              <p:spPr bwMode="auto">
                <a:xfrm flipV="1">
                  <a:off x="244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4" name="Line 186">
                  <a:extLst>
                    <a:ext uri="{FF2B5EF4-FFF2-40B4-BE49-F238E27FC236}">
                      <a16:creationId xmlns:a16="http://schemas.microsoft.com/office/drawing/2014/main" id="{FF07F8C0-F17F-2BFF-9979-4C8EF7098922}"/>
                    </a:ext>
                  </a:extLst>
                </p:cNvPr>
                <p:cNvSpPr>
                  <a:spLocks noChangeShapeType="1"/>
                </p:cNvSpPr>
                <p:nvPr/>
              </p:nvSpPr>
              <p:spPr bwMode="auto">
                <a:xfrm>
                  <a:off x="249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5" name="Line 187">
                  <a:extLst>
                    <a:ext uri="{FF2B5EF4-FFF2-40B4-BE49-F238E27FC236}">
                      <a16:creationId xmlns:a16="http://schemas.microsoft.com/office/drawing/2014/main" id="{95317269-FFC5-DDC6-433F-29B1537198AA}"/>
                    </a:ext>
                  </a:extLst>
                </p:cNvPr>
                <p:cNvSpPr>
                  <a:spLocks noChangeShapeType="1"/>
                </p:cNvSpPr>
                <p:nvPr/>
              </p:nvSpPr>
              <p:spPr bwMode="auto">
                <a:xfrm flipV="1">
                  <a:off x="254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6" name="Line 188">
                  <a:extLst>
                    <a:ext uri="{FF2B5EF4-FFF2-40B4-BE49-F238E27FC236}">
                      <a16:creationId xmlns:a16="http://schemas.microsoft.com/office/drawing/2014/main" id="{DBEA7450-1619-B387-DBCA-A4C18C1946EF}"/>
                    </a:ext>
                  </a:extLst>
                </p:cNvPr>
                <p:cNvSpPr>
                  <a:spLocks noChangeShapeType="1"/>
                </p:cNvSpPr>
                <p:nvPr/>
              </p:nvSpPr>
              <p:spPr bwMode="auto">
                <a:xfrm>
                  <a:off x="258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7" name="Line 189">
                  <a:extLst>
                    <a:ext uri="{FF2B5EF4-FFF2-40B4-BE49-F238E27FC236}">
                      <a16:creationId xmlns:a16="http://schemas.microsoft.com/office/drawing/2014/main" id="{E586EE5B-1E42-2F6E-2AA7-FEC1F5E4712E}"/>
                    </a:ext>
                  </a:extLst>
                </p:cNvPr>
                <p:cNvSpPr>
                  <a:spLocks noChangeShapeType="1"/>
                </p:cNvSpPr>
                <p:nvPr/>
              </p:nvSpPr>
              <p:spPr bwMode="auto">
                <a:xfrm flipV="1">
                  <a:off x="263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8" name="Line 190">
                  <a:extLst>
                    <a:ext uri="{FF2B5EF4-FFF2-40B4-BE49-F238E27FC236}">
                      <a16:creationId xmlns:a16="http://schemas.microsoft.com/office/drawing/2014/main" id="{22E53247-6FA9-44EE-5AAB-166FB47712DD}"/>
                    </a:ext>
                  </a:extLst>
                </p:cNvPr>
                <p:cNvSpPr>
                  <a:spLocks noChangeShapeType="1"/>
                </p:cNvSpPr>
                <p:nvPr/>
              </p:nvSpPr>
              <p:spPr bwMode="auto">
                <a:xfrm>
                  <a:off x="268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9" name="Line 191">
                  <a:extLst>
                    <a:ext uri="{FF2B5EF4-FFF2-40B4-BE49-F238E27FC236}">
                      <a16:creationId xmlns:a16="http://schemas.microsoft.com/office/drawing/2014/main" id="{3B4496EE-44A5-5D71-8158-B59C04D989C0}"/>
                    </a:ext>
                  </a:extLst>
                </p:cNvPr>
                <p:cNvSpPr>
                  <a:spLocks noChangeShapeType="1"/>
                </p:cNvSpPr>
                <p:nvPr/>
              </p:nvSpPr>
              <p:spPr bwMode="auto">
                <a:xfrm flipV="1">
                  <a:off x="273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1" name="Line 192">
                  <a:extLst>
                    <a:ext uri="{FF2B5EF4-FFF2-40B4-BE49-F238E27FC236}">
                      <a16:creationId xmlns:a16="http://schemas.microsoft.com/office/drawing/2014/main" id="{2B38E668-E3B6-E483-F6C6-1A59C479857C}"/>
                    </a:ext>
                  </a:extLst>
                </p:cNvPr>
                <p:cNvSpPr>
                  <a:spLocks noChangeShapeType="1"/>
                </p:cNvSpPr>
                <p:nvPr/>
              </p:nvSpPr>
              <p:spPr bwMode="auto">
                <a:xfrm>
                  <a:off x="278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3" name="Line 193">
                  <a:extLst>
                    <a:ext uri="{FF2B5EF4-FFF2-40B4-BE49-F238E27FC236}">
                      <a16:creationId xmlns:a16="http://schemas.microsoft.com/office/drawing/2014/main" id="{C54B6391-65AC-8CD6-7374-94F2D68A4725}"/>
                    </a:ext>
                  </a:extLst>
                </p:cNvPr>
                <p:cNvSpPr>
                  <a:spLocks noChangeShapeType="1"/>
                </p:cNvSpPr>
                <p:nvPr/>
              </p:nvSpPr>
              <p:spPr bwMode="auto">
                <a:xfrm flipV="1">
                  <a:off x="282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5" name="Line 194">
                  <a:extLst>
                    <a:ext uri="{FF2B5EF4-FFF2-40B4-BE49-F238E27FC236}">
                      <a16:creationId xmlns:a16="http://schemas.microsoft.com/office/drawing/2014/main" id="{91DFE7D9-43A4-83DE-198C-AD5204C99AF9}"/>
                    </a:ext>
                  </a:extLst>
                </p:cNvPr>
                <p:cNvSpPr>
                  <a:spLocks noChangeShapeType="1"/>
                </p:cNvSpPr>
                <p:nvPr/>
              </p:nvSpPr>
              <p:spPr bwMode="auto">
                <a:xfrm>
                  <a:off x="287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6" name="Line 195">
                  <a:extLst>
                    <a:ext uri="{FF2B5EF4-FFF2-40B4-BE49-F238E27FC236}">
                      <a16:creationId xmlns:a16="http://schemas.microsoft.com/office/drawing/2014/main" id="{003DB710-778F-05B5-8AC6-5B4556CA970C}"/>
                    </a:ext>
                  </a:extLst>
                </p:cNvPr>
                <p:cNvSpPr>
                  <a:spLocks noChangeShapeType="1"/>
                </p:cNvSpPr>
                <p:nvPr/>
              </p:nvSpPr>
              <p:spPr bwMode="auto">
                <a:xfrm flipV="1">
                  <a:off x="292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7" name="Line 196">
                  <a:extLst>
                    <a:ext uri="{FF2B5EF4-FFF2-40B4-BE49-F238E27FC236}">
                      <a16:creationId xmlns:a16="http://schemas.microsoft.com/office/drawing/2014/main" id="{5C0DE27B-1942-C740-E490-2E2EF2C9B602}"/>
                    </a:ext>
                  </a:extLst>
                </p:cNvPr>
                <p:cNvSpPr>
                  <a:spLocks noChangeShapeType="1"/>
                </p:cNvSpPr>
                <p:nvPr/>
              </p:nvSpPr>
              <p:spPr bwMode="auto">
                <a:xfrm>
                  <a:off x="297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8" name="Line 197">
                  <a:extLst>
                    <a:ext uri="{FF2B5EF4-FFF2-40B4-BE49-F238E27FC236}">
                      <a16:creationId xmlns:a16="http://schemas.microsoft.com/office/drawing/2014/main" id="{CBC71857-3159-66FB-0827-C489357826F1}"/>
                    </a:ext>
                  </a:extLst>
                </p:cNvPr>
                <p:cNvSpPr>
                  <a:spLocks noChangeShapeType="1"/>
                </p:cNvSpPr>
                <p:nvPr/>
              </p:nvSpPr>
              <p:spPr bwMode="auto">
                <a:xfrm flipV="1">
                  <a:off x="302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9" name="Line 198">
                  <a:extLst>
                    <a:ext uri="{FF2B5EF4-FFF2-40B4-BE49-F238E27FC236}">
                      <a16:creationId xmlns:a16="http://schemas.microsoft.com/office/drawing/2014/main" id="{A51F172D-74F8-D588-DC12-5D37982200FA}"/>
                    </a:ext>
                  </a:extLst>
                </p:cNvPr>
                <p:cNvSpPr>
                  <a:spLocks noChangeShapeType="1"/>
                </p:cNvSpPr>
                <p:nvPr/>
              </p:nvSpPr>
              <p:spPr bwMode="auto">
                <a:xfrm>
                  <a:off x="306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0" name="Line 199">
                  <a:extLst>
                    <a:ext uri="{FF2B5EF4-FFF2-40B4-BE49-F238E27FC236}">
                      <a16:creationId xmlns:a16="http://schemas.microsoft.com/office/drawing/2014/main" id="{EFF3FB86-B743-FDA3-294E-1FE32C9E69F8}"/>
                    </a:ext>
                  </a:extLst>
                </p:cNvPr>
                <p:cNvSpPr>
                  <a:spLocks noChangeShapeType="1"/>
                </p:cNvSpPr>
                <p:nvPr/>
              </p:nvSpPr>
              <p:spPr bwMode="auto">
                <a:xfrm flipV="1">
                  <a:off x="311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1" name="Line 200">
                  <a:extLst>
                    <a:ext uri="{FF2B5EF4-FFF2-40B4-BE49-F238E27FC236}">
                      <a16:creationId xmlns:a16="http://schemas.microsoft.com/office/drawing/2014/main" id="{8985D8A3-0649-BE94-2CD7-729B62A89FFB}"/>
                    </a:ext>
                  </a:extLst>
                </p:cNvPr>
                <p:cNvSpPr>
                  <a:spLocks noChangeShapeType="1"/>
                </p:cNvSpPr>
                <p:nvPr/>
              </p:nvSpPr>
              <p:spPr bwMode="auto">
                <a:xfrm>
                  <a:off x="316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2" name="Line 201">
                  <a:extLst>
                    <a:ext uri="{FF2B5EF4-FFF2-40B4-BE49-F238E27FC236}">
                      <a16:creationId xmlns:a16="http://schemas.microsoft.com/office/drawing/2014/main" id="{14460C9B-71BE-65C6-266B-F091699EB837}"/>
                    </a:ext>
                  </a:extLst>
                </p:cNvPr>
                <p:cNvSpPr>
                  <a:spLocks noChangeShapeType="1"/>
                </p:cNvSpPr>
                <p:nvPr/>
              </p:nvSpPr>
              <p:spPr bwMode="auto">
                <a:xfrm flipV="1">
                  <a:off x="321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3" name="Line 202">
                  <a:extLst>
                    <a:ext uri="{FF2B5EF4-FFF2-40B4-BE49-F238E27FC236}">
                      <a16:creationId xmlns:a16="http://schemas.microsoft.com/office/drawing/2014/main" id="{4107B73D-63DE-2CDD-07F9-21805B82E296}"/>
                    </a:ext>
                  </a:extLst>
                </p:cNvPr>
                <p:cNvSpPr>
                  <a:spLocks noChangeShapeType="1"/>
                </p:cNvSpPr>
                <p:nvPr/>
              </p:nvSpPr>
              <p:spPr bwMode="auto">
                <a:xfrm>
                  <a:off x="326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4" name="Line 203">
                  <a:extLst>
                    <a:ext uri="{FF2B5EF4-FFF2-40B4-BE49-F238E27FC236}">
                      <a16:creationId xmlns:a16="http://schemas.microsoft.com/office/drawing/2014/main" id="{E6FFDE1F-8E1F-8030-2E9F-EEE8C78542C6}"/>
                    </a:ext>
                  </a:extLst>
                </p:cNvPr>
                <p:cNvSpPr>
                  <a:spLocks noChangeShapeType="1"/>
                </p:cNvSpPr>
                <p:nvPr/>
              </p:nvSpPr>
              <p:spPr bwMode="auto">
                <a:xfrm flipV="1">
                  <a:off x="330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5" name="Line 204">
                  <a:extLst>
                    <a:ext uri="{FF2B5EF4-FFF2-40B4-BE49-F238E27FC236}">
                      <a16:creationId xmlns:a16="http://schemas.microsoft.com/office/drawing/2014/main" id="{E6FCB97A-BA8D-6502-5D4A-8F1852F00673}"/>
                    </a:ext>
                  </a:extLst>
                </p:cNvPr>
                <p:cNvSpPr>
                  <a:spLocks noChangeShapeType="1"/>
                </p:cNvSpPr>
                <p:nvPr/>
              </p:nvSpPr>
              <p:spPr bwMode="auto">
                <a:xfrm>
                  <a:off x="335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6" name="Line 205">
                  <a:extLst>
                    <a:ext uri="{FF2B5EF4-FFF2-40B4-BE49-F238E27FC236}">
                      <a16:creationId xmlns:a16="http://schemas.microsoft.com/office/drawing/2014/main" id="{7FE76BF4-8D01-37FD-EDFB-9254C9180BA6}"/>
                    </a:ext>
                  </a:extLst>
                </p:cNvPr>
                <p:cNvSpPr>
                  <a:spLocks noChangeShapeType="1"/>
                </p:cNvSpPr>
                <p:nvPr/>
              </p:nvSpPr>
              <p:spPr bwMode="auto">
                <a:xfrm flipV="1">
                  <a:off x="340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7" name="Line 206">
                  <a:extLst>
                    <a:ext uri="{FF2B5EF4-FFF2-40B4-BE49-F238E27FC236}">
                      <a16:creationId xmlns:a16="http://schemas.microsoft.com/office/drawing/2014/main" id="{C791CD2A-4BFC-B729-50F3-6FD06A772350}"/>
                    </a:ext>
                  </a:extLst>
                </p:cNvPr>
                <p:cNvSpPr>
                  <a:spLocks noChangeShapeType="1"/>
                </p:cNvSpPr>
                <p:nvPr/>
              </p:nvSpPr>
              <p:spPr bwMode="auto">
                <a:xfrm>
                  <a:off x="345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8" name="Line 207">
                  <a:extLst>
                    <a:ext uri="{FF2B5EF4-FFF2-40B4-BE49-F238E27FC236}">
                      <a16:creationId xmlns:a16="http://schemas.microsoft.com/office/drawing/2014/main" id="{A2952540-BBD9-8777-6B6F-12B4E9E08E98}"/>
                    </a:ext>
                  </a:extLst>
                </p:cNvPr>
                <p:cNvSpPr>
                  <a:spLocks noChangeShapeType="1"/>
                </p:cNvSpPr>
                <p:nvPr/>
              </p:nvSpPr>
              <p:spPr bwMode="auto">
                <a:xfrm flipV="1">
                  <a:off x="350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9" name="Line 208">
                  <a:extLst>
                    <a:ext uri="{FF2B5EF4-FFF2-40B4-BE49-F238E27FC236}">
                      <a16:creationId xmlns:a16="http://schemas.microsoft.com/office/drawing/2014/main" id="{9A51E158-CAEA-5DBF-6700-22058AE24002}"/>
                    </a:ext>
                  </a:extLst>
                </p:cNvPr>
                <p:cNvSpPr>
                  <a:spLocks noChangeShapeType="1"/>
                </p:cNvSpPr>
                <p:nvPr/>
              </p:nvSpPr>
              <p:spPr bwMode="auto">
                <a:xfrm>
                  <a:off x="354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0" name="Line 209">
                  <a:extLst>
                    <a:ext uri="{FF2B5EF4-FFF2-40B4-BE49-F238E27FC236}">
                      <a16:creationId xmlns:a16="http://schemas.microsoft.com/office/drawing/2014/main" id="{FA9A0DA5-BF92-6A0B-612C-6CD592705CA9}"/>
                    </a:ext>
                  </a:extLst>
                </p:cNvPr>
                <p:cNvSpPr>
                  <a:spLocks noChangeShapeType="1"/>
                </p:cNvSpPr>
                <p:nvPr/>
              </p:nvSpPr>
              <p:spPr bwMode="auto">
                <a:xfrm flipV="1">
                  <a:off x="359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1" name="Line 210">
                  <a:extLst>
                    <a:ext uri="{FF2B5EF4-FFF2-40B4-BE49-F238E27FC236}">
                      <a16:creationId xmlns:a16="http://schemas.microsoft.com/office/drawing/2014/main" id="{2884C049-E824-3DD5-C338-4FB153D0E08A}"/>
                    </a:ext>
                  </a:extLst>
                </p:cNvPr>
                <p:cNvSpPr>
                  <a:spLocks noChangeShapeType="1"/>
                </p:cNvSpPr>
                <p:nvPr/>
              </p:nvSpPr>
              <p:spPr bwMode="auto">
                <a:xfrm>
                  <a:off x="364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2" name="Line 211">
                  <a:extLst>
                    <a:ext uri="{FF2B5EF4-FFF2-40B4-BE49-F238E27FC236}">
                      <a16:creationId xmlns:a16="http://schemas.microsoft.com/office/drawing/2014/main" id="{59533A9E-6BE1-2B16-6611-C1989E077794}"/>
                    </a:ext>
                  </a:extLst>
                </p:cNvPr>
                <p:cNvSpPr>
                  <a:spLocks noChangeShapeType="1"/>
                </p:cNvSpPr>
                <p:nvPr/>
              </p:nvSpPr>
              <p:spPr bwMode="auto">
                <a:xfrm flipV="1">
                  <a:off x="369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3" name="Line 212">
                  <a:extLst>
                    <a:ext uri="{FF2B5EF4-FFF2-40B4-BE49-F238E27FC236}">
                      <a16:creationId xmlns:a16="http://schemas.microsoft.com/office/drawing/2014/main" id="{9743F47E-6190-694C-2574-EDC94C2F62F5}"/>
                    </a:ext>
                  </a:extLst>
                </p:cNvPr>
                <p:cNvSpPr>
                  <a:spLocks noChangeShapeType="1"/>
                </p:cNvSpPr>
                <p:nvPr/>
              </p:nvSpPr>
              <p:spPr bwMode="auto">
                <a:xfrm>
                  <a:off x="374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4" name="Line 213">
                  <a:extLst>
                    <a:ext uri="{FF2B5EF4-FFF2-40B4-BE49-F238E27FC236}">
                      <a16:creationId xmlns:a16="http://schemas.microsoft.com/office/drawing/2014/main" id="{4EFAE31E-6B1C-8310-AD45-E52011D36196}"/>
                    </a:ext>
                  </a:extLst>
                </p:cNvPr>
                <p:cNvSpPr>
                  <a:spLocks noChangeShapeType="1"/>
                </p:cNvSpPr>
                <p:nvPr/>
              </p:nvSpPr>
              <p:spPr bwMode="auto">
                <a:xfrm flipV="1">
                  <a:off x="378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5" name="Line 214">
                  <a:extLst>
                    <a:ext uri="{FF2B5EF4-FFF2-40B4-BE49-F238E27FC236}">
                      <a16:creationId xmlns:a16="http://schemas.microsoft.com/office/drawing/2014/main" id="{B7E69A82-FCD0-89A8-38D5-0416EF0597DC}"/>
                    </a:ext>
                  </a:extLst>
                </p:cNvPr>
                <p:cNvSpPr>
                  <a:spLocks noChangeShapeType="1"/>
                </p:cNvSpPr>
                <p:nvPr/>
              </p:nvSpPr>
              <p:spPr bwMode="auto">
                <a:xfrm>
                  <a:off x="383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6" name="Line 215">
                  <a:extLst>
                    <a:ext uri="{FF2B5EF4-FFF2-40B4-BE49-F238E27FC236}">
                      <a16:creationId xmlns:a16="http://schemas.microsoft.com/office/drawing/2014/main" id="{EF2DC4D0-9B02-417B-685E-3583E17D52F9}"/>
                    </a:ext>
                  </a:extLst>
                </p:cNvPr>
                <p:cNvSpPr>
                  <a:spLocks noChangeShapeType="1"/>
                </p:cNvSpPr>
                <p:nvPr/>
              </p:nvSpPr>
              <p:spPr bwMode="auto">
                <a:xfrm flipV="1">
                  <a:off x="388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7" name="Line 216">
                  <a:extLst>
                    <a:ext uri="{FF2B5EF4-FFF2-40B4-BE49-F238E27FC236}">
                      <a16:creationId xmlns:a16="http://schemas.microsoft.com/office/drawing/2014/main" id="{AB81E0AE-BA50-3429-960F-235419AE6FA0}"/>
                    </a:ext>
                  </a:extLst>
                </p:cNvPr>
                <p:cNvSpPr>
                  <a:spLocks noChangeShapeType="1"/>
                </p:cNvSpPr>
                <p:nvPr/>
              </p:nvSpPr>
              <p:spPr bwMode="auto">
                <a:xfrm>
                  <a:off x="393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8" name="Line 217">
                  <a:extLst>
                    <a:ext uri="{FF2B5EF4-FFF2-40B4-BE49-F238E27FC236}">
                      <a16:creationId xmlns:a16="http://schemas.microsoft.com/office/drawing/2014/main" id="{68A0DA0D-C56A-BDD5-707B-8CEA1DBB2A17}"/>
                    </a:ext>
                  </a:extLst>
                </p:cNvPr>
                <p:cNvSpPr>
                  <a:spLocks noChangeShapeType="1"/>
                </p:cNvSpPr>
                <p:nvPr/>
              </p:nvSpPr>
              <p:spPr bwMode="auto">
                <a:xfrm flipV="1">
                  <a:off x="398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9" name="Line 218">
                  <a:extLst>
                    <a:ext uri="{FF2B5EF4-FFF2-40B4-BE49-F238E27FC236}">
                      <a16:creationId xmlns:a16="http://schemas.microsoft.com/office/drawing/2014/main" id="{19F6EE81-7441-074F-C45D-5AEB84D8BC99}"/>
                    </a:ext>
                  </a:extLst>
                </p:cNvPr>
                <p:cNvSpPr>
                  <a:spLocks noChangeShapeType="1"/>
                </p:cNvSpPr>
                <p:nvPr/>
              </p:nvSpPr>
              <p:spPr bwMode="auto">
                <a:xfrm>
                  <a:off x="402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70" name="Line 219">
                  <a:extLst>
                    <a:ext uri="{FF2B5EF4-FFF2-40B4-BE49-F238E27FC236}">
                      <a16:creationId xmlns:a16="http://schemas.microsoft.com/office/drawing/2014/main" id="{8FB34D77-E26B-CF1F-DFBC-9353042EB719}"/>
                    </a:ext>
                  </a:extLst>
                </p:cNvPr>
                <p:cNvSpPr>
                  <a:spLocks noChangeShapeType="1"/>
                </p:cNvSpPr>
                <p:nvPr/>
              </p:nvSpPr>
              <p:spPr bwMode="auto">
                <a:xfrm flipV="1">
                  <a:off x="407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71" name="Line 220">
                  <a:extLst>
                    <a:ext uri="{FF2B5EF4-FFF2-40B4-BE49-F238E27FC236}">
                      <a16:creationId xmlns:a16="http://schemas.microsoft.com/office/drawing/2014/main" id="{76E39843-55B0-405D-FBA7-D3F8FB304315}"/>
                    </a:ext>
                  </a:extLst>
                </p:cNvPr>
                <p:cNvSpPr>
                  <a:spLocks noChangeShapeType="1"/>
                </p:cNvSpPr>
                <p:nvPr/>
              </p:nvSpPr>
              <p:spPr bwMode="auto">
                <a:xfrm>
                  <a:off x="412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72" name="Line 221">
                  <a:extLst>
                    <a:ext uri="{FF2B5EF4-FFF2-40B4-BE49-F238E27FC236}">
                      <a16:creationId xmlns:a16="http://schemas.microsoft.com/office/drawing/2014/main" id="{34D8B0D5-ED49-3AE5-2361-DFCC54B5F426}"/>
                    </a:ext>
                  </a:extLst>
                </p:cNvPr>
                <p:cNvSpPr>
                  <a:spLocks noChangeShapeType="1"/>
                </p:cNvSpPr>
                <p:nvPr/>
              </p:nvSpPr>
              <p:spPr bwMode="auto">
                <a:xfrm flipV="1">
                  <a:off x="417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73" name="Line 222">
                  <a:extLst>
                    <a:ext uri="{FF2B5EF4-FFF2-40B4-BE49-F238E27FC236}">
                      <a16:creationId xmlns:a16="http://schemas.microsoft.com/office/drawing/2014/main" id="{EC7C70B0-B716-BB94-F626-8622FC400676}"/>
                    </a:ext>
                  </a:extLst>
                </p:cNvPr>
                <p:cNvSpPr>
                  <a:spLocks noChangeShapeType="1"/>
                </p:cNvSpPr>
                <p:nvPr/>
              </p:nvSpPr>
              <p:spPr bwMode="auto">
                <a:xfrm>
                  <a:off x="422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74" name="Line 223">
                  <a:extLst>
                    <a:ext uri="{FF2B5EF4-FFF2-40B4-BE49-F238E27FC236}">
                      <a16:creationId xmlns:a16="http://schemas.microsoft.com/office/drawing/2014/main" id="{0D5B8090-BEC8-02F8-2928-04AD7FA73EA0}"/>
                    </a:ext>
                  </a:extLst>
                </p:cNvPr>
                <p:cNvSpPr>
                  <a:spLocks noChangeShapeType="1"/>
                </p:cNvSpPr>
                <p:nvPr/>
              </p:nvSpPr>
              <p:spPr bwMode="auto">
                <a:xfrm flipV="1">
                  <a:off x="426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75" name="Line 224">
                  <a:extLst>
                    <a:ext uri="{FF2B5EF4-FFF2-40B4-BE49-F238E27FC236}">
                      <a16:creationId xmlns:a16="http://schemas.microsoft.com/office/drawing/2014/main" id="{DB8E6AB0-65F3-131B-ABF4-736F24A9440F}"/>
                    </a:ext>
                  </a:extLst>
                </p:cNvPr>
                <p:cNvSpPr>
                  <a:spLocks noChangeShapeType="1"/>
                </p:cNvSpPr>
                <p:nvPr/>
              </p:nvSpPr>
              <p:spPr bwMode="auto">
                <a:xfrm>
                  <a:off x="431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76" name="Line 225">
                  <a:extLst>
                    <a:ext uri="{FF2B5EF4-FFF2-40B4-BE49-F238E27FC236}">
                      <a16:creationId xmlns:a16="http://schemas.microsoft.com/office/drawing/2014/main" id="{593306B4-F548-4225-CAB0-AC6C466970E6}"/>
                    </a:ext>
                  </a:extLst>
                </p:cNvPr>
                <p:cNvSpPr>
                  <a:spLocks noChangeShapeType="1"/>
                </p:cNvSpPr>
                <p:nvPr/>
              </p:nvSpPr>
              <p:spPr bwMode="auto">
                <a:xfrm flipV="1">
                  <a:off x="436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77" name="Line 226">
                  <a:extLst>
                    <a:ext uri="{FF2B5EF4-FFF2-40B4-BE49-F238E27FC236}">
                      <a16:creationId xmlns:a16="http://schemas.microsoft.com/office/drawing/2014/main" id="{BD452A7D-E8CD-BA61-8B89-0FCD4F7A7F3E}"/>
                    </a:ext>
                  </a:extLst>
                </p:cNvPr>
                <p:cNvSpPr>
                  <a:spLocks noChangeShapeType="1"/>
                </p:cNvSpPr>
                <p:nvPr/>
              </p:nvSpPr>
              <p:spPr bwMode="auto">
                <a:xfrm>
                  <a:off x="4413"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78" name="Line 227">
                  <a:extLst>
                    <a:ext uri="{FF2B5EF4-FFF2-40B4-BE49-F238E27FC236}">
                      <a16:creationId xmlns:a16="http://schemas.microsoft.com/office/drawing/2014/main" id="{09D40BC5-708C-0397-4E65-89584633CC04}"/>
                    </a:ext>
                  </a:extLst>
                </p:cNvPr>
                <p:cNvSpPr>
                  <a:spLocks noChangeShapeType="1"/>
                </p:cNvSpPr>
                <p:nvPr/>
              </p:nvSpPr>
              <p:spPr bwMode="auto">
                <a:xfrm flipV="1">
                  <a:off x="4461"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79" name="Line 228">
                  <a:extLst>
                    <a:ext uri="{FF2B5EF4-FFF2-40B4-BE49-F238E27FC236}">
                      <a16:creationId xmlns:a16="http://schemas.microsoft.com/office/drawing/2014/main" id="{1B3EF768-BAFA-1EFF-227D-69CB921618A8}"/>
                    </a:ext>
                  </a:extLst>
                </p:cNvPr>
                <p:cNvSpPr>
                  <a:spLocks noChangeShapeType="1"/>
                </p:cNvSpPr>
                <p:nvPr/>
              </p:nvSpPr>
              <p:spPr bwMode="auto">
                <a:xfrm>
                  <a:off x="4509"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80" name="Line 229">
                  <a:extLst>
                    <a:ext uri="{FF2B5EF4-FFF2-40B4-BE49-F238E27FC236}">
                      <a16:creationId xmlns:a16="http://schemas.microsoft.com/office/drawing/2014/main" id="{C0293F43-5D0F-55A0-9806-EB3868759DBE}"/>
                    </a:ext>
                  </a:extLst>
                </p:cNvPr>
                <p:cNvSpPr>
                  <a:spLocks noChangeShapeType="1"/>
                </p:cNvSpPr>
                <p:nvPr/>
              </p:nvSpPr>
              <p:spPr bwMode="auto">
                <a:xfrm flipV="1">
                  <a:off x="4557"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81" name="Line 230">
                  <a:extLst>
                    <a:ext uri="{FF2B5EF4-FFF2-40B4-BE49-F238E27FC236}">
                      <a16:creationId xmlns:a16="http://schemas.microsoft.com/office/drawing/2014/main" id="{B84C3691-0A9E-3E89-7CF1-326C7CCA5D7A}"/>
                    </a:ext>
                  </a:extLst>
                </p:cNvPr>
                <p:cNvSpPr>
                  <a:spLocks noChangeShapeType="1"/>
                </p:cNvSpPr>
                <p:nvPr/>
              </p:nvSpPr>
              <p:spPr bwMode="auto">
                <a:xfrm>
                  <a:off x="4605" y="1617"/>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sp>
            <p:nvSpPr>
              <p:cNvPr id="16" name="Rectangle 231">
                <a:extLst>
                  <a:ext uri="{FF2B5EF4-FFF2-40B4-BE49-F238E27FC236}">
                    <a16:creationId xmlns:a16="http://schemas.microsoft.com/office/drawing/2014/main" id="{A796ECAE-5AB3-46D2-732B-1DE729008009}"/>
                  </a:ext>
                </a:extLst>
              </p:cNvPr>
              <p:cNvSpPr>
                <a:spLocks noChangeArrowheads="1"/>
              </p:cNvSpPr>
              <p:nvPr/>
            </p:nvSpPr>
            <p:spPr bwMode="auto">
              <a:xfrm>
                <a:off x="3272" y="3040"/>
                <a:ext cx="1387" cy="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r>
                  <a:rPr lang="de-DE" altLang="it-IT" sz="1400" b="1" dirty="0" err="1">
                    <a:latin typeface="Inter" panose="020B0604020202020204" charset="0"/>
                    <a:ea typeface="Inter" panose="020B0604020202020204" charset="0"/>
                  </a:rPr>
                  <a:t>Vegetation</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layer </a:t>
                </a:r>
                <a:r>
                  <a:rPr lang="de-DE" altLang="it-IT" sz="1400" b="1" dirty="0">
                    <a:latin typeface="Inter" panose="020B0604020202020204" charset="0"/>
                    <a:ea typeface="Inter" panose="020B0604020202020204" charset="0"/>
                  </a:rPr>
                  <a:t>of </a:t>
                </a:r>
                <a:r>
                  <a:rPr lang="de-DE" altLang="it-IT" sz="1400" b="1" dirty="0" err="1">
                    <a:latin typeface="Inter" panose="020B0604020202020204" charset="0"/>
                    <a:ea typeface="Inter" panose="020B0604020202020204" charset="0"/>
                  </a:rPr>
                  <a:t>vegetation</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protection/division/storage area</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root-resistant waterproofing</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a:p>
                <a:r>
                  <a:rPr lang="de-DE" altLang="it-IT" sz="1400" b="1" dirty="0">
                    <a:latin typeface="Inter" panose="020B0604020202020204" charset="0"/>
                    <a:ea typeface="Inter" panose="020B0604020202020204" charset="0"/>
                  </a:rPr>
                  <a:t>compensation </a:t>
                </a:r>
                <a:r>
                  <a:rPr lang="de-DE" altLang="it-IT" sz="1400" b="1" dirty="0" err="1">
                    <a:latin typeface="Inter" panose="020B0604020202020204" charset="0"/>
                    <a:ea typeface="Inter" panose="020B0604020202020204" charset="0"/>
                  </a:rPr>
                  <a:t>layer </a:t>
                </a:r>
              </a:p>
              <a:p>
                <a:endParaRPr lang="de-DE" altLang="it-IT" sz="1400" b="1" dirty="0">
                  <a:latin typeface="Inter" panose="020B0604020202020204" charset="0"/>
                  <a:ea typeface="Inter" panose="020B0604020202020204" charset="0"/>
                </a:endParaRPr>
              </a:p>
              <a:p>
                <a:r>
                  <a:rPr lang="de-DE" altLang="it-IT" sz="1400" b="1" dirty="0">
                    <a:latin typeface="Inter" panose="020B0604020202020204" charset="0"/>
                    <a:ea typeface="Inter" panose="020B0604020202020204" charset="0"/>
                  </a:rPr>
                  <a:t>e.g. </a:t>
                </a:r>
                <a:r>
                  <a:rPr lang="de-DE" altLang="it-IT" sz="1400" b="1" dirty="0" err="1">
                    <a:latin typeface="Inter" panose="020B0604020202020204" charset="0"/>
                    <a:ea typeface="Inter" panose="020B0604020202020204" charset="0"/>
                  </a:rPr>
                  <a:t>rough concrete roofing</a:t>
                </a:r>
                <a:endParaRPr lang="de-DE" altLang="it-IT" sz="1400" b="1" dirty="0">
                  <a:latin typeface="Inter" panose="020B0604020202020204" charset="0"/>
                  <a:ea typeface="Inter" panose="020B0604020202020204" charset="0"/>
                </a:endParaRPr>
              </a:p>
            </p:txBody>
          </p:sp>
          <p:sp>
            <p:nvSpPr>
              <p:cNvPr id="17" name="Line 232">
                <a:extLst>
                  <a:ext uri="{FF2B5EF4-FFF2-40B4-BE49-F238E27FC236}">
                    <a16:creationId xmlns:a16="http://schemas.microsoft.com/office/drawing/2014/main" id="{85AEC34F-F887-E2FE-67B7-89001078BA32}"/>
                  </a:ext>
                </a:extLst>
              </p:cNvPr>
              <p:cNvSpPr>
                <a:spLocks noChangeShapeType="1"/>
              </p:cNvSpPr>
              <p:nvPr/>
            </p:nvSpPr>
            <p:spPr bwMode="auto">
              <a:xfrm>
                <a:off x="2955" y="1747"/>
                <a:ext cx="0" cy="150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 name="Line 233">
                <a:extLst>
                  <a:ext uri="{FF2B5EF4-FFF2-40B4-BE49-F238E27FC236}">
                    <a16:creationId xmlns:a16="http://schemas.microsoft.com/office/drawing/2014/main" id="{D267769F-5E49-0528-16EA-A0F5A6EC6C9C}"/>
                  </a:ext>
                </a:extLst>
              </p:cNvPr>
              <p:cNvSpPr>
                <a:spLocks noChangeShapeType="1"/>
              </p:cNvSpPr>
              <p:nvPr/>
            </p:nvSpPr>
            <p:spPr bwMode="auto">
              <a:xfrm flipH="1">
                <a:off x="2895" y="1803"/>
                <a:ext cx="2" cy="158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 name="Line 234">
                <a:extLst>
                  <a:ext uri="{FF2B5EF4-FFF2-40B4-BE49-F238E27FC236}">
                    <a16:creationId xmlns:a16="http://schemas.microsoft.com/office/drawing/2014/main" id="{55F0B637-E254-5F3F-7653-495C0F087A7C}"/>
                  </a:ext>
                </a:extLst>
              </p:cNvPr>
              <p:cNvSpPr>
                <a:spLocks noChangeShapeType="1"/>
              </p:cNvSpPr>
              <p:nvPr/>
            </p:nvSpPr>
            <p:spPr bwMode="auto">
              <a:xfrm flipH="1">
                <a:off x="2832" y="1913"/>
                <a:ext cx="3" cy="160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 name="Line 235">
                <a:extLst>
                  <a:ext uri="{FF2B5EF4-FFF2-40B4-BE49-F238E27FC236}">
                    <a16:creationId xmlns:a16="http://schemas.microsoft.com/office/drawing/2014/main" id="{6A5BA86A-A673-362E-1553-AF31A40CEC84}"/>
                  </a:ext>
                </a:extLst>
              </p:cNvPr>
              <p:cNvSpPr>
                <a:spLocks noChangeShapeType="1"/>
              </p:cNvSpPr>
              <p:nvPr/>
            </p:nvSpPr>
            <p:spPr bwMode="auto">
              <a:xfrm>
                <a:off x="2775" y="1974"/>
                <a:ext cx="0" cy="1686"/>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 name="Line 236">
                <a:extLst>
                  <a:ext uri="{FF2B5EF4-FFF2-40B4-BE49-F238E27FC236}">
                    <a16:creationId xmlns:a16="http://schemas.microsoft.com/office/drawing/2014/main" id="{1F7B0E47-B232-6A77-3B99-17AE3A65728D}"/>
                  </a:ext>
                </a:extLst>
              </p:cNvPr>
              <p:cNvSpPr>
                <a:spLocks noChangeShapeType="1"/>
              </p:cNvSpPr>
              <p:nvPr/>
            </p:nvSpPr>
            <p:spPr bwMode="auto">
              <a:xfrm>
                <a:off x="3016" y="3118"/>
                <a:ext cx="239"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 name="Line 237">
                <a:extLst>
                  <a:ext uri="{FF2B5EF4-FFF2-40B4-BE49-F238E27FC236}">
                    <a16:creationId xmlns:a16="http://schemas.microsoft.com/office/drawing/2014/main" id="{67914F92-D28D-E76C-14D6-BCC397B5B3D0}"/>
                  </a:ext>
                </a:extLst>
              </p:cNvPr>
              <p:cNvSpPr>
                <a:spLocks noChangeShapeType="1"/>
              </p:cNvSpPr>
              <p:nvPr/>
            </p:nvSpPr>
            <p:spPr bwMode="auto">
              <a:xfrm>
                <a:off x="2956" y="3248"/>
                <a:ext cx="299"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6" name="Line 238">
                <a:extLst>
                  <a:ext uri="{FF2B5EF4-FFF2-40B4-BE49-F238E27FC236}">
                    <a16:creationId xmlns:a16="http://schemas.microsoft.com/office/drawing/2014/main" id="{C077847A-E923-6C5C-B5CA-912D0543820E}"/>
                  </a:ext>
                </a:extLst>
              </p:cNvPr>
              <p:cNvSpPr>
                <a:spLocks noChangeShapeType="1"/>
              </p:cNvSpPr>
              <p:nvPr/>
            </p:nvSpPr>
            <p:spPr bwMode="auto">
              <a:xfrm>
                <a:off x="2896" y="3388"/>
                <a:ext cx="347"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7" name="Line 239">
                <a:extLst>
                  <a:ext uri="{FF2B5EF4-FFF2-40B4-BE49-F238E27FC236}">
                    <a16:creationId xmlns:a16="http://schemas.microsoft.com/office/drawing/2014/main" id="{09DE0165-0E52-0052-BB85-3FE73ABD6D65}"/>
                  </a:ext>
                </a:extLst>
              </p:cNvPr>
              <p:cNvSpPr>
                <a:spLocks noChangeShapeType="1"/>
              </p:cNvSpPr>
              <p:nvPr/>
            </p:nvSpPr>
            <p:spPr bwMode="auto">
              <a:xfrm>
                <a:off x="2836" y="3520"/>
                <a:ext cx="419"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8" name="Line 240">
                <a:extLst>
                  <a:ext uri="{FF2B5EF4-FFF2-40B4-BE49-F238E27FC236}">
                    <a16:creationId xmlns:a16="http://schemas.microsoft.com/office/drawing/2014/main" id="{5995A587-C6D4-157D-82E2-66AF5F7E4EF9}"/>
                  </a:ext>
                </a:extLst>
              </p:cNvPr>
              <p:cNvSpPr>
                <a:spLocks noChangeShapeType="1"/>
              </p:cNvSpPr>
              <p:nvPr/>
            </p:nvSpPr>
            <p:spPr bwMode="auto">
              <a:xfrm flipV="1">
                <a:off x="2776" y="3648"/>
                <a:ext cx="478" cy="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9" name="Oval 241">
                <a:extLst>
                  <a:ext uri="{FF2B5EF4-FFF2-40B4-BE49-F238E27FC236}">
                    <a16:creationId xmlns:a16="http://schemas.microsoft.com/office/drawing/2014/main" id="{D4F37E7E-5358-B18C-266C-416D795661F3}"/>
                  </a:ext>
                </a:extLst>
              </p:cNvPr>
              <p:cNvSpPr>
                <a:spLocks noChangeArrowheads="1"/>
              </p:cNvSpPr>
              <p:nvPr/>
            </p:nvSpPr>
            <p:spPr bwMode="auto">
              <a:xfrm>
                <a:off x="2701" y="213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0" name="Oval 242">
                <a:extLst>
                  <a:ext uri="{FF2B5EF4-FFF2-40B4-BE49-F238E27FC236}">
                    <a16:creationId xmlns:a16="http://schemas.microsoft.com/office/drawing/2014/main" id="{AE5F1204-B082-4D86-DF97-AE4B28378F33}"/>
                  </a:ext>
                </a:extLst>
              </p:cNvPr>
              <p:cNvSpPr>
                <a:spLocks noChangeArrowheads="1"/>
              </p:cNvSpPr>
              <p:nvPr/>
            </p:nvSpPr>
            <p:spPr bwMode="auto">
              <a:xfrm>
                <a:off x="2752" y="1919"/>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1" name="Oval 243">
                <a:extLst>
                  <a:ext uri="{FF2B5EF4-FFF2-40B4-BE49-F238E27FC236}">
                    <a16:creationId xmlns:a16="http://schemas.microsoft.com/office/drawing/2014/main" id="{ADE18776-9ACB-FCB1-EE15-04BF26484DBC}"/>
                  </a:ext>
                </a:extLst>
              </p:cNvPr>
              <p:cNvSpPr>
                <a:spLocks noChangeArrowheads="1"/>
              </p:cNvSpPr>
              <p:nvPr/>
            </p:nvSpPr>
            <p:spPr bwMode="auto">
              <a:xfrm>
                <a:off x="2935" y="1717"/>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3" name="Line 244">
                <a:extLst>
                  <a:ext uri="{FF2B5EF4-FFF2-40B4-BE49-F238E27FC236}">
                    <a16:creationId xmlns:a16="http://schemas.microsoft.com/office/drawing/2014/main" id="{9BB34841-E902-9AD3-56CE-A2B9949534A7}"/>
                  </a:ext>
                </a:extLst>
              </p:cNvPr>
              <p:cNvSpPr>
                <a:spLocks noChangeShapeType="1"/>
              </p:cNvSpPr>
              <p:nvPr/>
            </p:nvSpPr>
            <p:spPr bwMode="auto">
              <a:xfrm>
                <a:off x="3015" y="1545"/>
                <a:ext cx="0" cy="157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34" name="Oval 245">
                <a:extLst>
                  <a:ext uri="{FF2B5EF4-FFF2-40B4-BE49-F238E27FC236}">
                    <a16:creationId xmlns:a16="http://schemas.microsoft.com/office/drawing/2014/main" id="{C53DE70A-E2F4-7EE8-9D6E-353F8EDCA22A}"/>
                  </a:ext>
                </a:extLst>
              </p:cNvPr>
              <p:cNvSpPr>
                <a:spLocks noChangeArrowheads="1"/>
              </p:cNvSpPr>
              <p:nvPr/>
            </p:nvSpPr>
            <p:spPr bwMode="auto">
              <a:xfrm>
                <a:off x="2998" y="1531"/>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5" name="Line 246">
                <a:extLst>
                  <a:ext uri="{FF2B5EF4-FFF2-40B4-BE49-F238E27FC236}">
                    <a16:creationId xmlns:a16="http://schemas.microsoft.com/office/drawing/2014/main" id="{0E8867EA-0F25-98FD-6E0D-4DCAF6EC1318}"/>
                  </a:ext>
                </a:extLst>
              </p:cNvPr>
              <p:cNvSpPr>
                <a:spLocks noChangeShapeType="1"/>
              </p:cNvSpPr>
              <p:nvPr/>
            </p:nvSpPr>
            <p:spPr bwMode="auto">
              <a:xfrm>
                <a:off x="2720" y="2152"/>
                <a:ext cx="0" cy="16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36" name="Line 247">
                <a:extLst>
                  <a:ext uri="{FF2B5EF4-FFF2-40B4-BE49-F238E27FC236}">
                    <a16:creationId xmlns:a16="http://schemas.microsoft.com/office/drawing/2014/main" id="{E6024460-C145-1D88-38B9-BB1F4E7D2C52}"/>
                  </a:ext>
                </a:extLst>
              </p:cNvPr>
              <p:cNvSpPr>
                <a:spLocks noChangeShapeType="1"/>
              </p:cNvSpPr>
              <p:nvPr/>
            </p:nvSpPr>
            <p:spPr bwMode="auto">
              <a:xfrm>
                <a:off x="2720" y="3800"/>
                <a:ext cx="5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grpSp>
        <p:sp>
          <p:nvSpPr>
            <p:cNvPr id="10" name="Oval 248">
              <a:extLst>
                <a:ext uri="{FF2B5EF4-FFF2-40B4-BE49-F238E27FC236}">
                  <a16:creationId xmlns:a16="http://schemas.microsoft.com/office/drawing/2014/main" id="{EB88D888-A977-D838-1171-1391BE91C730}"/>
                </a:ext>
              </a:extLst>
            </p:cNvPr>
            <p:cNvSpPr>
              <a:spLocks noChangeArrowheads="1"/>
            </p:cNvSpPr>
            <p:nvPr/>
          </p:nvSpPr>
          <p:spPr bwMode="auto">
            <a:xfrm>
              <a:off x="2869" y="1804"/>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Tree>
    <p:extLst>
      <p:ext uri="{BB962C8B-B14F-4D97-AF65-F5344CB8AC3E}">
        <p14:creationId xmlns:p14="http://schemas.microsoft.com/office/powerpoint/2010/main" val="4218897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342900"/>
            <a:ext cx="11353800" cy="1317822"/>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3</a:t>
            </a:r>
            <a:r>
              <a:rPr lang="en-US" sz="1400" dirty="0">
                <a:solidFill>
                  <a:schemeClr val="bg1"/>
                </a:solidFill>
              </a:rPr>
              <a:t>: Roof assemblies &amp; structures</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17-28</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21</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124200" y="339784"/>
            <a:ext cx="12039600" cy="1317822"/>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Single-layer roof with thermal insulation </a:t>
            </a:r>
          </a:p>
          <a:p>
            <a:pPr marL="12217">
              <a:spcBef>
                <a:spcPts val="96"/>
              </a:spcBef>
            </a:pPr>
            <a:r>
              <a:rPr lang="it-IT" sz="4200" b="1" dirty="0">
                <a:solidFill>
                  <a:schemeClr val="bg1"/>
                </a:solidFill>
                <a:latin typeface="Inter" panose="020B0604020202020204" charset="0"/>
                <a:ea typeface="Inter" panose="020B0604020202020204" charset="0"/>
              </a:rPr>
              <a:t>(warm roof)</a:t>
            </a:r>
            <a:endParaRPr lang="it-IT" sz="4200" b="1" spc="19" dirty="0">
              <a:solidFill>
                <a:schemeClr val="bg1"/>
              </a:solidFill>
              <a:latin typeface="Inter" panose="020B0604020202020204" charset="0"/>
              <a:ea typeface="Inter" panose="020B0604020202020204" charset="0"/>
            </a:endParaRPr>
          </a:p>
        </p:txBody>
      </p:sp>
      <p:grpSp>
        <p:nvGrpSpPr>
          <p:cNvPr id="2" name="Group 3">
            <a:extLst>
              <a:ext uri="{FF2B5EF4-FFF2-40B4-BE49-F238E27FC236}">
                <a16:creationId xmlns:a16="http://schemas.microsoft.com/office/drawing/2014/main" id="{9DE0A7E8-D210-9A89-66B5-92BC6F1E0314}"/>
              </a:ext>
            </a:extLst>
          </p:cNvPr>
          <p:cNvGrpSpPr>
            <a:grpSpLocks/>
          </p:cNvGrpSpPr>
          <p:nvPr/>
        </p:nvGrpSpPr>
        <p:grpSpPr bwMode="auto">
          <a:xfrm>
            <a:off x="3657600" y="2095500"/>
            <a:ext cx="9364246" cy="7429434"/>
            <a:chOff x="1281" y="1192"/>
            <a:chExt cx="3293" cy="2651"/>
          </a:xfrm>
        </p:grpSpPr>
        <p:grpSp>
          <p:nvGrpSpPr>
            <p:cNvPr id="1830" name="Group 4">
              <a:extLst>
                <a:ext uri="{FF2B5EF4-FFF2-40B4-BE49-F238E27FC236}">
                  <a16:creationId xmlns:a16="http://schemas.microsoft.com/office/drawing/2014/main" id="{1D9242CA-D946-24A9-7E11-0F2D6DEA37E8}"/>
                </a:ext>
              </a:extLst>
            </p:cNvPr>
            <p:cNvGrpSpPr>
              <a:grpSpLocks/>
            </p:cNvGrpSpPr>
            <p:nvPr/>
          </p:nvGrpSpPr>
          <p:grpSpPr bwMode="auto">
            <a:xfrm>
              <a:off x="1281" y="1192"/>
              <a:ext cx="3293" cy="2651"/>
              <a:chOff x="1281" y="1192"/>
              <a:chExt cx="3293" cy="2651"/>
            </a:xfrm>
          </p:grpSpPr>
          <p:grpSp>
            <p:nvGrpSpPr>
              <p:cNvPr id="1835" name="Group 5">
                <a:extLst>
                  <a:ext uri="{FF2B5EF4-FFF2-40B4-BE49-F238E27FC236}">
                    <a16:creationId xmlns:a16="http://schemas.microsoft.com/office/drawing/2014/main" id="{7C33EB57-5E6C-161D-984F-C218917B61E3}"/>
                  </a:ext>
                </a:extLst>
              </p:cNvPr>
              <p:cNvGrpSpPr>
                <a:grpSpLocks/>
              </p:cNvGrpSpPr>
              <p:nvPr/>
            </p:nvGrpSpPr>
            <p:grpSpPr bwMode="auto">
              <a:xfrm>
                <a:off x="1284" y="1192"/>
                <a:ext cx="3276" cy="347"/>
                <a:chOff x="1184" y="1530"/>
                <a:chExt cx="3445" cy="383"/>
              </a:xfrm>
            </p:grpSpPr>
            <p:sp>
              <p:nvSpPr>
                <p:cNvPr id="2418" name="Oval 6">
                  <a:extLst>
                    <a:ext uri="{FF2B5EF4-FFF2-40B4-BE49-F238E27FC236}">
                      <a16:creationId xmlns:a16="http://schemas.microsoft.com/office/drawing/2014/main" id="{F9FC28D8-4170-269A-4C10-5F19090CA295}"/>
                    </a:ext>
                  </a:extLst>
                </p:cNvPr>
                <p:cNvSpPr>
                  <a:spLocks noChangeArrowheads="1"/>
                </p:cNvSpPr>
                <p:nvPr/>
              </p:nvSpPr>
              <p:spPr bwMode="auto">
                <a:xfrm>
                  <a:off x="3035" y="1791"/>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2419" name="Group 7">
                  <a:extLst>
                    <a:ext uri="{FF2B5EF4-FFF2-40B4-BE49-F238E27FC236}">
                      <a16:creationId xmlns:a16="http://schemas.microsoft.com/office/drawing/2014/main" id="{7AB50348-4EEF-C469-8416-D205A70AF452}"/>
                    </a:ext>
                  </a:extLst>
                </p:cNvPr>
                <p:cNvGrpSpPr>
                  <a:grpSpLocks/>
                </p:cNvGrpSpPr>
                <p:nvPr/>
              </p:nvGrpSpPr>
              <p:grpSpPr bwMode="auto">
                <a:xfrm>
                  <a:off x="1184" y="1530"/>
                  <a:ext cx="1891" cy="379"/>
                  <a:chOff x="3166" y="1084"/>
                  <a:chExt cx="1891" cy="379"/>
                </a:xfrm>
              </p:grpSpPr>
              <p:graphicFrame>
                <p:nvGraphicFramePr>
                  <p:cNvPr id="2484" name="Object 8">
                    <a:extLst>
                      <a:ext uri="{FF2B5EF4-FFF2-40B4-BE49-F238E27FC236}">
                        <a16:creationId xmlns:a16="http://schemas.microsoft.com/office/drawing/2014/main" id="{A639F5B2-ACB9-D414-9B35-C1FB1DF6C0A3}"/>
                      </a:ext>
                    </a:extLst>
                  </p:cNvPr>
                  <p:cNvGraphicFramePr>
                    <a:graphicFrameLocks/>
                  </p:cNvGraphicFramePr>
                  <p:nvPr>
                    <p:extLst>
                      <p:ext uri="{D42A27DB-BD31-4B8C-83A1-F6EECF244321}">
                        <p14:modId xmlns:p14="http://schemas.microsoft.com/office/powerpoint/2010/main" val="3847591696"/>
                      </p:ext>
                    </p:extLst>
                  </p:nvPr>
                </p:nvGraphicFramePr>
                <p:xfrm>
                  <a:off x="3181" y="1084"/>
                  <a:ext cx="945" cy="333"/>
                </p:xfrm>
                <a:graphic>
                  <a:graphicData uri="http://schemas.openxmlformats.org/presentationml/2006/ole">
                    <mc:AlternateContent xmlns:mc="http://schemas.openxmlformats.org/markup-compatibility/2006">
                      <mc:Choice xmlns:v="urn:schemas-microsoft-com:vml" Requires="v">
                        <p:oleObj name="CorelDRAW" r:id="rId3" imgW="1923840" imgH="537840" progId="CorelDraw.Graphic.7">
                          <p:embed/>
                        </p:oleObj>
                      </mc:Choice>
                      <mc:Fallback>
                        <p:oleObj name="CorelDRAW" r:id="rId3" imgW="1923840" imgH="537840" progId="CorelDraw.Graphic.7">
                          <p:embed/>
                          <p:pic>
                            <p:nvPicPr>
                              <p:cNvPr id="2484" name="Object 8">
                                <a:extLst>
                                  <a:ext uri="{FF2B5EF4-FFF2-40B4-BE49-F238E27FC236}">
                                    <a16:creationId xmlns:a16="http://schemas.microsoft.com/office/drawing/2014/main" id="{A639F5B2-ACB9-D414-9B35-C1FB1DF6C0A3}"/>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1" y="1084"/>
                                <a:ext cx="945"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85" name="Object 9">
                    <a:extLst>
                      <a:ext uri="{FF2B5EF4-FFF2-40B4-BE49-F238E27FC236}">
                        <a16:creationId xmlns:a16="http://schemas.microsoft.com/office/drawing/2014/main" id="{406F2BAF-E8D2-4B4C-7E7C-0FC6767A3EC2}"/>
                      </a:ext>
                    </a:extLst>
                  </p:cNvPr>
                  <p:cNvGraphicFramePr>
                    <a:graphicFrameLocks/>
                  </p:cNvGraphicFramePr>
                  <p:nvPr/>
                </p:nvGraphicFramePr>
                <p:xfrm>
                  <a:off x="4093" y="1085"/>
                  <a:ext cx="945" cy="333"/>
                </p:xfrm>
                <a:graphic>
                  <a:graphicData uri="http://schemas.openxmlformats.org/presentationml/2006/ole">
                    <mc:AlternateContent xmlns:mc="http://schemas.openxmlformats.org/markup-compatibility/2006">
                      <mc:Choice xmlns:v="urn:schemas-microsoft-com:vml" Requires="v">
                        <p:oleObj name="CorelDRAW" r:id="rId5" imgW="1923840" imgH="537840" progId="CorelDraw.Graphic.7">
                          <p:embed/>
                        </p:oleObj>
                      </mc:Choice>
                      <mc:Fallback>
                        <p:oleObj name="CorelDRAW" r:id="rId5" imgW="1923840" imgH="537840" progId="CorelDraw.Graphic.7">
                          <p:embed/>
                          <p:pic>
                            <p:nvPicPr>
                              <p:cNvPr id="2485" name="Object 9">
                                <a:extLst>
                                  <a:ext uri="{FF2B5EF4-FFF2-40B4-BE49-F238E27FC236}">
                                    <a16:creationId xmlns:a16="http://schemas.microsoft.com/office/drawing/2014/main" id="{406F2BAF-E8D2-4B4C-7E7C-0FC6767A3EC2}"/>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3" y="1085"/>
                                <a:ext cx="945"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86" name="Rectangle 10" descr="Kork">
                    <a:extLst>
                      <a:ext uri="{FF2B5EF4-FFF2-40B4-BE49-F238E27FC236}">
                        <a16:creationId xmlns:a16="http://schemas.microsoft.com/office/drawing/2014/main" id="{88B3ED62-2335-8ADA-6566-F430F2D99006}"/>
                      </a:ext>
                    </a:extLst>
                  </p:cNvPr>
                  <p:cNvSpPr>
                    <a:spLocks noChangeArrowheads="1"/>
                  </p:cNvSpPr>
                  <p:nvPr/>
                </p:nvSpPr>
                <p:spPr bwMode="auto">
                  <a:xfrm>
                    <a:off x="3166" y="1290"/>
                    <a:ext cx="1891" cy="173"/>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420" name="Group 11">
                  <a:extLst>
                    <a:ext uri="{FF2B5EF4-FFF2-40B4-BE49-F238E27FC236}">
                      <a16:creationId xmlns:a16="http://schemas.microsoft.com/office/drawing/2014/main" id="{8AB8456E-84C6-3FEA-CF79-8B362BFBF8FA}"/>
                    </a:ext>
                  </a:extLst>
                </p:cNvPr>
                <p:cNvGrpSpPr>
                  <a:grpSpLocks/>
                </p:cNvGrpSpPr>
                <p:nvPr/>
              </p:nvGrpSpPr>
              <p:grpSpPr bwMode="auto">
                <a:xfrm>
                  <a:off x="3001" y="1535"/>
                  <a:ext cx="1628" cy="378"/>
                  <a:chOff x="3064" y="1535"/>
                  <a:chExt cx="1573" cy="378"/>
                </a:xfrm>
              </p:grpSpPr>
              <p:graphicFrame>
                <p:nvGraphicFramePr>
                  <p:cNvPr id="2421" name="Object 12">
                    <a:extLst>
                      <a:ext uri="{FF2B5EF4-FFF2-40B4-BE49-F238E27FC236}">
                        <a16:creationId xmlns:a16="http://schemas.microsoft.com/office/drawing/2014/main" id="{8D53386F-E21D-935D-726B-8A254A4E6640}"/>
                      </a:ext>
                    </a:extLst>
                  </p:cNvPr>
                  <p:cNvGraphicFramePr>
                    <a:graphicFrameLocks/>
                  </p:cNvGraphicFramePr>
                  <p:nvPr/>
                </p:nvGraphicFramePr>
                <p:xfrm>
                  <a:off x="3076" y="1535"/>
                  <a:ext cx="787" cy="333"/>
                </p:xfrm>
                <a:graphic>
                  <a:graphicData uri="http://schemas.openxmlformats.org/presentationml/2006/ole">
                    <mc:AlternateContent xmlns:mc="http://schemas.openxmlformats.org/markup-compatibility/2006">
                      <mc:Choice xmlns:v="urn:schemas-microsoft-com:vml" Requires="v">
                        <p:oleObj name="CorelDRAW" r:id="rId3" imgW="1923840" imgH="537840" progId="CorelDraw.Graphic.7">
                          <p:embed/>
                        </p:oleObj>
                      </mc:Choice>
                      <mc:Fallback>
                        <p:oleObj name="CorelDRAW" r:id="rId3" imgW="1923840" imgH="537840" progId="CorelDraw.Graphic.7">
                          <p:embed/>
                          <p:pic>
                            <p:nvPicPr>
                              <p:cNvPr id="2421" name="Object 12">
                                <a:extLst>
                                  <a:ext uri="{FF2B5EF4-FFF2-40B4-BE49-F238E27FC236}">
                                    <a16:creationId xmlns:a16="http://schemas.microsoft.com/office/drawing/2014/main" id="{8D53386F-E21D-935D-726B-8A254A4E6640}"/>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 y="1535"/>
                                <a:ext cx="787"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22" name="Freeform 13">
                    <a:extLst>
                      <a:ext uri="{FF2B5EF4-FFF2-40B4-BE49-F238E27FC236}">
                        <a16:creationId xmlns:a16="http://schemas.microsoft.com/office/drawing/2014/main" id="{DBAD6A3D-C9C6-7292-F1D8-712EFACAC1E5}"/>
                      </a:ext>
                    </a:extLst>
                  </p:cNvPr>
                  <p:cNvSpPr>
                    <a:spLocks/>
                  </p:cNvSpPr>
                  <p:nvPr/>
                </p:nvSpPr>
                <p:spPr bwMode="auto">
                  <a:xfrm>
                    <a:off x="3841" y="1647"/>
                    <a:ext cx="71" cy="208"/>
                  </a:xfrm>
                  <a:custGeom>
                    <a:avLst/>
                    <a:gdLst>
                      <a:gd name="T0" fmla="*/ 0 w 215"/>
                      <a:gd name="T1" fmla="*/ 0 h 417"/>
                      <a:gd name="T2" fmla="*/ 0 w 215"/>
                      <a:gd name="T3" fmla="*/ 0 h 417"/>
                      <a:gd name="T4" fmla="*/ 0 w 215"/>
                      <a:gd name="T5" fmla="*/ 0 h 417"/>
                      <a:gd name="T6" fmla="*/ 0 w 215"/>
                      <a:gd name="T7" fmla="*/ 0 h 417"/>
                      <a:gd name="T8" fmla="*/ 0 w 215"/>
                      <a:gd name="T9" fmla="*/ 0 h 417"/>
                      <a:gd name="T10" fmla="*/ 0 w 215"/>
                      <a:gd name="T11" fmla="*/ 0 h 417"/>
                      <a:gd name="T12" fmla="*/ 0 w 215"/>
                      <a:gd name="T13" fmla="*/ 0 h 417"/>
                      <a:gd name="T14" fmla="*/ 0 w 215"/>
                      <a:gd name="T15" fmla="*/ 0 h 417"/>
                      <a:gd name="T16" fmla="*/ 0 w 215"/>
                      <a:gd name="T17" fmla="*/ 0 h 417"/>
                      <a:gd name="T18" fmla="*/ 0 w 215"/>
                      <a:gd name="T19" fmla="*/ 0 h 417"/>
                      <a:gd name="T20" fmla="*/ 0 w 215"/>
                      <a:gd name="T21" fmla="*/ 0 h 417"/>
                      <a:gd name="T22" fmla="*/ 0 w 215"/>
                      <a:gd name="T23" fmla="*/ 0 h 417"/>
                      <a:gd name="T24" fmla="*/ 0 w 215"/>
                      <a:gd name="T25" fmla="*/ 0 h 417"/>
                      <a:gd name="T26" fmla="*/ 0 w 215"/>
                      <a:gd name="T27" fmla="*/ 0 h 417"/>
                      <a:gd name="T28" fmla="*/ 0 w 215"/>
                      <a:gd name="T29" fmla="*/ 0 h 417"/>
                      <a:gd name="T30" fmla="*/ 0 w 215"/>
                      <a:gd name="T31" fmla="*/ 0 h 417"/>
                      <a:gd name="T32" fmla="*/ 0 w 215"/>
                      <a:gd name="T33" fmla="*/ 0 h 417"/>
                      <a:gd name="T34" fmla="*/ 0 w 215"/>
                      <a:gd name="T35" fmla="*/ 0 h 417"/>
                      <a:gd name="T36" fmla="*/ 0 w 215"/>
                      <a:gd name="T37" fmla="*/ 0 h 417"/>
                      <a:gd name="T38" fmla="*/ 0 w 215"/>
                      <a:gd name="T39" fmla="*/ 0 h 417"/>
                      <a:gd name="T40" fmla="*/ 0 w 215"/>
                      <a:gd name="T41" fmla="*/ 0 h 417"/>
                      <a:gd name="T42" fmla="*/ 0 w 215"/>
                      <a:gd name="T43" fmla="*/ 0 h 417"/>
                      <a:gd name="T44" fmla="*/ 0 w 215"/>
                      <a:gd name="T45" fmla="*/ 0 h 417"/>
                      <a:gd name="T46" fmla="*/ 0 w 215"/>
                      <a:gd name="T47" fmla="*/ 0 h 417"/>
                      <a:gd name="T48" fmla="*/ 0 w 215"/>
                      <a:gd name="T49" fmla="*/ 0 h 417"/>
                      <a:gd name="T50" fmla="*/ 0 w 215"/>
                      <a:gd name="T51" fmla="*/ 0 h 417"/>
                      <a:gd name="T52" fmla="*/ 0 w 215"/>
                      <a:gd name="T53" fmla="*/ 0 h 417"/>
                      <a:gd name="T54" fmla="*/ 0 w 215"/>
                      <a:gd name="T55" fmla="*/ 0 h 417"/>
                      <a:gd name="T56" fmla="*/ 0 w 215"/>
                      <a:gd name="T57" fmla="*/ 0 h 417"/>
                      <a:gd name="T58" fmla="*/ 0 w 215"/>
                      <a:gd name="T59" fmla="*/ 0 h 417"/>
                      <a:gd name="T60" fmla="*/ 0 w 215"/>
                      <a:gd name="T61" fmla="*/ 0 h 417"/>
                      <a:gd name="T62" fmla="*/ 0 w 215"/>
                      <a:gd name="T63" fmla="*/ 0 h 417"/>
                      <a:gd name="T64" fmla="*/ 0 w 215"/>
                      <a:gd name="T65" fmla="*/ 0 h 417"/>
                      <a:gd name="T66" fmla="*/ 0 w 215"/>
                      <a:gd name="T67" fmla="*/ 0 h 417"/>
                      <a:gd name="T68" fmla="*/ 0 w 215"/>
                      <a:gd name="T69" fmla="*/ 0 h 417"/>
                      <a:gd name="T70" fmla="*/ 0 w 215"/>
                      <a:gd name="T71" fmla="*/ 0 h 417"/>
                      <a:gd name="T72" fmla="*/ 0 w 215"/>
                      <a:gd name="T73" fmla="*/ 0 h 417"/>
                      <a:gd name="T74" fmla="*/ 0 w 215"/>
                      <a:gd name="T75" fmla="*/ 0 h 417"/>
                      <a:gd name="T76" fmla="*/ 0 w 215"/>
                      <a:gd name="T77" fmla="*/ 0 h 4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5"/>
                      <a:gd name="T118" fmla="*/ 0 h 417"/>
                      <a:gd name="T119" fmla="*/ 215 w 215"/>
                      <a:gd name="T120" fmla="*/ 417 h 4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5" h="417">
                        <a:moveTo>
                          <a:pt x="159" y="409"/>
                        </a:moveTo>
                        <a:lnTo>
                          <a:pt x="159" y="409"/>
                        </a:lnTo>
                        <a:lnTo>
                          <a:pt x="153" y="401"/>
                        </a:lnTo>
                        <a:lnTo>
                          <a:pt x="150" y="392"/>
                        </a:lnTo>
                        <a:lnTo>
                          <a:pt x="149" y="383"/>
                        </a:lnTo>
                        <a:lnTo>
                          <a:pt x="149" y="376"/>
                        </a:lnTo>
                        <a:lnTo>
                          <a:pt x="140" y="376"/>
                        </a:lnTo>
                        <a:lnTo>
                          <a:pt x="134" y="367"/>
                        </a:lnTo>
                        <a:lnTo>
                          <a:pt x="129" y="357"/>
                        </a:lnTo>
                        <a:lnTo>
                          <a:pt x="124" y="344"/>
                        </a:lnTo>
                        <a:lnTo>
                          <a:pt x="119" y="330"/>
                        </a:lnTo>
                        <a:lnTo>
                          <a:pt x="114" y="315"/>
                        </a:lnTo>
                        <a:lnTo>
                          <a:pt x="109" y="299"/>
                        </a:lnTo>
                        <a:lnTo>
                          <a:pt x="104" y="282"/>
                        </a:lnTo>
                        <a:lnTo>
                          <a:pt x="101" y="265"/>
                        </a:lnTo>
                        <a:lnTo>
                          <a:pt x="96" y="248"/>
                        </a:lnTo>
                        <a:lnTo>
                          <a:pt x="93" y="231"/>
                        </a:lnTo>
                        <a:lnTo>
                          <a:pt x="91" y="214"/>
                        </a:lnTo>
                        <a:lnTo>
                          <a:pt x="87" y="198"/>
                        </a:lnTo>
                        <a:lnTo>
                          <a:pt x="85" y="184"/>
                        </a:lnTo>
                        <a:lnTo>
                          <a:pt x="84" y="170"/>
                        </a:lnTo>
                        <a:lnTo>
                          <a:pt x="83" y="158"/>
                        </a:lnTo>
                        <a:lnTo>
                          <a:pt x="83" y="147"/>
                        </a:lnTo>
                        <a:lnTo>
                          <a:pt x="73" y="136"/>
                        </a:lnTo>
                        <a:lnTo>
                          <a:pt x="61" y="120"/>
                        </a:lnTo>
                        <a:lnTo>
                          <a:pt x="51" y="101"/>
                        </a:lnTo>
                        <a:lnTo>
                          <a:pt x="41" y="81"/>
                        </a:lnTo>
                        <a:lnTo>
                          <a:pt x="30" y="59"/>
                        </a:lnTo>
                        <a:lnTo>
                          <a:pt x="20" y="38"/>
                        </a:lnTo>
                        <a:lnTo>
                          <a:pt x="10" y="17"/>
                        </a:lnTo>
                        <a:lnTo>
                          <a:pt x="0" y="0"/>
                        </a:lnTo>
                        <a:lnTo>
                          <a:pt x="4" y="6"/>
                        </a:lnTo>
                        <a:lnTo>
                          <a:pt x="12" y="15"/>
                        </a:lnTo>
                        <a:lnTo>
                          <a:pt x="21" y="27"/>
                        </a:lnTo>
                        <a:lnTo>
                          <a:pt x="32" y="40"/>
                        </a:lnTo>
                        <a:lnTo>
                          <a:pt x="44" y="52"/>
                        </a:lnTo>
                        <a:lnTo>
                          <a:pt x="56" y="64"/>
                        </a:lnTo>
                        <a:lnTo>
                          <a:pt x="66" y="70"/>
                        </a:lnTo>
                        <a:lnTo>
                          <a:pt x="74" y="74"/>
                        </a:lnTo>
                        <a:lnTo>
                          <a:pt x="75" y="84"/>
                        </a:lnTo>
                        <a:lnTo>
                          <a:pt x="79" y="93"/>
                        </a:lnTo>
                        <a:lnTo>
                          <a:pt x="85" y="104"/>
                        </a:lnTo>
                        <a:lnTo>
                          <a:pt x="93" y="115"/>
                        </a:lnTo>
                        <a:lnTo>
                          <a:pt x="100" y="125"/>
                        </a:lnTo>
                        <a:lnTo>
                          <a:pt x="105" y="136"/>
                        </a:lnTo>
                        <a:lnTo>
                          <a:pt x="110" y="145"/>
                        </a:lnTo>
                        <a:lnTo>
                          <a:pt x="111" y="155"/>
                        </a:lnTo>
                        <a:lnTo>
                          <a:pt x="117" y="158"/>
                        </a:lnTo>
                        <a:lnTo>
                          <a:pt x="125" y="164"/>
                        </a:lnTo>
                        <a:lnTo>
                          <a:pt x="132" y="173"/>
                        </a:lnTo>
                        <a:lnTo>
                          <a:pt x="139" y="187"/>
                        </a:lnTo>
                        <a:lnTo>
                          <a:pt x="146" y="202"/>
                        </a:lnTo>
                        <a:lnTo>
                          <a:pt x="151" y="220"/>
                        </a:lnTo>
                        <a:lnTo>
                          <a:pt x="158" y="238"/>
                        </a:lnTo>
                        <a:lnTo>
                          <a:pt x="163" y="257"/>
                        </a:lnTo>
                        <a:lnTo>
                          <a:pt x="168" y="278"/>
                        </a:lnTo>
                        <a:lnTo>
                          <a:pt x="172" y="298"/>
                        </a:lnTo>
                        <a:lnTo>
                          <a:pt x="177" y="317"/>
                        </a:lnTo>
                        <a:lnTo>
                          <a:pt x="180" y="335"/>
                        </a:lnTo>
                        <a:lnTo>
                          <a:pt x="184" y="351"/>
                        </a:lnTo>
                        <a:lnTo>
                          <a:pt x="185" y="365"/>
                        </a:lnTo>
                        <a:lnTo>
                          <a:pt x="187" y="376"/>
                        </a:lnTo>
                        <a:lnTo>
                          <a:pt x="187" y="384"/>
                        </a:lnTo>
                        <a:lnTo>
                          <a:pt x="195" y="385"/>
                        </a:lnTo>
                        <a:lnTo>
                          <a:pt x="197" y="388"/>
                        </a:lnTo>
                        <a:lnTo>
                          <a:pt x="198" y="391"/>
                        </a:lnTo>
                        <a:lnTo>
                          <a:pt x="206" y="392"/>
                        </a:lnTo>
                        <a:lnTo>
                          <a:pt x="206" y="399"/>
                        </a:lnTo>
                        <a:lnTo>
                          <a:pt x="207" y="408"/>
                        </a:lnTo>
                        <a:lnTo>
                          <a:pt x="209" y="415"/>
                        </a:lnTo>
                        <a:lnTo>
                          <a:pt x="215" y="41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23" name="Freeform 14">
                    <a:extLst>
                      <a:ext uri="{FF2B5EF4-FFF2-40B4-BE49-F238E27FC236}">
                        <a16:creationId xmlns:a16="http://schemas.microsoft.com/office/drawing/2014/main" id="{8E644A4F-36B0-121D-E4A9-50F7D6782014}"/>
                      </a:ext>
                    </a:extLst>
                  </p:cNvPr>
                  <p:cNvSpPr>
                    <a:spLocks/>
                  </p:cNvSpPr>
                  <p:nvPr/>
                </p:nvSpPr>
                <p:spPr bwMode="auto">
                  <a:xfrm>
                    <a:off x="3884" y="1622"/>
                    <a:ext cx="43" cy="224"/>
                  </a:xfrm>
                  <a:custGeom>
                    <a:avLst/>
                    <a:gdLst>
                      <a:gd name="T0" fmla="*/ 0 w 128"/>
                      <a:gd name="T1" fmla="*/ 0 h 449"/>
                      <a:gd name="T2" fmla="*/ 0 w 128"/>
                      <a:gd name="T3" fmla="*/ 0 h 449"/>
                      <a:gd name="T4" fmla="*/ 0 w 128"/>
                      <a:gd name="T5" fmla="*/ 0 h 449"/>
                      <a:gd name="T6" fmla="*/ 0 w 128"/>
                      <a:gd name="T7" fmla="*/ 0 h 449"/>
                      <a:gd name="T8" fmla="*/ 0 w 128"/>
                      <a:gd name="T9" fmla="*/ 0 h 449"/>
                      <a:gd name="T10" fmla="*/ 0 w 128"/>
                      <a:gd name="T11" fmla="*/ 0 h 449"/>
                      <a:gd name="T12" fmla="*/ 0 w 128"/>
                      <a:gd name="T13" fmla="*/ 0 h 449"/>
                      <a:gd name="T14" fmla="*/ 0 w 128"/>
                      <a:gd name="T15" fmla="*/ 0 h 449"/>
                      <a:gd name="T16" fmla="*/ 0 w 128"/>
                      <a:gd name="T17" fmla="*/ 0 h 449"/>
                      <a:gd name="T18" fmla="*/ 0 w 128"/>
                      <a:gd name="T19" fmla="*/ 0 h 449"/>
                      <a:gd name="T20" fmla="*/ 0 w 128"/>
                      <a:gd name="T21" fmla="*/ 0 h 449"/>
                      <a:gd name="T22" fmla="*/ 0 w 128"/>
                      <a:gd name="T23" fmla="*/ 0 h 449"/>
                      <a:gd name="T24" fmla="*/ 0 w 128"/>
                      <a:gd name="T25" fmla="*/ 0 h 449"/>
                      <a:gd name="T26" fmla="*/ 0 w 128"/>
                      <a:gd name="T27" fmla="*/ 0 h 449"/>
                      <a:gd name="T28" fmla="*/ 0 w 128"/>
                      <a:gd name="T29" fmla="*/ 0 h 449"/>
                      <a:gd name="T30" fmla="*/ 0 w 128"/>
                      <a:gd name="T31" fmla="*/ 0 h 449"/>
                      <a:gd name="T32" fmla="*/ 0 w 128"/>
                      <a:gd name="T33" fmla="*/ 0 h 449"/>
                      <a:gd name="T34" fmla="*/ 0 w 128"/>
                      <a:gd name="T35" fmla="*/ 0 h 449"/>
                      <a:gd name="T36" fmla="*/ 0 w 128"/>
                      <a:gd name="T37" fmla="*/ 0 h 449"/>
                      <a:gd name="T38" fmla="*/ 0 w 128"/>
                      <a:gd name="T39" fmla="*/ 0 h 449"/>
                      <a:gd name="T40" fmla="*/ 0 w 128"/>
                      <a:gd name="T41" fmla="*/ 0 h 449"/>
                      <a:gd name="T42" fmla="*/ 0 w 128"/>
                      <a:gd name="T43" fmla="*/ 0 h 449"/>
                      <a:gd name="T44" fmla="*/ 0 w 128"/>
                      <a:gd name="T45" fmla="*/ 0 h 449"/>
                      <a:gd name="T46" fmla="*/ 0 w 128"/>
                      <a:gd name="T47" fmla="*/ 0 h 449"/>
                      <a:gd name="T48" fmla="*/ 0 w 128"/>
                      <a:gd name="T49" fmla="*/ 0 h 449"/>
                      <a:gd name="T50" fmla="*/ 0 w 128"/>
                      <a:gd name="T51" fmla="*/ 0 h 449"/>
                      <a:gd name="T52" fmla="*/ 0 w 128"/>
                      <a:gd name="T53" fmla="*/ 0 h 449"/>
                      <a:gd name="T54" fmla="*/ 0 w 128"/>
                      <a:gd name="T55" fmla="*/ 0 h 449"/>
                      <a:gd name="T56" fmla="*/ 0 w 128"/>
                      <a:gd name="T57" fmla="*/ 0 h 449"/>
                      <a:gd name="T58" fmla="*/ 0 w 128"/>
                      <a:gd name="T59" fmla="*/ 0 h 449"/>
                      <a:gd name="T60" fmla="*/ 0 w 128"/>
                      <a:gd name="T61" fmla="*/ 0 h 449"/>
                      <a:gd name="T62" fmla="*/ 0 w 128"/>
                      <a:gd name="T63" fmla="*/ 0 h 449"/>
                      <a:gd name="T64" fmla="*/ 0 w 128"/>
                      <a:gd name="T65" fmla="*/ 0 h 449"/>
                      <a:gd name="T66" fmla="*/ 0 w 128"/>
                      <a:gd name="T67" fmla="*/ 0 h 449"/>
                      <a:gd name="T68" fmla="*/ 0 w 128"/>
                      <a:gd name="T69" fmla="*/ 0 h 449"/>
                      <a:gd name="T70" fmla="*/ 0 w 128"/>
                      <a:gd name="T71" fmla="*/ 0 h 449"/>
                      <a:gd name="T72" fmla="*/ 0 w 128"/>
                      <a:gd name="T73" fmla="*/ 0 h 449"/>
                      <a:gd name="T74" fmla="*/ 0 w 128"/>
                      <a:gd name="T75" fmla="*/ 0 h 449"/>
                      <a:gd name="T76" fmla="*/ 0 w 128"/>
                      <a:gd name="T77" fmla="*/ 0 h 449"/>
                      <a:gd name="T78" fmla="*/ 0 w 128"/>
                      <a:gd name="T79" fmla="*/ 0 h 449"/>
                      <a:gd name="T80" fmla="*/ 0 w 128"/>
                      <a:gd name="T81" fmla="*/ 0 h 449"/>
                      <a:gd name="T82" fmla="*/ 0 w 128"/>
                      <a:gd name="T83" fmla="*/ 0 h 449"/>
                      <a:gd name="T84" fmla="*/ 0 w 128"/>
                      <a:gd name="T85" fmla="*/ 0 h 449"/>
                      <a:gd name="T86" fmla="*/ 0 w 128"/>
                      <a:gd name="T87" fmla="*/ 0 h 449"/>
                      <a:gd name="T88" fmla="*/ 0 w 128"/>
                      <a:gd name="T89" fmla="*/ 0 h 449"/>
                      <a:gd name="T90" fmla="*/ 0 w 128"/>
                      <a:gd name="T91" fmla="*/ 0 h 449"/>
                      <a:gd name="T92" fmla="*/ 0 w 128"/>
                      <a:gd name="T93" fmla="*/ 0 h 449"/>
                      <a:gd name="T94" fmla="*/ 0 w 128"/>
                      <a:gd name="T95" fmla="*/ 0 h 449"/>
                      <a:gd name="T96" fmla="*/ 0 w 128"/>
                      <a:gd name="T97" fmla="*/ 0 h 449"/>
                      <a:gd name="T98" fmla="*/ 0 w 128"/>
                      <a:gd name="T99" fmla="*/ 0 h 449"/>
                      <a:gd name="T100" fmla="*/ 0 w 128"/>
                      <a:gd name="T101" fmla="*/ 0 h 449"/>
                      <a:gd name="T102" fmla="*/ 0 w 128"/>
                      <a:gd name="T103" fmla="*/ 0 h 449"/>
                      <a:gd name="T104" fmla="*/ 0 w 128"/>
                      <a:gd name="T105" fmla="*/ 0 h 44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449"/>
                      <a:gd name="T161" fmla="*/ 128 w 128"/>
                      <a:gd name="T162" fmla="*/ 449 h 44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449">
                        <a:moveTo>
                          <a:pt x="10" y="229"/>
                        </a:moveTo>
                        <a:lnTo>
                          <a:pt x="10" y="229"/>
                        </a:lnTo>
                        <a:lnTo>
                          <a:pt x="13" y="215"/>
                        </a:lnTo>
                        <a:lnTo>
                          <a:pt x="14" y="199"/>
                        </a:lnTo>
                        <a:lnTo>
                          <a:pt x="16" y="184"/>
                        </a:lnTo>
                        <a:lnTo>
                          <a:pt x="17" y="169"/>
                        </a:lnTo>
                        <a:lnTo>
                          <a:pt x="16" y="154"/>
                        </a:lnTo>
                        <a:lnTo>
                          <a:pt x="16" y="141"/>
                        </a:lnTo>
                        <a:lnTo>
                          <a:pt x="13" y="126"/>
                        </a:lnTo>
                        <a:lnTo>
                          <a:pt x="12" y="111"/>
                        </a:lnTo>
                        <a:lnTo>
                          <a:pt x="10" y="98"/>
                        </a:lnTo>
                        <a:lnTo>
                          <a:pt x="8" y="83"/>
                        </a:lnTo>
                        <a:lnTo>
                          <a:pt x="7" y="70"/>
                        </a:lnTo>
                        <a:lnTo>
                          <a:pt x="4" y="56"/>
                        </a:lnTo>
                        <a:lnTo>
                          <a:pt x="2" y="42"/>
                        </a:lnTo>
                        <a:lnTo>
                          <a:pt x="1" y="28"/>
                        </a:lnTo>
                        <a:lnTo>
                          <a:pt x="0" y="14"/>
                        </a:lnTo>
                        <a:lnTo>
                          <a:pt x="0" y="0"/>
                        </a:lnTo>
                        <a:lnTo>
                          <a:pt x="5" y="17"/>
                        </a:lnTo>
                        <a:lnTo>
                          <a:pt x="11" y="36"/>
                        </a:lnTo>
                        <a:lnTo>
                          <a:pt x="18" y="55"/>
                        </a:lnTo>
                        <a:lnTo>
                          <a:pt x="24" y="73"/>
                        </a:lnTo>
                        <a:lnTo>
                          <a:pt x="30" y="92"/>
                        </a:lnTo>
                        <a:lnTo>
                          <a:pt x="37" y="113"/>
                        </a:lnTo>
                        <a:lnTo>
                          <a:pt x="42" y="132"/>
                        </a:lnTo>
                        <a:lnTo>
                          <a:pt x="49" y="152"/>
                        </a:lnTo>
                        <a:lnTo>
                          <a:pt x="55" y="171"/>
                        </a:lnTo>
                        <a:lnTo>
                          <a:pt x="59" y="192"/>
                        </a:lnTo>
                        <a:lnTo>
                          <a:pt x="64" y="211"/>
                        </a:lnTo>
                        <a:lnTo>
                          <a:pt x="68" y="230"/>
                        </a:lnTo>
                        <a:lnTo>
                          <a:pt x="72" y="248"/>
                        </a:lnTo>
                        <a:lnTo>
                          <a:pt x="74" y="267"/>
                        </a:lnTo>
                        <a:lnTo>
                          <a:pt x="76" y="285"/>
                        </a:lnTo>
                        <a:lnTo>
                          <a:pt x="76" y="302"/>
                        </a:lnTo>
                        <a:lnTo>
                          <a:pt x="83" y="309"/>
                        </a:lnTo>
                        <a:lnTo>
                          <a:pt x="88" y="315"/>
                        </a:lnTo>
                        <a:lnTo>
                          <a:pt x="93" y="323"/>
                        </a:lnTo>
                        <a:lnTo>
                          <a:pt x="97" y="332"/>
                        </a:lnTo>
                        <a:lnTo>
                          <a:pt x="102" y="341"/>
                        </a:lnTo>
                        <a:lnTo>
                          <a:pt x="105" y="350"/>
                        </a:lnTo>
                        <a:lnTo>
                          <a:pt x="110" y="359"/>
                        </a:lnTo>
                        <a:lnTo>
                          <a:pt x="113" y="369"/>
                        </a:lnTo>
                        <a:lnTo>
                          <a:pt x="121" y="371"/>
                        </a:lnTo>
                        <a:lnTo>
                          <a:pt x="125" y="379"/>
                        </a:lnTo>
                        <a:lnTo>
                          <a:pt x="128" y="390"/>
                        </a:lnTo>
                        <a:lnTo>
                          <a:pt x="128" y="403"/>
                        </a:lnTo>
                        <a:lnTo>
                          <a:pt x="126" y="416"/>
                        </a:lnTo>
                        <a:lnTo>
                          <a:pt x="124" y="430"/>
                        </a:lnTo>
                        <a:lnTo>
                          <a:pt x="123" y="441"/>
                        </a:lnTo>
                        <a:lnTo>
                          <a:pt x="122" y="44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24" name="Freeform 15">
                    <a:extLst>
                      <a:ext uri="{FF2B5EF4-FFF2-40B4-BE49-F238E27FC236}">
                        <a16:creationId xmlns:a16="http://schemas.microsoft.com/office/drawing/2014/main" id="{935D19F1-BD6B-A119-F2DC-95C4E0D50744}"/>
                      </a:ext>
                    </a:extLst>
                  </p:cNvPr>
                  <p:cNvSpPr>
                    <a:spLocks/>
                  </p:cNvSpPr>
                  <p:nvPr/>
                </p:nvSpPr>
                <p:spPr bwMode="auto">
                  <a:xfrm>
                    <a:off x="3922" y="1618"/>
                    <a:ext cx="30" cy="229"/>
                  </a:xfrm>
                  <a:custGeom>
                    <a:avLst/>
                    <a:gdLst>
                      <a:gd name="T0" fmla="*/ 0 w 92"/>
                      <a:gd name="T1" fmla="*/ 1 h 457"/>
                      <a:gd name="T2" fmla="*/ 0 w 92"/>
                      <a:gd name="T3" fmla="*/ 1 h 457"/>
                      <a:gd name="T4" fmla="*/ 0 w 92"/>
                      <a:gd name="T5" fmla="*/ 1 h 457"/>
                      <a:gd name="T6" fmla="*/ 0 w 92"/>
                      <a:gd name="T7" fmla="*/ 1 h 457"/>
                      <a:gd name="T8" fmla="*/ 0 w 92"/>
                      <a:gd name="T9" fmla="*/ 1 h 457"/>
                      <a:gd name="T10" fmla="*/ 0 w 92"/>
                      <a:gd name="T11" fmla="*/ 1 h 457"/>
                      <a:gd name="T12" fmla="*/ 0 w 92"/>
                      <a:gd name="T13" fmla="*/ 1 h 457"/>
                      <a:gd name="T14" fmla="*/ 0 w 92"/>
                      <a:gd name="T15" fmla="*/ 1 h 457"/>
                      <a:gd name="T16" fmla="*/ 0 w 92"/>
                      <a:gd name="T17" fmla="*/ 1 h 457"/>
                      <a:gd name="T18" fmla="*/ 0 w 92"/>
                      <a:gd name="T19" fmla="*/ 1 h 457"/>
                      <a:gd name="T20" fmla="*/ 0 w 92"/>
                      <a:gd name="T21" fmla="*/ 1 h 457"/>
                      <a:gd name="T22" fmla="*/ 0 w 92"/>
                      <a:gd name="T23" fmla="*/ 1 h 457"/>
                      <a:gd name="T24" fmla="*/ 0 w 92"/>
                      <a:gd name="T25" fmla="*/ 1 h 457"/>
                      <a:gd name="T26" fmla="*/ 0 w 92"/>
                      <a:gd name="T27" fmla="*/ 1 h 457"/>
                      <a:gd name="T28" fmla="*/ 0 w 92"/>
                      <a:gd name="T29" fmla="*/ 1 h 457"/>
                      <a:gd name="T30" fmla="*/ 0 w 92"/>
                      <a:gd name="T31" fmla="*/ 1 h 457"/>
                      <a:gd name="T32" fmla="*/ 0 w 92"/>
                      <a:gd name="T33" fmla="*/ 1 h 457"/>
                      <a:gd name="T34" fmla="*/ 0 w 92"/>
                      <a:gd name="T35" fmla="*/ 0 h 457"/>
                      <a:gd name="T36" fmla="*/ 0 w 92"/>
                      <a:gd name="T37" fmla="*/ 0 h 457"/>
                      <a:gd name="T38" fmla="*/ 0 w 92"/>
                      <a:gd name="T39" fmla="*/ 1 h 457"/>
                      <a:gd name="T40" fmla="*/ 0 w 92"/>
                      <a:gd name="T41" fmla="*/ 1 h 457"/>
                      <a:gd name="T42" fmla="*/ 0 w 92"/>
                      <a:gd name="T43" fmla="*/ 1 h 457"/>
                      <a:gd name="T44" fmla="*/ 0 w 92"/>
                      <a:gd name="T45" fmla="*/ 1 h 457"/>
                      <a:gd name="T46" fmla="*/ 0 w 92"/>
                      <a:gd name="T47" fmla="*/ 1 h 457"/>
                      <a:gd name="T48" fmla="*/ 0 w 92"/>
                      <a:gd name="T49" fmla="*/ 1 h 457"/>
                      <a:gd name="T50" fmla="*/ 0 w 92"/>
                      <a:gd name="T51" fmla="*/ 1 h 457"/>
                      <a:gd name="T52" fmla="*/ 0 w 92"/>
                      <a:gd name="T53" fmla="*/ 1 h 457"/>
                      <a:gd name="T54" fmla="*/ 0 w 92"/>
                      <a:gd name="T55" fmla="*/ 1 h 457"/>
                      <a:gd name="T56" fmla="*/ 0 w 92"/>
                      <a:gd name="T57" fmla="*/ 1 h 457"/>
                      <a:gd name="T58" fmla="*/ 0 w 92"/>
                      <a:gd name="T59" fmla="*/ 1 h 457"/>
                      <a:gd name="T60" fmla="*/ 0 w 92"/>
                      <a:gd name="T61" fmla="*/ 1 h 457"/>
                      <a:gd name="T62" fmla="*/ 0 w 92"/>
                      <a:gd name="T63" fmla="*/ 1 h 457"/>
                      <a:gd name="T64" fmla="*/ 0 w 92"/>
                      <a:gd name="T65" fmla="*/ 1 h 457"/>
                      <a:gd name="T66" fmla="*/ 0 w 92"/>
                      <a:gd name="T67" fmla="*/ 1 h 457"/>
                      <a:gd name="T68" fmla="*/ 0 w 92"/>
                      <a:gd name="T69" fmla="*/ 1 h 457"/>
                      <a:gd name="T70" fmla="*/ 0 w 92"/>
                      <a:gd name="T71" fmla="*/ 1 h 457"/>
                      <a:gd name="T72" fmla="*/ 0 w 92"/>
                      <a:gd name="T73" fmla="*/ 1 h 457"/>
                      <a:gd name="T74" fmla="*/ 0 w 92"/>
                      <a:gd name="T75" fmla="*/ 1 h 457"/>
                      <a:gd name="T76" fmla="*/ 0 w 92"/>
                      <a:gd name="T77" fmla="*/ 1 h 457"/>
                      <a:gd name="T78" fmla="*/ 0 w 92"/>
                      <a:gd name="T79" fmla="*/ 1 h 457"/>
                      <a:gd name="T80" fmla="*/ 0 w 92"/>
                      <a:gd name="T81" fmla="*/ 1 h 457"/>
                      <a:gd name="T82" fmla="*/ 0 w 92"/>
                      <a:gd name="T83" fmla="*/ 1 h 457"/>
                      <a:gd name="T84" fmla="*/ 0 w 92"/>
                      <a:gd name="T85" fmla="*/ 1 h 457"/>
                      <a:gd name="T86" fmla="*/ 0 w 92"/>
                      <a:gd name="T87" fmla="*/ 1 h 457"/>
                      <a:gd name="T88" fmla="*/ 0 w 92"/>
                      <a:gd name="T89" fmla="*/ 1 h 457"/>
                      <a:gd name="T90" fmla="*/ 0 w 92"/>
                      <a:gd name="T91" fmla="*/ 1 h 457"/>
                      <a:gd name="T92" fmla="*/ 0 w 92"/>
                      <a:gd name="T93" fmla="*/ 1 h 457"/>
                      <a:gd name="T94" fmla="*/ 0 w 92"/>
                      <a:gd name="T95" fmla="*/ 1 h 457"/>
                      <a:gd name="T96" fmla="*/ 0 w 92"/>
                      <a:gd name="T97" fmla="*/ 1 h 4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2"/>
                      <a:gd name="T148" fmla="*/ 0 h 457"/>
                      <a:gd name="T149" fmla="*/ 92 w 92"/>
                      <a:gd name="T150" fmla="*/ 457 h 4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2" h="457">
                        <a:moveTo>
                          <a:pt x="9" y="368"/>
                        </a:moveTo>
                        <a:lnTo>
                          <a:pt x="9" y="368"/>
                        </a:lnTo>
                        <a:lnTo>
                          <a:pt x="9" y="344"/>
                        </a:lnTo>
                        <a:lnTo>
                          <a:pt x="9" y="321"/>
                        </a:lnTo>
                        <a:lnTo>
                          <a:pt x="10" y="297"/>
                        </a:lnTo>
                        <a:lnTo>
                          <a:pt x="10" y="274"/>
                        </a:lnTo>
                        <a:lnTo>
                          <a:pt x="10" y="251"/>
                        </a:lnTo>
                        <a:lnTo>
                          <a:pt x="11" y="227"/>
                        </a:lnTo>
                        <a:lnTo>
                          <a:pt x="11" y="203"/>
                        </a:lnTo>
                        <a:lnTo>
                          <a:pt x="11" y="180"/>
                        </a:lnTo>
                        <a:lnTo>
                          <a:pt x="11" y="157"/>
                        </a:lnTo>
                        <a:lnTo>
                          <a:pt x="11" y="133"/>
                        </a:lnTo>
                        <a:lnTo>
                          <a:pt x="10" y="111"/>
                        </a:lnTo>
                        <a:lnTo>
                          <a:pt x="9" y="88"/>
                        </a:lnTo>
                        <a:lnTo>
                          <a:pt x="8" y="65"/>
                        </a:lnTo>
                        <a:lnTo>
                          <a:pt x="6" y="43"/>
                        </a:lnTo>
                        <a:lnTo>
                          <a:pt x="3" y="21"/>
                        </a:lnTo>
                        <a:lnTo>
                          <a:pt x="0" y="0"/>
                        </a:lnTo>
                        <a:lnTo>
                          <a:pt x="1" y="14"/>
                        </a:lnTo>
                        <a:lnTo>
                          <a:pt x="4" y="31"/>
                        </a:lnTo>
                        <a:lnTo>
                          <a:pt x="10" y="52"/>
                        </a:lnTo>
                        <a:lnTo>
                          <a:pt x="17" y="72"/>
                        </a:lnTo>
                        <a:lnTo>
                          <a:pt x="26" y="92"/>
                        </a:lnTo>
                        <a:lnTo>
                          <a:pt x="35" y="112"/>
                        </a:lnTo>
                        <a:lnTo>
                          <a:pt x="45" y="127"/>
                        </a:lnTo>
                        <a:lnTo>
                          <a:pt x="55" y="139"/>
                        </a:lnTo>
                        <a:lnTo>
                          <a:pt x="55" y="147"/>
                        </a:lnTo>
                        <a:lnTo>
                          <a:pt x="55" y="160"/>
                        </a:lnTo>
                        <a:lnTo>
                          <a:pt x="55" y="177"/>
                        </a:lnTo>
                        <a:lnTo>
                          <a:pt x="56" y="197"/>
                        </a:lnTo>
                        <a:lnTo>
                          <a:pt x="56" y="219"/>
                        </a:lnTo>
                        <a:lnTo>
                          <a:pt x="57" y="243"/>
                        </a:lnTo>
                        <a:lnTo>
                          <a:pt x="58" y="268"/>
                        </a:lnTo>
                        <a:lnTo>
                          <a:pt x="59" y="293"/>
                        </a:lnTo>
                        <a:lnTo>
                          <a:pt x="62" y="319"/>
                        </a:lnTo>
                        <a:lnTo>
                          <a:pt x="64" y="343"/>
                        </a:lnTo>
                        <a:lnTo>
                          <a:pt x="67" y="364"/>
                        </a:lnTo>
                        <a:lnTo>
                          <a:pt x="71" y="385"/>
                        </a:lnTo>
                        <a:lnTo>
                          <a:pt x="75" y="400"/>
                        </a:lnTo>
                        <a:lnTo>
                          <a:pt x="80" y="413"/>
                        </a:lnTo>
                        <a:lnTo>
                          <a:pt x="85" y="421"/>
                        </a:lnTo>
                        <a:lnTo>
                          <a:pt x="92" y="424"/>
                        </a:lnTo>
                        <a:lnTo>
                          <a:pt x="91" y="434"/>
                        </a:lnTo>
                        <a:lnTo>
                          <a:pt x="87" y="444"/>
                        </a:lnTo>
                        <a:lnTo>
                          <a:pt x="84" y="450"/>
                        </a:lnTo>
                        <a:lnTo>
                          <a:pt x="83" y="45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25" name="Freeform 16">
                    <a:extLst>
                      <a:ext uri="{FF2B5EF4-FFF2-40B4-BE49-F238E27FC236}">
                        <a16:creationId xmlns:a16="http://schemas.microsoft.com/office/drawing/2014/main" id="{B18ADB55-5C66-0FB1-FE78-148EC9F1031B}"/>
                      </a:ext>
                    </a:extLst>
                  </p:cNvPr>
                  <p:cNvSpPr>
                    <a:spLocks/>
                  </p:cNvSpPr>
                  <p:nvPr/>
                </p:nvSpPr>
                <p:spPr bwMode="auto">
                  <a:xfrm>
                    <a:off x="3946" y="1643"/>
                    <a:ext cx="75" cy="196"/>
                  </a:xfrm>
                  <a:custGeom>
                    <a:avLst/>
                    <a:gdLst>
                      <a:gd name="T0" fmla="*/ 0 w 224"/>
                      <a:gd name="T1" fmla="*/ 1 h 392"/>
                      <a:gd name="T2" fmla="*/ 0 w 224"/>
                      <a:gd name="T3" fmla="*/ 1 h 392"/>
                      <a:gd name="T4" fmla="*/ 0 w 224"/>
                      <a:gd name="T5" fmla="*/ 1 h 392"/>
                      <a:gd name="T6" fmla="*/ 0 w 224"/>
                      <a:gd name="T7" fmla="*/ 1 h 392"/>
                      <a:gd name="T8" fmla="*/ 0 w 224"/>
                      <a:gd name="T9" fmla="*/ 1 h 392"/>
                      <a:gd name="T10" fmla="*/ 0 w 224"/>
                      <a:gd name="T11" fmla="*/ 1 h 392"/>
                      <a:gd name="T12" fmla="*/ 0 w 224"/>
                      <a:gd name="T13" fmla="*/ 1 h 392"/>
                      <a:gd name="T14" fmla="*/ 0 w 224"/>
                      <a:gd name="T15" fmla="*/ 1 h 392"/>
                      <a:gd name="T16" fmla="*/ 0 w 224"/>
                      <a:gd name="T17" fmla="*/ 1 h 392"/>
                      <a:gd name="T18" fmla="*/ 0 w 224"/>
                      <a:gd name="T19" fmla="*/ 1 h 392"/>
                      <a:gd name="T20" fmla="*/ 0 w 224"/>
                      <a:gd name="T21" fmla="*/ 1 h 392"/>
                      <a:gd name="T22" fmla="*/ 0 w 224"/>
                      <a:gd name="T23" fmla="*/ 1 h 392"/>
                      <a:gd name="T24" fmla="*/ 0 w 224"/>
                      <a:gd name="T25" fmla="*/ 1 h 392"/>
                      <a:gd name="T26" fmla="*/ 0 w 224"/>
                      <a:gd name="T27" fmla="*/ 0 h 392"/>
                      <a:gd name="T28" fmla="*/ 0 w 224"/>
                      <a:gd name="T29" fmla="*/ 0 h 392"/>
                      <a:gd name="T30" fmla="*/ 0 w 224"/>
                      <a:gd name="T31" fmla="*/ 1 h 392"/>
                      <a:gd name="T32" fmla="*/ 0 w 224"/>
                      <a:gd name="T33" fmla="*/ 1 h 392"/>
                      <a:gd name="T34" fmla="*/ 0 w 224"/>
                      <a:gd name="T35" fmla="*/ 1 h 392"/>
                      <a:gd name="T36" fmla="*/ 0 w 224"/>
                      <a:gd name="T37" fmla="*/ 1 h 392"/>
                      <a:gd name="T38" fmla="*/ 0 w 224"/>
                      <a:gd name="T39" fmla="*/ 1 h 392"/>
                      <a:gd name="T40" fmla="*/ 0 w 224"/>
                      <a:gd name="T41" fmla="*/ 1 h 392"/>
                      <a:gd name="T42" fmla="*/ 0 w 224"/>
                      <a:gd name="T43" fmla="*/ 1 h 392"/>
                      <a:gd name="T44" fmla="*/ 0 w 224"/>
                      <a:gd name="T45" fmla="*/ 1 h 392"/>
                      <a:gd name="T46" fmla="*/ 0 w 224"/>
                      <a:gd name="T47" fmla="*/ 1 h 392"/>
                      <a:gd name="T48" fmla="*/ 0 w 224"/>
                      <a:gd name="T49" fmla="*/ 1 h 392"/>
                      <a:gd name="T50" fmla="*/ 0 w 224"/>
                      <a:gd name="T51" fmla="*/ 1 h 392"/>
                      <a:gd name="T52" fmla="*/ 0 w 224"/>
                      <a:gd name="T53" fmla="*/ 1 h 392"/>
                      <a:gd name="T54" fmla="*/ 0 w 224"/>
                      <a:gd name="T55" fmla="*/ 1 h 392"/>
                      <a:gd name="T56" fmla="*/ 0 w 224"/>
                      <a:gd name="T57" fmla="*/ 1 h 392"/>
                      <a:gd name="T58" fmla="*/ 0 w 224"/>
                      <a:gd name="T59" fmla="*/ 1 h 392"/>
                      <a:gd name="T60" fmla="*/ 0 w 224"/>
                      <a:gd name="T61" fmla="*/ 1 h 392"/>
                      <a:gd name="T62" fmla="*/ 0 w 224"/>
                      <a:gd name="T63" fmla="*/ 1 h 392"/>
                      <a:gd name="T64" fmla="*/ 0 w 224"/>
                      <a:gd name="T65" fmla="*/ 1 h 392"/>
                      <a:gd name="T66" fmla="*/ 0 w 224"/>
                      <a:gd name="T67" fmla="*/ 1 h 392"/>
                      <a:gd name="T68" fmla="*/ 0 w 224"/>
                      <a:gd name="T69" fmla="*/ 1 h 392"/>
                      <a:gd name="T70" fmla="*/ 0 w 224"/>
                      <a:gd name="T71" fmla="*/ 1 h 392"/>
                      <a:gd name="T72" fmla="*/ 0 w 224"/>
                      <a:gd name="T73" fmla="*/ 1 h 392"/>
                      <a:gd name="T74" fmla="*/ 0 w 224"/>
                      <a:gd name="T75" fmla="*/ 1 h 392"/>
                      <a:gd name="T76" fmla="*/ 0 w 224"/>
                      <a:gd name="T77" fmla="*/ 1 h 392"/>
                      <a:gd name="T78" fmla="*/ 0 w 224"/>
                      <a:gd name="T79" fmla="*/ 1 h 392"/>
                      <a:gd name="T80" fmla="*/ 0 w 224"/>
                      <a:gd name="T81" fmla="*/ 1 h 3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4"/>
                      <a:gd name="T124" fmla="*/ 0 h 392"/>
                      <a:gd name="T125" fmla="*/ 224 w 224"/>
                      <a:gd name="T126" fmla="*/ 392 h 3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4" h="392">
                        <a:moveTo>
                          <a:pt x="37" y="392"/>
                        </a:moveTo>
                        <a:lnTo>
                          <a:pt x="9" y="392"/>
                        </a:lnTo>
                        <a:lnTo>
                          <a:pt x="9" y="381"/>
                        </a:lnTo>
                        <a:lnTo>
                          <a:pt x="10" y="369"/>
                        </a:lnTo>
                        <a:lnTo>
                          <a:pt x="12" y="359"/>
                        </a:lnTo>
                        <a:lnTo>
                          <a:pt x="15" y="349"/>
                        </a:lnTo>
                        <a:lnTo>
                          <a:pt x="18" y="339"/>
                        </a:lnTo>
                        <a:lnTo>
                          <a:pt x="21" y="330"/>
                        </a:lnTo>
                        <a:lnTo>
                          <a:pt x="25" y="320"/>
                        </a:lnTo>
                        <a:lnTo>
                          <a:pt x="28" y="311"/>
                        </a:lnTo>
                        <a:lnTo>
                          <a:pt x="44" y="307"/>
                        </a:lnTo>
                        <a:lnTo>
                          <a:pt x="60" y="299"/>
                        </a:lnTo>
                        <a:lnTo>
                          <a:pt x="77" y="286"/>
                        </a:lnTo>
                        <a:lnTo>
                          <a:pt x="94" y="269"/>
                        </a:lnTo>
                        <a:lnTo>
                          <a:pt x="111" y="248"/>
                        </a:lnTo>
                        <a:lnTo>
                          <a:pt x="127" y="226"/>
                        </a:lnTo>
                        <a:lnTo>
                          <a:pt x="142" y="201"/>
                        </a:lnTo>
                        <a:lnTo>
                          <a:pt x="158" y="174"/>
                        </a:lnTo>
                        <a:lnTo>
                          <a:pt x="171" y="147"/>
                        </a:lnTo>
                        <a:lnTo>
                          <a:pt x="184" y="120"/>
                        </a:lnTo>
                        <a:lnTo>
                          <a:pt x="196" y="94"/>
                        </a:lnTo>
                        <a:lnTo>
                          <a:pt x="205" y="69"/>
                        </a:lnTo>
                        <a:lnTo>
                          <a:pt x="213" y="48"/>
                        </a:lnTo>
                        <a:lnTo>
                          <a:pt x="220" y="27"/>
                        </a:lnTo>
                        <a:lnTo>
                          <a:pt x="223" y="12"/>
                        </a:lnTo>
                        <a:lnTo>
                          <a:pt x="224" y="0"/>
                        </a:lnTo>
                        <a:lnTo>
                          <a:pt x="217" y="0"/>
                        </a:lnTo>
                        <a:lnTo>
                          <a:pt x="211" y="1"/>
                        </a:lnTo>
                        <a:lnTo>
                          <a:pt x="204" y="2"/>
                        </a:lnTo>
                        <a:lnTo>
                          <a:pt x="196" y="4"/>
                        </a:lnTo>
                        <a:lnTo>
                          <a:pt x="189" y="6"/>
                        </a:lnTo>
                        <a:lnTo>
                          <a:pt x="183" y="7"/>
                        </a:lnTo>
                        <a:lnTo>
                          <a:pt x="175" y="8"/>
                        </a:lnTo>
                        <a:lnTo>
                          <a:pt x="168" y="8"/>
                        </a:lnTo>
                        <a:lnTo>
                          <a:pt x="155" y="25"/>
                        </a:lnTo>
                        <a:lnTo>
                          <a:pt x="141" y="43"/>
                        </a:lnTo>
                        <a:lnTo>
                          <a:pt x="130" y="60"/>
                        </a:lnTo>
                        <a:lnTo>
                          <a:pt x="118" y="78"/>
                        </a:lnTo>
                        <a:lnTo>
                          <a:pt x="108" y="96"/>
                        </a:lnTo>
                        <a:lnTo>
                          <a:pt x="96" y="116"/>
                        </a:lnTo>
                        <a:lnTo>
                          <a:pt x="86" y="134"/>
                        </a:lnTo>
                        <a:lnTo>
                          <a:pt x="77" y="153"/>
                        </a:lnTo>
                        <a:lnTo>
                          <a:pt x="67" y="171"/>
                        </a:lnTo>
                        <a:lnTo>
                          <a:pt x="58" y="190"/>
                        </a:lnTo>
                        <a:lnTo>
                          <a:pt x="48" y="210"/>
                        </a:lnTo>
                        <a:lnTo>
                          <a:pt x="39" y="228"/>
                        </a:lnTo>
                        <a:lnTo>
                          <a:pt x="30" y="247"/>
                        </a:lnTo>
                        <a:lnTo>
                          <a:pt x="20" y="265"/>
                        </a:lnTo>
                        <a:lnTo>
                          <a:pt x="10" y="285"/>
                        </a:lnTo>
                        <a:lnTo>
                          <a:pt x="0" y="303"/>
                        </a:lnTo>
                        <a:lnTo>
                          <a:pt x="12" y="303"/>
                        </a:lnTo>
                        <a:lnTo>
                          <a:pt x="22" y="301"/>
                        </a:lnTo>
                        <a:lnTo>
                          <a:pt x="31" y="299"/>
                        </a:lnTo>
                        <a:lnTo>
                          <a:pt x="37" y="297"/>
                        </a:lnTo>
                        <a:lnTo>
                          <a:pt x="41" y="294"/>
                        </a:lnTo>
                        <a:lnTo>
                          <a:pt x="45" y="289"/>
                        </a:lnTo>
                        <a:lnTo>
                          <a:pt x="47" y="285"/>
                        </a:lnTo>
                        <a:lnTo>
                          <a:pt x="47" y="279"/>
                        </a:lnTo>
                        <a:lnTo>
                          <a:pt x="84" y="262"/>
                        </a:lnTo>
                        <a:lnTo>
                          <a:pt x="84" y="245"/>
                        </a:lnTo>
                        <a:lnTo>
                          <a:pt x="86" y="239"/>
                        </a:lnTo>
                        <a:lnTo>
                          <a:pt x="92" y="229"/>
                        </a:lnTo>
                        <a:lnTo>
                          <a:pt x="100" y="215"/>
                        </a:lnTo>
                        <a:lnTo>
                          <a:pt x="109" y="201"/>
                        </a:lnTo>
                        <a:lnTo>
                          <a:pt x="119" y="187"/>
                        </a:lnTo>
                        <a:lnTo>
                          <a:pt x="128" y="175"/>
                        </a:lnTo>
                        <a:lnTo>
                          <a:pt x="136" y="167"/>
                        </a:lnTo>
                        <a:lnTo>
                          <a:pt x="140" y="163"/>
                        </a:lnTo>
                        <a:lnTo>
                          <a:pt x="141" y="154"/>
                        </a:lnTo>
                        <a:lnTo>
                          <a:pt x="145" y="144"/>
                        </a:lnTo>
                        <a:lnTo>
                          <a:pt x="149" y="133"/>
                        </a:lnTo>
                        <a:lnTo>
                          <a:pt x="155" y="121"/>
                        </a:lnTo>
                        <a:lnTo>
                          <a:pt x="159" y="110"/>
                        </a:lnTo>
                        <a:lnTo>
                          <a:pt x="164" y="99"/>
                        </a:lnTo>
                        <a:lnTo>
                          <a:pt x="167" y="86"/>
                        </a:lnTo>
                        <a:lnTo>
                          <a:pt x="168" y="7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26" name="Freeform 17">
                    <a:extLst>
                      <a:ext uri="{FF2B5EF4-FFF2-40B4-BE49-F238E27FC236}">
                        <a16:creationId xmlns:a16="http://schemas.microsoft.com/office/drawing/2014/main" id="{1AE2D9A0-9E18-25EB-C7A2-3491B9180146}"/>
                      </a:ext>
                    </a:extLst>
                  </p:cNvPr>
                  <p:cNvSpPr>
                    <a:spLocks/>
                  </p:cNvSpPr>
                  <p:nvPr/>
                </p:nvSpPr>
                <p:spPr bwMode="auto">
                  <a:xfrm>
                    <a:off x="3996" y="1729"/>
                    <a:ext cx="8" cy="126"/>
                  </a:xfrm>
                  <a:custGeom>
                    <a:avLst/>
                    <a:gdLst>
                      <a:gd name="T0" fmla="*/ 0 w 23"/>
                      <a:gd name="T1" fmla="*/ 0 h 253"/>
                      <a:gd name="T2" fmla="*/ 0 w 23"/>
                      <a:gd name="T3" fmla="*/ 0 h 253"/>
                      <a:gd name="T4" fmla="*/ 0 w 23"/>
                      <a:gd name="T5" fmla="*/ 0 h 253"/>
                      <a:gd name="T6" fmla="*/ 0 w 23"/>
                      <a:gd name="T7" fmla="*/ 0 h 253"/>
                      <a:gd name="T8" fmla="*/ 0 w 23"/>
                      <a:gd name="T9" fmla="*/ 0 h 253"/>
                      <a:gd name="T10" fmla="*/ 0 w 23"/>
                      <a:gd name="T11" fmla="*/ 0 h 253"/>
                      <a:gd name="T12" fmla="*/ 0 w 23"/>
                      <a:gd name="T13" fmla="*/ 0 h 253"/>
                      <a:gd name="T14" fmla="*/ 0 w 23"/>
                      <a:gd name="T15" fmla="*/ 0 h 253"/>
                      <a:gd name="T16" fmla="*/ 0 w 23"/>
                      <a:gd name="T17" fmla="*/ 0 h 253"/>
                      <a:gd name="T18" fmla="*/ 0 w 23"/>
                      <a:gd name="T19" fmla="*/ 0 h 253"/>
                      <a:gd name="T20" fmla="*/ 0 w 23"/>
                      <a:gd name="T21" fmla="*/ 0 h 253"/>
                      <a:gd name="T22" fmla="*/ 0 w 23"/>
                      <a:gd name="T23" fmla="*/ 0 h 253"/>
                      <a:gd name="T24" fmla="*/ 0 w 23"/>
                      <a:gd name="T25" fmla="*/ 0 h 253"/>
                      <a:gd name="T26" fmla="*/ 0 w 23"/>
                      <a:gd name="T27" fmla="*/ 0 h 253"/>
                      <a:gd name="T28" fmla="*/ 0 w 23"/>
                      <a:gd name="T29" fmla="*/ 0 h 253"/>
                      <a:gd name="T30" fmla="*/ 0 w 23"/>
                      <a:gd name="T31" fmla="*/ 0 h 253"/>
                      <a:gd name="T32" fmla="*/ 0 w 23"/>
                      <a:gd name="T33" fmla="*/ 0 h 253"/>
                      <a:gd name="T34" fmla="*/ 0 w 23"/>
                      <a:gd name="T35" fmla="*/ 0 h 2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3"/>
                      <a:gd name="T55" fmla="*/ 0 h 253"/>
                      <a:gd name="T56" fmla="*/ 23 w 23"/>
                      <a:gd name="T57" fmla="*/ 253 h 2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3" h="253">
                        <a:moveTo>
                          <a:pt x="0" y="253"/>
                        </a:moveTo>
                        <a:lnTo>
                          <a:pt x="0" y="253"/>
                        </a:lnTo>
                        <a:lnTo>
                          <a:pt x="7" y="240"/>
                        </a:lnTo>
                        <a:lnTo>
                          <a:pt x="11" y="227"/>
                        </a:lnTo>
                        <a:lnTo>
                          <a:pt x="16" y="212"/>
                        </a:lnTo>
                        <a:lnTo>
                          <a:pt x="18" y="196"/>
                        </a:lnTo>
                        <a:lnTo>
                          <a:pt x="20" y="180"/>
                        </a:lnTo>
                        <a:lnTo>
                          <a:pt x="23" y="163"/>
                        </a:lnTo>
                        <a:lnTo>
                          <a:pt x="23" y="146"/>
                        </a:lnTo>
                        <a:lnTo>
                          <a:pt x="23" y="129"/>
                        </a:lnTo>
                        <a:lnTo>
                          <a:pt x="23" y="113"/>
                        </a:lnTo>
                        <a:lnTo>
                          <a:pt x="23" y="96"/>
                        </a:lnTo>
                        <a:lnTo>
                          <a:pt x="21" y="79"/>
                        </a:lnTo>
                        <a:lnTo>
                          <a:pt x="20" y="62"/>
                        </a:lnTo>
                        <a:lnTo>
                          <a:pt x="19" y="45"/>
                        </a:lnTo>
                        <a:lnTo>
                          <a:pt x="19" y="30"/>
                        </a:lnTo>
                        <a:lnTo>
                          <a:pt x="18" y="14"/>
                        </a:lnTo>
                        <a:lnTo>
                          <a:pt x="18"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27" name="Freeform 18">
                    <a:extLst>
                      <a:ext uri="{FF2B5EF4-FFF2-40B4-BE49-F238E27FC236}">
                        <a16:creationId xmlns:a16="http://schemas.microsoft.com/office/drawing/2014/main" id="{07B71A6A-5BAC-49B6-C1FD-7A28430E85DB}"/>
                      </a:ext>
                    </a:extLst>
                  </p:cNvPr>
                  <p:cNvSpPr>
                    <a:spLocks/>
                  </p:cNvSpPr>
                  <p:nvPr/>
                </p:nvSpPr>
                <p:spPr bwMode="auto">
                  <a:xfrm>
                    <a:off x="3965" y="1610"/>
                    <a:ext cx="29" cy="61"/>
                  </a:xfrm>
                  <a:custGeom>
                    <a:avLst/>
                    <a:gdLst>
                      <a:gd name="T0" fmla="*/ 0 w 86"/>
                      <a:gd name="T1" fmla="*/ 0 h 123"/>
                      <a:gd name="T2" fmla="*/ 0 w 86"/>
                      <a:gd name="T3" fmla="*/ 0 h 123"/>
                      <a:gd name="T4" fmla="*/ 0 w 86"/>
                      <a:gd name="T5" fmla="*/ 0 h 123"/>
                      <a:gd name="T6" fmla="*/ 0 w 86"/>
                      <a:gd name="T7" fmla="*/ 0 h 123"/>
                      <a:gd name="T8" fmla="*/ 0 w 86"/>
                      <a:gd name="T9" fmla="*/ 0 h 123"/>
                      <a:gd name="T10" fmla="*/ 0 w 86"/>
                      <a:gd name="T11" fmla="*/ 0 h 123"/>
                      <a:gd name="T12" fmla="*/ 0 w 86"/>
                      <a:gd name="T13" fmla="*/ 0 h 123"/>
                      <a:gd name="T14" fmla="*/ 0 w 86"/>
                      <a:gd name="T15" fmla="*/ 0 h 123"/>
                      <a:gd name="T16" fmla="*/ 0 w 86"/>
                      <a:gd name="T17" fmla="*/ 0 h 123"/>
                      <a:gd name="T18" fmla="*/ 0 w 86"/>
                      <a:gd name="T19" fmla="*/ 0 h 123"/>
                      <a:gd name="T20" fmla="*/ 0 w 86"/>
                      <a:gd name="T21" fmla="*/ 0 h 123"/>
                      <a:gd name="T22" fmla="*/ 0 w 86"/>
                      <a:gd name="T23" fmla="*/ 0 h 123"/>
                      <a:gd name="T24" fmla="*/ 0 w 86"/>
                      <a:gd name="T25" fmla="*/ 0 h 123"/>
                      <a:gd name="T26" fmla="*/ 0 w 86"/>
                      <a:gd name="T27" fmla="*/ 0 h 123"/>
                      <a:gd name="T28" fmla="*/ 0 w 86"/>
                      <a:gd name="T29" fmla="*/ 0 h 123"/>
                      <a:gd name="T30" fmla="*/ 0 w 86"/>
                      <a:gd name="T31" fmla="*/ 0 h 123"/>
                      <a:gd name="T32" fmla="*/ 0 w 86"/>
                      <a:gd name="T33" fmla="*/ 0 h 123"/>
                      <a:gd name="T34" fmla="*/ 0 w 86"/>
                      <a:gd name="T35" fmla="*/ 0 h 123"/>
                      <a:gd name="T36" fmla="*/ 0 w 86"/>
                      <a:gd name="T37" fmla="*/ 0 h 123"/>
                      <a:gd name="T38" fmla="*/ 0 w 86"/>
                      <a:gd name="T39" fmla="*/ 0 h 123"/>
                      <a:gd name="T40" fmla="*/ 0 w 86"/>
                      <a:gd name="T41" fmla="*/ 0 h 123"/>
                      <a:gd name="T42" fmla="*/ 0 w 86"/>
                      <a:gd name="T43" fmla="*/ 0 h 123"/>
                      <a:gd name="T44" fmla="*/ 0 w 86"/>
                      <a:gd name="T45" fmla="*/ 0 h 123"/>
                      <a:gd name="T46" fmla="*/ 0 w 86"/>
                      <a:gd name="T47" fmla="*/ 0 h 123"/>
                      <a:gd name="T48" fmla="*/ 0 w 86"/>
                      <a:gd name="T49" fmla="*/ 0 h 123"/>
                      <a:gd name="T50" fmla="*/ 0 w 86"/>
                      <a:gd name="T51" fmla="*/ 0 h 123"/>
                      <a:gd name="T52" fmla="*/ 0 w 86"/>
                      <a:gd name="T53" fmla="*/ 0 h 123"/>
                      <a:gd name="T54" fmla="*/ 0 w 86"/>
                      <a:gd name="T55" fmla="*/ 0 h 123"/>
                      <a:gd name="T56" fmla="*/ 0 w 86"/>
                      <a:gd name="T57" fmla="*/ 0 h 1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123"/>
                      <a:gd name="T89" fmla="*/ 86 w 86"/>
                      <a:gd name="T90" fmla="*/ 123 h 1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123">
                        <a:moveTo>
                          <a:pt x="75" y="123"/>
                        </a:moveTo>
                        <a:lnTo>
                          <a:pt x="75" y="123"/>
                        </a:lnTo>
                        <a:lnTo>
                          <a:pt x="72" y="107"/>
                        </a:lnTo>
                        <a:lnTo>
                          <a:pt x="64" y="92"/>
                        </a:lnTo>
                        <a:lnTo>
                          <a:pt x="52" y="77"/>
                        </a:lnTo>
                        <a:lnTo>
                          <a:pt x="38" y="61"/>
                        </a:lnTo>
                        <a:lnTo>
                          <a:pt x="24" y="46"/>
                        </a:lnTo>
                        <a:lnTo>
                          <a:pt x="11" y="30"/>
                        </a:lnTo>
                        <a:lnTo>
                          <a:pt x="3" y="15"/>
                        </a:lnTo>
                        <a:lnTo>
                          <a:pt x="0" y="0"/>
                        </a:lnTo>
                        <a:lnTo>
                          <a:pt x="19" y="9"/>
                        </a:lnTo>
                        <a:lnTo>
                          <a:pt x="24" y="15"/>
                        </a:lnTo>
                        <a:lnTo>
                          <a:pt x="31" y="24"/>
                        </a:lnTo>
                        <a:lnTo>
                          <a:pt x="41" y="33"/>
                        </a:lnTo>
                        <a:lnTo>
                          <a:pt x="52" y="44"/>
                        </a:lnTo>
                        <a:lnTo>
                          <a:pt x="62" y="54"/>
                        </a:lnTo>
                        <a:lnTo>
                          <a:pt x="72" y="62"/>
                        </a:lnTo>
                        <a:lnTo>
                          <a:pt x="80" y="69"/>
                        </a:lnTo>
                        <a:lnTo>
                          <a:pt x="84" y="73"/>
                        </a:lnTo>
                        <a:lnTo>
                          <a:pt x="84" y="79"/>
                        </a:lnTo>
                        <a:lnTo>
                          <a:pt x="85" y="84"/>
                        </a:lnTo>
                        <a:lnTo>
                          <a:pt x="86" y="90"/>
                        </a:lnTo>
                        <a:lnTo>
                          <a:pt x="86" y="95"/>
                        </a:lnTo>
                        <a:lnTo>
                          <a:pt x="86" y="100"/>
                        </a:lnTo>
                        <a:lnTo>
                          <a:pt x="84" y="107"/>
                        </a:lnTo>
                        <a:lnTo>
                          <a:pt x="81" y="114"/>
                        </a:lnTo>
                        <a:lnTo>
                          <a:pt x="75" y="12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28" name="Freeform 19">
                    <a:extLst>
                      <a:ext uri="{FF2B5EF4-FFF2-40B4-BE49-F238E27FC236}">
                        <a16:creationId xmlns:a16="http://schemas.microsoft.com/office/drawing/2014/main" id="{E832BE4B-37FE-F35B-6E71-C22D414FA100}"/>
                      </a:ext>
                    </a:extLst>
                  </p:cNvPr>
                  <p:cNvSpPr>
                    <a:spLocks/>
                  </p:cNvSpPr>
                  <p:nvPr/>
                </p:nvSpPr>
                <p:spPr bwMode="auto">
                  <a:xfrm>
                    <a:off x="3956" y="1651"/>
                    <a:ext cx="25" cy="65"/>
                  </a:xfrm>
                  <a:custGeom>
                    <a:avLst/>
                    <a:gdLst>
                      <a:gd name="T0" fmla="*/ 0 w 75"/>
                      <a:gd name="T1" fmla="*/ 1 h 130"/>
                      <a:gd name="T2" fmla="*/ 0 w 75"/>
                      <a:gd name="T3" fmla="*/ 1 h 130"/>
                      <a:gd name="T4" fmla="*/ 0 w 75"/>
                      <a:gd name="T5" fmla="*/ 1 h 130"/>
                      <a:gd name="T6" fmla="*/ 0 w 75"/>
                      <a:gd name="T7" fmla="*/ 1 h 130"/>
                      <a:gd name="T8" fmla="*/ 0 w 75"/>
                      <a:gd name="T9" fmla="*/ 1 h 130"/>
                      <a:gd name="T10" fmla="*/ 0 w 75"/>
                      <a:gd name="T11" fmla="*/ 1 h 130"/>
                      <a:gd name="T12" fmla="*/ 0 w 75"/>
                      <a:gd name="T13" fmla="*/ 1 h 130"/>
                      <a:gd name="T14" fmla="*/ 0 w 75"/>
                      <a:gd name="T15" fmla="*/ 1 h 130"/>
                      <a:gd name="T16" fmla="*/ 0 w 75"/>
                      <a:gd name="T17" fmla="*/ 1 h 130"/>
                      <a:gd name="T18" fmla="*/ 0 w 75"/>
                      <a:gd name="T19" fmla="*/ 1 h 130"/>
                      <a:gd name="T20" fmla="*/ 0 w 75"/>
                      <a:gd name="T21" fmla="*/ 0 h 130"/>
                      <a:gd name="T22" fmla="*/ 0 w 75"/>
                      <a:gd name="T23" fmla="*/ 1 h 130"/>
                      <a:gd name="T24" fmla="*/ 0 w 75"/>
                      <a:gd name="T25" fmla="*/ 1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
                      <a:gd name="T40" fmla="*/ 0 h 130"/>
                      <a:gd name="T41" fmla="*/ 75 w 75"/>
                      <a:gd name="T42" fmla="*/ 130 h 1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 h="130">
                        <a:moveTo>
                          <a:pt x="28" y="130"/>
                        </a:moveTo>
                        <a:lnTo>
                          <a:pt x="28" y="49"/>
                        </a:lnTo>
                        <a:lnTo>
                          <a:pt x="25" y="48"/>
                        </a:lnTo>
                        <a:lnTo>
                          <a:pt x="20" y="43"/>
                        </a:lnTo>
                        <a:lnTo>
                          <a:pt x="16" y="38"/>
                        </a:lnTo>
                        <a:lnTo>
                          <a:pt x="11" y="31"/>
                        </a:lnTo>
                        <a:lnTo>
                          <a:pt x="7" y="23"/>
                        </a:lnTo>
                        <a:lnTo>
                          <a:pt x="3" y="15"/>
                        </a:lnTo>
                        <a:lnTo>
                          <a:pt x="1" y="7"/>
                        </a:lnTo>
                        <a:lnTo>
                          <a:pt x="0" y="0"/>
                        </a:lnTo>
                        <a:lnTo>
                          <a:pt x="75" y="57"/>
                        </a:lnTo>
                        <a:lnTo>
                          <a:pt x="75" y="81"/>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29" name="Freeform 20">
                    <a:extLst>
                      <a:ext uri="{FF2B5EF4-FFF2-40B4-BE49-F238E27FC236}">
                        <a16:creationId xmlns:a16="http://schemas.microsoft.com/office/drawing/2014/main" id="{1171DEB0-A112-1B00-FE64-0C3482802BC6}"/>
                      </a:ext>
                    </a:extLst>
                  </p:cNvPr>
                  <p:cNvSpPr>
                    <a:spLocks/>
                  </p:cNvSpPr>
                  <p:nvPr/>
                </p:nvSpPr>
                <p:spPr bwMode="auto">
                  <a:xfrm>
                    <a:off x="3987" y="1761"/>
                    <a:ext cx="13" cy="86"/>
                  </a:xfrm>
                  <a:custGeom>
                    <a:avLst/>
                    <a:gdLst>
                      <a:gd name="T0" fmla="*/ 0 w 39"/>
                      <a:gd name="T1" fmla="*/ 1 h 172"/>
                      <a:gd name="T2" fmla="*/ 0 w 39"/>
                      <a:gd name="T3" fmla="*/ 1 h 172"/>
                      <a:gd name="T4" fmla="*/ 0 w 39"/>
                      <a:gd name="T5" fmla="*/ 1 h 172"/>
                      <a:gd name="T6" fmla="*/ 0 w 39"/>
                      <a:gd name="T7" fmla="*/ 1 h 172"/>
                      <a:gd name="T8" fmla="*/ 0 w 39"/>
                      <a:gd name="T9" fmla="*/ 1 h 172"/>
                      <a:gd name="T10" fmla="*/ 0 w 39"/>
                      <a:gd name="T11" fmla="*/ 1 h 172"/>
                      <a:gd name="T12" fmla="*/ 0 w 39"/>
                      <a:gd name="T13" fmla="*/ 1 h 172"/>
                      <a:gd name="T14" fmla="*/ 0 w 39"/>
                      <a:gd name="T15" fmla="*/ 1 h 172"/>
                      <a:gd name="T16" fmla="*/ 0 w 39"/>
                      <a:gd name="T17" fmla="*/ 1 h 172"/>
                      <a:gd name="T18" fmla="*/ 0 w 39"/>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
                      <a:gd name="T31" fmla="*/ 0 h 172"/>
                      <a:gd name="T32" fmla="*/ 39 w 39"/>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 h="172">
                        <a:moveTo>
                          <a:pt x="38" y="172"/>
                        </a:moveTo>
                        <a:lnTo>
                          <a:pt x="38" y="172"/>
                        </a:lnTo>
                        <a:lnTo>
                          <a:pt x="39" y="148"/>
                        </a:lnTo>
                        <a:lnTo>
                          <a:pt x="36" y="127"/>
                        </a:lnTo>
                        <a:lnTo>
                          <a:pt x="30" y="106"/>
                        </a:lnTo>
                        <a:lnTo>
                          <a:pt x="22" y="86"/>
                        </a:lnTo>
                        <a:lnTo>
                          <a:pt x="15" y="66"/>
                        </a:lnTo>
                        <a:lnTo>
                          <a:pt x="7" y="45"/>
                        </a:lnTo>
                        <a:lnTo>
                          <a:pt x="2" y="24"/>
                        </a:lnTo>
                        <a:lnTo>
                          <a:pt x="0"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30" name="Freeform 21">
                    <a:extLst>
                      <a:ext uri="{FF2B5EF4-FFF2-40B4-BE49-F238E27FC236}">
                        <a16:creationId xmlns:a16="http://schemas.microsoft.com/office/drawing/2014/main" id="{92E6672A-0C87-BF9F-71D1-B5FF376A603D}"/>
                      </a:ext>
                    </a:extLst>
                  </p:cNvPr>
                  <p:cNvSpPr>
                    <a:spLocks/>
                  </p:cNvSpPr>
                  <p:nvPr/>
                </p:nvSpPr>
                <p:spPr bwMode="auto">
                  <a:xfrm>
                    <a:off x="4021" y="1602"/>
                    <a:ext cx="112" cy="253"/>
                  </a:xfrm>
                  <a:custGeom>
                    <a:avLst/>
                    <a:gdLst>
                      <a:gd name="T0" fmla="*/ 0 w 335"/>
                      <a:gd name="T1" fmla="*/ 1 h 506"/>
                      <a:gd name="T2" fmla="*/ 0 w 335"/>
                      <a:gd name="T3" fmla="*/ 1 h 506"/>
                      <a:gd name="T4" fmla="*/ 0 w 335"/>
                      <a:gd name="T5" fmla="*/ 1 h 506"/>
                      <a:gd name="T6" fmla="*/ 0 w 335"/>
                      <a:gd name="T7" fmla="*/ 1 h 506"/>
                      <a:gd name="T8" fmla="*/ 0 w 335"/>
                      <a:gd name="T9" fmla="*/ 1 h 506"/>
                      <a:gd name="T10" fmla="*/ 0 w 335"/>
                      <a:gd name="T11" fmla="*/ 1 h 506"/>
                      <a:gd name="T12" fmla="*/ 0 w 335"/>
                      <a:gd name="T13" fmla="*/ 1 h 506"/>
                      <a:gd name="T14" fmla="*/ 0 w 335"/>
                      <a:gd name="T15" fmla="*/ 1 h 506"/>
                      <a:gd name="T16" fmla="*/ 0 w 335"/>
                      <a:gd name="T17" fmla="*/ 1 h 506"/>
                      <a:gd name="T18" fmla="*/ 0 w 335"/>
                      <a:gd name="T19" fmla="*/ 1 h 506"/>
                      <a:gd name="T20" fmla="*/ 0 w 335"/>
                      <a:gd name="T21" fmla="*/ 1 h 506"/>
                      <a:gd name="T22" fmla="*/ 0 w 335"/>
                      <a:gd name="T23" fmla="*/ 1 h 506"/>
                      <a:gd name="T24" fmla="*/ 0 w 335"/>
                      <a:gd name="T25" fmla="*/ 1 h 506"/>
                      <a:gd name="T26" fmla="*/ 0 w 335"/>
                      <a:gd name="T27" fmla="*/ 1 h 506"/>
                      <a:gd name="T28" fmla="*/ 0 w 335"/>
                      <a:gd name="T29" fmla="*/ 1 h 506"/>
                      <a:gd name="T30" fmla="*/ 0 w 335"/>
                      <a:gd name="T31" fmla="*/ 1 h 506"/>
                      <a:gd name="T32" fmla="*/ 0 w 335"/>
                      <a:gd name="T33" fmla="*/ 1 h 506"/>
                      <a:gd name="T34" fmla="*/ 0 w 335"/>
                      <a:gd name="T35" fmla="*/ 1 h 506"/>
                      <a:gd name="T36" fmla="*/ 0 w 335"/>
                      <a:gd name="T37" fmla="*/ 1 h 506"/>
                      <a:gd name="T38" fmla="*/ 0 w 335"/>
                      <a:gd name="T39" fmla="*/ 1 h 506"/>
                      <a:gd name="T40" fmla="*/ 0 w 335"/>
                      <a:gd name="T41" fmla="*/ 1 h 506"/>
                      <a:gd name="T42" fmla="*/ 0 w 335"/>
                      <a:gd name="T43" fmla="*/ 1 h 506"/>
                      <a:gd name="T44" fmla="*/ 0 w 335"/>
                      <a:gd name="T45" fmla="*/ 1 h 506"/>
                      <a:gd name="T46" fmla="*/ 0 w 335"/>
                      <a:gd name="T47" fmla="*/ 1 h 506"/>
                      <a:gd name="T48" fmla="*/ 0 w 335"/>
                      <a:gd name="T49" fmla="*/ 1 h 506"/>
                      <a:gd name="T50" fmla="*/ 0 w 335"/>
                      <a:gd name="T51" fmla="*/ 1 h 506"/>
                      <a:gd name="T52" fmla="*/ 0 w 335"/>
                      <a:gd name="T53" fmla="*/ 0 h 506"/>
                      <a:gd name="T54" fmla="*/ 0 w 335"/>
                      <a:gd name="T55" fmla="*/ 0 h 506"/>
                      <a:gd name="T56" fmla="*/ 0 w 335"/>
                      <a:gd name="T57" fmla="*/ 1 h 506"/>
                      <a:gd name="T58" fmla="*/ 0 w 335"/>
                      <a:gd name="T59" fmla="*/ 1 h 506"/>
                      <a:gd name="T60" fmla="*/ 0 w 335"/>
                      <a:gd name="T61" fmla="*/ 1 h 506"/>
                      <a:gd name="T62" fmla="*/ 0 w 335"/>
                      <a:gd name="T63" fmla="*/ 1 h 506"/>
                      <a:gd name="T64" fmla="*/ 0 w 335"/>
                      <a:gd name="T65" fmla="*/ 1 h 506"/>
                      <a:gd name="T66" fmla="*/ 0 w 335"/>
                      <a:gd name="T67" fmla="*/ 1 h 506"/>
                      <a:gd name="T68" fmla="*/ 0 w 335"/>
                      <a:gd name="T69" fmla="*/ 1 h 506"/>
                      <a:gd name="T70" fmla="*/ 0 w 335"/>
                      <a:gd name="T71" fmla="*/ 1 h 506"/>
                      <a:gd name="T72" fmla="*/ 0 w 335"/>
                      <a:gd name="T73" fmla="*/ 1 h 506"/>
                      <a:gd name="T74" fmla="*/ 0 w 335"/>
                      <a:gd name="T75" fmla="*/ 1 h 506"/>
                      <a:gd name="T76" fmla="*/ 0 w 335"/>
                      <a:gd name="T77" fmla="*/ 1 h 506"/>
                      <a:gd name="T78" fmla="*/ 0 w 335"/>
                      <a:gd name="T79" fmla="*/ 1 h 506"/>
                      <a:gd name="T80" fmla="*/ 0 w 335"/>
                      <a:gd name="T81" fmla="*/ 1 h 506"/>
                      <a:gd name="T82" fmla="*/ 0 w 335"/>
                      <a:gd name="T83" fmla="*/ 1 h 506"/>
                      <a:gd name="T84" fmla="*/ 0 w 335"/>
                      <a:gd name="T85" fmla="*/ 1 h 506"/>
                      <a:gd name="T86" fmla="*/ 0 w 335"/>
                      <a:gd name="T87" fmla="*/ 1 h 506"/>
                      <a:gd name="T88" fmla="*/ 0 w 335"/>
                      <a:gd name="T89" fmla="*/ 1 h 506"/>
                      <a:gd name="T90" fmla="*/ 0 w 335"/>
                      <a:gd name="T91" fmla="*/ 1 h 506"/>
                      <a:gd name="T92" fmla="*/ 0 w 335"/>
                      <a:gd name="T93" fmla="*/ 1 h 506"/>
                      <a:gd name="T94" fmla="*/ 0 w 335"/>
                      <a:gd name="T95" fmla="*/ 1 h 506"/>
                      <a:gd name="T96" fmla="*/ 0 w 335"/>
                      <a:gd name="T97" fmla="*/ 1 h 506"/>
                      <a:gd name="T98" fmla="*/ 0 w 335"/>
                      <a:gd name="T99" fmla="*/ 1 h 506"/>
                      <a:gd name="T100" fmla="*/ 0 w 335"/>
                      <a:gd name="T101" fmla="*/ 1 h 506"/>
                      <a:gd name="T102" fmla="*/ 0 w 335"/>
                      <a:gd name="T103" fmla="*/ 1 h 506"/>
                      <a:gd name="T104" fmla="*/ 0 w 335"/>
                      <a:gd name="T105" fmla="*/ 1 h 506"/>
                      <a:gd name="T106" fmla="*/ 0 w 335"/>
                      <a:gd name="T107" fmla="*/ 1 h 506"/>
                      <a:gd name="T108" fmla="*/ 0 w 335"/>
                      <a:gd name="T109" fmla="*/ 1 h 506"/>
                      <a:gd name="T110" fmla="*/ 0 w 335"/>
                      <a:gd name="T111" fmla="*/ 1 h 506"/>
                      <a:gd name="T112" fmla="*/ 0 w 335"/>
                      <a:gd name="T113" fmla="*/ 1 h 506"/>
                      <a:gd name="T114" fmla="*/ 0 w 335"/>
                      <a:gd name="T115" fmla="*/ 1 h 506"/>
                      <a:gd name="T116" fmla="*/ 0 w 335"/>
                      <a:gd name="T117" fmla="*/ 1 h 506"/>
                      <a:gd name="T118" fmla="*/ 0 w 335"/>
                      <a:gd name="T119" fmla="*/ 1 h 506"/>
                      <a:gd name="T120" fmla="*/ 0 w 335"/>
                      <a:gd name="T121" fmla="*/ 1 h 506"/>
                      <a:gd name="T122" fmla="*/ 0 w 335"/>
                      <a:gd name="T123" fmla="*/ 1 h 5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35"/>
                      <a:gd name="T187" fmla="*/ 0 h 506"/>
                      <a:gd name="T188" fmla="*/ 335 w 335"/>
                      <a:gd name="T189" fmla="*/ 506 h 5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35" h="506">
                        <a:moveTo>
                          <a:pt x="0" y="506"/>
                        </a:moveTo>
                        <a:lnTo>
                          <a:pt x="0" y="506"/>
                        </a:lnTo>
                        <a:lnTo>
                          <a:pt x="6" y="475"/>
                        </a:lnTo>
                        <a:lnTo>
                          <a:pt x="12" y="445"/>
                        </a:lnTo>
                        <a:lnTo>
                          <a:pt x="21" y="413"/>
                        </a:lnTo>
                        <a:lnTo>
                          <a:pt x="30" y="382"/>
                        </a:lnTo>
                        <a:lnTo>
                          <a:pt x="42" y="351"/>
                        </a:lnTo>
                        <a:lnTo>
                          <a:pt x="54" y="321"/>
                        </a:lnTo>
                        <a:lnTo>
                          <a:pt x="67" y="291"/>
                        </a:lnTo>
                        <a:lnTo>
                          <a:pt x="83" y="261"/>
                        </a:lnTo>
                        <a:lnTo>
                          <a:pt x="100" y="233"/>
                        </a:lnTo>
                        <a:lnTo>
                          <a:pt x="119" y="205"/>
                        </a:lnTo>
                        <a:lnTo>
                          <a:pt x="139" y="179"/>
                        </a:lnTo>
                        <a:lnTo>
                          <a:pt x="162" y="153"/>
                        </a:lnTo>
                        <a:lnTo>
                          <a:pt x="186" y="129"/>
                        </a:lnTo>
                        <a:lnTo>
                          <a:pt x="213" y="106"/>
                        </a:lnTo>
                        <a:lnTo>
                          <a:pt x="241" y="85"/>
                        </a:lnTo>
                        <a:lnTo>
                          <a:pt x="271" y="65"/>
                        </a:lnTo>
                        <a:lnTo>
                          <a:pt x="274" y="57"/>
                        </a:lnTo>
                        <a:lnTo>
                          <a:pt x="280" y="48"/>
                        </a:lnTo>
                        <a:lnTo>
                          <a:pt x="289" y="37"/>
                        </a:lnTo>
                        <a:lnTo>
                          <a:pt x="300" y="26"/>
                        </a:lnTo>
                        <a:lnTo>
                          <a:pt x="311" y="16"/>
                        </a:lnTo>
                        <a:lnTo>
                          <a:pt x="322" y="8"/>
                        </a:lnTo>
                        <a:lnTo>
                          <a:pt x="330" y="2"/>
                        </a:lnTo>
                        <a:lnTo>
                          <a:pt x="335" y="0"/>
                        </a:lnTo>
                        <a:lnTo>
                          <a:pt x="333" y="19"/>
                        </a:lnTo>
                        <a:lnTo>
                          <a:pt x="326" y="39"/>
                        </a:lnTo>
                        <a:lnTo>
                          <a:pt x="316" y="62"/>
                        </a:lnTo>
                        <a:lnTo>
                          <a:pt x="303" y="83"/>
                        </a:lnTo>
                        <a:lnTo>
                          <a:pt x="288" y="104"/>
                        </a:lnTo>
                        <a:lnTo>
                          <a:pt x="274" y="123"/>
                        </a:lnTo>
                        <a:lnTo>
                          <a:pt x="258" y="141"/>
                        </a:lnTo>
                        <a:lnTo>
                          <a:pt x="243" y="155"/>
                        </a:lnTo>
                        <a:lnTo>
                          <a:pt x="231" y="165"/>
                        </a:lnTo>
                        <a:lnTo>
                          <a:pt x="218" y="176"/>
                        </a:lnTo>
                        <a:lnTo>
                          <a:pt x="203" y="187"/>
                        </a:lnTo>
                        <a:lnTo>
                          <a:pt x="190" y="198"/>
                        </a:lnTo>
                        <a:lnTo>
                          <a:pt x="175" y="209"/>
                        </a:lnTo>
                        <a:lnTo>
                          <a:pt x="160" y="221"/>
                        </a:lnTo>
                        <a:lnTo>
                          <a:pt x="146" y="232"/>
                        </a:lnTo>
                        <a:lnTo>
                          <a:pt x="131" y="243"/>
                        </a:lnTo>
                        <a:lnTo>
                          <a:pt x="118" y="256"/>
                        </a:lnTo>
                        <a:lnTo>
                          <a:pt x="104" y="268"/>
                        </a:lnTo>
                        <a:lnTo>
                          <a:pt x="92" y="281"/>
                        </a:lnTo>
                        <a:lnTo>
                          <a:pt x="81" y="294"/>
                        </a:lnTo>
                        <a:lnTo>
                          <a:pt x="70" y="308"/>
                        </a:lnTo>
                        <a:lnTo>
                          <a:pt x="61" y="321"/>
                        </a:lnTo>
                        <a:lnTo>
                          <a:pt x="53" y="336"/>
                        </a:lnTo>
                        <a:lnTo>
                          <a:pt x="47" y="351"/>
                        </a:lnTo>
                        <a:lnTo>
                          <a:pt x="45" y="370"/>
                        </a:lnTo>
                        <a:lnTo>
                          <a:pt x="47" y="396"/>
                        </a:lnTo>
                        <a:lnTo>
                          <a:pt x="52" y="424"/>
                        </a:lnTo>
                        <a:lnTo>
                          <a:pt x="57" y="453"/>
                        </a:lnTo>
                        <a:lnTo>
                          <a:pt x="64" y="477"/>
                        </a:lnTo>
                        <a:lnTo>
                          <a:pt x="70" y="495"/>
                        </a:lnTo>
                        <a:lnTo>
                          <a:pt x="74" y="503"/>
                        </a:lnTo>
                        <a:lnTo>
                          <a:pt x="75" y="49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31" name="Freeform 22">
                    <a:extLst>
                      <a:ext uri="{FF2B5EF4-FFF2-40B4-BE49-F238E27FC236}">
                        <a16:creationId xmlns:a16="http://schemas.microsoft.com/office/drawing/2014/main" id="{ED344275-114F-FA50-440A-2F9ADBC68246}"/>
                      </a:ext>
                    </a:extLst>
                  </p:cNvPr>
                  <p:cNvSpPr>
                    <a:spLocks/>
                  </p:cNvSpPr>
                  <p:nvPr/>
                </p:nvSpPr>
                <p:spPr bwMode="auto">
                  <a:xfrm>
                    <a:off x="4021" y="1585"/>
                    <a:ext cx="26" cy="168"/>
                  </a:xfrm>
                  <a:custGeom>
                    <a:avLst/>
                    <a:gdLst>
                      <a:gd name="T0" fmla="*/ 0 w 79"/>
                      <a:gd name="T1" fmla="*/ 1 h 335"/>
                      <a:gd name="T2" fmla="*/ 0 w 79"/>
                      <a:gd name="T3" fmla="*/ 1 h 335"/>
                      <a:gd name="T4" fmla="*/ 0 w 79"/>
                      <a:gd name="T5" fmla="*/ 1 h 335"/>
                      <a:gd name="T6" fmla="*/ 0 w 79"/>
                      <a:gd name="T7" fmla="*/ 1 h 335"/>
                      <a:gd name="T8" fmla="*/ 0 w 79"/>
                      <a:gd name="T9" fmla="*/ 1 h 335"/>
                      <a:gd name="T10" fmla="*/ 0 w 79"/>
                      <a:gd name="T11" fmla="*/ 1 h 335"/>
                      <a:gd name="T12" fmla="*/ 0 w 79"/>
                      <a:gd name="T13" fmla="*/ 1 h 335"/>
                      <a:gd name="T14" fmla="*/ 0 w 79"/>
                      <a:gd name="T15" fmla="*/ 1 h 335"/>
                      <a:gd name="T16" fmla="*/ 0 w 79"/>
                      <a:gd name="T17" fmla="*/ 1 h 335"/>
                      <a:gd name="T18" fmla="*/ 0 w 79"/>
                      <a:gd name="T19" fmla="*/ 1 h 335"/>
                      <a:gd name="T20" fmla="*/ 0 w 79"/>
                      <a:gd name="T21" fmla="*/ 1 h 335"/>
                      <a:gd name="T22" fmla="*/ 0 w 79"/>
                      <a:gd name="T23" fmla="*/ 1 h 335"/>
                      <a:gd name="T24" fmla="*/ 0 w 79"/>
                      <a:gd name="T25" fmla="*/ 1 h 335"/>
                      <a:gd name="T26" fmla="*/ 0 w 79"/>
                      <a:gd name="T27" fmla="*/ 1 h 335"/>
                      <a:gd name="T28" fmla="*/ 0 w 79"/>
                      <a:gd name="T29" fmla="*/ 1 h 335"/>
                      <a:gd name="T30" fmla="*/ 0 w 79"/>
                      <a:gd name="T31" fmla="*/ 1 h 335"/>
                      <a:gd name="T32" fmla="*/ 0 w 79"/>
                      <a:gd name="T33" fmla="*/ 1 h 335"/>
                      <a:gd name="T34" fmla="*/ 0 w 79"/>
                      <a:gd name="T35" fmla="*/ 0 h 335"/>
                      <a:gd name="T36" fmla="*/ 0 w 79"/>
                      <a:gd name="T37" fmla="*/ 0 h 335"/>
                      <a:gd name="T38" fmla="*/ 0 w 79"/>
                      <a:gd name="T39" fmla="*/ 1 h 335"/>
                      <a:gd name="T40" fmla="*/ 0 w 79"/>
                      <a:gd name="T41" fmla="*/ 1 h 335"/>
                      <a:gd name="T42" fmla="*/ 0 w 79"/>
                      <a:gd name="T43" fmla="*/ 1 h 335"/>
                      <a:gd name="T44" fmla="*/ 0 w 79"/>
                      <a:gd name="T45" fmla="*/ 1 h 335"/>
                      <a:gd name="T46" fmla="*/ 0 w 79"/>
                      <a:gd name="T47" fmla="*/ 1 h 335"/>
                      <a:gd name="T48" fmla="*/ 0 w 79"/>
                      <a:gd name="T49" fmla="*/ 1 h 335"/>
                      <a:gd name="T50" fmla="*/ 0 w 79"/>
                      <a:gd name="T51" fmla="*/ 1 h 335"/>
                      <a:gd name="T52" fmla="*/ 0 w 79"/>
                      <a:gd name="T53" fmla="*/ 1 h 335"/>
                      <a:gd name="T54" fmla="*/ 0 w 79"/>
                      <a:gd name="T55" fmla="*/ 1 h 335"/>
                      <a:gd name="T56" fmla="*/ 0 w 79"/>
                      <a:gd name="T57" fmla="*/ 1 h 335"/>
                      <a:gd name="T58" fmla="*/ 0 w 79"/>
                      <a:gd name="T59" fmla="*/ 1 h 335"/>
                      <a:gd name="T60" fmla="*/ 0 w 79"/>
                      <a:gd name="T61" fmla="*/ 1 h 335"/>
                      <a:gd name="T62" fmla="*/ 0 w 79"/>
                      <a:gd name="T63" fmla="*/ 1 h 335"/>
                      <a:gd name="T64" fmla="*/ 0 w 79"/>
                      <a:gd name="T65" fmla="*/ 1 h 335"/>
                      <a:gd name="T66" fmla="*/ 0 w 79"/>
                      <a:gd name="T67" fmla="*/ 1 h 335"/>
                      <a:gd name="T68" fmla="*/ 0 w 79"/>
                      <a:gd name="T69" fmla="*/ 1 h 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9"/>
                      <a:gd name="T106" fmla="*/ 0 h 335"/>
                      <a:gd name="T107" fmla="*/ 79 w 79"/>
                      <a:gd name="T108" fmla="*/ 335 h 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9" h="335">
                        <a:moveTo>
                          <a:pt x="66" y="335"/>
                        </a:moveTo>
                        <a:lnTo>
                          <a:pt x="66" y="335"/>
                        </a:lnTo>
                        <a:lnTo>
                          <a:pt x="67" y="316"/>
                        </a:lnTo>
                        <a:lnTo>
                          <a:pt x="68" y="294"/>
                        </a:lnTo>
                        <a:lnTo>
                          <a:pt x="71" y="272"/>
                        </a:lnTo>
                        <a:lnTo>
                          <a:pt x="73" y="248"/>
                        </a:lnTo>
                        <a:lnTo>
                          <a:pt x="75" y="223"/>
                        </a:lnTo>
                        <a:lnTo>
                          <a:pt x="77" y="198"/>
                        </a:lnTo>
                        <a:lnTo>
                          <a:pt x="79" y="173"/>
                        </a:lnTo>
                        <a:lnTo>
                          <a:pt x="79" y="148"/>
                        </a:lnTo>
                        <a:lnTo>
                          <a:pt x="77" y="124"/>
                        </a:lnTo>
                        <a:lnTo>
                          <a:pt x="74" y="102"/>
                        </a:lnTo>
                        <a:lnTo>
                          <a:pt x="70" y="79"/>
                        </a:lnTo>
                        <a:lnTo>
                          <a:pt x="62" y="59"/>
                        </a:lnTo>
                        <a:lnTo>
                          <a:pt x="52" y="41"/>
                        </a:lnTo>
                        <a:lnTo>
                          <a:pt x="38" y="24"/>
                        </a:lnTo>
                        <a:lnTo>
                          <a:pt x="20" y="10"/>
                        </a:lnTo>
                        <a:lnTo>
                          <a:pt x="0" y="0"/>
                        </a:lnTo>
                        <a:lnTo>
                          <a:pt x="1" y="20"/>
                        </a:lnTo>
                        <a:lnTo>
                          <a:pt x="2" y="41"/>
                        </a:lnTo>
                        <a:lnTo>
                          <a:pt x="6" y="61"/>
                        </a:lnTo>
                        <a:lnTo>
                          <a:pt x="9" y="82"/>
                        </a:lnTo>
                        <a:lnTo>
                          <a:pt x="14" y="103"/>
                        </a:lnTo>
                        <a:lnTo>
                          <a:pt x="18" y="124"/>
                        </a:lnTo>
                        <a:lnTo>
                          <a:pt x="24" y="146"/>
                        </a:lnTo>
                        <a:lnTo>
                          <a:pt x="29" y="167"/>
                        </a:lnTo>
                        <a:lnTo>
                          <a:pt x="35" y="189"/>
                        </a:lnTo>
                        <a:lnTo>
                          <a:pt x="40" y="210"/>
                        </a:lnTo>
                        <a:lnTo>
                          <a:pt x="46" y="232"/>
                        </a:lnTo>
                        <a:lnTo>
                          <a:pt x="52" y="252"/>
                        </a:lnTo>
                        <a:lnTo>
                          <a:pt x="56" y="274"/>
                        </a:lnTo>
                        <a:lnTo>
                          <a:pt x="61" y="294"/>
                        </a:lnTo>
                        <a:lnTo>
                          <a:pt x="64" y="315"/>
                        </a:lnTo>
                        <a:lnTo>
                          <a:pt x="66" y="33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32" name="Freeform 23">
                    <a:extLst>
                      <a:ext uri="{FF2B5EF4-FFF2-40B4-BE49-F238E27FC236}">
                        <a16:creationId xmlns:a16="http://schemas.microsoft.com/office/drawing/2014/main" id="{B92C71D5-0F0D-B374-AEBC-0C6D4BF692F7}"/>
                      </a:ext>
                    </a:extLst>
                  </p:cNvPr>
                  <p:cNvSpPr>
                    <a:spLocks/>
                  </p:cNvSpPr>
                  <p:nvPr/>
                </p:nvSpPr>
                <p:spPr bwMode="auto">
                  <a:xfrm>
                    <a:off x="4005" y="1720"/>
                    <a:ext cx="19" cy="107"/>
                  </a:xfrm>
                  <a:custGeom>
                    <a:avLst/>
                    <a:gdLst>
                      <a:gd name="T0" fmla="*/ 0 w 56"/>
                      <a:gd name="T1" fmla="*/ 0 h 213"/>
                      <a:gd name="T2" fmla="*/ 0 w 56"/>
                      <a:gd name="T3" fmla="*/ 0 h 213"/>
                      <a:gd name="T4" fmla="*/ 0 w 56"/>
                      <a:gd name="T5" fmla="*/ 1 h 213"/>
                      <a:gd name="T6" fmla="*/ 0 w 56"/>
                      <a:gd name="T7" fmla="*/ 1 h 213"/>
                      <a:gd name="T8" fmla="*/ 0 w 56"/>
                      <a:gd name="T9" fmla="*/ 1 h 213"/>
                      <a:gd name="T10" fmla="*/ 0 w 56"/>
                      <a:gd name="T11" fmla="*/ 1 h 213"/>
                      <a:gd name="T12" fmla="*/ 0 w 56"/>
                      <a:gd name="T13" fmla="*/ 1 h 213"/>
                      <a:gd name="T14" fmla="*/ 0 w 56"/>
                      <a:gd name="T15" fmla="*/ 1 h 213"/>
                      <a:gd name="T16" fmla="*/ 0 w 56"/>
                      <a:gd name="T17" fmla="*/ 1 h 213"/>
                      <a:gd name="T18" fmla="*/ 0 w 56"/>
                      <a:gd name="T19" fmla="*/ 1 h 213"/>
                      <a:gd name="T20" fmla="*/ 0 w 56"/>
                      <a:gd name="T21" fmla="*/ 1 h 213"/>
                      <a:gd name="T22" fmla="*/ 0 w 56"/>
                      <a:gd name="T23" fmla="*/ 1 h 213"/>
                      <a:gd name="T24" fmla="*/ 0 w 56"/>
                      <a:gd name="T25" fmla="*/ 1 h 213"/>
                      <a:gd name="T26" fmla="*/ 0 w 56"/>
                      <a:gd name="T27" fmla="*/ 1 h 213"/>
                      <a:gd name="T28" fmla="*/ 0 w 56"/>
                      <a:gd name="T29" fmla="*/ 1 h 213"/>
                      <a:gd name="T30" fmla="*/ 0 w 56"/>
                      <a:gd name="T31" fmla="*/ 1 h 213"/>
                      <a:gd name="T32" fmla="*/ 0 w 56"/>
                      <a:gd name="T33" fmla="*/ 1 h 213"/>
                      <a:gd name="T34" fmla="*/ 0 w 56"/>
                      <a:gd name="T35" fmla="*/ 1 h 213"/>
                      <a:gd name="T36" fmla="*/ 0 w 56"/>
                      <a:gd name="T37" fmla="*/ 1 h 213"/>
                      <a:gd name="T38" fmla="*/ 0 w 56"/>
                      <a:gd name="T39" fmla="*/ 1 h 213"/>
                      <a:gd name="T40" fmla="*/ 0 w 56"/>
                      <a:gd name="T41" fmla="*/ 1 h 213"/>
                      <a:gd name="T42" fmla="*/ 0 w 56"/>
                      <a:gd name="T43" fmla="*/ 1 h 213"/>
                      <a:gd name="T44" fmla="*/ 0 w 56"/>
                      <a:gd name="T45" fmla="*/ 1 h 2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6"/>
                      <a:gd name="T70" fmla="*/ 0 h 213"/>
                      <a:gd name="T71" fmla="*/ 56 w 56"/>
                      <a:gd name="T72" fmla="*/ 213 h 2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6" h="213">
                        <a:moveTo>
                          <a:pt x="56" y="0"/>
                        </a:moveTo>
                        <a:lnTo>
                          <a:pt x="56" y="0"/>
                        </a:lnTo>
                        <a:lnTo>
                          <a:pt x="56" y="14"/>
                        </a:lnTo>
                        <a:lnTo>
                          <a:pt x="54" y="28"/>
                        </a:lnTo>
                        <a:lnTo>
                          <a:pt x="52" y="41"/>
                        </a:lnTo>
                        <a:lnTo>
                          <a:pt x="49" y="55"/>
                        </a:lnTo>
                        <a:lnTo>
                          <a:pt x="45" y="67"/>
                        </a:lnTo>
                        <a:lnTo>
                          <a:pt x="42" y="81"/>
                        </a:lnTo>
                        <a:lnTo>
                          <a:pt x="37" y="93"/>
                        </a:lnTo>
                        <a:lnTo>
                          <a:pt x="34" y="107"/>
                        </a:lnTo>
                        <a:lnTo>
                          <a:pt x="29" y="120"/>
                        </a:lnTo>
                        <a:lnTo>
                          <a:pt x="25" y="133"/>
                        </a:lnTo>
                        <a:lnTo>
                          <a:pt x="21" y="146"/>
                        </a:lnTo>
                        <a:lnTo>
                          <a:pt x="17" y="159"/>
                        </a:lnTo>
                        <a:lnTo>
                          <a:pt x="15" y="173"/>
                        </a:lnTo>
                        <a:lnTo>
                          <a:pt x="12" y="186"/>
                        </a:lnTo>
                        <a:lnTo>
                          <a:pt x="10" y="200"/>
                        </a:lnTo>
                        <a:lnTo>
                          <a:pt x="10" y="213"/>
                        </a:lnTo>
                        <a:lnTo>
                          <a:pt x="9" y="205"/>
                        </a:lnTo>
                        <a:lnTo>
                          <a:pt x="6" y="196"/>
                        </a:lnTo>
                        <a:lnTo>
                          <a:pt x="1" y="187"/>
                        </a:lnTo>
                        <a:lnTo>
                          <a:pt x="0"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33" name="Freeform 24">
                    <a:extLst>
                      <a:ext uri="{FF2B5EF4-FFF2-40B4-BE49-F238E27FC236}">
                        <a16:creationId xmlns:a16="http://schemas.microsoft.com/office/drawing/2014/main" id="{841A77FE-7265-3335-71C8-84F92225BB07}"/>
                      </a:ext>
                    </a:extLst>
                  </p:cNvPr>
                  <p:cNvSpPr>
                    <a:spLocks/>
                  </p:cNvSpPr>
                  <p:nvPr/>
                </p:nvSpPr>
                <p:spPr bwMode="auto">
                  <a:xfrm>
                    <a:off x="3956" y="1790"/>
                    <a:ext cx="34" cy="37"/>
                  </a:xfrm>
                  <a:custGeom>
                    <a:avLst/>
                    <a:gdLst>
                      <a:gd name="T0" fmla="*/ 0 w 103"/>
                      <a:gd name="T1" fmla="*/ 0 h 73"/>
                      <a:gd name="T2" fmla="*/ 0 w 103"/>
                      <a:gd name="T3" fmla="*/ 1 h 73"/>
                      <a:gd name="T4" fmla="*/ 0 w 103"/>
                      <a:gd name="T5" fmla="*/ 1 h 73"/>
                      <a:gd name="T6" fmla="*/ 0 w 103"/>
                      <a:gd name="T7" fmla="*/ 1 h 73"/>
                      <a:gd name="T8" fmla="*/ 0 w 103"/>
                      <a:gd name="T9" fmla="*/ 1 h 73"/>
                      <a:gd name="T10" fmla="*/ 0 w 103"/>
                      <a:gd name="T11" fmla="*/ 1 h 73"/>
                      <a:gd name="T12" fmla="*/ 0 w 103"/>
                      <a:gd name="T13" fmla="*/ 1 h 73"/>
                      <a:gd name="T14" fmla="*/ 0 w 103"/>
                      <a:gd name="T15" fmla="*/ 1 h 73"/>
                      <a:gd name="T16" fmla="*/ 0 w 103"/>
                      <a:gd name="T17" fmla="*/ 1 h 73"/>
                      <a:gd name="T18" fmla="*/ 0 w 103"/>
                      <a:gd name="T19" fmla="*/ 1 h 73"/>
                      <a:gd name="T20" fmla="*/ 0 w 103"/>
                      <a:gd name="T21" fmla="*/ 1 h 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3"/>
                      <a:gd name="T34" fmla="*/ 0 h 73"/>
                      <a:gd name="T35" fmla="*/ 103 w 103"/>
                      <a:gd name="T36" fmla="*/ 73 h 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3" h="73">
                        <a:moveTo>
                          <a:pt x="0" y="0"/>
                        </a:moveTo>
                        <a:lnTo>
                          <a:pt x="19" y="33"/>
                        </a:lnTo>
                        <a:lnTo>
                          <a:pt x="32" y="42"/>
                        </a:lnTo>
                        <a:lnTo>
                          <a:pt x="45" y="52"/>
                        </a:lnTo>
                        <a:lnTo>
                          <a:pt x="57" y="61"/>
                        </a:lnTo>
                        <a:lnTo>
                          <a:pt x="68" y="69"/>
                        </a:lnTo>
                        <a:lnTo>
                          <a:pt x="78" y="73"/>
                        </a:lnTo>
                        <a:lnTo>
                          <a:pt x="87" y="73"/>
                        </a:lnTo>
                        <a:lnTo>
                          <a:pt x="95" y="68"/>
                        </a:lnTo>
                        <a:lnTo>
                          <a:pt x="103" y="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34" name="Freeform 25">
                    <a:extLst>
                      <a:ext uri="{FF2B5EF4-FFF2-40B4-BE49-F238E27FC236}">
                        <a16:creationId xmlns:a16="http://schemas.microsoft.com/office/drawing/2014/main" id="{E9094D08-06CD-0126-7460-BBEE4502C69A}"/>
                      </a:ext>
                    </a:extLst>
                  </p:cNvPr>
                  <p:cNvSpPr>
                    <a:spLocks/>
                  </p:cNvSpPr>
                  <p:nvPr/>
                </p:nvSpPr>
                <p:spPr bwMode="auto">
                  <a:xfrm>
                    <a:off x="3847" y="1745"/>
                    <a:ext cx="27" cy="102"/>
                  </a:xfrm>
                  <a:custGeom>
                    <a:avLst/>
                    <a:gdLst>
                      <a:gd name="T0" fmla="*/ 0 w 82"/>
                      <a:gd name="T1" fmla="*/ 0 h 204"/>
                      <a:gd name="T2" fmla="*/ 0 w 82"/>
                      <a:gd name="T3" fmla="*/ 0 h 204"/>
                      <a:gd name="T4" fmla="*/ 0 w 82"/>
                      <a:gd name="T5" fmla="*/ 1 h 204"/>
                      <a:gd name="T6" fmla="*/ 0 w 82"/>
                      <a:gd name="T7" fmla="*/ 1 h 204"/>
                      <a:gd name="T8" fmla="*/ 0 w 82"/>
                      <a:gd name="T9" fmla="*/ 1 h 204"/>
                      <a:gd name="T10" fmla="*/ 0 w 82"/>
                      <a:gd name="T11" fmla="*/ 1 h 204"/>
                      <a:gd name="T12" fmla="*/ 0 w 82"/>
                      <a:gd name="T13" fmla="*/ 1 h 204"/>
                      <a:gd name="T14" fmla="*/ 0 w 82"/>
                      <a:gd name="T15" fmla="*/ 1 h 204"/>
                      <a:gd name="T16" fmla="*/ 0 w 82"/>
                      <a:gd name="T17" fmla="*/ 1 h 204"/>
                      <a:gd name="T18" fmla="*/ 0 w 82"/>
                      <a:gd name="T19" fmla="*/ 1 h 204"/>
                      <a:gd name="T20" fmla="*/ 0 w 82"/>
                      <a:gd name="T21" fmla="*/ 1 h 204"/>
                      <a:gd name="T22" fmla="*/ 0 w 82"/>
                      <a:gd name="T23" fmla="*/ 1 h 204"/>
                      <a:gd name="T24" fmla="*/ 0 w 82"/>
                      <a:gd name="T25" fmla="*/ 1 h 204"/>
                      <a:gd name="T26" fmla="*/ 0 w 82"/>
                      <a:gd name="T27" fmla="*/ 1 h 204"/>
                      <a:gd name="T28" fmla="*/ 0 w 82"/>
                      <a:gd name="T29" fmla="*/ 1 h 204"/>
                      <a:gd name="T30" fmla="*/ 0 w 82"/>
                      <a:gd name="T31" fmla="*/ 1 h 204"/>
                      <a:gd name="T32" fmla="*/ 0 w 82"/>
                      <a:gd name="T33" fmla="*/ 1 h 204"/>
                      <a:gd name="T34" fmla="*/ 0 w 82"/>
                      <a:gd name="T35" fmla="*/ 1 h 204"/>
                      <a:gd name="T36" fmla="*/ 0 w 82"/>
                      <a:gd name="T37" fmla="*/ 1 h 204"/>
                      <a:gd name="T38" fmla="*/ 0 w 82"/>
                      <a:gd name="T39" fmla="*/ 1 h 204"/>
                      <a:gd name="T40" fmla="*/ 0 w 82"/>
                      <a:gd name="T41" fmla="*/ 1 h 204"/>
                      <a:gd name="T42" fmla="*/ 0 w 82"/>
                      <a:gd name="T43" fmla="*/ 1 h 204"/>
                      <a:gd name="T44" fmla="*/ 0 w 82"/>
                      <a:gd name="T45" fmla="*/ 1 h 204"/>
                      <a:gd name="T46" fmla="*/ 0 w 82"/>
                      <a:gd name="T47" fmla="*/ 1 h 204"/>
                      <a:gd name="T48" fmla="*/ 0 w 82"/>
                      <a:gd name="T49" fmla="*/ 1 h 204"/>
                      <a:gd name="T50" fmla="*/ 0 w 82"/>
                      <a:gd name="T51" fmla="*/ 1 h 204"/>
                      <a:gd name="T52" fmla="*/ 0 w 82"/>
                      <a:gd name="T53" fmla="*/ 1 h 204"/>
                      <a:gd name="T54" fmla="*/ 0 w 82"/>
                      <a:gd name="T55" fmla="*/ 1 h 204"/>
                      <a:gd name="T56" fmla="*/ 0 w 82"/>
                      <a:gd name="T57" fmla="*/ 1 h 204"/>
                      <a:gd name="T58" fmla="*/ 0 w 82"/>
                      <a:gd name="T59" fmla="*/ 1 h 204"/>
                      <a:gd name="T60" fmla="*/ 0 w 82"/>
                      <a:gd name="T61" fmla="*/ 1 h 204"/>
                      <a:gd name="T62" fmla="*/ 0 w 82"/>
                      <a:gd name="T63" fmla="*/ 1 h 204"/>
                      <a:gd name="T64" fmla="*/ 0 w 82"/>
                      <a:gd name="T65" fmla="*/ 1 h 204"/>
                      <a:gd name="T66" fmla="*/ 0 w 82"/>
                      <a:gd name="T67" fmla="*/ 1 h 204"/>
                      <a:gd name="T68" fmla="*/ 0 w 82"/>
                      <a:gd name="T69" fmla="*/ 1 h 204"/>
                      <a:gd name="T70" fmla="*/ 0 w 82"/>
                      <a:gd name="T71" fmla="*/ 1 h 2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204"/>
                      <a:gd name="T110" fmla="*/ 82 w 82"/>
                      <a:gd name="T111" fmla="*/ 204 h 2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204">
                        <a:moveTo>
                          <a:pt x="0" y="0"/>
                        </a:moveTo>
                        <a:lnTo>
                          <a:pt x="0" y="0"/>
                        </a:lnTo>
                        <a:lnTo>
                          <a:pt x="3" y="8"/>
                        </a:lnTo>
                        <a:lnTo>
                          <a:pt x="6" y="18"/>
                        </a:lnTo>
                        <a:lnTo>
                          <a:pt x="9" y="31"/>
                        </a:lnTo>
                        <a:lnTo>
                          <a:pt x="11" y="46"/>
                        </a:lnTo>
                        <a:lnTo>
                          <a:pt x="14" y="61"/>
                        </a:lnTo>
                        <a:lnTo>
                          <a:pt x="17" y="78"/>
                        </a:lnTo>
                        <a:lnTo>
                          <a:pt x="19" y="96"/>
                        </a:lnTo>
                        <a:lnTo>
                          <a:pt x="22" y="113"/>
                        </a:lnTo>
                        <a:lnTo>
                          <a:pt x="26" y="132"/>
                        </a:lnTo>
                        <a:lnTo>
                          <a:pt x="29" y="147"/>
                        </a:lnTo>
                        <a:lnTo>
                          <a:pt x="33" y="163"/>
                        </a:lnTo>
                        <a:lnTo>
                          <a:pt x="38" y="177"/>
                        </a:lnTo>
                        <a:lnTo>
                          <a:pt x="43" y="188"/>
                        </a:lnTo>
                        <a:lnTo>
                          <a:pt x="49" y="196"/>
                        </a:lnTo>
                        <a:lnTo>
                          <a:pt x="57" y="202"/>
                        </a:lnTo>
                        <a:lnTo>
                          <a:pt x="65" y="204"/>
                        </a:lnTo>
                        <a:lnTo>
                          <a:pt x="65" y="192"/>
                        </a:lnTo>
                        <a:lnTo>
                          <a:pt x="66" y="180"/>
                        </a:lnTo>
                        <a:lnTo>
                          <a:pt x="68" y="170"/>
                        </a:lnTo>
                        <a:lnTo>
                          <a:pt x="70" y="159"/>
                        </a:lnTo>
                        <a:lnTo>
                          <a:pt x="71" y="149"/>
                        </a:lnTo>
                        <a:lnTo>
                          <a:pt x="74" y="137"/>
                        </a:lnTo>
                        <a:lnTo>
                          <a:pt x="75" y="126"/>
                        </a:lnTo>
                        <a:lnTo>
                          <a:pt x="75" y="115"/>
                        </a:lnTo>
                        <a:lnTo>
                          <a:pt x="78" y="110"/>
                        </a:lnTo>
                        <a:lnTo>
                          <a:pt x="80" y="103"/>
                        </a:lnTo>
                        <a:lnTo>
                          <a:pt x="82" y="94"/>
                        </a:lnTo>
                        <a:lnTo>
                          <a:pt x="82" y="84"/>
                        </a:lnTo>
                        <a:lnTo>
                          <a:pt x="82" y="74"/>
                        </a:lnTo>
                        <a:lnTo>
                          <a:pt x="80" y="65"/>
                        </a:lnTo>
                        <a:lnTo>
                          <a:pt x="78" y="56"/>
                        </a:lnTo>
                        <a:lnTo>
                          <a:pt x="75" y="4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35" name="Freeform 26">
                    <a:extLst>
                      <a:ext uri="{FF2B5EF4-FFF2-40B4-BE49-F238E27FC236}">
                        <a16:creationId xmlns:a16="http://schemas.microsoft.com/office/drawing/2014/main" id="{8247F2F5-9483-9C76-2EEE-886B384DBBF3}"/>
                      </a:ext>
                    </a:extLst>
                  </p:cNvPr>
                  <p:cNvSpPr>
                    <a:spLocks/>
                  </p:cNvSpPr>
                  <p:nvPr/>
                </p:nvSpPr>
                <p:spPr bwMode="auto">
                  <a:xfrm>
                    <a:off x="4055" y="1712"/>
                    <a:ext cx="32" cy="139"/>
                  </a:xfrm>
                  <a:custGeom>
                    <a:avLst/>
                    <a:gdLst>
                      <a:gd name="T0" fmla="*/ 0 w 94"/>
                      <a:gd name="T1" fmla="*/ 1 h 277"/>
                      <a:gd name="T2" fmla="*/ 0 w 94"/>
                      <a:gd name="T3" fmla="*/ 1 h 277"/>
                      <a:gd name="T4" fmla="*/ 0 w 94"/>
                      <a:gd name="T5" fmla="*/ 1 h 277"/>
                      <a:gd name="T6" fmla="*/ 0 w 94"/>
                      <a:gd name="T7" fmla="*/ 1 h 277"/>
                      <a:gd name="T8" fmla="*/ 0 w 94"/>
                      <a:gd name="T9" fmla="*/ 1 h 277"/>
                      <a:gd name="T10" fmla="*/ 0 w 94"/>
                      <a:gd name="T11" fmla="*/ 1 h 277"/>
                      <a:gd name="T12" fmla="*/ 0 w 94"/>
                      <a:gd name="T13" fmla="*/ 1 h 277"/>
                      <a:gd name="T14" fmla="*/ 0 w 94"/>
                      <a:gd name="T15" fmla="*/ 1 h 277"/>
                      <a:gd name="T16" fmla="*/ 0 w 94"/>
                      <a:gd name="T17" fmla="*/ 1 h 277"/>
                      <a:gd name="T18" fmla="*/ 0 w 94"/>
                      <a:gd name="T19" fmla="*/ 1 h 277"/>
                      <a:gd name="T20" fmla="*/ 0 w 94"/>
                      <a:gd name="T21" fmla="*/ 1 h 277"/>
                      <a:gd name="T22" fmla="*/ 0 w 94"/>
                      <a:gd name="T23" fmla="*/ 1 h 277"/>
                      <a:gd name="T24" fmla="*/ 0 w 94"/>
                      <a:gd name="T25" fmla="*/ 1 h 277"/>
                      <a:gd name="T26" fmla="*/ 0 w 94"/>
                      <a:gd name="T27" fmla="*/ 1 h 277"/>
                      <a:gd name="T28" fmla="*/ 0 w 94"/>
                      <a:gd name="T29" fmla="*/ 1 h 277"/>
                      <a:gd name="T30" fmla="*/ 0 w 94"/>
                      <a:gd name="T31" fmla="*/ 1 h 277"/>
                      <a:gd name="T32" fmla="*/ 0 w 94"/>
                      <a:gd name="T33" fmla="*/ 1 h 277"/>
                      <a:gd name="T34" fmla="*/ 0 w 94"/>
                      <a:gd name="T35" fmla="*/ 1 h 277"/>
                      <a:gd name="T36" fmla="*/ 0 w 94"/>
                      <a:gd name="T37" fmla="*/ 1 h 277"/>
                      <a:gd name="T38" fmla="*/ 0 w 94"/>
                      <a:gd name="T39" fmla="*/ 1 h 277"/>
                      <a:gd name="T40" fmla="*/ 0 w 94"/>
                      <a:gd name="T41" fmla="*/ 1 h 277"/>
                      <a:gd name="T42" fmla="*/ 0 w 94"/>
                      <a:gd name="T43" fmla="*/ 1 h 277"/>
                      <a:gd name="T44" fmla="*/ 0 w 94"/>
                      <a:gd name="T45" fmla="*/ 1 h 277"/>
                      <a:gd name="T46" fmla="*/ 0 w 94"/>
                      <a:gd name="T47" fmla="*/ 1 h 277"/>
                      <a:gd name="T48" fmla="*/ 0 w 94"/>
                      <a:gd name="T49" fmla="*/ 1 h 277"/>
                      <a:gd name="T50" fmla="*/ 0 w 94"/>
                      <a:gd name="T51" fmla="*/ 1 h 277"/>
                      <a:gd name="T52" fmla="*/ 0 w 94"/>
                      <a:gd name="T53" fmla="*/ 0 h 277"/>
                      <a:gd name="T54" fmla="*/ 0 w 94"/>
                      <a:gd name="T55" fmla="*/ 0 h 277"/>
                      <a:gd name="T56" fmla="*/ 0 w 94"/>
                      <a:gd name="T57" fmla="*/ 1 h 277"/>
                      <a:gd name="T58" fmla="*/ 0 w 94"/>
                      <a:gd name="T59" fmla="*/ 1 h 277"/>
                      <a:gd name="T60" fmla="*/ 0 w 94"/>
                      <a:gd name="T61" fmla="*/ 1 h 277"/>
                      <a:gd name="T62" fmla="*/ 0 w 94"/>
                      <a:gd name="T63" fmla="*/ 1 h 277"/>
                      <a:gd name="T64" fmla="*/ 0 w 94"/>
                      <a:gd name="T65" fmla="*/ 1 h 277"/>
                      <a:gd name="T66" fmla="*/ 0 w 94"/>
                      <a:gd name="T67" fmla="*/ 1 h 277"/>
                      <a:gd name="T68" fmla="*/ 0 w 94"/>
                      <a:gd name="T69" fmla="*/ 1 h 277"/>
                      <a:gd name="T70" fmla="*/ 0 w 94"/>
                      <a:gd name="T71" fmla="*/ 1 h 277"/>
                      <a:gd name="T72" fmla="*/ 0 w 94"/>
                      <a:gd name="T73" fmla="*/ 1 h 277"/>
                      <a:gd name="T74" fmla="*/ 0 w 94"/>
                      <a:gd name="T75" fmla="*/ 1 h 277"/>
                      <a:gd name="T76" fmla="*/ 0 w 94"/>
                      <a:gd name="T77" fmla="*/ 1 h 277"/>
                      <a:gd name="T78" fmla="*/ 0 w 94"/>
                      <a:gd name="T79" fmla="*/ 1 h 277"/>
                      <a:gd name="T80" fmla="*/ 0 w 94"/>
                      <a:gd name="T81" fmla="*/ 1 h 277"/>
                      <a:gd name="T82" fmla="*/ 0 w 94"/>
                      <a:gd name="T83" fmla="*/ 1 h 277"/>
                      <a:gd name="T84" fmla="*/ 0 w 94"/>
                      <a:gd name="T85" fmla="*/ 1 h 277"/>
                      <a:gd name="T86" fmla="*/ 0 w 94"/>
                      <a:gd name="T87" fmla="*/ 1 h 2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277"/>
                      <a:gd name="T134" fmla="*/ 94 w 94"/>
                      <a:gd name="T135" fmla="*/ 277 h 2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277">
                        <a:moveTo>
                          <a:pt x="0" y="277"/>
                        </a:moveTo>
                        <a:lnTo>
                          <a:pt x="0" y="277"/>
                        </a:lnTo>
                        <a:lnTo>
                          <a:pt x="1" y="260"/>
                        </a:lnTo>
                        <a:lnTo>
                          <a:pt x="4" y="243"/>
                        </a:lnTo>
                        <a:lnTo>
                          <a:pt x="5" y="227"/>
                        </a:lnTo>
                        <a:lnTo>
                          <a:pt x="6" y="210"/>
                        </a:lnTo>
                        <a:lnTo>
                          <a:pt x="7" y="193"/>
                        </a:lnTo>
                        <a:lnTo>
                          <a:pt x="8" y="176"/>
                        </a:lnTo>
                        <a:lnTo>
                          <a:pt x="10" y="159"/>
                        </a:lnTo>
                        <a:lnTo>
                          <a:pt x="11" y="143"/>
                        </a:lnTo>
                        <a:lnTo>
                          <a:pt x="14" y="126"/>
                        </a:lnTo>
                        <a:lnTo>
                          <a:pt x="16" y="111"/>
                        </a:lnTo>
                        <a:lnTo>
                          <a:pt x="18" y="95"/>
                        </a:lnTo>
                        <a:lnTo>
                          <a:pt x="20" y="78"/>
                        </a:lnTo>
                        <a:lnTo>
                          <a:pt x="24" y="62"/>
                        </a:lnTo>
                        <a:lnTo>
                          <a:pt x="28" y="46"/>
                        </a:lnTo>
                        <a:lnTo>
                          <a:pt x="33" y="31"/>
                        </a:lnTo>
                        <a:lnTo>
                          <a:pt x="37" y="15"/>
                        </a:lnTo>
                        <a:lnTo>
                          <a:pt x="52" y="15"/>
                        </a:lnTo>
                        <a:lnTo>
                          <a:pt x="62" y="14"/>
                        </a:lnTo>
                        <a:lnTo>
                          <a:pt x="69" y="12"/>
                        </a:lnTo>
                        <a:lnTo>
                          <a:pt x="73" y="11"/>
                        </a:lnTo>
                        <a:lnTo>
                          <a:pt x="76" y="9"/>
                        </a:lnTo>
                        <a:lnTo>
                          <a:pt x="80" y="5"/>
                        </a:lnTo>
                        <a:lnTo>
                          <a:pt x="85" y="3"/>
                        </a:lnTo>
                        <a:lnTo>
                          <a:pt x="94" y="0"/>
                        </a:lnTo>
                        <a:lnTo>
                          <a:pt x="91" y="18"/>
                        </a:lnTo>
                        <a:lnTo>
                          <a:pt x="87" y="35"/>
                        </a:lnTo>
                        <a:lnTo>
                          <a:pt x="81" y="53"/>
                        </a:lnTo>
                        <a:lnTo>
                          <a:pt x="75" y="69"/>
                        </a:lnTo>
                        <a:lnTo>
                          <a:pt x="70" y="86"/>
                        </a:lnTo>
                        <a:lnTo>
                          <a:pt x="64" y="103"/>
                        </a:lnTo>
                        <a:lnTo>
                          <a:pt x="57" y="118"/>
                        </a:lnTo>
                        <a:lnTo>
                          <a:pt x="51" y="135"/>
                        </a:lnTo>
                        <a:lnTo>
                          <a:pt x="44" y="152"/>
                        </a:lnTo>
                        <a:lnTo>
                          <a:pt x="37" y="168"/>
                        </a:lnTo>
                        <a:lnTo>
                          <a:pt x="30" y="185"/>
                        </a:lnTo>
                        <a:lnTo>
                          <a:pt x="24" y="203"/>
                        </a:lnTo>
                        <a:lnTo>
                          <a:pt x="18" y="220"/>
                        </a:lnTo>
                        <a:lnTo>
                          <a:pt x="11" y="239"/>
                        </a:lnTo>
                        <a:lnTo>
                          <a:pt x="6" y="258"/>
                        </a:lnTo>
                        <a:lnTo>
                          <a:pt x="0" y="27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36" name="Line 27">
                    <a:extLst>
                      <a:ext uri="{FF2B5EF4-FFF2-40B4-BE49-F238E27FC236}">
                        <a16:creationId xmlns:a16="http://schemas.microsoft.com/office/drawing/2014/main" id="{3C2133E9-98C0-DEBE-24B1-36DFD50EDFD7}"/>
                      </a:ext>
                    </a:extLst>
                  </p:cNvPr>
                  <p:cNvSpPr>
                    <a:spLocks noChangeShapeType="1"/>
                  </p:cNvSpPr>
                  <p:nvPr/>
                </p:nvSpPr>
                <p:spPr bwMode="auto">
                  <a:xfrm flipH="1" flipV="1">
                    <a:off x="4090" y="1704"/>
                    <a:ext cx="12" cy="139"/>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437" name="Freeform 28">
                    <a:extLst>
                      <a:ext uri="{FF2B5EF4-FFF2-40B4-BE49-F238E27FC236}">
                        <a16:creationId xmlns:a16="http://schemas.microsoft.com/office/drawing/2014/main" id="{68365420-E134-470F-92F6-E3B1F45E42C8}"/>
                      </a:ext>
                    </a:extLst>
                  </p:cNvPr>
                  <p:cNvSpPr>
                    <a:spLocks/>
                  </p:cNvSpPr>
                  <p:nvPr/>
                </p:nvSpPr>
                <p:spPr bwMode="auto">
                  <a:xfrm>
                    <a:off x="4065" y="1638"/>
                    <a:ext cx="9" cy="41"/>
                  </a:xfrm>
                  <a:custGeom>
                    <a:avLst/>
                    <a:gdLst>
                      <a:gd name="T0" fmla="*/ 0 w 28"/>
                      <a:gd name="T1" fmla="*/ 0 h 83"/>
                      <a:gd name="T2" fmla="*/ 0 w 28"/>
                      <a:gd name="T3" fmla="*/ 0 h 83"/>
                      <a:gd name="T4" fmla="*/ 0 w 28"/>
                      <a:gd name="T5" fmla="*/ 0 h 83"/>
                      <a:gd name="T6" fmla="*/ 0 w 28"/>
                      <a:gd name="T7" fmla="*/ 0 h 83"/>
                      <a:gd name="T8" fmla="*/ 0 w 28"/>
                      <a:gd name="T9" fmla="*/ 0 h 83"/>
                      <a:gd name="T10" fmla="*/ 0 w 28"/>
                      <a:gd name="T11" fmla="*/ 0 h 83"/>
                      <a:gd name="T12" fmla="*/ 0 w 28"/>
                      <a:gd name="T13" fmla="*/ 0 h 83"/>
                      <a:gd name="T14" fmla="*/ 0 w 28"/>
                      <a:gd name="T15" fmla="*/ 0 h 83"/>
                      <a:gd name="T16" fmla="*/ 0 w 28"/>
                      <a:gd name="T17" fmla="*/ 0 h 83"/>
                      <a:gd name="T18" fmla="*/ 0 w 28"/>
                      <a:gd name="T19" fmla="*/ 0 h 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83"/>
                      <a:gd name="T32" fmla="*/ 28 w 28"/>
                      <a:gd name="T33" fmla="*/ 83 h 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83">
                        <a:moveTo>
                          <a:pt x="28" y="83"/>
                        </a:moveTo>
                        <a:lnTo>
                          <a:pt x="28" y="83"/>
                        </a:lnTo>
                        <a:lnTo>
                          <a:pt x="14" y="43"/>
                        </a:lnTo>
                        <a:lnTo>
                          <a:pt x="5" y="17"/>
                        </a:lnTo>
                        <a:lnTo>
                          <a:pt x="0" y="4"/>
                        </a:lnTo>
                        <a:lnTo>
                          <a:pt x="0" y="0"/>
                        </a:lnTo>
                        <a:lnTo>
                          <a:pt x="4" y="7"/>
                        </a:lnTo>
                        <a:lnTo>
                          <a:pt x="10" y="24"/>
                        </a:lnTo>
                        <a:lnTo>
                          <a:pt x="18" y="50"/>
                        </a:lnTo>
                        <a:lnTo>
                          <a:pt x="28" y="8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38" name="Freeform 29">
                    <a:extLst>
                      <a:ext uri="{FF2B5EF4-FFF2-40B4-BE49-F238E27FC236}">
                        <a16:creationId xmlns:a16="http://schemas.microsoft.com/office/drawing/2014/main" id="{432AB94D-3815-0D3E-2392-1D81FE22890B}"/>
                      </a:ext>
                    </a:extLst>
                  </p:cNvPr>
                  <p:cNvSpPr>
                    <a:spLocks/>
                  </p:cNvSpPr>
                  <p:nvPr/>
                </p:nvSpPr>
                <p:spPr bwMode="auto">
                  <a:xfrm>
                    <a:off x="4102" y="1696"/>
                    <a:ext cx="16" cy="147"/>
                  </a:xfrm>
                  <a:custGeom>
                    <a:avLst/>
                    <a:gdLst>
                      <a:gd name="T0" fmla="*/ 0 w 47"/>
                      <a:gd name="T1" fmla="*/ 0 h 294"/>
                      <a:gd name="T2" fmla="*/ 0 w 47"/>
                      <a:gd name="T3" fmla="*/ 0 h 294"/>
                      <a:gd name="T4" fmla="*/ 0 w 47"/>
                      <a:gd name="T5" fmla="*/ 1 h 294"/>
                      <a:gd name="T6" fmla="*/ 0 w 47"/>
                      <a:gd name="T7" fmla="*/ 1 h 294"/>
                      <a:gd name="T8" fmla="*/ 0 w 47"/>
                      <a:gd name="T9" fmla="*/ 1 h 294"/>
                      <a:gd name="T10" fmla="*/ 0 w 47"/>
                      <a:gd name="T11" fmla="*/ 1 h 294"/>
                      <a:gd name="T12" fmla="*/ 0 w 47"/>
                      <a:gd name="T13" fmla="*/ 1 h 294"/>
                      <a:gd name="T14" fmla="*/ 0 w 47"/>
                      <a:gd name="T15" fmla="*/ 1 h 294"/>
                      <a:gd name="T16" fmla="*/ 0 w 47"/>
                      <a:gd name="T17" fmla="*/ 1 h 294"/>
                      <a:gd name="T18" fmla="*/ 0 w 47"/>
                      <a:gd name="T19" fmla="*/ 1 h 294"/>
                      <a:gd name="T20" fmla="*/ 0 w 47"/>
                      <a:gd name="T21" fmla="*/ 1 h 294"/>
                      <a:gd name="T22" fmla="*/ 0 w 47"/>
                      <a:gd name="T23" fmla="*/ 1 h 294"/>
                      <a:gd name="T24" fmla="*/ 0 w 47"/>
                      <a:gd name="T25" fmla="*/ 1 h 294"/>
                      <a:gd name="T26" fmla="*/ 0 w 47"/>
                      <a:gd name="T27" fmla="*/ 1 h 294"/>
                      <a:gd name="T28" fmla="*/ 0 w 47"/>
                      <a:gd name="T29" fmla="*/ 1 h 294"/>
                      <a:gd name="T30" fmla="*/ 0 w 47"/>
                      <a:gd name="T31" fmla="*/ 1 h 294"/>
                      <a:gd name="T32" fmla="*/ 0 w 47"/>
                      <a:gd name="T33" fmla="*/ 1 h 294"/>
                      <a:gd name="T34" fmla="*/ 0 w 47"/>
                      <a:gd name="T35" fmla="*/ 1 h 2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
                      <a:gd name="T55" fmla="*/ 0 h 294"/>
                      <a:gd name="T56" fmla="*/ 47 w 47"/>
                      <a:gd name="T57" fmla="*/ 294 h 2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 h="294">
                        <a:moveTo>
                          <a:pt x="0" y="0"/>
                        </a:moveTo>
                        <a:lnTo>
                          <a:pt x="0" y="0"/>
                        </a:lnTo>
                        <a:lnTo>
                          <a:pt x="0" y="18"/>
                        </a:lnTo>
                        <a:lnTo>
                          <a:pt x="3" y="37"/>
                        </a:lnTo>
                        <a:lnTo>
                          <a:pt x="5" y="56"/>
                        </a:lnTo>
                        <a:lnTo>
                          <a:pt x="8" y="74"/>
                        </a:lnTo>
                        <a:lnTo>
                          <a:pt x="12" y="94"/>
                        </a:lnTo>
                        <a:lnTo>
                          <a:pt x="15" y="113"/>
                        </a:lnTo>
                        <a:lnTo>
                          <a:pt x="19" y="131"/>
                        </a:lnTo>
                        <a:lnTo>
                          <a:pt x="24" y="150"/>
                        </a:lnTo>
                        <a:lnTo>
                          <a:pt x="28" y="170"/>
                        </a:lnTo>
                        <a:lnTo>
                          <a:pt x="33" y="188"/>
                        </a:lnTo>
                        <a:lnTo>
                          <a:pt x="36" y="206"/>
                        </a:lnTo>
                        <a:lnTo>
                          <a:pt x="40" y="224"/>
                        </a:lnTo>
                        <a:lnTo>
                          <a:pt x="43" y="242"/>
                        </a:lnTo>
                        <a:lnTo>
                          <a:pt x="45" y="260"/>
                        </a:lnTo>
                        <a:lnTo>
                          <a:pt x="47" y="277"/>
                        </a:lnTo>
                        <a:lnTo>
                          <a:pt x="47" y="29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39" name="Freeform 30">
                    <a:extLst>
                      <a:ext uri="{FF2B5EF4-FFF2-40B4-BE49-F238E27FC236}">
                        <a16:creationId xmlns:a16="http://schemas.microsoft.com/office/drawing/2014/main" id="{09D7B118-48F0-3C99-20A7-71630CC44660}"/>
                      </a:ext>
                    </a:extLst>
                  </p:cNvPr>
                  <p:cNvSpPr>
                    <a:spLocks/>
                  </p:cNvSpPr>
                  <p:nvPr/>
                </p:nvSpPr>
                <p:spPr bwMode="auto">
                  <a:xfrm>
                    <a:off x="4080" y="1782"/>
                    <a:ext cx="8" cy="57"/>
                  </a:xfrm>
                  <a:custGeom>
                    <a:avLst/>
                    <a:gdLst>
                      <a:gd name="T0" fmla="*/ 0 w 24"/>
                      <a:gd name="T1" fmla="*/ 0 h 113"/>
                      <a:gd name="T2" fmla="*/ 0 w 24"/>
                      <a:gd name="T3" fmla="*/ 0 h 113"/>
                      <a:gd name="T4" fmla="*/ 0 w 24"/>
                      <a:gd name="T5" fmla="*/ 1 h 113"/>
                      <a:gd name="T6" fmla="*/ 0 w 24"/>
                      <a:gd name="T7" fmla="*/ 1 h 113"/>
                      <a:gd name="T8" fmla="*/ 0 w 24"/>
                      <a:gd name="T9" fmla="*/ 1 h 113"/>
                      <a:gd name="T10" fmla="*/ 0 w 24"/>
                      <a:gd name="T11" fmla="*/ 1 h 113"/>
                      <a:gd name="T12" fmla="*/ 0 w 24"/>
                      <a:gd name="T13" fmla="*/ 1 h 113"/>
                      <a:gd name="T14" fmla="*/ 0 w 24"/>
                      <a:gd name="T15" fmla="*/ 1 h 113"/>
                      <a:gd name="T16" fmla="*/ 0 w 24"/>
                      <a:gd name="T17" fmla="*/ 1 h 113"/>
                      <a:gd name="T18" fmla="*/ 0 w 24"/>
                      <a:gd name="T19" fmla="*/ 1 h 113"/>
                      <a:gd name="T20" fmla="*/ 0 w 24"/>
                      <a:gd name="T21" fmla="*/ 1 h 113"/>
                      <a:gd name="T22" fmla="*/ 0 w 24"/>
                      <a:gd name="T23" fmla="*/ 1 h 113"/>
                      <a:gd name="T24" fmla="*/ 0 w 24"/>
                      <a:gd name="T25" fmla="*/ 1 h 113"/>
                      <a:gd name="T26" fmla="*/ 0 w 24"/>
                      <a:gd name="T27" fmla="*/ 1 h 113"/>
                      <a:gd name="T28" fmla="*/ 0 w 24"/>
                      <a:gd name="T29" fmla="*/ 1 h 1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113"/>
                      <a:gd name="T47" fmla="*/ 24 w 24"/>
                      <a:gd name="T48" fmla="*/ 113 h 1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113">
                        <a:moveTo>
                          <a:pt x="19" y="0"/>
                        </a:moveTo>
                        <a:lnTo>
                          <a:pt x="19" y="0"/>
                        </a:lnTo>
                        <a:lnTo>
                          <a:pt x="19" y="15"/>
                        </a:lnTo>
                        <a:lnTo>
                          <a:pt x="20" y="30"/>
                        </a:lnTo>
                        <a:lnTo>
                          <a:pt x="22" y="45"/>
                        </a:lnTo>
                        <a:lnTo>
                          <a:pt x="23" y="60"/>
                        </a:lnTo>
                        <a:lnTo>
                          <a:pt x="24" y="75"/>
                        </a:lnTo>
                        <a:lnTo>
                          <a:pt x="23" y="88"/>
                        </a:lnTo>
                        <a:lnTo>
                          <a:pt x="22" y="101"/>
                        </a:lnTo>
                        <a:lnTo>
                          <a:pt x="19" y="113"/>
                        </a:lnTo>
                        <a:lnTo>
                          <a:pt x="13" y="111"/>
                        </a:lnTo>
                        <a:lnTo>
                          <a:pt x="6" y="104"/>
                        </a:lnTo>
                        <a:lnTo>
                          <a:pt x="1" y="96"/>
                        </a:lnTo>
                        <a:lnTo>
                          <a:pt x="0" y="8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40" name="Freeform 31">
                    <a:extLst>
                      <a:ext uri="{FF2B5EF4-FFF2-40B4-BE49-F238E27FC236}">
                        <a16:creationId xmlns:a16="http://schemas.microsoft.com/office/drawing/2014/main" id="{2EE9B2E6-C4F5-4302-FA53-0D34C91C0175}"/>
                      </a:ext>
                    </a:extLst>
                  </p:cNvPr>
                  <p:cNvSpPr>
                    <a:spLocks/>
                  </p:cNvSpPr>
                  <p:nvPr/>
                </p:nvSpPr>
                <p:spPr bwMode="auto">
                  <a:xfrm>
                    <a:off x="4077" y="1581"/>
                    <a:ext cx="19" cy="58"/>
                  </a:xfrm>
                  <a:custGeom>
                    <a:avLst/>
                    <a:gdLst>
                      <a:gd name="T0" fmla="*/ 0 w 56"/>
                      <a:gd name="T1" fmla="*/ 1 h 115"/>
                      <a:gd name="T2" fmla="*/ 0 w 56"/>
                      <a:gd name="T3" fmla="*/ 1 h 115"/>
                      <a:gd name="T4" fmla="*/ 0 w 56"/>
                      <a:gd name="T5" fmla="*/ 1 h 115"/>
                      <a:gd name="T6" fmla="*/ 0 w 56"/>
                      <a:gd name="T7" fmla="*/ 1 h 115"/>
                      <a:gd name="T8" fmla="*/ 0 w 56"/>
                      <a:gd name="T9" fmla="*/ 1 h 115"/>
                      <a:gd name="T10" fmla="*/ 0 w 56"/>
                      <a:gd name="T11" fmla="*/ 1 h 115"/>
                      <a:gd name="T12" fmla="*/ 0 w 56"/>
                      <a:gd name="T13" fmla="*/ 1 h 115"/>
                      <a:gd name="T14" fmla="*/ 0 w 56"/>
                      <a:gd name="T15" fmla="*/ 1 h 115"/>
                      <a:gd name="T16" fmla="*/ 0 w 56"/>
                      <a:gd name="T17" fmla="*/ 1 h 115"/>
                      <a:gd name="T18" fmla="*/ 0 w 56"/>
                      <a:gd name="T19" fmla="*/ 0 h 115"/>
                      <a:gd name="T20" fmla="*/ 0 w 56"/>
                      <a:gd name="T21" fmla="*/ 0 h 115"/>
                      <a:gd name="T22" fmla="*/ 0 w 56"/>
                      <a:gd name="T23" fmla="*/ 1 h 115"/>
                      <a:gd name="T24" fmla="*/ 0 w 56"/>
                      <a:gd name="T25" fmla="*/ 1 h 115"/>
                      <a:gd name="T26" fmla="*/ 0 w 56"/>
                      <a:gd name="T27" fmla="*/ 1 h 115"/>
                      <a:gd name="T28" fmla="*/ 0 w 56"/>
                      <a:gd name="T29" fmla="*/ 1 h 115"/>
                      <a:gd name="T30" fmla="*/ 0 w 56"/>
                      <a:gd name="T31" fmla="*/ 1 h 115"/>
                      <a:gd name="T32" fmla="*/ 0 w 56"/>
                      <a:gd name="T33" fmla="*/ 1 h 115"/>
                      <a:gd name="T34" fmla="*/ 0 w 56"/>
                      <a:gd name="T35" fmla="*/ 1 h 115"/>
                      <a:gd name="T36" fmla="*/ 0 w 56"/>
                      <a:gd name="T37" fmla="*/ 1 h 1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6"/>
                      <a:gd name="T58" fmla="*/ 0 h 115"/>
                      <a:gd name="T59" fmla="*/ 56 w 56"/>
                      <a:gd name="T60" fmla="*/ 115 h 1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6" h="115">
                        <a:moveTo>
                          <a:pt x="56" y="67"/>
                        </a:moveTo>
                        <a:lnTo>
                          <a:pt x="56" y="67"/>
                        </a:lnTo>
                        <a:lnTo>
                          <a:pt x="53" y="59"/>
                        </a:lnTo>
                        <a:lnTo>
                          <a:pt x="47" y="48"/>
                        </a:lnTo>
                        <a:lnTo>
                          <a:pt x="42" y="38"/>
                        </a:lnTo>
                        <a:lnTo>
                          <a:pt x="35" y="27"/>
                        </a:lnTo>
                        <a:lnTo>
                          <a:pt x="28" y="17"/>
                        </a:lnTo>
                        <a:lnTo>
                          <a:pt x="19" y="8"/>
                        </a:lnTo>
                        <a:lnTo>
                          <a:pt x="10" y="2"/>
                        </a:lnTo>
                        <a:lnTo>
                          <a:pt x="0" y="0"/>
                        </a:lnTo>
                        <a:lnTo>
                          <a:pt x="1" y="18"/>
                        </a:lnTo>
                        <a:lnTo>
                          <a:pt x="6" y="33"/>
                        </a:lnTo>
                        <a:lnTo>
                          <a:pt x="12" y="47"/>
                        </a:lnTo>
                        <a:lnTo>
                          <a:pt x="19" y="61"/>
                        </a:lnTo>
                        <a:lnTo>
                          <a:pt x="26" y="75"/>
                        </a:lnTo>
                        <a:lnTo>
                          <a:pt x="32" y="87"/>
                        </a:lnTo>
                        <a:lnTo>
                          <a:pt x="36" y="101"/>
                        </a:lnTo>
                        <a:lnTo>
                          <a:pt x="37" y="11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41" name="Freeform 32">
                    <a:extLst>
                      <a:ext uri="{FF2B5EF4-FFF2-40B4-BE49-F238E27FC236}">
                        <a16:creationId xmlns:a16="http://schemas.microsoft.com/office/drawing/2014/main" id="{289BE292-0F53-31DE-A972-A3F4876407F2}"/>
                      </a:ext>
                    </a:extLst>
                  </p:cNvPr>
                  <p:cNvSpPr>
                    <a:spLocks/>
                  </p:cNvSpPr>
                  <p:nvPr/>
                </p:nvSpPr>
                <p:spPr bwMode="auto">
                  <a:xfrm>
                    <a:off x="4108" y="1577"/>
                    <a:ext cx="69" cy="283"/>
                  </a:xfrm>
                  <a:custGeom>
                    <a:avLst/>
                    <a:gdLst>
                      <a:gd name="T0" fmla="*/ 0 w 206"/>
                      <a:gd name="T1" fmla="*/ 1 h 565"/>
                      <a:gd name="T2" fmla="*/ 0 w 206"/>
                      <a:gd name="T3" fmla="*/ 1 h 565"/>
                      <a:gd name="T4" fmla="*/ 0 w 206"/>
                      <a:gd name="T5" fmla="*/ 1 h 565"/>
                      <a:gd name="T6" fmla="*/ 0 w 206"/>
                      <a:gd name="T7" fmla="*/ 1 h 565"/>
                      <a:gd name="T8" fmla="*/ 0 w 206"/>
                      <a:gd name="T9" fmla="*/ 1 h 565"/>
                      <a:gd name="T10" fmla="*/ 0 w 206"/>
                      <a:gd name="T11" fmla="*/ 1 h 565"/>
                      <a:gd name="T12" fmla="*/ 0 w 206"/>
                      <a:gd name="T13" fmla="*/ 1 h 565"/>
                      <a:gd name="T14" fmla="*/ 0 w 206"/>
                      <a:gd name="T15" fmla="*/ 1 h 565"/>
                      <a:gd name="T16" fmla="*/ 0 w 206"/>
                      <a:gd name="T17" fmla="*/ 1 h 565"/>
                      <a:gd name="T18" fmla="*/ 0 w 206"/>
                      <a:gd name="T19" fmla="*/ 1 h 565"/>
                      <a:gd name="T20" fmla="*/ 0 w 206"/>
                      <a:gd name="T21" fmla="*/ 1 h 565"/>
                      <a:gd name="T22" fmla="*/ 0 w 206"/>
                      <a:gd name="T23" fmla="*/ 1 h 565"/>
                      <a:gd name="T24" fmla="*/ 0 w 206"/>
                      <a:gd name="T25" fmla="*/ 1 h 565"/>
                      <a:gd name="T26" fmla="*/ 0 w 206"/>
                      <a:gd name="T27" fmla="*/ 1 h 565"/>
                      <a:gd name="T28" fmla="*/ 0 w 206"/>
                      <a:gd name="T29" fmla="*/ 1 h 565"/>
                      <a:gd name="T30" fmla="*/ 0 w 206"/>
                      <a:gd name="T31" fmla="*/ 1 h 565"/>
                      <a:gd name="T32" fmla="*/ 0 w 206"/>
                      <a:gd name="T33" fmla="*/ 1 h 565"/>
                      <a:gd name="T34" fmla="*/ 0 w 206"/>
                      <a:gd name="T35" fmla="*/ 0 h 565"/>
                      <a:gd name="T36" fmla="*/ 0 w 206"/>
                      <a:gd name="T37" fmla="*/ 0 h 565"/>
                      <a:gd name="T38" fmla="*/ 0 w 206"/>
                      <a:gd name="T39" fmla="*/ 1 h 565"/>
                      <a:gd name="T40" fmla="*/ 0 w 206"/>
                      <a:gd name="T41" fmla="*/ 1 h 565"/>
                      <a:gd name="T42" fmla="*/ 0 w 206"/>
                      <a:gd name="T43" fmla="*/ 1 h 565"/>
                      <a:gd name="T44" fmla="*/ 0 w 206"/>
                      <a:gd name="T45" fmla="*/ 1 h 565"/>
                      <a:gd name="T46" fmla="*/ 0 w 206"/>
                      <a:gd name="T47" fmla="*/ 1 h 565"/>
                      <a:gd name="T48" fmla="*/ 0 w 206"/>
                      <a:gd name="T49" fmla="*/ 1 h 565"/>
                      <a:gd name="T50" fmla="*/ 0 w 206"/>
                      <a:gd name="T51" fmla="*/ 1 h 565"/>
                      <a:gd name="T52" fmla="*/ 0 w 206"/>
                      <a:gd name="T53" fmla="*/ 1 h 565"/>
                      <a:gd name="T54" fmla="*/ 0 w 206"/>
                      <a:gd name="T55" fmla="*/ 1 h 565"/>
                      <a:gd name="T56" fmla="*/ 0 w 206"/>
                      <a:gd name="T57" fmla="*/ 1 h 565"/>
                      <a:gd name="T58" fmla="*/ 0 w 206"/>
                      <a:gd name="T59" fmla="*/ 1 h 565"/>
                      <a:gd name="T60" fmla="*/ 0 w 206"/>
                      <a:gd name="T61" fmla="*/ 1 h 565"/>
                      <a:gd name="T62" fmla="*/ 0 w 206"/>
                      <a:gd name="T63" fmla="*/ 1 h 565"/>
                      <a:gd name="T64" fmla="*/ 0 w 206"/>
                      <a:gd name="T65" fmla="*/ 1 h 565"/>
                      <a:gd name="T66" fmla="*/ 0 w 206"/>
                      <a:gd name="T67" fmla="*/ 1 h 565"/>
                      <a:gd name="T68" fmla="*/ 0 w 206"/>
                      <a:gd name="T69" fmla="*/ 1 h 565"/>
                      <a:gd name="T70" fmla="*/ 0 w 206"/>
                      <a:gd name="T71" fmla="*/ 1 h 565"/>
                      <a:gd name="T72" fmla="*/ 0 w 206"/>
                      <a:gd name="T73" fmla="*/ 1 h 565"/>
                      <a:gd name="T74" fmla="*/ 0 w 206"/>
                      <a:gd name="T75" fmla="*/ 1 h 565"/>
                      <a:gd name="T76" fmla="*/ 0 w 206"/>
                      <a:gd name="T77" fmla="*/ 1 h 565"/>
                      <a:gd name="T78" fmla="*/ 0 w 206"/>
                      <a:gd name="T79" fmla="*/ 1 h 565"/>
                      <a:gd name="T80" fmla="*/ 0 w 206"/>
                      <a:gd name="T81" fmla="*/ 1 h 565"/>
                      <a:gd name="T82" fmla="*/ 0 w 206"/>
                      <a:gd name="T83" fmla="*/ 1 h 565"/>
                      <a:gd name="T84" fmla="*/ 0 w 206"/>
                      <a:gd name="T85" fmla="*/ 1 h 565"/>
                      <a:gd name="T86" fmla="*/ 0 w 206"/>
                      <a:gd name="T87" fmla="*/ 1 h 565"/>
                      <a:gd name="T88" fmla="*/ 0 w 206"/>
                      <a:gd name="T89" fmla="*/ 1 h 5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06"/>
                      <a:gd name="T136" fmla="*/ 0 h 565"/>
                      <a:gd name="T137" fmla="*/ 206 w 206"/>
                      <a:gd name="T138" fmla="*/ 565 h 5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06" h="565">
                        <a:moveTo>
                          <a:pt x="0" y="515"/>
                        </a:moveTo>
                        <a:lnTo>
                          <a:pt x="0" y="515"/>
                        </a:lnTo>
                        <a:lnTo>
                          <a:pt x="9" y="482"/>
                        </a:lnTo>
                        <a:lnTo>
                          <a:pt x="19" y="448"/>
                        </a:lnTo>
                        <a:lnTo>
                          <a:pt x="31" y="416"/>
                        </a:lnTo>
                        <a:lnTo>
                          <a:pt x="42" y="384"/>
                        </a:lnTo>
                        <a:lnTo>
                          <a:pt x="54" y="351"/>
                        </a:lnTo>
                        <a:lnTo>
                          <a:pt x="66" y="319"/>
                        </a:lnTo>
                        <a:lnTo>
                          <a:pt x="80" y="286"/>
                        </a:lnTo>
                        <a:lnTo>
                          <a:pt x="93" y="255"/>
                        </a:lnTo>
                        <a:lnTo>
                          <a:pt x="107" y="223"/>
                        </a:lnTo>
                        <a:lnTo>
                          <a:pt x="120" y="191"/>
                        </a:lnTo>
                        <a:lnTo>
                          <a:pt x="135" y="160"/>
                        </a:lnTo>
                        <a:lnTo>
                          <a:pt x="149" y="128"/>
                        </a:lnTo>
                        <a:lnTo>
                          <a:pt x="164" y="96"/>
                        </a:lnTo>
                        <a:lnTo>
                          <a:pt x="178" y="64"/>
                        </a:lnTo>
                        <a:lnTo>
                          <a:pt x="192" y="32"/>
                        </a:lnTo>
                        <a:lnTo>
                          <a:pt x="206" y="0"/>
                        </a:lnTo>
                        <a:lnTo>
                          <a:pt x="205" y="18"/>
                        </a:lnTo>
                        <a:lnTo>
                          <a:pt x="204" y="38"/>
                        </a:lnTo>
                        <a:lnTo>
                          <a:pt x="201" y="60"/>
                        </a:lnTo>
                        <a:lnTo>
                          <a:pt x="196" y="83"/>
                        </a:lnTo>
                        <a:lnTo>
                          <a:pt x="191" y="106"/>
                        </a:lnTo>
                        <a:lnTo>
                          <a:pt x="183" y="130"/>
                        </a:lnTo>
                        <a:lnTo>
                          <a:pt x="175" y="154"/>
                        </a:lnTo>
                        <a:lnTo>
                          <a:pt x="166" y="178"/>
                        </a:lnTo>
                        <a:lnTo>
                          <a:pt x="155" y="201"/>
                        </a:lnTo>
                        <a:lnTo>
                          <a:pt x="143" y="224"/>
                        </a:lnTo>
                        <a:lnTo>
                          <a:pt x="130" y="246"/>
                        </a:lnTo>
                        <a:lnTo>
                          <a:pt x="116" y="265"/>
                        </a:lnTo>
                        <a:lnTo>
                          <a:pt x="100" y="282"/>
                        </a:lnTo>
                        <a:lnTo>
                          <a:pt x="84" y="298"/>
                        </a:lnTo>
                        <a:lnTo>
                          <a:pt x="66" y="310"/>
                        </a:lnTo>
                        <a:lnTo>
                          <a:pt x="47" y="319"/>
                        </a:lnTo>
                        <a:lnTo>
                          <a:pt x="37" y="565"/>
                        </a:lnTo>
                        <a:lnTo>
                          <a:pt x="41" y="512"/>
                        </a:lnTo>
                        <a:lnTo>
                          <a:pt x="42" y="481"/>
                        </a:lnTo>
                        <a:lnTo>
                          <a:pt x="41" y="468"/>
                        </a:lnTo>
                        <a:lnTo>
                          <a:pt x="38" y="470"/>
                        </a:lnTo>
                        <a:lnTo>
                          <a:pt x="35" y="483"/>
                        </a:lnTo>
                        <a:lnTo>
                          <a:pt x="32" y="506"/>
                        </a:lnTo>
                        <a:lnTo>
                          <a:pt x="26" y="534"/>
                        </a:lnTo>
                        <a:lnTo>
                          <a:pt x="19" y="56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42" name="Freeform 33">
                    <a:extLst>
                      <a:ext uri="{FF2B5EF4-FFF2-40B4-BE49-F238E27FC236}">
                        <a16:creationId xmlns:a16="http://schemas.microsoft.com/office/drawing/2014/main" id="{DE9A8A1D-D0C1-9621-326A-6597452C0436}"/>
                      </a:ext>
                    </a:extLst>
                  </p:cNvPr>
                  <p:cNvSpPr>
                    <a:spLocks/>
                  </p:cNvSpPr>
                  <p:nvPr/>
                </p:nvSpPr>
                <p:spPr bwMode="auto">
                  <a:xfrm>
                    <a:off x="4120" y="1573"/>
                    <a:ext cx="135" cy="278"/>
                  </a:xfrm>
                  <a:custGeom>
                    <a:avLst/>
                    <a:gdLst>
                      <a:gd name="T0" fmla="*/ 0 w 404"/>
                      <a:gd name="T1" fmla="*/ 1 h 556"/>
                      <a:gd name="T2" fmla="*/ 0 w 404"/>
                      <a:gd name="T3" fmla="*/ 1 h 556"/>
                      <a:gd name="T4" fmla="*/ 0 w 404"/>
                      <a:gd name="T5" fmla="*/ 1 h 556"/>
                      <a:gd name="T6" fmla="*/ 0 w 404"/>
                      <a:gd name="T7" fmla="*/ 1 h 556"/>
                      <a:gd name="T8" fmla="*/ 0 w 404"/>
                      <a:gd name="T9" fmla="*/ 1 h 556"/>
                      <a:gd name="T10" fmla="*/ 0 w 404"/>
                      <a:gd name="T11" fmla="*/ 1 h 556"/>
                      <a:gd name="T12" fmla="*/ 0 w 404"/>
                      <a:gd name="T13" fmla="*/ 1 h 556"/>
                      <a:gd name="T14" fmla="*/ 0 w 404"/>
                      <a:gd name="T15" fmla="*/ 1 h 556"/>
                      <a:gd name="T16" fmla="*/ 0 w 404"/>
                      <a:gd name="T17" fmla="*/ 1 h 556"/>
                      <a:gd name="T18" fmla="*/ 0 w 404"/>
                      <a:gd name="T19" fmla="*/ 1 h 556"/>
                      <a:gd name="T20" fmla="*/ 0 w 404"/>
                      <a:gd name="T21" fmla="*/ 1 h 556"/>
                      <a:gd name="T22" fmla="*/ 0 w 404"/>
                      <a:gd name="T23" fmla="*/ 1 h 556"/>
                      <a:gd name="T24" fmla="*/ 0 w 404"/>
                      <a:gd name="T25" fmla="*/ 1 h 556"/>
                      <a:gd name="T26" fmla="*/ 0 w 404"/>
                      <a:gd name="T27" fmla="*/ 1 h 556"/>
                      <a:gd name="T28" fmla="*/ 0 w 404"/>
                      <a:gd name="T29" fmla="*/ 1 h 556"/>
                      <a:gd name="T30" fmla="*/ 0 w 404"/>
                      <a:gd name="T31" fmla="*/ 1 h 556"/>
                      <a:gd name="T32" fmla="*/ 0 w 404"/>
                      <a:gd name="T33" fmla="*/ 1 h 556"/>
                      <a:gd name="T34" fmla="*/ 0 w 404"/>
                      <a:gd name="T35" fmla="*/ 0 h 556"/>
                      <a:gd name="T36" fmla="*/ 0 w 404"/>
                      <a:gd name="T37" fmla="*/ 0 h 556"/>
                      <a:gd name="T38" fmla="*/ 0 w 404"/>
                      <a:gd name="T39" fmla="*/ 1 h 556"/>
                      <a:gd name="T40" fmla="*/ 0 w 404"/>
                      <a:gd name="T41" fmla="*/ 1 h 556"/>
                      <a:gd name="T42" fmla="*/ 0 w 404"/>
                      <a:gd name="T43" fmla="*/ 1 h 556"/>
                      <a:gd name="T44" fmla="*/ 0 w 404"/>
                      <a:gd name="T45" fmla="*/ 1 h 556"/>
                      <a:gd name="T46" fmla="*/ 0 w 404"/>
                      <a:gd name="T47" fmla="*/ 1 h 556"/>
                      <a:gd name="T48" fmla="*/ 0 w 404"/>
                      <a:gd name="T49" fmla="*/ 1 h 556"/>
                      <a:gd name="T50" fmla="*/ 0 w 404"/>
                      <a:gd name="T51" fmla="*/ 1 h 556"/>
                      <a:gd name="T52" fmla="*/ 0 w 404"/>
                      <a:gd name="T53" fmla="*/ 1 h 556"/>
                      <a:gd name="T54" fmla="*/ 0 w 404"/>
                      <a:gd name="T55" fmla="*/ 1 h 556"/>
                      <a:gd name="T56" fmla="*/ 0 w 404"/>
                      <a:gd name="T57" fmla="*/ 1 h 556"/>
                      <a:gd name="T58" fmla="*/ 0 w 404"/>
                      <a:gd name="T59" fmla="*/ 1 h 556"/>
                      <a:gd name="T60" fmla="*/ 0 w 404"/>
                      <a:gd name="T61" fmla="*/ 1 h 556"/>
                      <a:gd name="T62" fmla="*/ 0 w 404"/>
                      <a:gd name="T63" fmla="*/ 1 h 556"/>
                      <a:gd name="T64" fmla="*/ 0 w 404"/>
                      <a:gd name="T65" fmla="*/ 1 h 556"/>
                      <a:gd name="T66" fmla="*/ 0 w 404"/>
                      <a:gd name="T67" fmla="*/ 1 h 556"/>
                      <a:gd name="T68" fmla="*/ 0 w 404"/>
                      <a:gd name="T69" fmla="*/ 1 h 556"/>
                      <a:gd name="T70" fmla="*/ 0 w 404"/>
                      <a:gd name="T71" fmla="*/ 1 h 556"/>
                      <a:gd name="T72" fmla="*/ 0 w 404"/>
                      <a:gd name="T73" fmla="*/ 1 h 556"/>
                      <a:gd name="T74" fmla="*/ 0 w 404"/>
                      <a:gd name="T75" fmla="*/ 1 h 556"/>
                      <a:gd name="T76" fmla="*/ 0 w 404"/>
                      <a:gd name="T77" fmla="*/ 1 h 556"/>
                      <a:gd name="T78" fmla="*/ 0 w 404"/>
                      <a:gd name="T79" fmla="*/ 1 h 556"/>
                      <a:gd name="T80" fmla="*/ 0 w 404"/>
                      <a:gd name="T81" fmla="*/ 1 h 556"/>
                      <a:gd name="T82" fmla="*/ 0 w 404"/>
                      <a:gd name="T83" fmla="*/ 1 h 556"/>
                      <a:gd name="T84" fmla="*/ 0 w 404"/>
                      <a:gd name="T85" fmla="*/ 1 h 556"/>
                      <a:gd name="T86" fmla="*/ 0 w 404"/>
                      <a:gd name="T87" fmla="*/ 1 h 5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4"/>
                      <a:gd name="T133" fmla="*/ 0 h 556"/>
                      <a:gd name="T134" fmla="*/ 404 w 404"/>
                      <a:gd name="T135" fmla="*/ 556 h 5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4" h="556">
                        <a:moveTo>
                          <a:pt x="37" y="548"/>
                        </a:moveTo>
                        <a:lnTo>
                          <a:pt x="37" y="548"/>
                        </a:lnTo>
                        <a:lnTo>
                          <a:pt x="55" y="519"/>
                        </a:lnTo>
                        <a:lnTo>
                          <a:pt x="78" y="487"/>
                        </a:lnTo>
                        <a:lnTo>
                          <a:pt x="102" y="455"/>
                        </a:lnTo>
                        <a:lnTo>
                          <a:pt x="130" y="424"/>
                        </a:lnTo>
                        <a:lnTo>
                          <a:pt x="160" y="390"/>
                        </a:lnTo>
                        <a:lnTo>
                          <a:pt x="191" y="356"/>
                        </a:lnTo>
                        <a:lnTo>
                          <a:pt x="222" y="322"/>
                        </a:lnTo>
                        <a:lnTo>
                          <a:pt x="252" y="286"/>
                        </a:lnTo>
                        <a:lnTo>
                          <a:pt x="283" y="251"/>
                        </a:lnTo>
                        <a:lnTo>
                          <a:pt x="311" y="215"/>
                        </a:lnTo>
                        <a:lnTo>
                          <a:pt x="335" y="179"/>
                        </a:lnTo>
                        <a:lnTo>
                          <a:pt x="359" y="144"/>
                        </a:lnTo>
                        <a:lnTo>
                          <a:pt x="377" y="107"/>
                        </a:lnTo>
                        <a:lnTo>
                          <a:pt x="391" y="71"/>
                        </a:lnTo>
                        <a:lnTo>
                          <a:pt x="400" y="35"/>
                        </a:lnTo>
                        <a:lnTo>
                          <a:pt x="404" y="0"/>
                        </a:lnTo>
                        <a:lnTo>
                          <a:pt x="376" y="17"/>
                        </a:lnTo>
                        <a:lnTo>
                          <a:pt x="347" y="40"/>
                        </a:lnTo>
                        <a:lnTo>
                          <a:pt x="319" y="67"/>
                        </a:lnTo>
                        <a:lnTo>
                          <a:pt x="290" y="98"/>
                        </a:lnTo>
                        <a:lnTo>
                          <a:pt x="264" y="134"/>
                        </a:lnTo>
                        <a:lnTo>
                          <a:pt x="237" y="172"/>
                        </a:lnTo>
                        <a:lnTo>
                          <a:pt x="212" y="212"/>
                        </a:lnTo>
                        <a:lnTo>
                          <a:pt x="189" y="254"/>
                        </a:lnTo>
                        <a:lnTo>
                          <a:pt x="166" y="297"/>
                        </a:lnTo>
                        <a:lnTo>
                          <a:pt x="147" y="339"/>
                        </a:lnTo>
                        <a:lnTo>
                          <a:pt x="129" y="380"/>
                        </a:lnTo>
                        <a:lnTo>
                          <a:pt x="115" y="421"/>
                        </a:lnTo>
                        <a:lnTo>
                          <a:pt x="102" y="460"/>
                        </a:lnTo>
                        <a:lnTo>
                          <a:pt x="93" y="496"/>
                        </a:lnTo>
                        <a:lnTo>
                          <a:pt x="88" y="528"/>
                        </a:lnTo>
                        <a:lnTo>
                          <a:pt x="85" y="556"/>
                        </a:lnTo>
                        <a:lnTo>
                          <a:pt x="74" y="544"/>
                        </a:lnTo>
                        <a:lnTo>
                          <a:pt x="63" y="530"/>
                        </a:lnTo>
                        <a:lnTo>
                          <a:pt x="51" y="516"/>
                        </a:lnTo>
                        <a:lnTo>
                          <a:pt x="39" y="503"/>
                        </a:lnTo>
                        <a:lnTo>
                          <a:pt x="28" y="489"/>
                        </a:lnTo>
                        <a:lnTo>
                          <a:pt x="17" y="476"/>
                        </a:lnTo>
                        <a:lnTo>
                          <a:pt x="8" y="463"/>
                        </a:lnTo>
                        <a:lnTo>
                          <a:pt x="0" y="451"/>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43" name="Freeform 34">
                    <a:extLst>
                      <a:ext uri="{FF2B5EF4-FFF2-40B4-BE49-F238E27FC236}">
                        <a16:creationId xmlns:a16="http://schemas.microsoft.com/office/drawing/2014/main" id="{D17A1ACD-4F32-14B7-08A4-1EED81402DE2}"/>
                      </a:ext>
                    </a:extLst>
                  </p:cNvPr>
                  <p:cNvSpPr>
                    <a:spLocks/>
                  </p:cNvSpPr>
                  <p:nvPr/>
                </p:nvSpPr>
                <p:spPr bwMode="auto">
                  <a:xfrm>
                    <a:off x="4171" y="1606"/>
                    <a:ext cx="22" cy="131"/>
                  </a:xfrm>
                  <a:custGeom>
                    <a:avLst/>
                    <a:gdLst>
                      <a:gd name="T0" fmla="*/ 0 w 65"/>
                      <a:gd name="T1" fmla="*/ 1 h 261"/>
                      <a:gd name="T2" fmla="*/ 0 w 65"/>
                      <a:gd name="T3" fmla="*/ 1 h 261"/>
                      <a:gd name="T4" fmla="*/ 0 w 65"/>
                      <a:gd name="T5" fmla="*/ 1 h 261"/>
                      <a:gd name="T6" fmla="*/ 0 w 65"/>
                      <a:gd name="T7" fmla="*/ 1 h 261"/>
                      <a:gd name="T8" fmla="*/ 0 w 65"/>
                      <a:gd name="T9" fmla="*/ 1 h 261"/>
                      <a:gd name="T10" fmla="*/ 0 w 65"/>
                      <a:gd name="T11" fmla="*/ 1 h 261"/>
                      <a:gd name="T12" fmla="*/ 0 w 65"/>
                      <a:gd name="T13" fmla="*/ 1 h 261"/>
                      <a:gd name="T14" fmla="*/ 0 w 65"/>
                      <a:gd name="T15" fmla="*/ 1 h 261"/>
                      <a:gd name="T16" fmla="*/ 0 w 65"/>
                      <a:gd name="T17" fmla="*/ 1 h 261"/>
                      <a:gd name="T18" fmla="*/ 0 w 65"/>
                      <a:gd name="T19" fmla="*/ 1 h 261"/>
                      <a:gd name="T20" fmla="*/ 0 w 65"/>
                      <a:gd name="T21" fmla="*/ 1 h 261"/>
                      <a:gd name="T22" fmla="*/ 0 w 65"/>
                      <a:gd name="T23" fmla="*/ 1 h 261"/>
                      <a:gd name="T24" fmla="*/ 0 w 65"/>
                      <a:gd name="T25" fmla="*/ 1 h 261"/>
                      <a:gd name="T26" fmla="*/ 0 w 65"/>
                      <a:gd name="T27" fmla="*/ 1 h 261"/>
                      <a:gd name="T28" fmla="*/ 0 w 65"/>
                      <a:gd name="T29" fmla="*/ 1 h 261"/>
                      <a:gd name="T30" fmla="*/ 0 w 65"/>
                      <a:gd name="T31" fmla="*/ 1 h 261"/>
                      <a:gd name="T32" fmla="*/ 0 w 65"/>
                      <a:gd name="T33" fmla="*/ 1 h 261"/>
                      <a:gd name="T34" fmla="*/ 0 w 65"/>
                      <a:gd name="T35" fmla="*/ 0 h 261"/>
                      <a:gd name="T36" fmla="*/ 0 w 65"/>
                      <a:gd name="T37" fmla="*/ 0 h 261"/>
                      <a:gd name="T38" fmla="*/ 0 w 65"/>
                      <a:gd name="T39" fmla="*/ 1 h 261"/>
                      <a:gd name="T40" fmla="*/ 0 w 65"/>
                      <a:gd name="T41" fmla="*/ 1 h 261"/>
                      <a:gd name="T42" fmla="*/ 0 w 65"/>
                      <a:gd name="T43" fmla="*/ 1 h 261"/>
                      <a:gd name="T44" fmla="*/ 0 w 65"/>
                      <a:gd name="T45" fmla="*/ 1 h 261"/>
                      <a:gd name="T46" fmla="*/ 0 w 65"/>
                      <a:gd name="T47" fmla="*/ 1 h 261"/>
                      <a:gd name="T48" fmla="*/ 0 w 65"/>
                      <a:gd name="T49" fmla="*/ 1 h 261"/>
                      <a:gd name="T50" fmla="*/ 0 w 65"/>
                      <a:gd name="T51" fmla="*/ 1 h 261"/>
                      <a:gd name="T52" fmla="*/ 0 w 65"/>
                      <a:gd name="T53" fmla="*/ 1 h 2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5"/>
                      <a:gd name="T82" fmla="*/ 0 h 261"/>
                      <a:gd name="T83" fmla="*/ 65 w 65"/>
                      <a:gd name="T84" fmla="*/ 261 h 26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5" h="261">
                        <a:moveTo>
                          <a:pt x="0" y="261"/>
                        </a:moveTo>
                        <a:lnTo>
                          <a:pt x="0" y="261"/>
                        </a:lnTo>
                        <a:lnTo>
                          <a:pt x="4" y="254"/>
                        </a:lnTo>
                        <a:lnTo>
                          <a:pt x="7" y="245"/>
                        </a:lnTo>
                        <a:lnTo>
                          <a:pt x="11" y="232"/>
                        </a:lnTo>
                        <a:lnTo>
                          <a:pt x="12" y="217"/>
                        </a:lnTo>
                        <a:lnTo>
                          <a:pt x="13" y="199"/>
                        </a:lnTo>
                        <a:lnTo>
                          <a:pt x="14" y="181"/>
                        </a:lnTo>
                        <a:lnTo>
                          <a:pt x="14" y="160"/>
                        </a:lnTo>
                        <a:lnTo>
                          <a:pt x="14" y="139"/>
                        </a:lnTo>
                        <a:lnTo>
                          <a:pt x="13" y="119"/>
                        </a:lnTo>
                        <a:lnTo>
                          <a:pt x="13" y="97"/>
                        </a:lnTo>
                        <a:lnTo>
                          <a:pt x="12" y="77"/>
                        </a:lnTo>
                        <a:lnTo>
                          <a:pt x="11" y="57"/>
                        </a:lnTo>
                        <a:lnTo>
                          <a:pt x="10" y="39"/>
                        </a:lnTo>
                        <a:lnTo>
                          <a:pt x="10" y="23"/>
                        </a:lnTo>
                        <a:lnTo>
                          <a:pt x="8" y="10"/>
                        </a:lnTo>
                        <a:lnTo>
                          <a:pt x="8" y="0"/>
                        </a:lnTo>
                        <a:lnTo>
                          <a:pt x="22" y="15"/>
                        </a:lnTo>
                        <a:lnTo>
                          <a:pt x="33" y="32"/>
                        </a:lnTo>
                        <a:lnTo>
                          <a:pt x="42" y="52"/>
                        </a:lnTo>
                        <a:lnTo>
                          <a:pt x="50" y="71"/>
                        </a:lnTo>
                        <a:lnTo>
                          <a:pt x="57" y="91"/>
                        </a:lnTo>
                        <a:lnTo>
                          <a:pt x="61" y="112"/>
                        </a:lnTo>
                        <a:lnTo>
                          <a:pt x="63" y="133"/>
                        </a:lnTo>
                        <a:lnTo>
                          <a:pt x="65" y="15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44" name="Freeform 35">
                    <a:extLst>
                      <a:ext uri="{FF2B5EF4-FFF2-40B4-BE49-F238E27FC236}">
                        <a16:creationId xmlns:a16="http://schemas.microsoft.com/office/drawing/2014/main" id="{5C74B52D-78E8-2393-A095-1207FAEEA615}"/>
                      </a:ext>
                    </a:extLst>
                  </p:cNvPr>
                  <p:cNvSpPr>
                    <a:spLocks/>
                  </p:cNvSpPr>
                  <p:nvPr/>
                </p:nvSpPr>
                <p:spPr bwMode="auto">
                  <a:xfrm>
                    <a:off x="4183" y="1745"/>
                    <a:ext cx="10" cy="98"/>
                  </a:xfrm>
                  <a:custGeom>
                    <a:avLst/>
                    <a:gdLst>
                      <a:gd name="T0" fmla="*/ 0 w 28"/>
                      <a:gd name="T1" fmla="*/ 0 h 196"/>
                      <a:gd name="T2" fmla="*/ 0 w 28"/>
                      <a:gd name="T3" fmla="*/ 1 h 196"/>
                      <a:gd name="T4" fmla="*/ 0 w 28"/>
                      <a:gd name="T5" fmla="*/ 1 h 196"/>
                      <a:gd name="T6" fmla="*/ 0 w 28"/>
                      <a:gd name="T7" fmla="*/ 1 h 196"/>
                      <a:gd name="T8" fmla="*/ 0 w 28"/>
                      <a:gd name="T9" fmla="*/ 1 h 196"/>
                      <a:gd name="T10" fmla="*/ 0 w 28"/>
                      <a:gd name="T11" fmla="*/ 1 h 196"/>
                      <a:gd name="T12" fmla="*/ 0 w 28"/>
                      <a:gd name="T13" fmla="*/ 1 h 196"/>
                      <a:gd name="T14" fmla="*/ 0 w 28"/>
                      <a:gd name="T15" fmla="*/ 1 h 196"/>
                      <a:gd name="T16" fmla="*/ 0 w 28"/>
                      <a:gd name="T17" fmla="*/ 1 h 196"/>
                      <a:gd name="T18" fmla="*/ 0 w 28"/>
                      <a:gd name="T19" fmla="*/ 1 h 196"/>
                      <a:gd name="T20" fmla="*/ 0 w 28"/>
                      <a:gd name="T21" fmla="*/ 1 h 1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196"/>
                      <a:gd name="T35" fmla="*/ 28 w 28"/>
                      <a:gd name="T36" fmla="*/ 196 h 1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196">
                        <a:moveTo>
                          <a:pt x="0" y="0"/>
                        </a:moveTo>
                        <a:lnTo>
                          <a:pt x="0" y="196"/>
                        </a:lnTo>
                        <a:lnTo>
                          <a:pt x="6" y="193"/>
                        </a:lnTo>
                        <a:lnTo>
                          <a:pt x="12" y="188"/>
                        </a:lnTo>
                        <a:lnTo>
                          <a:pt x="16" y="183"/>
                        </a:lnTo>
                        <a:lnTo>
                          <a:pt x="21" y="177"/>
                        </a:lnTo>
                        <a:lnTo>
                          <a:pt x="23" y="170"/>
                        </a:lnTo>
                        <a:lnTo>
                          <a:pt x="25" y="163"/>
                        </a:lnTo>
                        <a:lnTo>
                          <a:pt x="28" y="155"/>
                        </a:lnTo>
                        <a:lnTo>
                          <a:pt x="28" y="14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45" name="Line 36">
                    <a:extLst>
                      <a:ext uri="{FF2B5EF4-FFF2-40B4-BE49-F238E27FC236}">
                        <a16:creationId xmlns:a16="http://schemas.microsoft.com/office/drawing/2014/main" id="{CB527CBA-6241-4D76-AE0D-56C45BAA90AA}"/>
                      </a:ext>
                    </a:extLst>
                  </p:cNvPr>
                  <p:cNvSpPr>
                    <a:spLocks noChangeShapeType="1"/>
                  </p:cNvSpPr>
                  <p:nvPr/>
                </p:nvSpPr>
                <p:spPr bwMode="auto">
                  <a:xfrm flipH="1">
                    <a:off x="4193" y="1720"/>
                    <a:ext cx="8" cy="123"/>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446" name="Freeform 37">
                    <a:extLst>
                      <a:ext uri="{FF2B5EF4-FFF2-40B4-BE49-F238E27FC236}">
                        <a16:creationId xmlns:a16="http://schemas.microsoft.com/office/drawing/2014/main" id="{8C0338CF-ED46-1204-57E6-8AF245185381}"/>
                      </a:ext>
                    </a:extLst>
                  </p:cNvPr>
                  <p:cNvSpPr>
                    <a:spLocks/>
                  </p:cNvSpPr>
                  <p:nvPr/>
                </p:nvSpPr>
                <p:spPr bwMode="auto">
                  <a:xfrm>
                    <a:off x="4155" y="1635"/>
                    <a:ext cx="75" cy="138"/>
                  </a:xfrm>
                  <a:custGeom>
                    <a:avLst/>
                    <a:gdLst>
                      <a:gd name="T0" fmla="*/ 0 w 226"/>
                      <a:gd name="T1" fmla="*/ 0 h 278"/>
                      <a:gd name="T2" fmla="*/ 0 w 226"/>
                      <a:gd name="T3" fmla="*/ 0 h 278"/>
                      <a:gd name="T4" fmla="*/ 0 w 226"/>
                      <a:gd name="T5" fmla="*/ 0 h 278"/>
                      <a:gd name="T6" fmla="*/ 0 w 226"/>
                      <a:gd name="T7" fmla="*/ 0 h 278"/>
                      <a:gd name="T8" fmla="*/ 0 w 226"/>
                      <a:gd name="T9" fmla="*/ 0 h 278"/>
                      <a:gd name="T10" fmla="*/ 0 w 226"/>
                      <a:gd name="T11" fmla="*/ 0 h 278"/>
                      <a:gd name="T12" fmla="*/ 0 w 226"/>
                      <a:gd name="T13" fmla="*/ 0 h 278"/>
                      <a:gd name="T14" fmla="*/ 0 w 226"/>
                      <a:gd name="T15" fmla="*/ 0 h 278"/>
                      <a:gd name="T16" fmla="*/ 0 w 226"/>
                      <a:gd name="T17" fmla="*/ 0 h 278"/>
                      <a:gd name="T18" fmla="*/ 0 w 226"/>
                      <a:gd name="T19" fmla="*/ 0 h 278"/>
                      <a:gd name="T20" fmla="*/ 0 w 226"/>
                      <a:gd name="T21" fmla="*/ 0 h 278"/>
                      <a:gd name="T22" fmla="*/ 0 w 226"/>
                      <a:gd name="T23" fmla="*/ 0 h 278"/>
                      <a:gd name="T24" fmla="*/ 0 w 226"/>
                      <a:gd name="T25" fmla="*/ 0 h 278"/>
                      <a:gd name="T26" fmla="*/ 0 w 226"/>
                      <a:gd name="T27" fmla="*/ 0 h 278"/>
                      <a:gd name="T28" fmla="*/ 0 w 226"/>
                      <a:gd name="T29" fmla="*/ 0 h 278"/>
                      <a:gd name="T30" fmla="*/ 0 w 226"/>
                      <a:gd name="T31" fmla="*/ 0 h 278"/>
                      <a:gd name="T32" fmla="*/ 0 w 226"/>
                      <a:gd name="T33" fmla="*/ 0 h 278"/>
                      <a:gd name="T34" fmla="*/ 0 w 226"/>
                      <a:gd name="T35" fmla="*/ 0 h 278"/>
                      <a:gd name="T36" fmla="*/ 0 w 226"/>
                      <a:gd name="T37" fmla="*/ 0 h 278"/>
                      <a:gd name="T38" fmla="*/ 0 w 226"/>
                      <a:gd name="T39" fmla="*/ 0 h 278"/>
                      <a:gd name="T40" fmla="*/ 0 w 226"/>
                      <a:gd name="T41" fmla="*/ 0 h 278"/>
                      <a:gd name="T42" fmla="*/ 0 w 226"/>
                      <a:gd name="T43" fmla="*/ 0 h 278"/>
                      <a:gd name="T44" fmla="*/ 0 w 226"/>
                      <a:gd name="T45" fmla="*/ 0 h 278"/>
                      <a:gd name="T46" fmla="*/ 0 w 226"/>
                      <a:gd name="T47" fmla="*/ 0 h 278"/>
                      <a:gd name="T48" fmla="*/ 0 w 226"/>
                      <a:gd name="T49" fmla="*/ 0 h 278"/>
                      <a:gd name="T50" fmla="*/ 0 w 226"/>
                      <a:gd name="T51" fmla="*/ 0 h 278"/>
                      <a:gd name="T52" fmla="*/ 0 w 226"/>
                      <a:gd name="T53" fmla="*/ 0 h 278"/>
                      <a:gd name="T54" fmla="*/ 0 w 226"/>
                      <a:gd name="T55" fmla="*/ 0 h 278"/>
                      <a:gd name="T56" fmla="*/ 0 w 226"/>
                      <a:gd name="T57" fmla="*/ 0 h 278"/>
                      <a:gd name="T58" fmla="*/ 0 w 226"/>
                      <a:gd name="T59" fmla="*/ 0 h 278"/>
                      <a:gd name="T60" fmla="*/ 0 w 226"/>
                      <a:gd name="T61" fmla="*/ 0 h 278"/>
                      <a:gd name="T62" fmla="*/ 0 w 226"/>
                      <a:gd name="T63" fmla="*/ 0 h 278"/>
                      <a:gd name="T64" fmla="*/ 0 w 226"/>
                      <a:gd name="T65" fmla="*/ 0 h 278"/>
                      <a:gd name="T66" fmla="*/ 0 w 226"/>
                      <a:gd name="T67" fmla="*/ 0 h 278"/>
                      <a:gd name="T68" fmla="*/ 0 w 226"/>
                      <a:gd name="T69" fmla="*/ 0 h 278"/>
                      <a:gd name="T70" fmla="*/ 0 w 226"/>
                      <a:gd name="T71" fmla="*/ 0 h 278"/>
                      <a:gd name="T72" fmla="*/ 0 w 226"/>
                      <a:gd name="T73" fmla="*/ 0 h 278"/>
                      <a:gd name="T74" fmla="*/ 0 w 226"/>
                      <a:gd name="T75" fmla="*/ 0 h 278"/>
                      <a:gd name="T76" fmla="*/ 0 w 226"/>
                      <a:gd name="T77" fmla="*/ 0 h 278"/>
                      <a:gd name="T78" fmla="*/ 0 w 226"/>
                      <a:gd name="T79" fmla="*/ 0 h 278"/>
                      <a:gd name="T80" fmla="*/ 0 w 226"/>
                      <a:gd name="T81" fmla="*/ 0 h 278"/>
                      <a:gd name="T82" fmla="*/ 0 w 226"/>
                      <a:gd name="T83" fmla="*/ 0 h 278"/>
                      <a:gd name="T84" fmla="*/ 0 w 226"/>
                      <a:gd name="T85" fmla="*/ 0 h 278"/>
                      <a:gd name="T86" fmla="*/ 0 w 226"/>
                      <a:gd name="T87" fmla="*/ 0 h 278"/>
                      <a:gd name="T88" fmla="*/ 0 w 226"/>
                      <a:gd name="T89" fmla="*/ 0 h 278"/>
                      <a:gd name="T90" fmla="*/ 0 w 226"/>
                      <a:gd name="T91" fmla="*/ 0 h 278"/>
                      <a:gd name="T92" fmla="*/ 0 w 226"/>
                      <a:gd name="T93" fmla="*/ 0 h 278"/>
                      <a:gd name="T94" fmla="*/ 0 w 226"/>
                      <a:gd name="T95" fmla="*/ 0 h 278"/>
                      <a:gd name="T96" fmla="*/ 0 w 226"/>
                      <a:gd name="T97" fmla="*/ 0 h 278"/>
                      <a:gd name="T98" fmla="*/ 0 w 226"/>
                      <a:gd name="T99" fmla="*/ 0 h 278"/>
                      <a:gd name="T100" fmla="*/ 0 w 226"/>
                      <a:gd name="T101" fmla="*/ 0 h 278"/>
                      <a:gd name="T102" fmla="*/ 0 w 226"/>
                      <a:gd name="T103" fmla="*/ 0 h 278"/>
                      <a:gd name="T104" fmla="*/ 0 w 226"/>
                      <a:gd name="T105" fmla="*/ 0 h 278"/>
                      <a:gd name="T106" fmla="*/ 0 w 226"/>
                      <a:gd name="T107" fmla="*/ 0 h 278"/>
                      <a:gd name="T108" fmla="*/ 0 w 226"/>
                      <a:gd name="T109" fmla="*/ 0 h 2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6"/>
                      <a:gd name="T166" fmla="*/ 0 h 278"/>
                      <a:gd name="T167" fmla="*/ 226 w 226"/>
                      <a:gd name="T168" fmla="*/ 278 h 2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6" h="278">
                        <a:moveTo>
                          <a:pt x="226" y="0"/>
                        </a:moveTo>
                        <a:lnTo>
                          <a:pt x="226" y="0"/>
                        </a:lnTo>
                        <a:lnTo>
                          <a:pt x="224" y="13"/>
                        </a:lnTo>
                        <a:lnTo>
                          <a:pt x="222" y="25"/>
                        </a:lnTo>
                        <a:lnTo>
                          <a:pt x="220" y="38"/>
                        </a:lnTo>
                        <a:lnTo>
                          <a:pt x="217" y="49"/>
                        </a:lnTo>
                        <a:lnTo>
                          <a:pt x="212" y="62"/>
                        </a:lnTo>
                        <a:lnTo>
                          <a:pt x="210" y="74"/>
                        </a:lnTo>
                        <a:lnTo>
                          <a:pt x="208" y="86"/>
                        </a:lnTo>
                        <a:lnTo>
                          <a:pt x="207" y="99"/>
                        </a:lnTo>
                        <a:lnTo>
                          <a:pt x="212" y="79"/>
                        </a:lnTo>
                        <a:lnTo>
                          <a:pt x="214" y="67"/>
                        </a:lnTo>
                        <a:lnTo>
                          <a:pt x="213" y="63"/>
                        </a:lnTo>
                        <a:lnTo>
                          <a:pt x="209" y="64"/>
                        </a:lnTo>
                        <a:lnTo>
                          <a:pt x="202" y="71"/>
                        </a:lnTo>
                        <a:lnTo>
                          <a:pt x="193" y="83"/>
                        </a:lnTo>
                        <a:lnTo>
                          <a:pt x="183" y="98"/>
                        </a:lnTo>
                        <a:lnTo>
                          <a:pt x="170" y="115"/>
                        </a:lnTo>
                        <a:lnTo>
                          <a:pt x="168" y="119"/>
                        </a:lnTo>
                        <a:lnTo>
                          <a:pt x="165" y="126"/>
                        </a:lnTo>
                        <a:lnTo>
                          <a:pt x="159" y="134"/>
                        </a:lnTo>
                        <a:lnTo>
                          <a:pt x="153" y="142"/>
                        </a:lnTo>
                        <a:lnTo>
                          <a:pt x="145" y="150"/>
                        </a:lnTo>
                        <a:lnTo>
                          <a:pt x="137" y="157"/>
                        </a:lnTo>
                        <a:lnTo>
                          <a:pt x="129" y="161"/>
                        </a:lnTo>
                        <a:lnTo>
                          <a:pt x="122" y="163"/>
                        </a:lnTo>
                        <a:lnTo>
                          <a:pt x="122" y="169"/>
                        </a:lnTo>
                        <a:lnTo>
                          <a:pt x="121" y="176"/>
                        </a:lnTo>
                        <a:lnTo>
                          <a:pt x="119" y="182"/>
                        </a:lnTo>
                        <a:lnTo>
                          <a:pt x="118" y="187"/>
                        </a:lnTo>
                        <a:lnTo>
                          <a:pt x="117" y="194"/>
                        </a:lnTo>
                        <a:lnTo>
                          <a:pt x="115" y="200"/>
                        </a:lnTo>
                        <a:lnTo>
                          <a:pt x="114" y="206"/>
                        </a:lnTo>
                        <a:lnTo>
                          <a:pt x="114" y="212"/>
                        </a:lnTo>
                        <a:lnTo>
                          <a:pt x="109" y="217"/>
                        </a:lnTo>
                        <a:lnTo>
                          <a:pt x="105" y="221"/>
                        </a:lnTo>
                        <a:lnTo>
                          <a:pt x="100" y="227"/>
                        </a:lnTo>
                        <a:lnTo>
                          <a:pt x="94" y="233"/>
                        </a:lnTo>
                        <a:lnTo>
                          <a:pt x="89" y="239"/>
                        </a:lnTo>
                        <a:lnTo>
                          <a:pt x="84" y="245"/>
                        </a:lnTo>
                        <a:lnTo>
                          <a:pt x="80" y="250"/>
                        </a:lnTo>
                        <a:lnTo>
                          <a:pt x="75" y="253"/>
                        </a:lnTo>
                        <a:lnTo>
                          <a:pt x="65" y="254"/>
                        </a:lnTo>
                        <a:lnTo>
                          <a:pt x="55" y="256"/>
                        </a:lnTo>
                        <a:lnTo>
                          <a:pt x="45" y="261"/>
                        </a:lnTo>
                        <a:lnTo>
                          <a:pt x="35" y="265"/>
                        </a:lnTo>
                        <a:lnTo>
                          <a:pt x="25" y="270"/>
                        </a:lnTo>
                        <a:lnTo>
                          <a:pt x="16" y="274"/>
                        </a:lnTo>
                        <a:lnTo>
                          <a:pt x="8" y="277"/>
                        </a:lnTo>
                        <a:lnTo>
                          <a:pt x="0" y="27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47" name="Freeform 38">
                    <a:extLst>
                      <a:ext uri="{FF2B5EF4-FFF2-40B4-BE49-F238E27FC236}">
                        <a16:creationId xmlns:a16="http://schemas.microsoft.com/office/drawing/2014/main" id="{BEE3C91F-1C73-8EA5-4372-8D351BBC4F81}"/>
                      </a:ext>
                    </a:extLst>
                  </p:cNvPr>
                  <p:cNvSpPr>
                    <a:spLocks/>
                  </p:cNvSpPr>
                  <p:nvPr/>
                </p:nvSpPr>
                <p:spPr bwMode="auto">
                  <a:xfrm>
                    <a:off x="4139" y="1712"/>
                    <a:ext cx="13" cy="106"/>
                  </a:xfrm>
                  <a:custGeom>
                    <a:avLst/>
                    <a:gdLst>
                      <a:gd name="T0" fmla="*/ 0 w 38"/>
                      <a:gd name="T1" fmla="*/ 0 h 211"/>
                      <a:gd name="T2" fmla="*/ 0 w 38"/>
                      <a:gd name="T3" fmla="*/ 0 h 211"/>
                      <a:gd name="T4" fmla="*/ 0 w 38"/>
                      <a:gd name="T5" fmla="*/ 1 h 211"/>
                      <a:gd name="T6" fmla="*/ 0 w 38"/>
                      <a:gd name="T7" fmla="*/ 1 h 211"/>
                      <a:gd name="T8" fmla="*/ 0 w 38"/>
                      <a:gd name="T9" fmla="*/ 1 h 211"/>
                      <a:gd name="T10" fmla="*/ 0 w 38"/>
                      <a:gd name="T11" fmla="*/ 1 h 211"/>
                      <a:gd name="T12" fmla="*/ 0 w 38"/>
                      <a:gd name="T13" fmla="*/ 1 h 211"/>
                      <a:gd name="T14" fmla="*/ 0 w 38"/>
                      <a:gd name="T15" fmla="*/ 1 h 211"/>
                      <a:gd name="T16" fmla="*/ 0 w 38"/>
                      <a:gd name="T17" fmla="*/ 1 h 211"/>
                      <a:gd name="T18" fmla="*/ 0 w 38"/>
                      <a:gd name="T19" fmla="*/ 1 h 211"/>
                      <a:gd name="T20" fmla="*/ 0 w 38"/>
                      <a:gd name="T21" fmla="*/ 1 h 211"/>
                      <a:gd name="T22" fmla="*/ 0 w 38"/>
                      <a:gd name="T23" fmla="*/ 1 h 211"/>
                      <a:gd name="T24" fmla="*/ 0 w 38"/>
                      <a:gd name="T25" fmla="*/ 1 h 211"/>
                      <a:gd name="T26" fmla="*/ 0 w 38"/>
                      <a:gd name="T27" fmla="*/ 1 h 211"/>
                      <a:gd name="T28" fmla="*/ 0 w 38"/>
                      <a:gd name="T29" fmla="*/ 1 h 211"/>
                      <a:gd name="T30" fmla="*/ 0 w 38"/>
                      <a:gd name="T31" fmla="*/ 1 h 211"/>
                      <a:gd name="T32" fmla="*/ 0 w 38"/>
                      <a:gd name="T33" fmla="*/ 1 h 211"/>
                      <a:gd name="T34" fmla="*/ 0 w 38"/>
                      <a:gd name="T35" fmla="*/ 1 h 211"/>
                      <a:gd name="T36" fmla="*/ 0 w 38"/>
                      <a:gd name="T37" fmla="*/ 1 h 211"/>
                      <a:gd name="T38" fmla="*/ 0 w 38"/>
                      <a:gd name="T39" fmla="*/ 1 h 211"/>
                      <a:gd name="T40" fmla="*/ 0 w 38"/>
                      <a:gd name="T41" fmla="*/ 1 h 211"/>
                      <a:gd name="T42" fmla="*/ 0 w 38"/>
                      <a:gd name="T43" fmla="*/ 1 h 211"/>
                      <a:gd name="T44" fmla="*/ 0 w 38"/>
                      <a:gd name="T45" fmla="*/ 1 h 2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211"/>
                      <a:gd name="T71" fmla="*/ 38 w 38"/>
                      <a:gd name="T72" fmla="*/ 211 h 2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211">
                        <a:moveTo>
                          <a:pt x="38" y="0"/>
                        </a:moveTo>
                        <a:lnTo>
                          <a:pt x="38" y="0"/>
                        </a:lnTo>
                        <a:lnTo>
                          <a:pt x="38" y="12"/>
                        </a:lnTo>
                        <a:lnTo>
                          <a:pt x="37" y="24"/>
                        </a:lnTo>
                        <a:lnTo>
                          <a:pt x="35" y="38"/>
                        </a:lnTo>
                        <a:lnTo>
                          <a:pt x="33" y="52"/>
                        </a:lnTo>
                        <a:lnTo>
                          <a:pt x="29" y="65"/>
                        </a:lnTo>
                        <a:lnTo>
                          <a:pt x="26" y="79"/>
                        </a:lnTo>
                        <a:lnTo>
                          <a:pt x="23" y="92"/>
                        </a:lnTo>
                        <a:lnTo>
                          <a:pt x="19" y="106"/>
                        </a:lnTo>
                        <a:lnTo>
                          <a:pt x="16" y="120"/>
                        </a:lnTo>
                        <a:lnTo>
                          <a:pt x="13" y="133"/>
                        </a:lnTo>
                        <a:lnTo>
                          <a:pt x="9" y="147"/>
                        </a:lnTo>
                        <a:lnTo>
                          <a:pt x="6" y="160"/>
                        </a:lnTo>
                        <a:lnTo>
                          <a:pt x="4" y="174"/>
                        </a:lnTo>
                        <a:lnTo>
                          <a:pt x="1" y="186"/>
                        </a:lnTo>
                        <a:lnTo>
                          <a:pt x="0" y="199"/>
                        </a:lnTo>
                        <a:lnTo>
                          <a:pt x="0" y="211"/>
                        </a:lnTo>
                        <a:lnTo>
                          <a:pt x="1" y="205"/>
                        </a:lnTo>
                        <a:lnTo>
                          <a:pt x="6" y="195"/>
                        </a:lnTo>
                        <a:lnTo>
                          <a:pt x="9" y="186"/>
                        </a:lnTo>
                        <a:lnTo>
                          <a:pt x="10"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48" name="Freeform 39">
                    <a:extLst>
                      <a:ext uri="{FF2B5EF4-FFF2-40B4-BE49-F238E27FC236}">
                        <a16:creationId xmlns:a16="http://schemas.microsoft.com/office/drawing/2014/main" id="{641A794F-46E4-6B32-D612-81CA25E43192}"/>
                      </a:ext>
                    </a:extLst>
                  </p:cNvPr>
                  <p:cNvSpPr>
                    <a:spLocks/>
                  </p:cNvSpPr>
                  <p:nvPr/>
                </p:nvSpPr>
                <p:spPr bwMode="auto">
                  <a:xfrm>
                    <a:off x="4127" y="1561"/>
                    <a:ext cx="47" cy="217"/>
                  </a:xfrm>
                  <a:custGeom>
                    <a:avLst/>
                    <a:gdLst>
                      <a:gd name="T0" fmla="*/ 0 w 94"/>
                      <a:gd name="T1" fmla="*/ 11 h 286"/>
                      <a:gd name="T2" fmla="*/ 0 w 94"/>
                      <a:gd name="T3" fmla="*/ 11 h 286"/>
                      <a:gd name="T4" fmla="*/ 1 w 94"/>
                      <a:gd name="T5" fmla="*/ 10 h 286"/>
                      <a:gd name="T6" fmla="*/ 1 w 94"/>
                      <a:gd name="T7" fmla="*/ 8 h 286"/>
                      <a:gd name="T8" fmla="*/ 1 w 94"/>
                      <a:gd name="T9" fmla="*/ 8 h 286"/>
                      <a:gd name="T10" fmla="*/ 1 w 94"/>
                      <a:gd name="T11" fmla="*/ 8 h 286"/>
                      <a:gd name="T12" fmla="*/ 1 w 94"/>
                      <a:gd name="T13" fmla="*/ 7 h 286"/>
                      <a:gd name="T14" fmla="*/ 1 w 94"/>
                      <a:gd name="T15" fmla="*/ 6 h 286"/>
                      <a:gd name="T16" fmla="*/ 1 w 94"/>
                      <a:gd name="T17" fmla="*/ 6 h 286"/>
                      <a:gd name="T18" fmla="*/ 1 w 94"/>
                      <a:gd name="T19" fmla="*/ 5 h 286"/>
                      <a:gd name="T20" fmla="*/ 1 w 94"/>
                      <a:gd name="T21" fmla="*/ 5 h 286"/>
                      <a:gd name="T22" fmla="*/ 1 w 94"/>
                      <a:gd name="T23" fmla="*/ 4 h 286"/>
                      <a:gd name="T24" fmla="*/ 1 w 94"/>
                      <a:gd name="T25" fmla="*/ 4 h 286"/>
                      <a:gd name="T26" fmla="*/ 1 w 94"/>
                      <a:gd name="T27" fmla="*/ 3 h 286"/>
                      <a:gd name="T28" fmla="*/ 1 w 94"/>
                      <a:gd name="T29" fmla="*/ 2 h 286"/>
                      <a:gd name="T30" fmla="*/ 1 w 94"/>
                      <a:gd name="T31" fmla="*/ 2 h 286"/>
                      <a:gd name="T32" fmla="*/ 1 w 94"/>
                      <a:gd name="T33" fmla="*/ 2 h 286"/>
                      <a:gd name="T34" fmla="*/ 1 w 94"/>
                      <a:gd name="T35" fmla="*/ 0 h 286"/>
                      <a:gd name="T36" fmla="*/ 1 w 94"/>
                      <a:gd name="T37" fmla="*/ 0 h 286"/>
                      <a:gd name="T38" fmla="*/ 1 w 94"/>
                      <a:gd name="T39" fmla="*/ 2 h 286"/>
                      <a:gd name="T40" fmla="*/ 1 w 94"/>
                      <a:gd name="T41" fmla="*/ 2 h 286"/>
                      <a:gd name="T42" fmla="*/ 1 w 94"/>
                      <a:gd name="T43" fmla="*/ 2 h 286"/>
                      <a:gd name="T44" fmla="*/ 1 w 94"/>
                      <a:gd name="T45" fmla="*/ 2 h 286"/>
                      <a:gd name="T46" fmla="*/ 1 w 94"/>
                      <a:gd name="T47" fmla="*/ 2 h 286"/>
                      <a:gd name="T48" fmla="*/ 1 w 94"/>
                      <a:gd name="T49" fmla="*/ 2 h 286"/>
                      <a:gd name="T50" fmla="*/ 1 w 94"/>
                      <a:gd name="T51" fmla="*/ 2 h 286"/>
                      <a:gd name="T52" fmla="*/ 1 w 94"/>
                      <a:gd name="T53" fmla="*/ 2 h 286"/>
                      <a:gd name="T54" fmla="*/ 1 w 94"/>
                      <a:gd name="T55" fmla="*/ 2 h 286"/>
                      <a:gd name="T56" fmla="*/ 1 w 94"/>
                      <a:gd name="T57" fmla="*/ 2 h 286"/>
                      <a:gd name="T58" fmla="*/ 1 w 94"/>
                      <a:gd name="T59" fmla="*/ 2 h 286"/>
                      <a:gd name="T60" fmla="*/ 1 w 94"/>
                      <a:gd name="T61" fmla="*/ 2 h 286"/>
                      <a:gd name="T62" fmla="*/ 1 w 94"/>
                      <a:gd name="T63" fmla="*/ 2 h 286"/>
                      <a:gd name="T64" fmla="*/ 1 w 94"/>
                      <a:gd name="T65" fmla="*/ 2 h 286"/>
                      <a:gd name="T66" fmla="*/ 1 w 94"/>
                      <a:gd name="T67" fmla="*/ 3 h 286"/>
                      <a:gd name="T68" fmla="*/ 1 w 94"/>
                      <a:gd name="T69" fmla="*/ 3 h 286"/>
                      <a:gd name="T70" fmla="*/ 1 w 94"/>
                      <a:gd name="T71" fmla="*/ 3 h 28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286"/>
                      <a:gd name="T110" fmla="*/ 94 w 94"/>
                      <a:gd name="T111" fmla="*/ 286 h 28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286">
                        <a:moveTo>
                          <a:pt x="0" y="286"/>
                        </a:moveTo>
                        <a:lnTo>
                          <a:pt x="0" y="286"/>
                        </a:lnTo>
                        <a:lnTo>
                          <a:pt x="3" y="267"/>
                        </a:lnTo>
                        <a:lnTo>
                          <a:pt x="7" y="249"/>
                        </a:lnTo>
                        <a:lnTo>
                          <a:pt x="13" y="231"/>
                        </a:lnTo>
                        <a:lnTo>
                          <a:pt x="19" y="213"/>
                        </a:lnTo>
                        <a:lnTo>
                          <a:pt x="26" y="196"/>
                        </a:lnTo>
                        <a:lnTo>
                          <a:pt x="34" y="178"/>
                        </a:lnTo>
                        <a:lnTo>
                          <a:pt x="42" y="161"/>
                        </a:lnTo>
                        <a:lnTo>
                          <a:pt x="51" y="143"/>
                        </a:lnTo>
                        <a:lnTo>
                          <a:pt x="59" y="125"/>
                        </a:lnTo>
                        <a:lnTo>
                          <a:pt x="68" y="108"/>
                        </a:lnTo>
                        <a:lnTo>
                          <a:pt x="74" y="90"/>
                        </a:lnTo>
                        <a:lnTo>
                          <a:pt x="81" y="73"/>
                        </a:lnTo>
                        <a:lnTo>
                          <a:pt x="87" y="54"/>
                        </a:lnTo>
                        <a:lnTo>
                          <a:pt x="91" y="36"/>
                        </a:lnTo>
                        <a:lnTo>
                          <a:pt x="93" y="18"/>
                        </a:lnTo>
                        <a:lnTo>
                          <a:pt x="94" y="0"/>
                        </a:lnTo>
                        <a:lnTo>
                          <a:pt x="91" y="6"/>
                        </a:lnTo>
                        <a:lnTo>
                          <a:pt x="88" y="11"/>
                        </a:lnTo>
                        <a:lnTo>
                          <a:pt x="84" y="17"/>
                        </a:lnTo>
                        <a:lnTo>
                          <a:pt x="81" y="22"/>
                        </a:lnTo>
                        <a:lnTo>
                          <a:pt x="75" y="26"/>
                        </a:lnTo>
                        <a:lnTo>
                          <a:pt x="69" y="30"/>
                        </a:lnTo>
                        <a:lnTo>
                          <a:pt x="60" y="31"/>
                        </a:lnTo>
                        <a:lnTo>
                          <a:pt x="47" y="32"/>
                        </a:lnTo>
                        <a:lnTo>
                          <a:pt x="47" y="41"/>
                        </a:lnTo>
                        <a:lnTo>
                          <a:pt x="47" y="48"/>
                        </a:lnTo>
                        <a:lnTo>
                          <a:pt x="48" y="54"/>
                        </a:lnTo>
                        <a:lnTo>
                          <a:pt x="50" y="60"/>
                        </a:lnTo>
                        <a:lnTo>
                          <a:pt x="52" y="65"/>
                        </a:lnTo>
                        <a:lnTo>
                          <a:pt x="55" y="70"/>
                        </a:lnTo>
                        <a:lnTo>
                          <a:pt x="60" y="76"/>
                        </a:lnTo>
                        <a:lnTo>
                          <a:pt x="66" y="82"/>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49" name="Freeform 40">
                    <a:extLst>
                      <a:ext uri="{FF2B5EF4-FFF2-40B4-BE49-F238E27FC236}">
                        <a16:creationId xmlns:a16="http://schemas.microsoft.com/office/drawing/2014/main" id="{86264C96-D5C4-E3BE-0B99-4B8CAF1C2529}"/>
                      </a:ext>
                    </a:extLst>
                  </p:cNvPr>
                  <p:cNvSpPr>
                    <a:spLocks/>
                  </p:cNvSpPr>
                  <p:nvPr/>
                </p:nvSpPr>
                <p:spPr bwMode="auto">
                  <a:xfrm>
                    <a:off x="4149" y="1569"/>
                    <a:ext cx="25" cy="53"/>
                  </a:xfrm>
                  <a:custGeom>
                    <a:avLst/>
                    <a:gdLst>
                      <a:gd name="T0" fmla="*/ 0 w 75"/>
                      <a:gd name="T1" fmla="*/ 0 h 106"/>
                      <a:gd name="T2" fmla="*/ 0 w 75"/>
                      <a:gd name="T3" fmla="*/ 0 h 106"/>
                      <a:gd name="T4" fmla="*/ 0 w 75"/>
                      <a:gd name="T5" fmla="*/ 1 h 106"/>
                      <a:gd name="T6" fmla="*/ 0 w 75"/>
                      <a:gd name="T7" fmla="*/ 1 h 106"/>
                      <a:gd name="T8" fmla="*/ 0 w 75"/>
                      <a:gd name="T9" fmla="*/ 1 h 106"/>
                      <a:gd name="T10" fmla="*/ 0 w 75"/>
                      <a:gd name="T11" fmla="*/ 1 h 106"/>
                      <a:gd name="T12" fmla="*/ 0 w 75"/>
                      <a:gd name="T13" fmla="*/ 1 h 106"/>
                      <a:gd name="T14" fmla="*/ 0 w 75"/>
                      <a:gd name="T15" fmla="*/ 1 h 106"/>
                      <a:gd name="T16" fmla="*/ 0 w 75"/>
                      <a:gd name="T17" fmla="*/ 1 h 106"/>
                      <a:gd name="T18" fmla="*/ 0 w 75"/>
                      <a:gd name="T19" fmla="*/ 1 h 106"/>
                      <a:gd name="T20" fmla="*/ 0 w 75"/>
                      <a:gd name="T21" fmla="*/ 1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
                      <a:gd name="T34" fmla="*/ 0 h 106"/>
                      <a:gd name="T35" fmla="*/ 75 w 75"/>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 h="106">
                        <a:moveTo>
                          <a:pt x="75" y="0"/>
                        </a:moveTo>
                        <a:lnTo>
                          <a:pt x="75" y="0"/>
                        </a:lnTo>
                        <a:lnTo>
                          <a:pt x="62" y="12"/>
                        </a:lnTo>
                        <a:lnTo>
                          <a:pt x="52" y="24"/>
                        </a:lnTo>
                        <a:lnTo>
                          <a:pt x="44" y="35"/>
                        </a:lnTo>
                        <a:lnTo>
                          <a:pt x="37" y="46"/>
                        </a:lnTo>
                        <a:lnTo>
                          <a:pt x="33" y="60"/>
                        </a:lnTo>
                        <a:lnTo>
                          <a:pt x="31" y="74"/>
                        </a:lnTo>
                        <a:lnTo>
                          <a:pt x="28" y="89"/>
                        </a:lnTo>
                        <a:lnTo>
                          <a:pt x="28" y="106"/>
                        </a:lnTo>
                        <a:lnTo>
                          <a:pt x="0" y="10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50" name="Freeform 41">
                    <a:extLst>
                      <a:ext uri="{FF2B5EF4-FFF2-40B4-BE49-F238E27FC236}">
                        <a16:creationId xmlns:a16="http://schemas.microsoft.com/office/drawing/2014/main" id="{2D7E85A8-13E5-0CF6-542C-C9D737A69A58}"/>
                      </a:ext>
                    </a:extLst>
                  </p:cNvPr>
                  <p:cNvSpPr>
                    <a:spLocks/>
                  </p:cNvSpPr>
                  <p:nvPr/>
                </p:nvSpPr>
                <p:spPr bwMode="auto">
                  <a:xfrm>
                    <a:off x="3931" y="1597"/>
                    <a:ext cx="28" cy="78"/>
                  </a:xfrm>
                  <a:custGeom>
                    <a:avLst/>
                    <a:gdLst>
                      <a:gd name="T0" fmla="*/ 0 w 84"/>
                      <a:gd name="T1" fmla="*/ 1 h 156"/>
                      <a:gd name="T2" fmla="*/ 0 w 84"/>
                      <a:gd name="T3" fmla="*/ 1 h 156"/>
                      <a:gd name="T4" fmla="*/ 0 w 84"/>
                      <a:gd name="T5" fmla="*/ 1 h 156"/>
                      <a:gd name="T6" fmla="*/ 0 w 84"/>
                      <a:gd name="T7" fmla="*/ 1 h 156"/>
                      <a:gd name="T8" fmla="*/ 0 w 84"/>
                      <a:gd name="T9" fmla="*/ 1 h 156"/>
                      <a:gd name="T10" fmla="*/ 0 w 84"/>
                      <a:gd name="T11" fmla="*/ 1 h 156"/>
                      <a:gd name="T12" fmla="*/ 0 w 84"/>
                      <a:gd name="T13" fmla="*/ 1 h 156"/>
                      <a:gd name="T14" fmla="*/ 0 w 84"/>
                      <a:gd name="T15" fmla="*/ 1 h 156"/>
                      <a:gd name="T16" fmla="*/ 0 w 84"/>
                      <a:gd name="T17" fmla="*/ 1 h 156"/>
                      <a:gd name="T18" fmla="*/ 0 w 84"/>
                      <a:gd name="T19" fmla="*/ 1 h 156"/>
                      <a:gd name="T20" fmla="*/ 0 w 84"/>
                      <a:gd name="T21" fmla="*/ 1 h 156"/>
                      <a:gd name="T22" fmla="*/ 0 w 84"/>
                      <a:gd name="T23" fmla="*/ 1 h 156"/>
                      <a:gd name="T24" fmla="*/ 0 w 84"/>
                      <a:gd name="T25" fmla="*/ 1 h 156"/>
                      <a:gd name="T26" fmla="*/ 0 w 84"/>
                      <a:gd name="T27" fmla="*/ 1 h 156"/>
                      <a:gd name="T28" fmla="*/ 0 w 84"/>
                      <a:gd name="T29" fmla="*/ 1 h 156"/>
                      <a:gd name="T30" fmla="*/ 0 w 84"/>
                      <a:gd name="T31" fmla="*/ 1 h 156"/>
                      <a:gd name="T32" fmla="*/ 0 w 84"/>
                      <a:gd name="T33" fmla="*/ 1 h 156"/>
                      <a:gd name="T34" fmla="*/ 0 w 84"/>
                      <a:gd name="T35" fmla="*/ 1 h 156"/>
                      <a:gd name="T36" fmla="*/ 0 w 84"/>
                      <a:gd name="T37" fmla="*/ 1 h 156"/>
                      <a:gd name="T38" fmla="*/ 0 w 84"/>
                      <a:gd name="T39" fmla="*/ 1 h 156"/>
                      <a:gd name="T40" fmla="*/ 0 w 84"/>
                      <a:gd name="T41" fmla="*/ 1 h 156"/>
                      <a:gd name="T42" fmla="*/ 0 w 84"/>
                      <a:gd name="T43" fmla="*/ 1 h 156"/>
                      <a:gd name="T44" fmla="*/ 0 w 84"/>
                      <a:gd name="T45" fmla="*/ 1 h 156"/>
                      <a:gd name="T46" fmla="*/ 0 w 84"/>
                      <a:gd name="T47" fmla="*/ 1 h 156"/>
                      <a:gd name="T48" fmla="*/ 0 w 84"/>
                      <a:gd name="T49" fmla="*/ 1 h 156"/>
                      <a:gd name="T50" fmla="*/ 0 w 84"/>
                      <a:gd name="T51" fmla="*/ 1 h 156"/>
                      <a:gd name="T52" fmla="*/ 0 w 84"/>
                      <a:gd name="T53" fmla="*/ 1 h 156"/>
                      <a:gd name="T54" fmla="*/ 0 w 84"/>
                      <a:gd name="T55" fmla="*/ 0 h 156"/>
                      <a:gd name="T56" fmla="*/ 0 w 84"/>
                      <a:gd name="T57" fmla="*/ 0 h 156"/>
                      <a:gd name="T58" fmla="*/ 0 w 84"/>
                      <a:gd name="T59" fmla="*/ 1 h 156"/>
                      <a:gd name="T60" fmla="*/ 0 w 84"/>
                      <a:gd name="T61" fmla="*/ 1 h 156"/>
                      <a:gd name="T62" fmla="*/ 0 w 84"/>
                      <a:gd name="T63" fmla="*/ 1 h 156"/>
                      <a:gd name="T64" fmla="*/ 0 w 84"/>
                      <a:gd name="T65" fmla="*/ 1 h 156"/>
                      <a:gd name="T66" fmla="*/ 0 w 84"/>
                      <a:gd name="T67" fmla="*/ 1 h 156"/>
                      <a:gd name="T68" fmla="*/ 0 w 84"/>
                      <a:gd name="T69" fmla="*/ 1 h 156"/>
                      <a:gd name="T70" fmla="*/ 0 w 84"/>
                      <a:gd name="T71" fmla="*/ 1 h 156"/>
                      <a:gd name="T72" fmla="*/ 0 w 84"/>
                      <a:gd name="T73" fmla="*/ 1 h 156"/>
                      <a:gd name="T74" fmla="*/ 0 w 84"/>
                      <a:gd name="T75" fmla="*/ 1 h 156"/>
                      <a:gd name="T76" fmla="*/ 0 w 84"/>
                      <a:gd name="T77" fmla="*/ 1 h 156"/>
                      <a:gd name="T78" fmla="*/ 0 w 84"/>
                      <a:gd name="T79" fmla="*/ 1 h 156"/>
                      <a:gd name="T80" fmla="*/ 0 w 84"/>
                      <a:gd name="T81" fmla="*/ 1 h 156"/>
                      <a:gd name="T82" fmla="*/ 0 w 84"/>
                      <a:gd name="T83" fmla="*/ 1 h 156"/>
                      <a:gd name="T84" fmla="*/ 0 w 84"/>
                      <a:gd name="T85" fmla="*/ 1 h 156"/>
                      <a:gd name="T86" fmla="*/ 0 w 84"/>
                      <a:gd name="T87" fmla="*/ 1 h 156"/>
                      <a:gd name="T88" fmla="*/ 0 w 84"/>
                      <a:gd name="T89" fmla="*/ 1 h 156"/>
                      <a:gd name="T90" fmla="*/ 0 w 84"/>
                      <a:gd name="T91" fmla="*/ 1 h 156"/>
                      <a:gd name="T92" fmla="*/ 0 w 84"/>
                      <a:gd name="T93" fmla="*/ 1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
                      <a:gd name="T142" fmla="*/ 0 h 156"/>
                      <a:gd name="T143" fmla="*/ 84 w 84"/>
                      <a:gd name="T144" fmla="*/ 156 h 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 h="156">
                        <a:moveTo>
                          <a:pt x="0" y="17"/>
                        </a:moveTo>
                        <a:lnTo>
                          <a:pt x="0" y="17"/>
                        </a:lnTo>
                        <a:lnTo>
                          <a:pt x="1" y="35"/>
                        </a:lnTo>
                        <a:lnTo>
                          <a:pt x="4" y="48"/>
                        </a:lnTo>
                        <a:lnTo>
                          <a:pt x="9" y="57"/>
                        </a:lnTo>
                        <a:lnTo>
                          <a:pt x="16" y="64"/>
                        </a:lnTo>
                        <a:lnTo>
                          <a:pt x="21" y="70"/>
                        </a:lnTo>
                        <a:lnTo>
                          <a:pt x="27" y="77"/>
                        </a:lnTo>
                        <a:lnTo>
                          <a:pt x="32" y="86"/>
                        </a:lnTo>
                        <a:lnTo>
                          <a:pt x="37" y="98"/>
                        </a:lnTo>
                        <a:lnTo>
                          <a:pt x="37" y="85"/>
                        </a:lnTo>
                        <a:lnTo>
                          <a:pt x="39" y="73"/>
                        </a:lnTo>
                        <a:lnTo>
                          <a:pt x="42" y="64"/>
                        </a:lnTo>
                        <a:lnTo>
                          <a:pt x="47" y="56"/>
                        </a:lnTo>
                        <a:lnTo>
                          <a:pt x="53" y="51"/>
                        </a:lnTo>
                        <a:lnTo>
                          <a:pt x="62" y="45"/>
                        </a:lnTo>
                        <a:lnTo>
                          <a:pt x="72" y="39"/>
                        </a:lnTo>
                        <a:lnTo>
                          <a:pt x="84" y="34"/>
                        </a:lnTo>
                        <a:lnTo>
                          <a:pt x="79" y="29"/>
                        </a:lnTo>
                        <a:lnTo>
                          <a:pt x="73" y="25"/>
                        </a:lnTo>
                        <a:lnTo>
                          <a:pt x="64" y="19"/>
                        </a:lnTo>
                        <a:lnTo>
                          <a:pt x="55" y="13"/>
                        </a:lnTo>
                        <a:lnTo>
                          <a:pt x="45" y="8"/>
                        </a:lnTo>
                        <a:lnTo>
                          <a:pt x="36" y="4"/>
                        </a:lnTo>
                        <a:lnTo>
                          <a:pt x="27" y="1"/>
                        </a:lnTo>
                        <a:lnTo>
                          <a:pt x="19" y="0"/>
                        </a:lnTo>
                        <a:lnTo>
                          <a:pt x="20" y="6"/>
                        </a:lnTo>
                        <a:lnTo>
                          <a:pt x="22" y="12"/>
                        </a:lnTo>
                        <a:lnTo>
                          <a:pt x="26" y="18"/>
                        </a:lnTo>
                        <a:lnTo>
                          <a:pt x="29" y="23"/>
                        </a:lnTo>
                        <a:lnTo>
                          <a:pt x="34" y="29"/>
                        </a:lnTo>
                        <a:lnTo>
                          <a:pt x="38" y="34"/>
                        </a:lnTo>
                        <a:lnTo>
                          <a:pt x="42" y="38"/>
                        </a:lnTo>
                        <a:lnTo>
                          <a:pt x="47" y="42"/>
                        </a:lnTo>
                        <a:lnTo>
                          <a:pt x="47" y="51"/>
                        </a:lnTo>
                        <a:lnTo>
                          <a:pt x="48" y="60"/>
                        </a:lnTo>
                        <a:lnTo>
                          <a:pt x="49" y="68"/>
                        </a:lnTo>
                        <a:lnTo>
                          <a:pt x="51" y="75"/>
                        </a:lnTo>
                        <a:lnTo>
                          <a:pt x="56" y="83"/>
                        </a:lnTo>
                        <a:lnTo>
                          <a:pt x="63" y="89"/>
                        </a:lnTo>
                        <a:lnTo>
                          <a:pt x="72" y="95"/>
                        </a:lnTo>
                        <a:lnTo>
                          <a:pt x="84" y="98"/>
                        </a:lnTo>
                        <a:lnTo>
                          <a:pt x="84" y="1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51" name="Freeform 42">
                    <a:extLst>
                      <a:ext uri="{FF2B5EF4-FFF2-40B4-BE49-F238E27FC236}">
                        <a16:creationId xmlns:a16="http://schemas.microsoft.com/office/drawing/2014/main" id="{3A3BC2F6-6B45-13CD-D104-2273DC040045}"/>
                      </a:ext>
                    </a:extLst>
                  </p:cNvPr>
                  <p:cNvSpPr>
                    <a:spLocks/>
                  </p:cNvSpPr>
                  <p:nvPr/>
                </p:nvSpPr>
                <p:spPr bwMode="auto">
                  <a:xfrm>
                    <a:off x="3897" y="1610"/>
                    <a:ext cx="12" cy="41"/>
                  </a:xfrm>
                  <a:custGeom>
                    <a:avLst/>
                    <a:gdLst>
                      <a:gd name="T0" fmla="*/ 0 w 38"/>
                      <a:gd name="T1" fmla="*/ 1 h 82"/>
                      <a:gd name="T2" fmla="*/ 0 w 38"/>
                      <a:gd name="T3" fmla="*/ 1 h 82"/>
                      <a:gd name="T4" fmla="*/ 0 w 38"/>
                      <a:gd name="T5" fmla="*/ 1 h 82"/>
                      <a:gd name="T6" fmla="*/ 0 w 38"/>
                      <a:gd name="T7" fmla="*/ 1 h 82"/>
                      <a:gd name="T8" fmla="*/ 0 w 38"/>
                      <a:gd name="T9" fmla="*/ 1 h 82"/>
                      <a:gd name="T10" fmla="*/ 0 w 38"/>
                      <a:gd name="T11" fmla="*/ 1 h 82"/>
                      <a:gd name="T12" fmla="*/ 0 w 38"/>
                      <a:gd name="T13" fmla="*/ 1 h 82"/>
                      <a:gd name="T14" fmla="*/ 0 w 38"/>
                      <a:gd name="T15" fmla="*/ 1 h 82"/>
                      <a:gd name="T16" fmla="*/ 0 w 38"/>
                      <a:gd name="T17" fmla="*/ 1 h 82"/>
                      <a:gd name="T18" fmla="*/ 0 w 38"/>
                      <a:gd name="T19" fmla="*/ 1 h 82"/>
                      <a:gd name="T20" fmla="*/ 0 w 38"/>
                      <a:gd name="T21" fmla="*/ 1 h 82"/>
                      <a:gd name="T22" fmla="*/ 0 w 38"/>
                      <a:gd name="T23" fmla="*/ 1 h 82"/>
                      <a:gd name="T24" fmla="*/ 0 w 38"/>
                      <a:gd name="T25" fmla="*/ 1 h 82"/>
                      <a:gd name="T26" fmla="*/ 0 w 38"/>
                      <a:gd name="T27" fmla="*/ 1 h 82"/>
                      <a:gd name="T28" fmla="*/ 0 w 38"/>
                      <a:gd name="T29" fmla="*/ 1 h 82"/>
                      <a:gd name="T30" fmla="*/ 0 w 38"/>
                      <a:gd name="T31" fmla="*/ 0 h 82"/>
                      <a:gd name="T32" fmla="*/ 0 w 38"/>
                      <a:gd name="T33" fmla="*/ 0 h 82"/>
                      <a:gd name="T34" fmla="*/ 0 w 38"/>
                      <a:gd name="T35" fmla="*/ 1 h 82"/>
                      <a:gd name="T36" fmla="*/ 0 w 38"/>
                      <a:gd name="T37" fmla="*/ 1 h 82"/>
                      <a:gd name="T38" fmla="*/ 0 w 38"/>
                      <a:gd name="T39" fmla="*/ 1 h 82"/>
                      <a:gd name="T40" fmla="*/ 0 w 38"/>
                      <a:gd name="T41" fmla="*/ 1 h 82"/>
                      <a:gd name="T42" fmla="*/ 0 w 38"/>
                      <a:gd name="T43" fmla="*/ 1 h 82"/>
                      <a:gd name="T44" fmla="*/ 0 w 38"/>
                      <a:gd name="T45" fmla="*/ 1 h 82"/>
                      <a:gd name="T46" fmla="*/ 0 w 38"/>
                      <a:gd name="T47" fmla="*/ 1 h 82"/>
                      <a:gd name="T48" fmla="*/ 0 w 38"/>
                      <a:gd name="T49" fmla="*/ 1 h 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82"/>
                      <a:gd name="T77" fmla="*/ 38 w 38"/>
                      <a:gd name="T78" fmla="*/ 82 h 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82">
                        <a:moveTo>
                          <a:pt x="19" y="9"/>
                        </a:moveTo>
                        <a:lnTo>
                          <a:pt x="19" y="82"/>
                        </a:lnTo>
                        <a:lnTo>
                          <a:pt x="20" y="73"/>
                        </a:lnTo>
                        <a:lnTo>
                          <a:pt x="25" y="62"/>
                        </a:lnTo>
                        <a:lnTo>
                          <a:pt x="31" y="53"/>
                        </a:lnTo>
                        <a:lnTo>
                          <a:pt x="38" y="49"/>
                        </a:lnTo>
                        <a:lnTo>
                          <a:pt x="35" y="38"/>
                        </a:lnTo>
                        <a:lnTo>
                          <a:pt x="31" y="29"/>
                        </a:lnTo>
                        <a:lnTo>
                          <a:pt x="29" y="21"/>
                        </a:lnTo>
                        <a:lnTo>
                          <a:pt x="26" y="15"/>
                        </a:lnTo>
                        <a:lnTo>
                          <a:pt x="21" y="11"/>
                        </a:lnTo>
                        <a:lnTo>
                          <a:pt x="17" y="6"/>
                        </a:lnTo>
                        <a:lnTo>
                          <a:pt x="9" y="3"/>
                        </a:lnTo>
                        <a:lnTo>
                          <a:pt x="0" y="0"/>
                        </a:lnTo>
                        <a:lnTo>
                          <a:pt x="0" y="4"/>
                        </a:lnTo>
                        <a:lnTo>
                          <a:pt x="1" y="10"/>
                        </a:lnTo>
                        <a:lnTo>
                          <a:pt x="3" y="14"/>
                        </a:lnTo>
                        <a:lnTo>
                          <a:pt x="6" y="19"/>
                        </a:lnTo>
                        <a:lnTo>
                          <a:pt x="9" y="22"/>
                        </a:lnTo>
                        <a:lnTo>
                          <a:pt x="12" y="22"/>
                        </a:lnTo>
                        <a:lnTo>
                          <a:pt x="16" y="18"/>
                        </a:lnTo>
                        <a:lnTo>
                          <a:pt x="19" y="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52" name="Freeform 43">
                    <a:extLst>
                      <a:ext uri="{FF2B5EF4-FFF2-40B4-BE49-F238E27FC236}">
                        <a16:creationId xmlns:a16="http://schemas.microsoft.com/office/drawing/2014/main" id="{85F2BBBA-6CBC-014B-5106-89689D39A114}"/>
                      </a:ext>
                    </a:extLst>
                  </p:cNvPr>
                  <p:cNvSpPr>
                    <a:spLocks/>
                  </p:cNvSpPr>
                  <p:nvPr/>
                </p:nvSpPr>
                <p:spPr bwMode="auto">
                  <a:xfrm>
                    <a:off x="4544" y="1630"/>
                    <a:ext cx="71" cy="208"/>
                  </a:xfrm>
                  <a:custGeom>
                    <a:avLst/>
                    <a:gdLst>
                      <a:gd name="T0" fmla="*/ 0 w 215"/>
                      <a:gd name="T1" fmla="*/ 0 h 417"/>
                      <a:gd name="T2" fmla="*/ 0 w 215"/>
                      <a:gd name="T3" fmla="*/ 0 h 417"/>
                      <a:gd name="T4" fmla="*/ 0 w 215"/>
                      <a:gd name="T5" fmla="*/ 0 h 417"/>
                      <a:gd name="T6" fmla="*/ 0 w 215"/>
                      <a:gd name="T7" fmla="*/ 0 h 417"/>
                      <a:gd name="T8" fmla="*/ 0 w 215"/>
                      <a:gd name="T9" fmla="*/ 0 h 417"/>
                      <a:gd name="T10" fmla="*/ 0 w 215"/>
                      <a:gd name="T11" fmla="*/ 0 h 417"/>
                      <a:gd name="T12" fmla="*/ 0 w 215"/>
                      <a:gd name="T13" fmla="*/ 0 h 417"/>
                      <a:gd name="T14" fmla="*/ 0 w 215"/>
                      <a:gd name="T15" fmla="*/ 0 h 417"/>
                      <a:gd name="T16" fmla="*/ 0 w 215"/>
                      <a:gd name="T17" fmla="*/ 0 h 417"/>
                      <a:gd name="T18" fmla="*/ 0 w 215"/>
                      <a:gd name="T19" fmla="*/ 0 h 417"/>
                      <a:gd name="T20" fmla="*/ 0 w 215"/>
                      <a:gd name="T21" fmla="*/ 0 h 417"/>
                      <a:gd name="T22" fmla="*/ 0 w 215"/>
                      <a:gd name="T23" fmla="*/ 0 h 417"/>
                      <a:gd name="T24" fmla="*/ 0 w 215"/>
                      <a:gd name="T25" fmla="*/ 0 h 417"/>
                      <a:gd name="T26" fmla="*/ 0 w 215"/>
                      <a:gd name="T27" fmla="*/ 0 h 417"/>
                      <a:gd name="T28" fmla="*/ 0 w 215"/>
                      <a:gd name="T29" fmla="*/ 0 h 417"/>
                      <a:gd name="T30" fmla="*/ 0 w 215"/>
                      <a:gd name="T31" fmla="*/ 0 h 417"/>
                      <a:gd name="T32" fmla="*/ 0 w 215"/>
                      <a:gd name="T33" fmla="*/ 0 h 417"/>
                      <a:gd name="T34" fmla="*/ 0 w 215"/>
                      <a:gd name="T35" fmla="*/ 0 h 417"/>
                      <a:gd name="T36" fmla="*/ 0 w 215"/>
                      <a:gd name="T37" fmla="*/ 0 h 417"/>
                      <a:gd name="T38" fmla="*/ 0 w 215"/>
                      <a:gd name="T39" fmla="*/ 0 h 417"/>
                      <a:gd name="T40" fmla="*/ 0 w 215"/>
                      <a:gd name="T41" fmla="*/ 0 h 417"/>
                      <a:gd name="T42" fmla="*/ 0 w 215"/>
                      <a:gd name="T43" fmla="*/ 0 h 417"/>
                      <a:gd name="T44" fmla="*/ 0 w 215"/>
                      <a:gd name="T45" fmla="*/ 0 h 417"/>
                      <a:gd name="T46" fmla="*/ 0 w 215"/>
                      <a:gd name="T47" fmla="*/ 0 h 417"/>
                      <a:gd name="T48" fmla="*/ 0 w 215"/>
                      <a:gd name="T49" fmla="*/ 0 h 417"/>
                      <a:gd name="T50" fmla="*/ 0 w 215"/>
                      <a:gd name="T51" fmla="*/ 0 h 417"/>
                      <a:gd name="T52" fmla="*/ 0 w 215"/>
                      <a:gd name="T53" fmla="*/ 0 h 417"/>
                      <a:gd name="T54" fmla="*/ 0 w 215"/>
                      <a:gd name="T55" fmla="*/ 0 h 417"/>
                      <a:gd name="T56" fmla="*/ 0 w 215"/>
                      <a:gd name="T57" fmla="*/ 0 h 417"/>
                      <a:gd name="T58" fmla="*/ 0 w 215"/>
                      <a:gd name="T59" fmla="*/ 0 h 417"/>
                      <a:gd name="T60" fmla="*/ 0 w 215"/>
                      <a:gd name="T61" fmla="*/ 0 h 417"/>
                      <a:gd name="T62" fmla="*/ 0 w 215"/>
                      <a:gd name="T63" fmla="*/ 0 h 417"/>
                      <a:gd name="T64" fmla="*/ 0 w 215"/>
                      <a:gd name="T65" fmla="*/ 0 h 417"/>
                      <a:gd name="T66" fmla="*/ 0 w 215"/>
                      <a:gd name="T67" fmla="*/ 0 h 417"/>
                      <a:gd name="T68" fmla="*/ 0 w 215"/>
                      <a:gd name="T69" fmla="*/ 0 h 417"/>
                      <a:gd name="T70" fmla="*/ 0 w 215"/>
                      <a:gd name="T71" fmla="*/ 0 h 417"/>
                      <a:gd name="T72" fmla="*/ 0 w 215"/>
                      <a:gd name="T73" fmla="*/ 0 h 417"/>
                      <a:gd name="T74" fmla="*/ 0 w 215"/>
                      <a:gd name="T75" fmla="*/ 0 h 417"/>
                      <a:gd name="T76" fmla="*/ 0 w 215"/>
                      <a:gd name="T77" fmla="*/ 0 h 4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5"/>
                      <a:gd name="T118" fmla="*/ 0 h 417"/>
                      <a:gd name="T119" fmla="*/ 215 w 215"/>
                      <a:gd name="T120" fmla="*/ 417 h 4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5" h="417">
                        <a:moveTo>
                          <a:pt x="56" y="409"/>
                        </a:moveTo>
                        <a:lnTo>
                          <a:pt x="56" y="409"/>
                        </a:lnTo>
                        <a:lnTo>
                          <a:pt x="62" y="401"/>
                        </a:lnTo>
                        <a:lnTo>
                          <a:pt x="65" y="392"/>
                        </a:lnTo>
                        <a:lnTo>
                          <a:pt x="66" y="383"/>
                        </a:lnTo>
                        <a:lnTo>
                          <a:pt x="66" y="376"/>
                        </a:lnTo>
                        <a:lnTo>
                          <a:pt x="75" y="376"/>
                        </a:lnTo>
                        <a:lnTo>
                          <a:pt x="81" y="367"/>
                        </a:lnTo>
                        <a:lnTo>
                          <a:pt x="85" y="357"/>
                        </a:lnTo>
                        <a:lnTo>
                          <a:pt x="91" y="344"/>
                        </a:lnTo>
                        <a:lnTo>
                          <a:pt x="96" y="330"/>
                        </a:lnTo>
                        <a:lnTo>
                          <a:pt x="101" y="315"/>
                        </a:lnTo>
                        <a:lnTo>
                          <a:pt x="105" y="299"/>
                        </a:lnTo>
                        <a:lnTo>
                          <a:pt x="110" y="282"/>
                        </a:lnTo>
                        <a:lnTo>
                          <a:pt x="114" y="265"/>
                        </a:lnTo>
                        <a:lnTo>
                          <a:pt x="118" y="247"/>
                        </a:lnTo>
                        <a:lnTo>
                          <a:pt x="121" y="230"/>
                        </a:lnTo>
                        <a:lnTo>
                          <a:pt x="124" y="214"/>
                        </a:lnTo>
                        <a:lnTo>
                          <a:pt x="128" y="198"/>
                        </a:lnTo>
                        <a:lnTo>
                          <a:pt x="129" y="184"/>
                        </a:lnTo>
                        <a:lnTo>
                          <a:pt x="131" y="170"/>
                        </a:lnTo>
                        <a:lnTo>
                          <a:pt x="132" y="158"/>
                        </a:lnTo>
                        <a:lnTo>
                          <a:pt x="132" y="147"/>
                        </a:lnTo>
                        <a:lnTo>
                          <a:pt x="142" y="136"/>
                        </a:lnTo>
                        <a:lnTo>
                          <a:pt x="154" y="120"/>
                        </a:lnTo>
                        <a:lnTo>
                          <a:pt x="164" y="101"/>
                        </a:lnTo>
                        <a:lnTo>
                          <a:pt x="174" y="81"/>
                        </a:lnTo>
                        <a:lnTo>
                          <a:pt x="185" y="59"/>
                        </a:lnTo>
                        <a:lnTo>
                          <a:pt x="195" y="38"/>
                        </a:lnTo>
                        <a:lnTo>
                          <a:pt x="205" y="17"/>
                        </a:lnTo>
                        <a:lnTo>
                          <a:pt x="215" y="0"/>
                        </a:lnTo>
                        <a:lnTo>
                          <a:pt x="211" y="6"/>
                        </a:lnTo>
                        <a:lnTo>
                          <a:pt x="203" y="15"/>
                        </a:lnTo>
                        <a:lnTo>
                          <a:pt x="193" y="27"/>
                        </a:lnTo>
                        <a:lnTo>
                          <a:pt x="182" y="40"/>
                        </a:lnTo>
                        <a:lnTo>
                          <a:pt x="170" y="52"/>
                        </a:lnTo>
                        <a:lnTo>
                          <a:pt x="159" y="64"/>
                        </a:lnTo>
                        <a:lnTo>
                          <a:pt x="149" y="70"/>
                        </a:lnTo>
                        <a:lnTo>
                          <a:pt x="141" y="74"/>
                        </a:lnTo>
                        <a:lnTo>
                          <a:pt x="140" y="83"/>
                        </a:lnTo>
                        <a:lnTo>
                          <a:pt x="136" y="93"/>
                        </a:lnTo>
                        <a:lnTo>
                          <a:pt x="129" y="103"/>
                        </a:lnTo>
                        <a:lnTo>
                          <a:pt x="122" y="115"/>
                        </a:lnTo>
                        <a:lnTo>
                          <a:pt x="115" y="125"/>
                        </a:lnTo>
                        <a:lnTo>
                          <a:pt x="109" y="135"/>
                        </a:lnTo>
                        <a:lnTo>
                          <a:pt x="104" y="145"/>
                        </a:lnTo>
                        <a:lnTo>
                          <a:pt x="103" y="155"/>
                        </a:lnTo>
                        <a:lnTo>
                          <a:pt x="96" y="158"/>
                        </a:lnTo>
                        <a:lnTo>
                          <a:pt x="90" y="163"/>
                        </a:lnTo>
                        <a:lnTo>
                          <a:pt x="83" y="173"/>
                        </a:lnTo>
                        <a:lnTo>
                          <a:pt x="76" y="186"/>
                        </a:lnTo>
                        <a:lnTo>
                          <a:pt x="69" y="202"/>
                        </a:lnTo>
                        <a:lnTo>
                          <a:pt x="63" y="219"/>
                        </a:lnTo>
                        <a:lnTo>
                          <a:pt x="57" y="238"/>
                        </a:lnTo>
                        <a:lnTo>
                          <a:pt x="52" y="257"/>
                        </a:lnTo>
                        <a:lnTo>
                          <a:pt x="47" y="278"/>
                        </a:lnTo>
                        <a:lnTo>
                          <a:pt x="41" y="297"/>
                        </a:lnTo>
                        <a:lnTo>
                          <a:pt x="38" y="316"/>
                        </a:lnTo>
                        <a:lnTo>
                          <a:pt x="35" y="334"/>
                        </a:lnTo>
                        <a:lnTo>
                          <a:pt x="31" y="351"/>
                        </a:lnTo>
                        <a:lnTo>
                          <a:pt x="30" y="365"/>
                        </a:lnTo>
                        <a:lnTo>
                          <a:pt x="28" y="376"/>
                        </a:lnTo>
                        <a:lnTo>
                          <a:pt x="28" y="384"/>
                        </a:lnTo>
                        <a:lnTo>
                          <a:pt x="20" y="385"/>
                        </a:lnTo>
                        <a:lnTo>
                          <a:pt x="19" y="388"/>
                        </a:lnTo>
                        <a:lnTo>
                          <a:pt x="17" y="391"/>
                        </a:lnTo>
                        <a:lnTo>
                          <a:pt x="9" y="392"/>
                        </a:lnTo>
                        <a:lnTo>
                          <a:pt x="9" y="399"/>
                        </a:lnTo>
                        <a:lnTo>
                          <a:pt x="8" y="408"/>
                        </a:lnTo>
                        <a:lnTo>
                          <a:pt x="6" y="415"/>
                        </a:lnTo>
                        <a:lnTo>
                          <a:pt x="0" y="41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53" name="Freeform 44">
                    <a:extLst>
                      <a:ext uri="{FF2B5EF4-FFF2-40B4-BE49-F238E27FC236}">
                        <a16:creationId xmlns:a16="http://schemas.microsoft.com/office/drawing/2014/main" id="{D9E86C86-45E9-C430-0D36-86FC0EA9B8DC}"/>
                      </a:ext>
                    </a:extLst>
                  </p:cNvPr>
                  <p:cNvSpPr>
                    <a:spLocks/>
                  </p:cNvSpPr>
                  <p:nvPr/>
                </p:nvSpPr>
                <p:spPr bwMode="auto">
                  <a:xfrm>
                    <a:off x="4529" y="1605"/>
                    <a:ext cx="43" cy="224"/>
                  </a:xfrm>
                  <a:custGeom>
                    <a:avLst/>
                    <a:gdLst>
                      <a:gd name="T0" fmla="*/ 0 w 128"/>
                      <a:gd name="T1" fmla="*/ 0 h 449"/>
                      <a:gd name="T2" fmla="*/ 0 w 128"/>
                      <a:gd name="T3" fmla="*/ 0 h 449"/>
                      <a:gd name="T4" fmla="*/ 0 w 128"/>
                      <a:gd name="T5" fmla="*/ 0 h 449"/>
                      <a:gd name="T6" fmla="*/ 0 w 128"/>
                      <a:gd name="T7" fmla="*/ 0 h 449"/>
                      <a:gd name="T8" fmla="*/ 0 w 128"/>
                      <a:gd name="T9" fmla="*/ 0 h 449"/>
                      <a:gd name="T10" fmla="*/ 0 w 128"/>
                      <a:gd name="T11" fmla="*/ 0 h 449"/>
                      <a:gd name="T12" fmla="*/ 0 w 128"/>
                      <a:gd name="T13" fmla="*/ 0 h 449"/>
                      <a:gd name="T14" fmla="*/ 0 w 128"/>
                      <a:gd name="T15" fmla="*/ 0 h 449"/>
                      <a:gd name="T16" fmla="*/ 0 w 128"/>
                      <a:gd name="T17" fmla="*/ 0 h 449"/>
                      <a:gd name="T18" fmla="*/ 0 w 128"/>
                      <a:gd name="T19" fmla="*/ 0 h 449"/>
                      <a:gd name="T20" fmla="*/ 0 w 128"/>
                      <a:gd name="T21" fmla="*/ 0 h 449"/>
                      <a:gd name="T22" fmla="*/ 0 w 128"/>
                      <a:gd name="T23" fmla="*/ 0 h 449"/>
                      <a:gd name="T24" fmla="*/ 0 w 128"/>
                      <a:gd name="T25" fmla="*/ 0 h 449"/>
                      <a:gd name="T26" fmla="*/ 0 w 128"/>
                      <a:gd name="T27" fmla="*/ 0 h 449"/>
                      <a:gd name="T28" fmla="*/ 0 w 128"/>
                      <a:gd name="T29" fmla="*/ 0 h 449"/>
                      <a:gd name="T30" fmla="*/ 0 w 128"/>
                      <a:gd name="T31" fmla="*/ 0 h 449"/>
                      <a:gd name="T32" fmla="*/ 0 w 128"/>
                      <a:gd name="T33" fmla="*/ 0 h 449"/>
                      <a:gd name="T34" fmla="*/ 0 w 128"/>
                      <a:gd name="T35" fmla="*/ 0 h 449"/>
                      <a:gd name="T36" fmla="*/ 0 w 128"/>
                      <a:gd name="T37" fmla="*/ 0 h 449"/>
                      <a:gd name="T38" fmla="*/ 0 w 128"/>
                      <a:gd name="T39" fmla="*/ 0 h 449"/>
                      <a:gd name="T40" fmla="*/ 0 w 128"/>
                      <a:gd name="T41" fmla="*/ 0 h 449"/>
                      <a:gd name="T42" fmla="*/ 0 w 128"/>
                      <a:gd name="T43" fmla="*/ 0 h 449"/>
                      <a:gd name="T44" fmla="*/ 0 w 128"/>
                      <a:gd name="T45" fmla="*/ 0 h 449"/>
                      <a:gd name="T46" fmla="*/ 0 w 128"/>
                      <a:gd name="T47" fmla="*/ 0 h 449"/>
                      <a:gd name="T48" fmla="*/ 0 w 128"/>
                      <a:gd name="T49" fmla="*/ 0 h 449"/>
                      <a:gd name="T50" fmla="*/ 0 w 128"/>
                      <a:gd name="T51" fmla="*/ 0 h 449"/>
                      <a:gd name="T52" fmla="*/ 0 w 128"/>
                      <a:gd name="T53" fmla="*/ 0 h 449"/>
                      <a:gd name="T54" fmla="*/ 0 w 128"/>
                      <a:gd name="T55" fmla="*/ 0 h 449"/>
                      <a:gd name="T56" fmla="*/ 0 w 128"/>
                      <a:gd name="T57" fmla="*/ 0 h 449"/>
                      <a:gd name="T58" fmla="*/ 0 w 128"/>
                      <a:gd name="T59" fmla="*/ 0 h 449"/>
                      <a:gd name="T60" fmla="*/ 0 w 128"/>
                      <a:gd name="T61" fmla="*/ 0 h 449"/>
                      <a:gd name="T62" fmla="*/ 0 w 128"/>
                      <a:gd name="T63" fmla="*/ 0 h 449"/>
                      <a:gd name="T64" fmla="*/ 0 w 128"/>
                      <a:gd name="T65" fmla="*/ 0 h 449"/>
                      <a:gd name="T66" fmla="*/ 0 w 128"/>
                      <a:gd name="T67" fmla="*/ 0 h 449"/>
                      <a:gd name="T68" fmla="*/ 0 w 128"/>
                      <a:gd name="T69" fmla="*/ 0 h 449"/>
                      <a:gd name="T70" fmla="*/ 0 w 128"/>
                      <a:gd name="T71" fmla="*/ 0 h 449"/>
                      <a:gd name="T72" fmla="*/ 0 w 128"/>
                      <a:gd name="T73" fmla="*/ 0 h 449"/>
                      <a:gd name="T74" fmla="*/ 0 w 128"/>
                      <a:gd name="T75" fmla="*/ 0 h 449"/>
                      <a:gd name="T76" fmla="*/ 0 w 128"/>
                      <a:gd name="T77" fmla="*/ 0 h 449"/>
                      <a:gd name="T78" fmla="*/ 0 w 128"/>
                      <a:gd name="T79" fmla="*/ 0 h 449"/>
                      <a:gd name="T80" fmla="*/ 0 w 128"/>
                      <a:gd name="T81" fmla="*/ 0 h 449"/>
                      <a:gd name="T82" fmla="*/ 0 w 128"/>
                      <a:gd name="T83" fmla="*/ 0 h 449"/>
                      <a:gd name="T84" fmla="*/ 0 w 128"/>
                      <a:gd name="T85" fmla="*/ 0 h 449"/>
                      <a:gd name="T86" fmla="*/ 0 w 128"/>
                      <a:gd name="T87" fmla="*/ 0 h 449"/>
                      <a:gd name="T88" fmla="*/ 0 w 128"/>
                      <a:gd name="T89" fmla="*/ 0 h 449"/>
                      <a:gd name="T90" fmla="*/ 0 w 128"/>
                      <a:gd name="T91" fmla="*/ 0 h 449"/>
                      <a:gd name="T92" fmla="*/ 0 w 128"/>
                      <a:gd name="T93" fmla="*/ 0 h 449"/>
                      <a:gd name="T94" fmla="*/ 0 w 128"/>
                      <a:gd name="T95" fmla="*/ 0 h 449"/>
                      <a:gd name="T96" fmla="*/ 0 w 128"/>
                      <a:gd name="T97" fmla="*/ 0 h 449"/>
                      <a:gd name="T98" fmla="*/ 0 w 128"/>
                      <a:gd name="T99" fmla="*/ 0 h 449"/>
                      <a:gd name="T100" fmla="*/ 0 w 128"/>
                      <a:gd name="T101" fmla="*/ 0 h 449"/>
                      <a:gd name="T102" fmla="*/ 0 w 128"/>
                      <a:gd name="T103" fmla="*/ 0 h 449"/>
                      <a:gd name="T104" fmla="*/ 0 w 128"/>
                      <a:gd name="T105" fmla="*/ 0 h 44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449"/>
                      <a:gd name="T161" fmla="*/ 128 w 128"/>
                      <a:gd name="T162" fmla="*/ 449 h 44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449">
                        <a:moveTo>
                          <a:pt x="118" y="229"/>
                        </a:moveTo>
                        <a:lnTo>
                          <a:pt x="118" y="229"/>
                        </a:lnTo>
                        <a:lnTo>
                          <a:pt x="115" y="213"/>
                        </a:lnTo>
                        <a:lnTo>
                          <a:pt x="114" y="199"/>
                        </a:lnTo>
                        <a:lnTo>
                          <a:pt x="112" y="184"/>
                        </a:lnTo>
                        <a:lnTo>
                          <a:pt x="111" y="169"/>
                        </a:lnTo>
                        <a:lnTo>
                          <a:pt x="112" y="154"/>
                        </a:lnTo>
                        <a:lnTo>
                          <a:pt x="112" y="140"/>
                        </a:lnTo>
                        <a:lnTo>
                          <a:pt x="115" y="126"/>
                        </a:lnTo>
                        <a:lnTo>
                          <a:pt x="116" y="111"/>
                        </a:lnTo>
                        <a:lnTo>
                          <a:pt x="118" y="98"/>
                        </a:lnTo>
                        <a:lnTo>
                          <a:pt x="120" y="83"/>
                        </a:lnTo>
                        <a:lnTo>
                          <a:pt x="121" y="70"/>
                        </a:lnTo>
                        <a:lnTo>
                          <a:pt x="124" y="56"/>
                        </a:lnTo>
                        <a:lnTo>
                          <a:pt x="126" y="42"/>
                        </a:lnTo>
                        <a:lnTo>
                          <a:pt x="127" y="28"/>
                        </a:lnTo>
                        <a:lnTo>
                          <a:pt x="128" y="14"/>
                        </a:lnTo>
                        <a:lnTo>
                          <a:pt x="128" y="0"/>
                        </a:lnTo>
                        <a:lnTo>
                          <a:pt x="123" y="17"/>
                        </a:lnTo>
                        <a:lnTo>
                          <a:pt x="117" y="36"/>
                        </a:lnTo>
                        <a:lnTo>
                          <a:pt x="110" y="55"/>
                        </a:lnTo>
                        <a:lnTo>
                          <a:pt x="104" y="73"/>
                        </a:lnTo>
                        <a:lnTo>
                          <a:pt x="98" y="92"/>
                        </a:lnTo>
                        <a:lnTo>
                          <a:pt x="91" y="113"/>
                        </a:lnTo>
                        <a:lnTo>
                          <a:pt x="86" y="132"/>
                        </a:lnTo>
                        <a:lnTo>
                          <a:pt x="79" y="152"/>
                        </a:lnTo>
                        <a:lnTo>
                          <a:pt x="73" y="171"/>
                        </a:lnTo>
                        <a:lnTo>
                          <a:pt x="69" y="192"/>
                        </a:lnTo>
                        <a:lnTo>
                          <a:pt x="64" y="211"/>
                        </a:lnTo>
                        <a:lnTo>
                          <a:pt x="60" y="230"/>
                        </a:lnTo>
                        <a:lnTo>
                          <a:pt x="56" y="249"/>
                        </a:lnTo>
                        <a:lnTo>
                          <a:pt x="54" y="267"/>
                        </a:lnTo>
                        <a:lnTo>
                          <a:pt x="52" y="285"/>
                        </a:lnTo>
                        <a:lnTo>
                          <a:pt x="52" y="302"/>
                        </a:lnTo>
                        <a:lnTo>
                          <a:pt x="45" y="309"/>
                        </a:lnTo>
                        <a:lnTo>
                          <a:pt x="40" y="315"/>
                        </a:lnTo>
                        <a:lnTo>
                          <a:pt x="35" y="323"/>
                        </a:lnTo>
                        <a:lnTo>
                          <a:pt x="31" y="332"/>
                        </a:lnTo>
                        <a:lnTo>
                          <a:pt x="26" y="341"/>
                        </a:lnTo>
                        <a:lnTo>
                          <a:pt x="23" y="350"/>
                        </a:lnTo>
                        <a:lnTo>
                          <a:pt x="18" y="360"/>
                        </a:lnTo>
                        <a:lnTo>
                          <a:pt x="15" y="369"/>
                        </a:lnTo>
                        <a:lnTo>
                          <a:pt x="7" y="371"/>
                        </a:lnTo>
                        <a:lnTo>
                          <a:pt x="3" y="379"/>
                        </a:lnTo>
                        <a:lnTo>
                          <a:pt x="0" y="390"/>
                        </a:lnTo>
                        <a:lnTo>
                          <a:pt x="0" y="403"/>
                        </a:lnTo>
                        <a:lnTo>
                          <a:pt x="2" y="416"/>
                        </a:lnTo>
                        <a:lnTo>
                          <a:pt x="4" y="430"/>
                        </a:lnTo>
                        <a:lnTo>
                          <a:pt x="5" y="441"/>
                        </a:lnTo>
                        <a:lnTo>
                          <a:pt x="6" y="44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54" name="Freeform 45">
                    <a:extLst>
                      <a:ext uri="{FF2B5EF4-FFF2-40B4-BE49-F238E27FC236}">
                        <a16:creationId xmlns:a16="http://schemas.microsoft.com/office/drawing/2014/main" id="{DF882D98-AC44-93B2-90F4-DA50F0347929}"/>
                      </a:ext>
                    </a:extLst>
                  </p:cNvPr>
                  <p:cNvSpPr>
                    <a:spLocks/>
                  </p:cNvSpPr>
                  <p:nvPr/>
                </p:nvSpPr>
                <p:spPr bwMode="auto">
                  <a:xfrm>
                    <a:off x="4503" y="1601"/>
                    <a:ext cx="31" cy="229"/>
                  </a:xfrm>
                  <a:custGeom>
                    <a:avLst/>
                    <a:gdLst>
                      <a:gd name="T0" fmla="*/ 0 w 93"/>
                      <a:gd name="T1" fmla="*/ 0 h 459"/>
                      <a:gd name="T2" fmla="*/ 0 w 93"/>
                      <a:gd name="T3" fmla="*/ 0 h 459"/>
                      <a:gd name="T4" fmla="*/ 0 w 93"/>
                      <a:gd name="T5" fmla="*/ 0 h 459"/>
                      <a:gd name="T6" fmla="*/ 0 w 93"/>
                      <a:gd name="T7" fmla="*/ 0 h 459"/>
                      <a:gd name="T8" fmla="*/ 0 w 93"/>
                      <a:gd name="T9" fmla="*/ 0 h 459"/>
                      <a:gd name="T10" fmla="*/ 0 w 93"/>
                      <a:gd name="T11" fmla="*/ 0 h 459"/>
                      <a:gd name="T12" fmla="*/ 0 w 93"/>
                      <a:gd name="T13" fmla="*/ 0 h 459"/>
                      <a:gd name="T14" fmla="*/ 0 w 93"/>
                      <a:gd name="T15" fmla="*/ 0 h 459"/>
                      <a:gd name="T16" fmla="*/ 0 w 93"/>
                      <a:gd name="T17" fmla="*/ 0 h 459"/>
                      <a:gd name="T18" fmla="*/ 0 w 93"/>
                      <a:gd name="T19" fmla="*/ 0 h 459"/>
                      <a:gd name="T20" fmla="*/ 0 w 93"/>
                      <a:gd name="T21" fmla="*/ 0 h 459"/>
                      <a:gd name="T22" fmla="*/ 0 w 93"/>
                      <a:gd name="T23" fmla="*/ 0 h 459"/>
                      <a:gd name="T24" fmla="*/ 0 w 93"/>
                      <a:gd name="T25" fmla="*/ 0 h 459"/>
                      <a:gd name="T26" fmla="*/ 0 w 93"/>
                      <a:gd name="T27" fmla="*/ 0 h 459"/>
                      <a:gd name="T28" fmla="*/ 0 w 93"/>
                      <a:gd name="T29" fmla="*/ 0 h 459"/>
                      <a:gd name="T30" fmla="*/ 0 w 93"/>
                      <a:gd name="T31" fmla="*/ 0 h 459"/>
                      <a:gd name="T32" fmla="*/ 0 w 93"/>
                      <a:gd name="T33" fmla="*/ 0 h 459"/>
                      <a:gd name="T34" fmla="*/ 0 w 93"/>
                      <a:gd name="T35" fmla="*/ 0 h 459"/>
                      <a:gd name="T36" fmla="*/ 0 w 93"/>
                      <a:gd name="T37" fmla="*/ 0 h 459"/>
                      <a:gd name="T38" fmla="*/ 0 w 93"/>
                      <a:gd name="T39" fmla="*/ 0 h 459"/>
                      <a:gd name="T40" fmla="*/ 0 w 93"/>
                      <a:gd name="T41" fmla="*/ 0 h 459"/>
                      <a:gd name="T42" fmla="*/ 0 w 93"/>
                      <a:gd name="T43" fmla="*/ 0 h 459"/>
                      <a:gd name="T44" fmla="*/ 0 w 93"/>
                      <a:gd name="T45" fmla="*/ 0 h 459"/>
                      <a:gd name="T46" fmla="*/ 0 w 93"/>
                      <a:gd name="T47" fmla="*/ 0 h 459"/>
                      <a:gd name="T48" fmla="*/ 0 w 93"/>
                      <a:gd name="T49" fmla="*/ 0 h 459"/>
                      <a:gd name="T50" fmla="*/ 0 w 93"/>
                      <a:gd name="T51" fmla="*/ 0 h 459"/>
                      <a:gd name="T52" fmla="*/ 0 w 93"/>
                      <a:gd name="T53" fmla="*/ 0 h 459"/>
                      <a:gd name="T54" fmla="*/ 0 w 93"/>
                      <a:gd name="T55" fmla="*/ 0 h 459"/>
                      <a:gd name="T56" fmla="*/ 0 w 93"/>
                      <a:gd name="T57" fmla="*/ 0 h 459"/>
                      <a:gd name="T58" fmla="*/ 0 w 93"/>
                      <a:gd name="T59" fmla="*/ 0 h 459"/>
                      <a:gd name="T60" fmla="*/ 0 w 93"/>
                      <a:gd name="T61" fmla="*/ 0 h 459"/>
                      <a:gd name="T62" fmla="*/ 0 w 93"/>
                      <a:gd name="T63" fmla="*/ 0 h 459"/>
                      <a:gd name="T64" fmla="*/ 0 w 93"/>
                      <a:gd name="T65" fmla="*/ 0 h 459"/>
                      <a:gd name="T66" fmla="*/ 0 w 93"/>
                      <a:gd name="T67" fmla="*/ 0 h 459"/>
                      <a:gd name="T68" fmla="*/ 0 w 93"/>
                      <a:gd name="T69" fmla="*/ 0 h 459"/>
                      <a:gd name="T70" fmla="*/ 0 w 93"/>
                      <a:gd name="T71" fmla="*/ 0 h 459"/>
                      <a:gd name="T72" fmla="*/ 0 w 93"/>
                      <a:gd name="T73" fmla="*/ 0 h 459"/>
                      <a:gd name="T74" fmla="*/ 0 w 93"/>
                      <a:gd name="T75" fmla="*/ 0 h 459"/>
                      <a:gd name="T76" fmla="*/ 0 w 93"/>
                      <a:gd name="T77" fmla="*/ 0 h 459"/>
                      <a:gd name="T78" fmla="*/ 0 w 93"/>
                      <a:gd name="T79" fmla="*/ 0 h 459"/>
                      <a:gd name="T80" fmla="*/ 0 w 93"/>
                      <a:gd name="T81" fmla="*/ 0 h 459"/>
                      <a:gd name="T82" fmla="*/ 0 w 93"/>
                      <a:gd name="T83" fmla="*/ 0 h 459"/>
                      <a:gd name="T84" fmla="*/ 0 w 93"/>
                      <a:gd name="T85" fmla="*/ 0 h 459"/>
                      <a:gd name="T86" fmla="*/ 0 w 93"/>
                      <a:gd name="T87" fmla="*/ 0 h 459"/>
                      <a:gd name="T88" fmla="*/ 0 w 93"/>
                      <a:gd name="T89" fmla="*/ 0 h 459"/>
                      <a:gd name="T90" fmla="*/ 0 w 93"/>
                      <a:gd name="T91" fmla="*/ 0 h 459"/>
                      <a:gd name="T92" fmla="*/ 0 w 93"/>
                      <a:gd name="T93" fmla="*/ 0 h 459"/>
                      <a:gd name="T94" fmla="*/ 0 w 93"/>
                      <a:gd name="T95" fmla="*/ 0 h 459"/>
                      <a:gd name="T96" fmla="*/ 0 w 93"/>
                      <a:gd name="T97" fmla="*/ 0 h 4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3"/>
                      <a:gd name="T148" fmla="*/ 0 h 459"/>
                      <a:gd name="T149" fmla="*/ 93 w 93"/>
                      <a:gd name="T150" fmla="*/ 459 h 45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3" h="459">
                        <a:moveTo>
                          <a:pt x="84" y="370"/>
                        </a:moveTo>
                        <a:lnTo>
                          <a:pt x="84" y="370"/>
                        </a:lnTo>
                        <a:lnTo>
                          <a:pt x="84" y="346"/>
                        </a:lnTo>
                        <a:lnTo>
                          <a:pt x="84" y="323"/>
                        </a:lnTo>
                        <a:lnTo>
                          <a:pt x="83" y="299"/>
                        </a:lnTo>
                        <a:lnTo>
                          <a:pt x="83" y="276"/>
                        </a:lnTo>
                        <a:lnTo>
                          <a:pt x="82" y="253"/>
                        </a:lnTo>
                        <a:lnTo>
                          <a:pt x="82" y="229"/>
                        </a:lnTo>
                        <a:lnTo>
                          <a:pt x="82" y="205"/>
                        </a:lnTo>
                        <a:lnTo>
                          <a:pt x="82" y="182"/>
                        </a:lnTo>
                        <a:lnTo>
                          <a:pt x="82" y="159"/>
                        </a:lnTo>
                        <a:lnTo>
                          <a:pt x="82" y="135"/>
                        </a:lnTo>
                        <a:lnTo>
                          <a:pt x="83" y="113"/>
                        </a:lnTo>
                        <a:lnTo>
                          <a:pt x="84" y="90"/>
                        </a:lnTo>
                        <a:lnTo>
                          <a:pt x="85" y="67"/>
                        </a:lnTo>
                        <a:lnTo>
                          <a:pt x="87" y="45"/>
                        </a:lnTo>
                        <a:lnTo>
                          <a:pt x="90" y="22"/>
                        </a:lnTo>
                        <a:lnTo>
                          <a:pt x="93" y="0"/>
                        </a:lnTo>
                        <a:lnTo>
                          <a:pt x="92" y="15"/>
                        </a:lnTo>
                        <a:lnTo>
                          <a:pt x="89" y="33"/>
                        </a:lnTo>
                        <a:lnTo>
                          <a:pt x="83" y="54"/>
                        </a:lnTo>
                        <a:lnTo>
                          <a:pt x="76" y="74"/>
                        </a:lnTo>
                        <a:lnTo>
                          <a:pt x="67" y="94"/>
                        </a:lnTo>
                        <a:lnTo>
                          <a:pt x="58" y="113"/>
                        </a:lnTo>
                        <a:lnTo>
                          <a:pt x="48" y="128"/>
                        </a:lnTo>
                        <a:lnTo>
                          <a:pt x="37" y="140"/>
                        </a:lnTo>
                        <a:lnTo>
                          <a:pt x="37" y="149"/>
                        </a:lnTo>
                        <a:lnTo>
                          <a:pt x="37" y="161"/>
                        </a:lnTo>
                        <a:lnTo>
                          <a:pt x="37" y="178"/>
                        </a:lnTo>
                        <a:lnTo>
                          <a:pt x="36" y="199"/>
                        </a:lnTo>
                        <a:lnTo>
                          <a:pt x="36" y="221"/>
                        </a:lnTo>
                        <a:lnTo>
                          <a:pt x="35" y="245"/>
                        </a:lnTo>
                        <a:lnTo>
                          <a:pt x="34" y="270"/>
                        </a:lnTo>
                        <a:lnTo>
                          <a:pt x="32" y="295"/>
                        </a:lnTo>
                        <a:lnTo>
                          <a:pt x="30" y="320"/>
                        </a:lnTo>
                        <a:lnTo>
                          <a:pt x="28" y="345"/>
                        </a:lnTo>
                        <a:lnTo>
                          <a:pt x="25" y="366"/>
                        </a:lnTo>
                        <a:lnTo>
                          <a:pt x="21" y="387"/>
                        </a:lnTo>
                        <a:lnTo>
                          <a:pt x="17" y="402"/>
                        </a:lnTo>
                        <a:lnTo>
                          <a:pt x="12" y="415"/>
                        </a:lnTo>
                        <a:lnTo>
                          <a:pt x="7" y="423"/>
                        </a:lnTo>
                        <a:lnTo>
                          <a:pt x="0" y="426"/>
                        </a:lnTo>
                        <a:lnTo>
                          <a:pt x="1" y="436"/>
                        </a:lnTo>
                        <a:lnTo>
                          <a:pt x="6" y="446"/>
                        </a:lnTo>
                        <a:lnTo>
                          <a:pt x="9" y="452"/>
                        </a:lnTo>
                        <a:lnTo>
                          <a:pt x="10" y="45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55" name="Freeform 46">
                    <a:extLst>
                      <a:ext uri="{FF2B5EF4-FFF2-40B4-BE49-F238E27FC236}">
                        <a16:creationId xmlns:a16="http://schemas.microsoft.com/office/drawing/2014/main" id="{334EBC95-E136-56DC-7D5D-D34B863AF313}"/>
                      </a:ext>
                    </a:extLst>
                  </p:cNvPr>
                  <p:cNvSpPr>
                    <a:spLocks/>
                  </p:cNvSpPr>
                  <p:nvPr/>
                </p:nvSpPr>
                <p:spPr bwMode="auto">
                  <a:xfrm>
                    <a:off x="4435" y="1626"/>
                    <a:ext cx="75" cy="196"/>
                  </a:xfrm>
                  <a:custGeom>
                    <a:avLst/>
                    <a:gdLst>
                      <a:gd name="T0" fmla="*/ 0 w 225"/>
                      <a:gd name="T1" fmla="*/ 1 h 392"/>
                      <a:gd name="T2" fmla="*/ 0 w 225"/>
                      <a:gd name="T3" fmla="*/ 1 h 392"/>
                      <a:gd name="T4" fmla="*/ 0 w 225"/>
                      <a:gd name="T5" fmla="*/ 1 h 392"/>
                      <a:gd name="T6" fmla="*/ 0 w 225"/>
                      <a:gd name="T7" fmla="*/ 1 h 392"/>
                      <a:gd name="T8" fmla="*/ 0 w 225"/>
                      <a:gd name="T9" fmla="*/ 1 h 392"/>
                      <a:gd name="T10" fmla="*/ 0 w 225"/>
                      <a:gd name="T11" fmla="*/ 1 h 392"/>
                      <a:gd name="T12" fmla="*/ 0 w 225"/>
                      <a:gd name="T13" fmla="*/ 1 h 392"/>
                      <a:gd name="T14" fmla="*/ 0 w 225"/>
                      <a:gd name="T15" fmla="*/ 1 h 392"/>
                      <a:gd name="T16" fmla="*/ 0 w 225"/>
                      <a:gd name="T17" fmla="*/ 1 h 392"/>
                      <a:gd name="T18" fmla="*/ 0 w 225"/>
                      <a:gd name="T19" fmla="*/ 1 h 392"/>
                      <a:gd name="T20" fmla="*/ 0 w 225"/>
                      <a:gd name="T21" fmla="*/ 1 h 392"/>
                      <a:gd name="T22" fmla="*/ 0 w 225"/>
                      <a:gd name="T23" fmla="*/ 1 h 392"/>
                      <a:gd name="T24" fmla="*/ 0 w 225"/>
                      <a:gd name="T25" fmla="*/ 1 h 392"/>
                      <a:gd name="T26" fmla="*/ 0 w 225"/>
                      <a:gd name="T27" fmla="*/ 0 h 392"/>
                      <a:gd name="T28" fmla="*/ 0 w 225"/>
                      <a:gd name="T29" fmla="*/ 0 h 392"/>
                      <a:gd name="T30" fmla="*/ 0 w 225"/>
                      <a:gd name="T31" fmla="*/ 1 h 392"/>
                      <a:gd name="T32" fmla="*/ 0 w 225"/>
                      <a:gd name="T33" fmla="*/ 1 h 392"/>
                      <a:gd name="T34" fmla="*/ 0 w 225"/>
                      <a:gd name="T35" fmla="*/ 1 h 392"/>
                      <a:gd name="T36" fmla="*/ 0 w 225"/>
                      <a:gd name="T37" fmla="*/ 1 h 392"/>
                      <a:gd name="T38" fmla="*/ 0 w 225"/>
                      <a:gd name="T39" fmla="*/ 1 h 392"/>
                      <a:gd name="T40" fmla="*/ 0 w 225"/>
                      <a:gd name="T41" fmla="*/ 1 h 392"/>
                      <a:gd name="T42" fmla="*/ 0 w 225"/>
                      <a:gd name="T43" fmla="*/ 1 h 392"/>
                      <a:gd name="T44" fmla="*/ 0 w 225"/>
                      <a:gd name="T45" fmla="*/ 1 h 392"/>
                      <a:gd name="T46" fmla="*/ 0 w 225"/>
                      <a:gd name="T47" fmla="*/ 1 h 392"/>
                      <a:gd name="T48" fmla="*/ 0 w 225"/>
                      <a:gd name="T49" fmla="*/ 1 h 392"/>
                      <a:gd name="T50" fmla="*/ 0 w 225"/>
                      <a:gd name="T51" fmla="*/ 1 h 392"/>
                      <a:gd name="T52" fmla="*/ 0 w 225"/>
                      <a:gd name="T53" fmla="*/ 1 h 392"/>
                      <a:gd name="T54" fmla="*/ 0 w 225"/>
                      <a:gd name="T55" fmla="*/ 1 h 392"/>
                      <a:gd name="T56" fmla="*/ 0 w 225"/>
                      <a:gd name="T57" fmla="*/ 1 h 392"/>
                      <a:gd name="T58" fmla="*/ 0 w 225"/>
                      <a:gd name="T59" fmla="*/ 1 h 392"/>
                      <a:gd name="T60" fmla="*/ 0 w 225"/>
                      <a:gd name="T61" fmla="*/ 1 h 392"/>
                      <a:gd name="T62" fmla="*/ 0 w 225"/>
                      <a:gd name="T63" fmla="*/ 1 h 392"/>
                      <a:gd name="T64" fmla="*/ 0 w 225"/>
                      <a:gd name="T65" fmla="*/ 1 h 392"/>
                      <a:gd name="T66" fmla="*/ 0 w 225"/>
                      <a:gd name="T67" fmla="*/ 1 h 392"/>
                      <a:gd name="T68" fmla="*/ 0 w 225"/>
                      <a:gd name="T69" fmla="*/ 1 h 392"/>
                      <a:gd name="T70" fmla="*/ 0 w 225"/>
                      <a:gd name="T71" fmla="*/ 1 h 392"/>
                      <a:gd name="T72" fmla="*/ 0 w 225"/>
                      <a:gd name="T73" fmla="*/ 1 h 392"/>
                      <a:gd name="T74" fmla="*/ 0 w 225"/>
                      <a:gd name="T75" fmla="*/ 1 h 392"/>
                      <a:gd name="T76" fmla="*/ 0 w 225"/>
                      <a:gd name="T77" fmla="*/ 1 h 392"/>
                      <a:gd name="T78" fmla="*/ 0 w 225"/>
                      <a:gd name="T79" fmla="*/ 1 h 392"/>
                      <a:gd name="T80" fmla="*/ 0 w 225"/>
                      <a:gd name="T81" fmla="*/ 1 h 3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5"/>
                      <a:gd name="T124" fmla="*/ 0 h 392"/>
                      <a:gd name="T125" fmla="*/ 225 w 225"/>
                      <a:gd name="T126" fmla="*/ 392 h 3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5" h="392">
                        <a:moveTo>
                          <a:pt x="187" y="392"/>
                        </a:moveTo>
                        <a:lnTo>
                          <a:pt x="216" y="392"/>
                        </a:lnTo>
                        <a:lnTo>
                          <a:pt x="216" y="380"/>
                        </a:lnTo>
                        <a:lnTo>
                          <a:pt x="214" y="369"/>
                        </a:lnTo>
                        <a:lnTo>
                          <a:pt x="213" y="358"/>
                        </a:lnTo>
                        <a:lnTo>
                          <a:pt x="210" y="348"/>
                        </a:lnTo>
                        <a:lnTo>
                          <a:pt x="207" y="339"/>
                        </a:lnTo>
                        <a:lnTo>
                          <a:pt x="204" y="329"/>
                        </a:lnTo>
                        <a:lnTo>
                          <a:pt x="200" y="320"/>
                        </a:lnTo>
                        <a:lnTo>
                          <a:pt x="197" y="311"/>
                        </a:lnTo>
                        <a:lnTo>
                          <a:pt x="181" y="307"/>
                        </a:lnTo>
                        <a:lnTo>
                          <a:pt x="165" y="299"/>
                        </a:lnTo>
                        <a:lnTo>
                          <a:pt x="148" y="286"/>
                        </a:lnTo>
                        <a:lnTo>
                          <a:pt x="131" y="269"/>
                        </a:lnTo>
                        <a:lnTo>
                          <a:pt x="114" y="248"/>
                        </a:lnTo>
                        <a:lnTo>
                          <a:pt x="97" y="226"/>
                        </a:lnTo>
                        <a:lnTo>
                          <a:pt x="82" y="201"/>
                        </a:lnTo>
                        <a:lnTo>
                          <a:pt x="67" y="174"/>
                        </a:lnTo>
                        <a:lnTo>
                          <a:pt x="52" y="147"/>
                        </a:lnTo>
                        <a:lnTo>
                          <a:pt x="40" y="120"/>
                        </a:lnTo>
                        <a:lnTo>
                          <a:pt x="29" y="94"/>
                        </a:lnTo>
                        <a:lnTo>
                          <a:pt x="19" y="69"/>
                        </a:lnTo>
                        <a:lnTo>
                          <a:pt x="11" y="48"/>
                        </a:lnTo>
                        <a:lnTo>
                          <a:pt x="4" y="27"/>
                        </a:lnTo>
                        <a:lnTo>
                          <a:pt x="1" y="12"/>
                        </a:lnTo>
                        <a:lnTo>
                          <a:pt x="0" y="0"/>
                        </a:lnTo>
                        <a:lnTo>
                          <a:pt x="6" y="0"/>
                        </a:lnTo>
                        <a:lnTo>
                          <a:pt x="14" y="1"/>
                        </a:lnTo>
                        <a:lnTo>
                          <a:pt x="21" y="2"/>
                        </a:lnTo>
                        <a:lnTo>
                          <a:pt x="29" y="4"/>
                        </a:lnTo>
                        <a:lnTo>
                          <a:pt x="36" y="6"/>
                        </a:lnTo>
                        <a:lnTo>
                          <a:pt x="42" y="7"/>
                        </a:lnTo>
                        <a:lnTo>
                          <a:pt x="50" y="8"/>
                        </a:lnTo>
                        <a:lnTo>
                          <a:pt x="57" y="8"/>
                        </a:lnTo>
                        <a:lnTo>
                          <a:pt x="70" y="25"/>
                        </a:lnTo>
                        <a:lnTo>
                          <a:pt x="84" y="42"/>
                        </a:lnTo>
                        <a:lnTo>
                          <a:pt x="95" y="60"/>
                        </a:lnTo>
                        <a:lnTo>
                          <a:pt x="107" y="78"/>
                        </a:lnTo>
                        <a:lnTo>
                          <a:pt x="117" y="97"/>
                        </a:lnTo>
                        <a:lnTo>
                          <a:pt x="129" y="115"/>
                        </a:lnTo>
                        <a:lnTo>
                          <a:pt x="139" y="133"/>
                        </a:lnTo>
                        <a:lnTo>
                          <a:pt x="148" y="152"/>
                        </a:lnTo>
                        <a:lnTo>
                          <a:pt x="158" y="171"/>
                        </a:lnTo>
                        <a:lnTo>
                          <a:pt x="167" y="189"/>
                        </a:lnTo>
                        <a:lnTo>
                          <a:pt x="177" y="209"/>
                        </a:lnTo>
                        <a:lnTo>
                          <a:pt x="186" y="228"/>
                        </a:lnTo>
                        <a:lnTo>
                          <a:pt x="195" y="246"/>
                        </a:lnTo>
                        <a:lnTo>
                          <a:pt x="205" y="265"/>
                        </a:lnTo>
                        <a:lnTo>
                          <a:pt x="215" y="285"/>
                        </a:lnTo>
                        <a:lnTo>
                          <a:pt x="225" y="303"/>
                        </a:lnTo>
                        <a:lnTo>
                          <a:pt x="212" y="303"/>
                        </a:lnTo>
                        <a:lnTo>
                          <a:pt x="201" y="302"/>
                        </a:lnTo>
                        <a:lnTo>
                          <a:pt x="194" y="299"/>
                        </a:lnTo>
                        <a:lnTo>
                          <a:pt x="187" y="297"/>
                        </a:lnTo>
                        <a:lnTo>
                          <a:pt x="182" y="294"/>
                        </a:lnTo>
                        <a:lnTo>
                          <a:pt x="180" y="289"/>
                        </a:lnTo>
                        <a:lnTo>
                          <a:pt x="178" y="285"/>
                        </a:lnTo>
                        <a:lnTo>
                          <a:pt x="178" y="279"/>
                        </a:lnTo>
                        <a:lnTo>
                          <a:pt x="141" y="262"/>
                        </a:lnTo>
                        <a:lnTo>
                          <a:pt x="141" y="245"/>
                        </a:lnTo>
                        <a:lnTo>
                          <a:pt x="139" y="239"/>
                        </a:lnTo>
                        <a:lnTo>
                          <a:pt x="133" y="229"/>
                        </a:lnTo>
                        <a:lnTo>
                          <a:pt x="125" y="215"/>
                        </a:lnTo>
                        <a:lnTo>
                          <a:pt x="116" y="201"/>
                        </a:lnTo>
                        <a:lnTo>
                          <a:pt x="106" y="187"/>
                        </a:lnTo>
                        <a:lnTo>
                          <a:pt x="97" y="175"/>
                        </a:lnTo>
                        <a:lnTo>
                          <a:pt x="89" y="167"/>
                        </a:lnTo>
                        <a:lnTo>
                          <a:pt x="85" y="163"/>
                        </a:lnTo>
                        <a:lnTo>
                          <a:pt x="84" y="154"/>
                        </a:lnTo>
                        <a:lnTo>
                          <a:pt x="80" y="144"/>
                        </a:lnTo>
                        <a:lnTo>
                          <a:pt x="76" y="133"/>
                        </a:lnTo>
                        <a:lnTo>
                          <a:pt x="71" y="121"/>
                        </a:lnTo>
                        <a:lnTo>
                          <a:pt x="66" y="110"/>
                        </a:lnTo>
                        <a:lnTo>
                          <a:pt x="61" y="98"/>
                        </a:lnTo>
                        <a:lnTo>
                          <a:pt x="58" y="86"/>
                        </a:lnTo>
                        <a:lnTo>
                          <a:pt x="57" y="7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56" name="Freeform 47">
                    <a:extLst>
                      <a:ext uri="{FF2B5EF4-FFF2-40B4-BE49-F238E27FC236}">
                        <a16:creationId xmlns:a16="http://schemas.microsoft.com/office/drawing/2014/main" id="{43F7D1E7-4370-93E5-C8EA-86B6BCC248CB}"/>
                      </a:ext>
                    </a:extLst>
                  </p:cNvPr>
                  <p:cNvSpPr>
                    <a:spLocks/>
                  </p:cNvSpPr>
                  <p:nvPr/>
                </p:nvSpPr>
                <p:spPr bwMode="auto">
                  <a:xfrm>
                    <a:off x="4452" y="1712"/>
                    <a:ext cx="8" cy="126"/>
                  </a:xfrm>
                  <a:custGeom>
                    <a:avLst/>
                    <a:gdLst>
                      <a:gd name="T0" fmla="*/ 0 w 23"/>
                      <a:gd name="T1" fmla="*/ 0 h 253"/>
                      <a:gd name="T2" fmla="*/ 0 w 23"/>
                      <a:gd name="T3" fmla="*/ 0 h 253"/>
                      <a:gd name="T4" fmla="*/ 0 w 23"/>
                      <a:gd name="T5" fmla="*/ 0 h 253"/>
                      <a:gd name="T6" fmla="*/ 0 w 23"/>
                      <a:gd name="T7" fmla="*/ 0 h 253"/>
                      <a:gd name="T8" fmla="*/ 0 w 23"/>
                      <a:gd name="T9" fmla="*/ 0 h 253"/>
                      <a:gd name="T10" fmla="*/ 0 w 23"/>
                      <a:gd name="T11" fmla="*/ 0 h 253"/>
                      <a:gd name="T12" fmla="*/ 0 w 23"/>
                      <a:gd name="T13" fmla="*/ 0 h 253"/>
                      <a:gd name="T14" fmla="*/ 0 w 23"/>
                      <a:gd name="T15" fmla="*/ 0 h 253"/>
                      <a:gd name="T16" fmla="*/ 0 w 23"/>
                      <a:gd name="T17" fmla="*/ 0 h 253"/>
                      <a:gd name="T18" fmla="*/ 0 w 23"/>
                      <a:gd name="T19" fmla="*/ 0 h 253"/>
                      <a:gd name="T20" fmla="*/ 0 w 23"/>
                      <a:gd name="T21" fmla="*/ 0 h 253"/>
                      <a:gd name="T22" fmla="*/ 0 w 23"/>
                      <a:gd name="T23" fmla="*/ 0 h 253"/>
                      <a:gd name="T24" fmla="*/ 0 w 23"/>
                      <a:gd name="T25" fmla="*/ 0 h 253"/>
                      <a:gd name="T26" fmla="*/ 0 w 23"/>
                      <a:gd name="T27" fmla="*/ 0 h 253"/>
                      <a:gd name="T28" fmla="*/ 0 w 23"/>
                      <a:gd name="T29" fmla="*/ 0 h 253"/>
                      <a:gd name="T30" fmla="*/ 0 w 23"/>
                      <a:gd name="T31" fmla="*/ 0 h 253"/>
                      <a:gd name="T32" fmla="*/ 0 w 23"/>
                      <a:gd name="T33" fmla="*/ 0 h 253"/>
                      <a:gd name="T34" fmla="*/ 0 w 23"/>
                      <a:gd name="T35" fmla="*/ 0 h 2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3"/>
                      <a:gd name="T55" fmla="*/ 0 h 253"/>
                      <a:gd name="T56" fmla="*/ 23 w 23"/>
                      <a:gd name="T57" fmla="*/ 253 h 2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3" h="253">
                        <a:moveTo>
                          <a:pt x="23" y="253"/>
                        </a:moveTo>
                        <a:lnTo>
                          <a:pt x="23" y="253"/>
                        </a:lnTo>
                        <a:lnTo>
                          <a:pt x="16" y="241"/>
                        </a:lnTo>
                        <a:lnTo>
                          <a:pt x="12" y="226"/>
                        </a:lnTo>
                        <a:lnTo>
                          <a:pt x="7" y="211"/>
                        </a:lnTo>
                        <a:lnTo>
                          <a:pt x="5" y="196"/>
                        </a:lnTo>
                        <a:lnTo>
                          <a:pt x="3" y="179"/>
                        </a:lnTo>
                        <a:lnTo>
                          <a:pt x="0" y="163"/>
                        </a:lnTo>
                        <a:lnTo>
                          <a:pt x="0" y="147"/>
                        </a:lnTo>
                        <a:lnTo>
                          <a:pt x="0" y="130"/>
                        </a:lnTo>
                        <a:lnTo>
                          <a:pt x="0" y="113"/>
                        </a:lnTo>
                        <a:lnTo>
                          <a:pt x="0" y="94"/>
                        </a:lnTo>
                        <a:lnTo>
                          <a:pt x="2" y="77"/>
                        </a:lnTo>
                        <a:lnTo>
                          <a:pt x="3" y="62"/>
                        </a:lnTo>
                        <a:lnTo>
                          <a:pt x="4" y="45"/>
                        </a:lnTo>
                        <a:lnTo>
                          <a:pt x="4" y="30"/>
                        </a:lnTo>
                        <a:lnTo>
                          <a:pt x="5" y="14"/>
                        </a:lnTo>
                        <a:lnTo>
                          <a:pt x="5"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57" name="Freeform 48">
                    <a:extLst>
                      <a:ext uri="{FF2B5EF4-FFF2-40B4-BE49-F238E27FC236}">
                        <a16:creationId xmlns:a16="http://schemas.microsoft.com/office/drawing/2014/main" id="{CD272FEF-A7E8-DDB3-2BF8-EA7E8BB9EDC6}"/>
                      </a:ext>
                    </a:extLst>
                  </p:cNvPr>
                  <p:cNvSpPr>
                    <a:spLocks/>
                  </p:cNvSpPr>
                  <p:nvPr/>
                </p:nvSpPr>
                <p:spPr bwMode="auto">
                  <a:xfrm>
                    <a:off x="4462" y="1593"/>
                    <a:ext cx="29" cy="61"/>
                  </a:xfrm>
                  <a:custGeom>
                    <a:avLst/>
                    <a:gdLst>
                      <a:gd name="T0" fmla="*/ 0 w 86"/>
                      <a:gd name="T1" fmla="*/ 0 h 123"/>
                      <a:gd name="T2" fmla="*/ 0 w 86"/>
                      <a:gd name="T3" fmla="*/ 0 h 123"/>
                      <a:gd name="T4" fmla="*/ 0 w 86"/>
                      <a:gd name="T5" fmla="*/ 0 h 123"/>
                      <a:gd name="T6" fmla="*/ 0 w 86"/>
                      <a:gd name="T7" fmla="*/ 0 h 123"/>
                      <a:gd name="T8" fmla="*/ 0 w 86"/>
                      <a:gd name="T9" fmla="*/ 0 h 123"/>
                      <a:gd name="T10" fmla="*/ 0 w 86"/>
                      <a:gd name="T11" fmla="*/ 0 h 123"/>
                      <a:gd name="T12" fmla="*/ 0 w 86"/>
                      <a:gd name="T13" fmla="*/ 0 h 123"/>
                      <a:gd name="T14" fmla="*/ 0 w 86"/>
                      <a:gd name="T15" fmla="*/ 0 h 123"/>
                      <a:gd name="T16" fmla="*/ 0 w 86"/>
                      <a:gd name="T17" fmla="*/ 0 h 123"/>
                      <a:gd name="T18" fmla="*/ 0 w 86"/>
                      <a:gd name="T19" fmla="*/ 0 h 123"/>
                      <a:gd name="T20" fmla="*/ 0 w 86"/>
                      <a:gd name="T21" fmla="*/ 0 h 123"/>
                      <a:gd name="T22" fmla="*/ 0 w 86"/>
                      <a:gd name="T23" fmla="*/ 0 h 123"/>
                      <a:gd name="T24" fmla="*/ 0 w 86"/>
                      <a:gd name="T25" fmla="*/ 0 h 123"/>
                      <a:gd name="T26" fmla="*/ 0 w 86"/>
                      <a:gd name="T27" fmla="*/ 0 h 123"/>
                      <a:gd name="T28" fmla="*/ 0 w 86"/>
                      <a:gd name="T29" fmla="*/ 0 h 123"/>
                      <a:gd name="T30" fmla="*/ 0 w 86"/>
                      <a:gd name="T31" fmla="*/ 0 h 123"/>
                      <a:gd name="T32" fmla="*/ 0 w 86"/>
                      <a:gd name="T33" fmla="*/ 0 h 123"/>
                      <a:gd name="T34" fmla="*/ 0 w 86"/>
                      <a:gd name="T35" fmla="*/ 0 h 123"/>
                      <a:gd name="T36" fmla="*/ 0 w 86"/>
                      <a:gd name="T37" fmla="*/ 0 h 123"/>
                      <a:gd name="T38" fmla="*/ 0 w 86"/>
                      <a:gd name="T39" fmla="*/ 0 h 123"/>
                      <a:gd name="T40" fmla="*/ 0 w 86"/>
                      <a:gd name="T41" fmla="*/ 0 h 123"/>
                      <a:gd name="T42" fmla="*/ 0 w 86"/>
                      <a:gd name="T43" fmla="*/ 0 h 123"/>
                      <a:gd name="T44" fmla="*/ 0 w 86"/>
                      <a:gd name="T45" fmla="*/ 0 h 123"/>
                      <a:gd name="T46" fmla="*/ 0 w 86"/>
                      <a:gd name="T47" fmla="*/ 0 h 123"/>
                      <a:gd name="T48" fmla="*/ 0 w 86"/>
                      <a:gd name="T49" fmla="*/ 0 h 123"/>
                      <a:gd name="T50" fmla="*/ 0 w 86"/>
                      <a:gd name="T51" fmla="*/ 0 h 123"/>
                      <a:gd name="T52" fmla="*/ 0 w 86"/>
                      <a:gd name="T53" fmla="*/ 0 h 123"/>
                      <a:gd name="T54" fmla="*/ 0 w 86"/>
                      <a:gd name="T55" fmla="*/ 0 h 123"/>
                      <a:gd name="T56" fmla="*/ 0 w 86"/>
                      <a:gd name="T57" fmla="*/ 0 h 1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123"/>
                      <a:gd name="T89" fmla="*/ 86 w 86"/>
                      <a:gd name="T90" fmla="*/ 123 h 1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123">
                        <a:moveTo>
                          <a:pt x="11" y="123"/>
                        </a:moveTo>
                        <a:lnTo>
                          <a:pt x="11" y="123"/>
                        </a:lnTo>
                        <a:lnTo>
                          <a:pt x="14" y="107"/>
                        </a:lnTo>
                        <a:lnTo>
                          <a:pt x="22" y="92"/>
                        </a:lnTo>
                        <a:lnTo>
                          <a:pt x="34" y="77"/>
                        </a:lnTo>
                        <a:lnTo>
                          <a:pt x="49" y="61"/>
                        </a:lnTo>
                        <a:lnTo>
                          <a:pt x="62" y="46"/>
                        </a:lnTo>
                        <a:lnTo>
                          <a:pt x="75" y="30"/>
                        </a:lnTo>
                        <a:lnTo>
                          <a:pt x="83" y="15"/>
                        </a:lnTo>
                        <a:lnTo>
                          <a:pt x="86" y="0"/>
                        </a:lnTo>
                        <a:lnTo>
                          <a:pt x="67" y="7"/>
                        </a:lnTo>
                        <a:lnTo>
                          <a:pt x="62" y="15"/>
                        </a:lnTo>
                        <a:lnTo>
                          <a:pt x="55" y="23"/>
                        </a:lnTo>
                        <a:lnTo>
                          <a:pt x="45" y="34"/>
                        </a:lnTo>
                        <a:lnTo>
                          <a:pt x="34" y="44"/>
                        </a:lnTo>
                        <a:lnTo>
                          <a:pt x="24" y="54"/>
                        </a:lnTo>
                        <a:lnTo>
                          <a:pt x="14" y="62"/>
                        </a:lnTo>
                        <a:lnTo>
                          <a:pt x="6" y="69"/>
                        </a:lnTo>
                        <a:lnTo>
                          <a:pt x="2" y="73"/>
                        </a:lnTo>
                        <a:lnTo>
                          <a:pt x="2" y="79"/>
                        </a:lnTo>
                        <a:lnTo>
                          <a:pt x="1" y="84"/>
                        </a:lnTo>
                        <a:lnTo>
                          <a:pt x="0" y="90"/>
                        </a:lnTo>
                        <a:lnTo>
                          <a:pt x="0" y="95"/>
                        </a:lnTo>
                        <a:lnTo>
                          <a:pt x="0" y="100"/>
                        </a:lnTo>
                        <a:lnTo>
                          <a:pt x="2" y="107"/>
                        </a:lnTo>
                        <a:lnTo>
                          <a:pt x="5" y="114"/>
                        </a:lnTo>
                        <a:lnTo>
                          <a:pt x="11" y="12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58" name="Freeform 49">
                    <a:extLst>
                      <a:ext uri="{FF2B5EF4-FFF2-40B4-BE49-F238E27FC236}">
                        <a16:creationId xmlns:a16="http://schemas.microsoft.com/office/drawing/2014/main" id="{E5580703-5C0B-B196-B4ED-81CACA46817E}"/>
                      </a:ext>
                    </a:extLst>
                  </p:cNvPr>
                  <p:cNvSpPr>
                    <a:spLocks/>
                  </p:cNvSpPr>
                  <p:nvPr/>
                </p:nvSpPr>
                <p:spPr bwMode="auto">
                  <a:xfrm>
                    <a:off x="4475" y="1634"/>
                    <a:ext cx="25" cy="65"/>
                  </a:xfrm>
                  <a:custGeom>
                    <a:avLst/>
                    <a:gdLst>
                      <a:gd name="T0" fmla="*/ 0 w 75"/>
                      <a:gd name="T1" fmla="*/ 1 h 130"/>
                      <a:gd name="T2" fmla="*/ 0 w 75"/>
                      <a:gd name="T3" fmla="*/ 1 h 130"/>
                      <a:gd name="T4" fmla="*/ 0 w 75"/>
                      <a:gd name="T5" fmla="*/ 1 h 130"/>
                      <a:gd name="T6" fmla="*/ 0 w 75"/>
                      <a:gd name="T7" fmla="*/ 1 h 130"/>
                      <a:gd name="T8" fmla="*/ 0 w 75"/>
                      <a:gd name="T9" fmla="*/ 1 h 130"/>
                      <a:gd name="T10" fmla="*/ 0 w 75"/>
                      <a:gd name="T11" fmla="*/ 1 h 130"/>
                      <a:gd name="T12" fmla="*/ 0 w 75"/>
                      <a:gd name="T13" fmla="*/ 1 h 130"/>
                      <a:gd name="T14" fmla="*/ 0 w 75"/>
                      <a:gd name="T15" fmla="*/ 1 h 130"/>
                      <a:gd name="T16" fmla="*/ 0 w 75"/>
                      <a:gd name="T17" fmla="*/ 1 h 130"/>
                      <a:gd name="T18" fmla="*/ 0 w 75"/>
                      <a:gd name="T19" fmla="*/ 1 h 130"/>
                      <a:gd name="T20" fmla="*/ 0 w 75"/>
                      <a:gd name="T21" fmla="*/ 0 h 130"/>
                      <a:gd name="T22" fmla="*/ 0 w 75"/>
                      <a:gd name="T23" fmla="*/ 1 h 130"/>
                      <a:gd name="T24" fmla="*/ 0 w 75"/>
                      <a:gd name="T25" fmla="*/ 1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
                      <a:gd name="T40" fmla="*/ 0 h 130"/>
                      <a:gd name="T41" fmla="*/ 75 w 75"/>
                      <a:gd name="T42" fmla="*/ 130 h 1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 h="130">
                        <a:moveTo>
                          <a:pt x="47" y="130"/>
                        </a:moveTo>
                        <a:lnTo>
                          <a:pt x="47" y="49"/>
                        </a:lnTo>
                        <a:lnTo>
                          <a:pt x="50" y="48"/>
                        </a:lnTo>
                        <a:lnTo>
                          <a:pt x="55" y="43"/>
                        </a:lnTo>
                        <a:lnTo>
                          <a:pt x="59" y="38"/>
                        </a:lnTo>
                        <a:lnTo>
                          <a:pt x="65" y="31"/>
                        </a:lnTo>
                        <a:lnTo>
                          <a:pt x="68" y="23"/>
                        </a:lnTo>
                        <a:lnTo>
                          <a:pt x="72" y="15"/>
                        </a:lnTo>
                        <a:lnTo>
                          <a:pt x="74" y="7"/>
                        </a:lnTo>
                        <a:lnTo>
                          <a:pt x="75" y="0"/>
                        </a:lnTo>
                        <a:lnTo>
                          <a:pt x="0" y="57"/>
                        </a:lnTo>
                        <a:lnTo>
                          <a:pt x="0" y="81"/>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59" name="Freeform 50">
                    <a:extLst>
                      <a:ext uri="{FF2B5EF4-FFF2-40B4-BE49-F238E27FC236}">
                        <a16:creationId xmlns:a16="http://schemas.microsoft.com/office/drawing/2014/main" id="{E4B07EEE-3996-5324-C6A2-0912E91D434A}"/>
                      </a:ext>
                    </a:extLst>
                  </p:cNvPr>
                  <p:cNvSpPr>
                    <a:spLocks/>
                  </p:cNvSpPr>
                  <p:nvPr/>
                </p:nvSpPr>
                <p:spPr bwMode="auto">
                  <a:xfrm>
                    <a:off x="4456" y="1744"/>
                    <a:ext cx="13" cy="86"/>
                  </a:xfrm>
                  <a:custGeom>
                    <a:avLst/>
                    <a:gdLst>
                      <a:gd name="T0" fmla="*/ 0 w 38"/>
                      <a:gd name="T1" fmla="*/ 1 h 172"/>
                      <a:gd name="T2" fmla="*/ 0 w 38"/>
                      <a:gd name="T3" fmla="*/ 1 h 172"/>
                      <a:gd name="T4" fmla="*/ 0 w 38"/>
                      <a:gd name="T5" fmla="*/ 1 h 172"/>
                      <a:gd name="T6" fmla="*/ 0 w 38"/>
                      <a:gd name="T7" fmla="*/ 1 h 172"/>
                      <a:gd name="T8" fmla="*/ 0 w 38"/>
                      <a:gd name="T9" fmla="*/ 1 h 172"/>
                      <a:gd name="T10" fmla="*/ 0 w 38"/>
                      <a:gd name="T11" fmla="*/ 1 h 172"/>
                      <a:gd name="T12" fmla="*/ 0 w 38"/>
                      <a:gd name="T13" fmla="*/ 1 h 172"/>
                      <a:gd name="T14" fmla="*/ 0 w 38"/>
                      <a:gd name="T15" fmla="*/ 1 h 172"/>
                      <a:gd name="T16" fmla="*/ 0 w 38"/>
                      <a:gd name="T17" fmla="*/ 1 h 172"/>
                      <a:gd name="T18" fmla="*/ 0 w 38"/>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172"/>
                      <a:gd name="T32" fmla="*/ 38 w 38"/>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172">
                        <a:moveTo>
                          <a:pt x="1" y="172"/>
                        </a:moveTo>
                        <a:lnTo>
                          <a:pt x="1" y="172"/>
                        </a:lnTo>
                        <a:lnTo>
                          <a:pt x="0" y="148"/>
                        </a:lnTo>
                        <a:lnTo>
                          <a:pt x="3" y="127"/>
                        </a:lnTo>
                        <a:lnTo>
                          <a:pt x="9" y="106"/>
                        </a:lnTo>
                        <a:lnTo>
                          <a:pt x="17" y="86"/>
                        </a:lnTo>
                        <a:lnTo>
                          <a:pt x="23" y="66"/>
                        </a:lnTo>
                        <a:lnTo>
                          <a:pt x="31" y="45"/>
                        </a:lnTo>
                        <a:lnTo>
                          <a:pt x="36" y="24"/>
                        </a:lnTo>
                        <a:lnTo>
                          <a:pt x="38"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60" name="Freeform 51">
                    <a:extLst>
                      <a:ext uri="{FF2B5EF4-FFF2-40B4-BE49-F238E27FC236}">
                        <a16:creationId xmlns:a16="http://schemas.microsoft.com/office/drawing/2014/main" id="{38B50A6E-ABBF-F46A-D9F3-09403E0A4E31}"/>
                      </a:ext>
                    </a:extLst>
                  </p:cNvPr>
                  <p:cNvSpPr>
                    <a:spLocks/>
                  </p:cNvSpPr>
                  <p:nvPr/>
                </p:nvSpPr>
                <p:spPr bwMode="auto">
                  <a:xfrm>
                    <a:off x="4323" y="1585"/>
                    <a:ext cx="112" cy="253"/>
                  </a:xfrm>
                  <a:custGeom>
                    <a:avLst/>
                    <a:gdLst>
                      <a:gd name="T0" fmla="*/ 0 w 335"/>
                      <a:gd name="T1" fmla="*/ 1 h 506"/>
                      <a:gd name="T2" fmla="*/ 0 w 335"/>
                      <a:gd name="T3" fmla="*/ 1 h 506"/>
                      <a:gd name="T4" fmla="*/ 0 w 335"/>
                      <a:gd name="T5" fmla="*/ 1 h 506"/>
                      <a:gd name="T6" fmla="*/ 0 w 335"/>
                      <a:gd name="T7" fmla="*/ 1 h 506"/>
                      <a:gd name="T8" fmla="*/ 0 w 335"/>
                      <a:gd name="T9" fmla="*/ 1 h 506"/>
                      <a:gd name="T10" fmla="*/ 0 w 335"/>
                      <a:gd name="T11" fmla="*/ 1 h 506"/>
                      <a:gd name="T12" fmla="*/ 0 w 335"/>
                      <a:gd name="T13" fmla="*/ 1 h 506"/>
                      <a:gd name="T14" fmla="*/ 0 w 335"/>
                      <a:gd name="T15" fmla="*/ 1 h 506"/>
                      <a:gd name="T16" fmla="*/ 0 w 335"/>
                      <a:gd name="T17" fmla="*/ 1 h 506"/>
                      <a:gd name="T18" fmla="*/ 0 w 335"/>
                      <a:gd name="T19" fmla="*/ 1 h 506"/>
                      <a:gd name="T20" fmla="*/ 0 w 335"/>
                      <a:gd name="T21" fmla="*/ 1 h 506"/>
                      <a:gd name="T22" fmla="*/ 0 w 335"/>
                      <a:gd name="T23" fmla="*/ 1 h 506"/>
                      <a:gd name="T24" fmla="*/ 0 w 335"/>
                      <a:gd name="T25" fmla="*/ 1 h 506"/>
                      <a:gd name="T26" fmla="*/ 0 w 335"/>
                      <a:gd name="T27" fmla="*/ 1 h 506"/>
                      <a:gd name="T28" fmla="*/ 0 w 335"/>
                      <a:gd name="T29" fmla="*/ 1 h 506"/>
                      <a:gd name="T30" fmla="*/ 0 w 335"/>
                      <a:gd name="T31" fmla="*/ 1 h 506"/>
                      <a:gd name="T32" fmla="*/ 0 w 335"/>
                      <a:gd name="T33" fmla="*/ 1 h 506"/>
                      <a:gd name="T34" fmla="*/ 0 w 335"/>
                      <a:gd name="T35" fmla="*/ 1 h 506"/>
                      <a:gd name="T36" fmla="*/ 0 w 335"/>
                      <a:gd name="T37" fmla="*/ 1 h 506"/>
                      <a:gd name="T38" fmla="*/ 0 w 335"/>
                      <a:gd name="T39" fmla="*/ 1 h 506"/>
                      <a:gd name="T40" fmla="*/ 0 w 335"/>
                      <a:gd name="T41" fmla="*/ 1 h 506"/>
                      <a:gd name="T42" fmla="*/ 0 w 335"/>
                      <a:gd name="T43" fmla="*/ 1 h 506"/>
                      <a:gd name="T44" fmla="*/ 0 w 335"/>
                      <a:gd name="T45" fmla="*/ 1 h 506"/>
                      <a:gd name="T46" fmla="*/ 0 w 335"/>
                      <a:gd name="T47" fmla="*/ 1 h 506"/>
                      <a:gd name="T48" fmla="*/ 0 w 335"/>
                      <a:gd name="T49" fmla="*/ 1 h 506"/>
                      <a:gd name="T50" fmla="*/ 0 w 335"/>
                      <a:gd name="T51" fmla="*/ 1 h 506"/>
                      <a:gd name="T52" fmla="*/ 0 w 335"/>
                      <a:gd name="T53" fmla="*/ 0 h 506"/>
                      <a:gd name="T54" fmla="*/ 0 w 335"/>
                      <a:gd name="T55" fmla="*/ 0 h 506"/>
                      <a:gd name="T56" fmla="*/ 0 w 335"/>
                      <a:gd name="T57" fmla="*/ 1 h 506"/>
                      <a:gd name="T58" fmla="*/ 0 w 335"/>
                      <a:gd name="T59" fmla="*/ 1 h 506"/>
                      <a:gd name="T60" fmla="*/ 0 w 335"/>
                      <a:gd name="T61" fmla="*/ 1 h 506"/>
                      <a:gd name="T62" fmla="*/ 0 w 335"/>
                      <a:gd name="T63" fmla="*/ 1 h 506"/>
                      <a:gd name="T64" fmla="*/ 0 w 335"/>
                      <a:gd name="T65" fmla="*/ 1 h 506"/>
                      <a:gd name="T66" fmla="*/ 0 w 335"/>
                      <a:gd name="T67" fmla="*/ 1 h 506"/>
                      <a:gd name="T68" fmla="*/ 0 w 335"/>
                      <a:gd name="T69" fmla="*/ 1 h 506"/>
                      <a:gd name="T70" fmla="*/ 0 w 335"/>
                      <a:gd name="T71" fmla="*/ 1 h 506"/>
                      <a:gd name="T72" fmla="*/ 0 w 335"/>
                      <a:gd name="T73" fmla="*/ 1 h 506"/>
                      <a:gd name="T74" fmla="*/ 0 w 335"/>
                      <a:gd name="T75" fmla="*/ 1 h 506"/>
                      <a:gd name="T76" fmla="*/ 0 w 335"/>
                      <a:gd name="T77" fmla="*/ 1 h 506"/>
                      <a:gd name="T78" fmla="*/ 0 w 335"/>
                      <a:gd name="T79" fmla="*/ 1 h 506"/>
                      <a:gd name="T80" fmla="*/ 0 w 335"/>
                      <a:gd name="T81" fmla="*/ 1 h 506"/>
                      <a:gd name="T82" fmla="*/ 0 w 335"/>
                      <a:gd name="T83" fmla="*/ 1 h 506"/>
                      <a:gd name="T84" fmla="*/ 0 w 335"/>
                      <a:gd name="T85" fmla="*/ 1 h 506"/>
                      <a:gd name="T86" fmla="*/ 0 w 335"/>
                      <a:gd name="T87" fmla="*/ 1 h 506"/>
                      <a:gd name="T88" fmla="*/ 0 w 335"/>
                      <a:gd name="T89" fmla="*/ 1 h 506"/>
                      <a:gd name="T90" fmla="*/ 0 w 335"/>
                      <a:gd name="T91" fmla="*/ 1 h 506"/>
                      <a:gd name="T92" fmla="*/ 0 w 335"/>
                      <a:gd name="T93" fmla="*/ 1 h 506"/>
                      <a:gd name="T94" fmla="*/ 0 w 335"/>
                      <a:gd name="T95" fmla="*/ 1 h 506"/>
                      <a:gd name="T96" fmla="*/ 0 w 335"/>
                      <a:gd name="T97" fmla="*/ 1 h 506"/>
                      <a:gd name="T98" fmla="*/ 0 w 335"/>
                      <a:gd name="T99" fmla="*/ 1 h 506"/>
                      <a:gd name="T100" fmla="*/ 0 w 335"/>
                      <a:gd name="T101" fmla="*/ 1 h 506"/>
                      <a:gd name="T102" fmla="*/ 0 w 335"/>
                      <a:gd name="T103" fmla="*/ 1 h 506"/>
                      <a:gd name="T104" fmla="*/ 0 w 335"/>
                      <a:gd name="T105" fmla="*/ 1 h 506"/>
                      <a:gd name="T106" fmla="*/ 0 w 335"/>
                      <a:gd name="T107" fmla="*/ 1 h 506"/>
                      <a:gd name="T108" fmla="*/ 0 w 335"/>
                      <a:gd name="T109" fmla="*/ 1 h 506"/>
                      <a:gd name="T110" fmla="*/ 0 w 335"/>
                      <a:gd name="T111" fmla="*/ 1 h 506"/>
                      <a:gd name="T112" fmla="*/ 0 w 335"/>
                      <a:gd name="T113" fmla="*/ 1 h 506"/>
                      <a:gd name="T114" fmla="*/ 0 w 335"/>
                      <a:gd name="T115" fmla="*/ 1 h 506"/>
                      <a:gd name="T116" fmla="*/ 0 w 335"/>
                      <a:gd name="T117" fmla="*/ 1 h 506"/>
                      <a:gd name="T118" fmla="*/ 0 w 335"/>
                      <a:gd name="T119" fmla="*/ 1 h 506"/>
                      <a:gd name="T120" fmla="*/ 0 w 335"/>
                      <a:gd name="T121" fmla="*/ 1 h 506"/>
                      <a:gd name="T122" fmla="*/ 0 w 335"/>
                      <a:gd name="T123" fmla="*/ 1 h 5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35"/>
                      <a:gd name="T187" fmla="*/ 0 h 506"/>
                      <a:gd name="T188" fmla="*/ 335 w 335"/>
                      <a:gd name="T189" fmla="*/ 506 h 5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35" h="506">
                        <a:moveTo>
                          <a:pt x="335" y="506"/>
                        </a:moveTo>
                        <a:lnTo>
                          <a:pt x="335" y="506"/>
                        </a:lnTo>
                        <a:lnTo>
                          <a:pt x="329" y="475"/>
                        </a:lnTo>
                        <a:lnTo>
                          <a:pt x="322" y="444"/>
                        </a:lnTo>
                        <a:lnTo>
                          <a:pt x="315" y="413"/>
                        </a:lnTo>
                        <a:lnTo>
                          <a:pt x="305" y="383"/>
                        </a:lnTo>
                        <a:lnTo>
                          <a:pt x="294" y="351"/>
                        </a:lnTo>
                        <a:lnTo>
                          <a:pt x="282" y="320"/>
                        </a:lnTo>
                        <a:lnTo>
                          <a:pt x="268" y="291"/>
                        </a:lnTo>
                        <a:lnTo>
                          <a:pt x="253" y="261"/>
                        </a:lnTo>
                        <a:lnTo>
                          <a:pt x="236" y="232"/>
                        </a:lnTo>
                        <a:lnTo>
                          <a:pt x="217" y="205"/>
                        </a:lnTo>
                        <a:lnTo>
                          <a:pt x="197" y="178"/>
                        </a:lnTo>
                        <a:lnTo>
                          <a:pt x="174" y="153"/>
                        </a:lnTo>
                        <a:lnTo>
                          <a:pt x="150" y="128"/>
                        </a:lnTo>
                        <a:lnTo>
                          <a:pt x="123" y="105"/>
                        </a:lnTo>
                        <a:lnTo>
                          <a:pt x="95" y="85"/>
                        </a:lnTo>
                        <a:lnTo>
                          <a:pt x="65" y="65"/>
                        </a:lnTo>
                        <a:lnTo>
                          <a:pt x="62" y="57"/>
                        </a:lnTo>
                        <a:lnTo>
                          <a:pt x="56" y="48"/>
                        </a:lnTo>
                        <a:lnTo>
                          <a:pt x="47" y="37"/>
                        </a:lnTo>
                        <a:lnTo>
                          <a:pt x="36" y="26"/>
                        </a:lnTo>
                        <a:lnTo>
                          <a:pt x="24" y="16"/>
                        </a:lnTo>
                        <a:lnTo>
                          <a:pt x="14" y="8"/>
                        </a:lnTo>
                        <a:lnTo>
                          <a:pt x="5" y="2"/>
                        </a:lnTo>
                        <a:lnTo>
                          <a:pt x="0" y="0"/>
                        </a:lnTo>
                        <a:lnTo>
                          <a:pt x="2" y="19"/>
                        </a:lnTo>
                        <a:lnTo>
                          <a:pt x="9" y="39"/>
                        </a:lnTo>
                        <a:lnTo>
                          <a:pt x="20" y="62"/>
                        </a:lnTo>
                        <a:lnTo>
                          <a:pt x="32" y="83"/>
                        </a:lnTo>
                        <a:lnTo>
                          <a:pt x="47" y="104"/>
                        </a:lnTo>
                        <a:lnTo>
                          <a:pt x="62" y="123"/>
                        </a:lnTo>
                        <a:lnTo>
                          <a:pt x="78" y="141"/>
                        </a:lnTo>
                        <a:lnTo>
                          <a:pt x="93" y="155"/>
                        </a:lnTo>
                        <a:lnTo>
                          <a:pt x="105" y="165"/>
                        </a:lnTo>
                        <a:lnTo>
                          <a:pt x="118" y="176"/>
                        </a:lnTo>
                        <a:lnTo>
                          <a:pt x="133" y="187"/>
                        </a:lnTo>
                        <a:lnTo>
                          <a:pt x="146" y="198"/>
                        </a:lnTo>
                        <a:lnTo>
                          <a:pt x="161" y="209"/>
                        </a:lnTo>
                        <a:lnTo>
                          <a:pt x="176" y="221"/>
                        </a:lnTo>
                        <a:lnTo>
                          <a:pt x="190" y="232"/>
                        </a:lnTo>
                        <a:lnTo>
                          <a:pt x="205" y="243"/>
                        </a:lnTo>
                        <a:lnTo>
                          <a:pt x="218" y="256"/>
                        </a:lnTo>
                        <a:lnTo>
                          <a:pt x="232" y="268"/>
                        </a:lnTo>
                        <a:lnTo>
                          <a:pt x="244" y="281"/>
                        </a:lnTo>
                        <a:lnTo>
                          <a:pt x="255" y="294"/>
                        </a:lnTo>
                        <a:lnTo>
                          <a:pt x="266" y="308"/>
                        </a:lnTo>
                        <a:lnTo>
                          <a:pt x="275" y="321"/>
                        </a:lnTo>
                        <a:lnTo>
                          <a:pt x="283" y="336"/>
                        </a:lnTo>
                        <a:lnTo>
                          <a:pt x="289" y="351"/>
                        </a:lnTo>
                        <a:lnTo>
                          <a:pt x="290" y="370"/>
                        </a:lnTo>
                        <a:lnTo>
                          <a:pt x="288" y="396"/>
                        </a:lnTo>
                        <a:lnTo>
                          <a:pt x="284" y="424"/>
                        </a:lnTo>
                        <a:lnTo>
                          <a:pt x="279" y="452"/>
                        </a:lnTo>
                        <a:lnTo>
                          <a:pt x="272" y="477"/>
                        </a:lnTo>
                        <a:lnTo>
                          <a:pt x="266" y="495"/>
                        </a:lnTo>
                        <a:lnTo>
                          <a:pt x="262" y="503"/>
                        </a:lnTo>
                        <a:lnTo>
                          <a:pt x="261" y="49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61" name="Freeform 52">
                    <a:extLst>
                      <a:ext uri="{FF2B5EF4-FFF2-40B4-BE49-F238E27FC236}">
                        <a16:creationId xmlns:a16="http://schemas.microsoft.com/office/drawing/2014/main" id="{D8E6DB41-2FAA-7980-1EEC-7AE31F99A79E}"/>
                      </a:ext>
                    </a:extLst>
                  </p:cNvPr>
                  <p:cNvSpPr>
                    <a:spLocks/>
                  </p:cNvSpPr>
                  <p:nvPr/>
                </p:nvSpPr>
                <p:spPr bwMode="auto">
                  <a:xfrm>
                    <a:off x="4409" y="1568"/>
                    <a:ext cx="26" cy="167"/>
                  </a:xfrm>
                  <a:custGeom>
                    <a:avLst/>
                    <a:gdLst>
                      <a:gd name="T0" fmla="*/ 0 w 78"/>
                      <a:gd name="T1" fmla="*/ 1 h 334"/>
                      <a:gd name="T2" fmla="*/ 0 w 78"/>
                      <a:gd name="T3" fmla="*/ 1 h 334"/>
                      <a:gd name="T4" fmla="*/ 0 w 78"/>
                      <a:gd name="T5" fmla="*/ 1 h 334"/>
                      <a:gd name="T6" fmla="*/ 0 w 78"/>
                      <a:gd name="T7" fmla="*/ 1 h 334"/>
                      <a:gd name="T8" fmla="*/ 0 w 78"/>
                      <a:gd name="T9" fmla="*/ 1 h 334"/>
                      <a:gd name="T10" fmla="*/ 0 w 78"/>
                      <a:gd name="T11" fmla="*/ 1 h 334"/>
                      <a:gd name="T12" fmla="*/ 0 w 78"/>
                      <a:gd name="T13" fmla="*/ 1 h 334"/>
                      <a:gd name="T14" fmla="*/ 0 w 78"/>
                      <a:gd name="T15" fmla="*/ 1 h 334"/>
                      <a:gd name="T16" fmla="*/ 0 w 78"/>
                      <a:gd name="T17" fmla="*/ 1 h 334"/>
                      <a:gd name="T18" fmla="*/ 0 w 78"/>
                      <a:gd name="T19" fmla="*/ 1 h 334"/>
                      <a:gd name="T20" fmla="*/ 0 w 78"/>
                      <a:gd name="T21" fmla="*/ 1 h 334"/>
                      <a:gd name="T22" fmla="*/ 0 w 78"/>
                      <a:gd name="T23" fmla="*/ 1 h 334"/>
                      <a:gd name="T24" fmla="*/ 0 w 78"/>
                      <a:gd name="T25" fmla="*/ 1 h 334"/>
                      <a:gd name="T26" fmla="*/ 0 w 78"/>
                      <a:gd name="T27" fmla="*/ 1 h 334"/>
                      <a:gd name="T28" fmla="*/ 0 w 78"/>
                      <a:gd name="T29" fmla="*/ 1 h 334"/>
                      <a:gd name="T30" fmla="*/ 0 w 78"/>
                      <a:gd name="T31" fmla="*/ 1 h 334"/>
                      <a:gd name="T32" fmla="*/ 0 w 78"/>
                      <a:gd name="T33" fmla="*/ 1 h 334"/>
                      <a:gd name="T34" fmla="*/ 0 w 78"/>
                      <a:gd name="T35" fmla="*/ 0 h 334"/>
                      <a:gd name="T36" fmla="*/ 0 w 78"/>
                      <a:gd name="T37" fmla="*/ 0 h 334"/>
                      <a:gd name="T38" fmla="*/ 0 w 78"/>
                      <a:gd name="T39" fmla="*/ 1 h 334"/>
                      <a:gd name="T40" fmla="*/ 0 w 78"/>
                      <a:gd name="T41" fmla="*/ 1 h 334"/>
                      <a:gd name="T42" fmla="*/ 0 w 78"/>
                      <a:gd name="T43" fmla="*/ 1 h 334"/>
                      <a:gd name="T44" fmla="*/ 0 w 78"/>
                      <a:gd name="T45" fmla="*/ 1 h 334"/>
                      <a:gd name="T46" fmla="*/ 0 w 78"/>
                      <a:gd name="T47" fmla="*/ 1 h 334"/>
                      <a:gd name="T48" fmla="*/ 0 w 78"/>
                      <a:gd name="T49" fmla="*/ 1 h 334"/>
                      <a:gd name="T50" fmla="*/ 0 w 78"/>
                      <a:gd name="T51" fmla="*/ 1 h 334"/>
                      <a:gd name="T52" fmla="*/ 0 w 78"/>
                      <a:gd name="T53" fmla="*/ 1 h 334"/>
                      <a:gd name="T54" fmla="*/ 0 w 78"/>
                      <a:gd name="T55" fmla="*/ 1 h 334"/>
                      <a:gd name="T56" fmla="*/ 0 w 78"/>
                      <a:gd name="T57" fmla="*/ 1 h 334"/>
                      <a:gd name="T58" fmla="*/ 0 w 78"/>
                      <a:gd name="T59" fmla="*/ 1 h 334"/>
                      <a:gd name="T60" fmla="*/ 0 w 78"/>
                      <a:gd name="T61" fmla="*/ 1 h 334"/>
                      <a:gd name="T62" fmla="*/ 0 w 78"/>
                      <a:gd name="T63" fmla="*/ 1 h 334"/>
                      <a:gd name="T64" fmla="*/ 0 w 78"/>
                      <a:gd name="T65" fmla="*/ 1 h 334"/>
                      <a:gd name="T66" fmla="*/ 0 w 78"/>
                      <a:gd name="T67" fmla="*/ 1 h 334"/>
                      <a:gd name="T68" fmla="*/ 0 w 78"/>
                      <a:gd name="T69" fmla="*/ 1 h 3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334"/>
                      <a:gd name="T107" fmla="*/ 78 w 78"/>
                      <a:gd name="T108" fmla="*/ 334 h 3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334">
                        <a:moveTo>
                          <a:pt x="13" y="334"/>
                        </a:moveTo>
                        <a:lnTo>
                          <a:pt x="13" y="334"/>
                        </a:lnTo>
                        <a:lnTo>
                          <a:pt x="12" y="315"/>
                        </a:lnTo>
                        <a:lnTo>
                          <a:pt x="11" y="293"/>
                        </a:lnTo>
                        <a:lnTo>
                          <a:pt x="8" y="272"/>
                        </a:lnTo>
                        <a:lnTo>
                          <a:pt x="6" y="248"/>
                        </a:lnTo>
                        <a:lnTo>
                          <a:pt x="4" y="223"/>
                        </a:lnTo>
                        <a:lnTo>
                          <a:pt x="2" y="198"/>
                        </a:lnTo>
                        <a:lnTo>
                          <a:pt x="0" y="173"/>
                        </a:lnTo>
                        <a:lnTo>
                          <a:pt x="0" y="148"/>
                        </a:lnTo>
                        <a:lnTo>
                          <a:pt x="2" y="124"/>
                        </a:lnTo>
                        <a:lnTo>
                          <a:pt x="4" y="102"/>
                        </a:lnTo>
                        <a:lnTo>
                          <a:pt x="9" y="79"/>
                        </a:lnTo>
                        <a:lnTo>
                          <a:pt x="16" y="59"/>
                        </a:lnTo>
                        <a:lnTo>
                          <a:pt x="27" y="41"/>
                        </a:lnTo>
                        <a:lnTo>
                          <a:pt x="41" y="24"/>
                        </a:lnTo>
                        <a:lnTo>
                          <a:pt x="58" y="10"/>
                        </a:lnTo>
                        <a:lnTo>
                          <a:pt x="78" y="0"/>
                        </a:lnTo>
                        <a:lnTo>
                          <a:pt x="77" y="20"/>
                        </a:lnTo>
                        <a:lnTo>
                          <a:pt x="76" y="41"/>
                        </a:lnTo>
                        <a:lnTo>
                          <a:pt x="72" y="61"/>
                        </a:lnTo>
                        <a:lnTo>
                          <a:pt x="69" y="83"/>
                        </a:lnTo>
                        <a:lnTo>
                          <a:pt x="64" y="103"/>
                        </a:lnTo>
                        <a:lnTo>
                          <a:pt x="60" y="124"/>
                        </a:lnTo>
                        <a:lnTo>
                          <a:pt x="54" y="146"/>
                        </a:lnTo>
                        <a:lnTo>
                          <a:pt x="49" y="167"/>
                        </a:lnTo>
                        <a:lnTo>
                          <a:pt x="43" y="189"/>
                        </a:lnTo>
                        <a:lnTo>
                          <a:pt x="37" y="211"/>
                        </a:lnTo>
                        <a:lnTo>
                          <a:pt x="32" y="231"/>
                        </a:lnTo>
                        <a:lnTo>
                          <a:pt x="27" y="252"/>
                        </a:lnTo>
                        <a:lnTo>
                          <a:pt x="23" y="273"/>
                        </a:lnTo>
                        <a:lnTo>
                          <a:pt x="18" y="293"/>
                        </a:lnTo>
                        <a:lnTo>
                          <a:pt x="15" y="314"/>
                        </a:lnTo>
                        <a:lnTo>
                          <a:pt x="13" y="33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62" name="Freeform 53">
                    <a:extLst>
                      <a:ext uri="{FF2B5EF4-FFF2-40B4-BE49-F238E27FC236}">
                        <a16:creationId xmlns:a16="http://schemas.microsoft.com/office/drawing/2014/main" id="{022A8D9E-C591-922F-DAE9-BCDDD42F436D}"/>
                      </a:ext>
                    </a:extLst>
                  </p:cNvPr>
                  <p:cNvSpPr>
                    <a:spLocks/>
                  </p:cNvSpPr>
                  <p:nvPr/>
                </p:nvSpPr>
                <p:spPr bwMode="auto">
                  <a:xfrm>
                    <a:off x="4432" y="1703"/>
                    <a:ext cx="19" cy="107"/>
                  </a:xfrm>
                  <a:custGeom>
                    <a:avLst/>
                    <a:gdLst>
                      <a:gd name="T0" fmla="*/ 0 w 56"/>
                      <a:gd name="T1" fmla="*/ 0 h 213"/>
                      <a:gd name="T2" fmla="*/ 0 w 56"/>
                      <a:gd name="T3" fmla="*/ 0 h 213"/>
                      <a:gd name="T4" fmla="*/ 0 w 56"/>
                      <a:gd name="T5" fmla="*/ 1 h 213"/>
                      <a:gd name="T6" fmla="*/ 0 w 56"/>
                      <a:gd name="T7" fmla="*/ 1 h 213"/>
                      <a:gd name="T8" fmla="*/ 0 w 56"/>
                      <a:gd name="T9" fmla="*/ 1 h 213"/>
                      <a:gd name="T10" fmla="*/ 0 w 56"/>
                      <a:gd name="T11" fmla="*/ 1 h 213"/>
                      <a:gd name="T12" fmla="*/ 0 w 56"/>
                      <a:gd name="T13" fmla="*/ 1 h 213"/>
                      <a:gd name="T14" fmla="*/ 0 w 56"/>
                      <a:gd name="T15" fmla="*/ 1 h 213"/>
                      <a:gd name="T16" fmla="*/ 0 w 56"/>
                      <a:gd name="T17" fmla="*/ 1 h 213"/>
                      <a:gd name="T18" fmla="*/ 0 w 56"/>
                      <a:gd name="T19" fmla="*/ 1 h 213"/>
                      <a:gd name="T20" fmla="*/ 0 w 56"/>
                      <a:gd name="T21" fmla="*/ 1 h 213"/>
                      <a:gd name="T22" fmla="*/ 0 w 56"/>
                      <a:gd name="T23" fmla="*/ 1 h 213"/>
                      <a:gd name="T24" fmla="*/ 0 w 56"/>
                      <a:gd name="T25" fmla="*/ 1 h 213"/>
                      <a:gd name="T26" fmla="*/ 0 w 56"/>
                      <a:gd name="T27" fmla="*/ 1 h 213"/>
                      <a:gd name="T28" fmla="*/ 0 w 56"/>
                      <a:gd name="T29" fmla="*/ 1 h 213"/>
                      <a:gd name="T30" fmla="*/ 0 w 56"/>
                      <a:gd name="T31" fmla="*/ 1 h 213"/>
                      <a:gd name="T32" fmla="*/ 0 w 56"/>
                      <a:gd name="T33" fmla="*/ 1 h 213"/>
                      <a:gd name="T34" fmla="*/ 0 w 56"/>
                      <a:gd name="T35" fmla="*/ 1 h 213"/>
                      <a:gd name="T36" fmla="*/ 0 w 56"/>
                      <a:gd name="T37" fmla="*/ 1 h 213"/>
                      <a:gd name="T38" fmla="*/ 0 w 56"/>
                      <a:gd name="T39" fmla="*/ 1 h 213"/>
                      <a:gd name="T40" fmla="*/ 0 w 56"/>
                      <a:gd name="T41" fmla="*/ 1 h 213"/>
                      <a:gd name="T42" fmla="*/ 0 w 56"/>
                      <a:gd name="T43" fmla="*/ 1 h 213"/>
                      <a:gd name="T44" fmla="*/ 0 w 56"/>
                      <a:gd name="T45" fmla="*/ 1 h 2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6"/>
                      <a:gd name="T70" fmla="*/ 0 h 213"/>
                      <a:gd name="T71" fmla="*/ 56 w 56"/>
                      <a:gd name="T72" fmla="*/ 213 h 2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6" h="213">
                        <a:moveTo>
                          <a:pt x="0" y="0"/>
                        </a:moveTo>
                        <a:lnTo>
                          <a:pt x="0" y="0"/>
                        </a:lnTo>
                        <a:lnTo>
                          <a:pt x="0" y="14"/>
                        </a:lnTo>
                        <a:lnTo>
                          <a:pt x="2" y="28"/>
                        </a:lnTo>
                        <a:lnTo>
                          <a:pt x="4" y="41"/>
                        </a:lnTo>
                        <a:lnTo>
                          <a:pt x="7" y="54"/>
                        </a:lnTo>
                        <a:lnTo>
                          <a:pt x="11" y="67"/>
                        </a:lnTo>
                        <a:lnTo>
                          <a:pt x="14" y="80"/>
                        </a:lnTo>
                        <a:lnTo>
                          <a:pt x="19" y="93"/>
                        </a:lnTo>
                        <a:lnTo>
                          <a:pt x="23" y="107"/>
                        </a:lnTo>
                        <a:lnTo>
                          <a:pt x="27" y="119"/>
                        </a:lnTo>
                        <a:lnTo>
                          <a:pt x="31" y="133"/>
                        </a:lnTo>
                        <a:lnTo>
                          <a:pt x="35" y="145"/>
                        </a:lnTo>
                        <a:lnTo>
                          <a:pt x="39" y="159"/>
                        </a:lnTo>
                        <a:lnTo>
                          <a:pt x="41" y="173"/>
                        </a:lnTo>
                        <a:lnTo>
                          <a:pt x="44" y="186"/>
                        </a:lnTo>
                        <a:lnTo>
                          <a:pt x="46" y="200"/>
                        </a:lnTo>
                        <a:lnTo>
                          <a:pt x="46" y="213"/>
                        </a:lnTo>
                        <a:lnTo>
                          <a:pt x="47" y="205"/>
                        </a:lnTo>
                        <a:lnTo>
                          <a:pt x="51" y="196"/>
                        </a:lnTo>
                        <a:lnTo>
                          <a:pt x="55" y="187"/>
                        </a:lnTo>
                        <a:lnTo>
                          <a:pt x="56"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63" name="Freeform 54">
                    <a:extLst>
                      <a:ext uri="{FF2B5EF4-FFF2-40B4-BE49-F238E27FC236}">
                        <a16:creationId xmlns:a16="http://schemas.microsoft.com/office/drawing/2014/main" id="{52F853E1-5C84-38F0-E986-C20173E7E88B}"/>
                      </a:ext>
                    </a:extLst>
                  </p:cNvPr>
                  <p:cNvSpPr>
                    <a:spLocks/>
                  </p:cNvSpPr>
                  <p:nvPr/>
                </p:nvSpPr>
                <p:spPr bwMode="auto">
                  <a:xfrm>
                    <a:off x="4466" y="1773"/>
                    <a:ext cx="34" cy="37"/>
                  </a:xfrm>
                  <a:custGeom>
                    <a:avLst/>
                    <a:gdLst>
                      <a:gd name="T0" fmla="*/ 0 w 103"/>
                      <a:gd name="T1" fmla="*/ 0 h 73"/>
                      <a:gd name="T2" fmla="*/ 0 w 103"/>
                      <a:gd name="T3" fmla="*/ 1 h 73"/>
                      <a:gd name="T4" fmla="*/ 0 w 103"/>
                      <a:gd name="T5" fmla="*/ 1 h 73"/>
                      <a:gd name="T6" fmla="*/ 0 w 103"/>
                      <a:gd name="T7" fmla="*/ 1 h 73"/>
                      <a:gd name="T8" fmla="*/ 0 w 103"/>
                      <a:gd name="T9" fmla="*/ 1 h 73"/>
                      <a:gd name="T10" fmla="*/ 0 w 103"/>
                      <a:gd name="T11" fmla="*/ 1 h 73"/>
                      <a:gd name="T12" fmla="*/ 0 w 103"/>
                      <a:gd name="T13" fmla="*/ 1 h 73"/>
                      <a:gd name="T14" fmla="*/ 0 w 103"/>
                      <a:gd name="T15" fmla="*/ 1 h 73"/>
                      <a:gd name="T16" fmla="*/ 0 w 103"/>
                      <a:gd name="T17" fmla="*/ 1 h 73"/>
                      <a:gd name="T18" fmla="*/ 0 w 103"/>
                      <a:gd name="T19" fmla="*/ 1 h 73"/>
                      <a:gd name="T20" fmla="*/ 0 w 103"/>
                      <a:gd name="T21" fmla="*/ 1 h 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3"/>
                      <a:gd name="T34" fmla="*/ 0 h 73"/>
                      <a:gd name="T35" fmla="*/ 103 w 103"/>
                      <a:gd name="T36" fmla="*/ 73 h 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3" h="73">
                        <a:moveTo>
                          <a:pt x="103" y="0"/>
                        </a:moveTo>
                        <a:lnTo>
                          <a:pt x="84" y="33"/>
                        </a:lnTo>
                        <a:lnTo>
                          <a:pt x="71" y="42"/>
                        </a:lnTo>
                        <a:lnTo>
                          <a:pt x="58" y="52"/>
                        </a:lnTo>
                        <a:lnTo>
                          <a:pt x="46" y="61"/>
                        </a:lnTo>
                        <a:lnTo>
                          <a:pt x="36" y="69"/>
                        </a:lnTo>
                        <a:lnTo>
                          <a:pt x="26" y="73"/>
                        </a:lnTo>
                        <a:lnTo>
                          <a:pt x="16" y="73"/>
                        </a:lnTo>
                        <a:lnTo>
                          <a:pt x="8" y="68"/>
                        </a:lnTo>
                        <a:lnTo>
                          <a:pt x="0" y="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64" name="Freeform 55">
                    <a:extLst>
                      <a:ext uri="{FF2B5EF4-FFF2-40B4-BE49-F238E27FC236}">
                        <a16:creationId xmlns:a16="http://schemas.microsoft.com/office/drawing/2014/main" id="{8BA3EAF1-0232-4D55-F264-1382DF5D1446}"/>
                      </a:ext>
                    </a:extLst>
                  </p:cNvPr>
                  <p:cNvSpPr>
                    <a:spLocks/>
                  </p:cNvSpPr>
                  <p:nvPr/>
                </p:nvSpPr>
                <p:spPr bwMode="auto">
                  <a:xfrm>
                    <a:off x="4582" y="1728"/>
                    <a:ext cx="27" cy="102"/>
                  </a:xfrm>
                  <a:custGeom>
                    <a:avLst/>
                    <a:gdLst>
                      <a:gd name="T0" fmla="*/ 0 w 82"/>
                      <a:gd name="T1" fmla="*/ 0 h 205"/>
                      <a:gd name="T2" fmla="*/ 0 w 82"/>
                      <a:gd name="T3" fmla="*/ 0 h 205"/>
                      <a:gd name="T4" fmla="*/ 0 w 82"/>
                      <a:gd name="T5" fmla="*/ 0 h 205"/>
                      <a:gd name="T6" fmla="*/ 0 w 82"/>
                      <a:gd name="T7" fmla="*/ 0 h 205"/>
                      <a:gd name="T8" fmla="*/ 0 w 82"/>
                      <a:gd name="T9" fmla="*/ 0 h 205"/>
                      <a:gd name="T10" fmla="*/ 0 w 82"/>
                      <a:gd name="T11" fmla="*/ 0 h 205"/>
                      <a:gd name="T12" fmla="*/ 0 w 82"/>
                      <a:gd name="T13" fmla="*/ 0 h 205"/>
                      <a:gd name="T14" fmla="*/ 0 w 82"/>
                      <a:gd name="T15" fmla="*/ 0 h 205"/>
                      <a:gd name="T16" fmla="*/ 0 w 82"/>
                      <a:gd name="T17" fmla="*/ 0 h 205"/>
                      <a:gd name="T18" fmla="*/ 0 w 82"/>
                      <a:gd name="T19" fmla="*/ 0 h 205"/>
                      <a:gd name="T20" fmla="*/ 0 w 82"/>
                      <a:gd name="T21" fmla="*/ 0 h 205"/>
                      <a:gd name="T22" fmla="*/ 0 w 82"/>
                      <a:gd name="T23" fmla="*/ 0 h 205"/>
                      <a:gd name="T24" fmla="*/ 0 w 82"/>
                      <a:gd name="T25" fmla="*/ 0 h 205"/>
                      <a:gd name="T26" fmla="*/ 0 w 82"/>
                      <a:gd name="T27" fmla="*/ 0 h 205"/>
                      <a:gd name="T28" fmla="*/ 0 w 82"/>
                      <a:gd name="T29" fmla="*/ 0 h 205"/>
                      <a:gd name="T30" fmla="*/ 0 w 82"/>
                      <a:gd name="T31" fmla="*/ 0 h 205"/>
                      <a:gd name="T32" fmla="*/ 0 w 82"/>
                      <a:gd name="T33" fmla="*/ 0 h 205"/>
                      <a:gd name="T34" fmla="*/ 0 w 82"/>
                      <a:gd name="T35" fmla="*/ 0 h 205"/>
                      <a:gd name="T36" fmla="*/ 0 w 82"/>
                      <a:gd name="T37" fmla="*/ 0 h 205"/>
                      <a:gd name="T38" fmla="*/ 0 w 82"/>
                      <a:gd name="T39" fmla="*/ 0 h 205"/>
                      <a:gd name="T40" fmla="*/ 0 w 82"/>
                      <a:gd name="T41" fmla="*/ 0 h 205"/>
                      <a:gd name="T42" fmla="*/ 0 w 82"/>
                      <a:gd name="T43" fmla="*/ 0 h 205"/>
                      <a:gd name="T44" fmla="*/ 0 w 82"/>
                      <a:gd name="T45" fmla="*/ 0 h 205"/>
                      <a:gd name="T46" fmla="*/ 0 w 82"/>
                      <a:gd name="T47" fmla="*/ 0 h 205"/>
                      <a:gd name="T48" fmla="*/ 0 w 82"/>
                      <a:gd name="T49" fmla="*/ 0 h 205"/>
                      <a:gd name="T50" fmla="*/ 0 w 82"/>
                      <a:gd name="T51" fmla="*/ 0 h 205"/>
                      <a:gd name="T52" fmla="*/ 0 w 82"/>
                      <a:gd name="T53" fmla="*/ 0 h 205"/>
                      <a:gd name="T54" fmla="*/ 0 w 82"/>
                      <a:gd name="T55" fmla="*/ 0 h 205"/>
                      <a:gd name="T56" fmla="*/ 0 w 82"/>
                      <a:gd name="T57" fmla="*/ 0 h 205"/>
                      <a:gd name="T58" fmla="*/ 0 w 82"/>
                      <a:gd name="T59" fmla="*/ 0 h 205"/>
                      <a:gd name="T60" fmla="*/ 0 w 82"/>
                      <a:gd name="T61" fmla="*/ 0 h 205"/>
                      <a:gd name="T62" fmla="*/ 0 w 82"/>
                      <a:gd name="T63" fmla="*/ 0 h 205"/>
                      <a:gd name="T64" fmla="*/ 0 w 82"/>
                      <a:gd name="T65" fmla="*/ 0 h 205"/>
                      <a:gd name="T66" fmla="*/ 0 w 82"/>
                      <a:gd name="T67" fmla="*/ 0 h 205"/>
                      <a:gd name="T68" fmla="*/ 0 w 82"/>
                      <a:gd name="T69" fmla="*/ 0 h 205"/>
                      <a:gd name="T70" fmla="*/ 0 w 82"/>
                      <a:gd name="T71" fmla="*/ 0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205"/>
                      <a:gd name="T110" fmla="*/ 82 w 82"/>
                      <a:gd name="T111" fmla="*/ 205 h 20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205">
                        <a:moveTo>
                          <a:pt x="82" y="0"/>
                        </a:moveTo>
                        <a:lnTo>
                          <a:pt x="82" y="0"/>
                        </a:lnTo>
                        <a:lnTo>
                          <a:pt x="79" y="8"/>
                        </a:lnTo>
                        <a:lnTo>
                          <a:pt x="76" y="18"/>
                        </a:lnTo>
                        <a:lnTo>
                          <a:pt x="73" y="31"/>
                        </a:lnTo>
                        <a:lnTo>
                          <a:pt x="71" y="47"/>
                        </a:lnTo>
                        <a:lnTo>
                          <a:pt x="68" y="62"/>
                        </a:lnTo>
                        <a:lnTo>
                          <a:pt x="65" y="79"/>
                        </a:lnTo>
                        <a:lnTo>
                          <a:pt x="63" y="98"/>
                        </a:lnTo>
                        <a:lnTo>
                          <a:pt x="60" y="115"/>
                        </a:lnTo>
                        <a:lnTo>
                          <a:pt x="56" y="133"/>
                        </a:lnTo>
                        <a:lnTo>
                          <a:pt x="53" y="148"/>
                        </a:lnTo>
                        <a:lnTo>
                          <a:pt x="49" y="164"/>
                        </a:lnTo>
                        <a:lnTo>
                          <a:pt x="44" y="178"/>
                        </a:lnTo>
                        <a:lnTo>
                          <a:pt x="39" y="189"/>
                        </a:lnTo>
                        <a:lnTo>
                          <a:pt x="33" y="197"/>
                        </a:lnTo>
                        <a:lnTo>
                          <a:pt x="25" y="203"/>
                        </a:lnTo>
                        <a:lnTo>
                          <a:pt x="17" y="205"/>
                        </a:lnTo>
                        <a:lnTo>
                          <a:pt x="17" y="193"/>
                        </a:lnTo>
                        <a:lnTo>
                          <a:pt x="16" y="181"/>
                        </a:lnTo>
                        <a:lnTo>
                          <a:pt x="14" y="171"/>
                        </a:lnTo>
                        <a:lnTo>
                          <a:pt x="13" y="160"/>
                        </a:lnTo>
                        <a:lnTo>
                          <a:pt x="11" y="150"/>
                        </a:lnTo>
                        <a:lnTo>
                          <a:pt x="8" y="138"/>
                        </a:lnTo>
                        <a:lnTo>
                          <a:pt x="7" y="127"/>
                        </a:lnTo>
                        <a:lnTo>
                          <a:pt x="7" y="116"/>
                        </a:lnTo>
                        <a:lnTo>
                          <a:pt x="4" y="111"/>
                        </a:lnTo>
                        <a:lnTo>
                          <a:pt x="3" y="104"/>
                        </a:lnTo>
                        <a:lnTo>
                          <a:pt x="0" y="95"/>
                        </a:lnTo>
                        <a:lnTo>
                          <a:pt x="0" y="85"/>
                        </a:lnTo>
                        <a:lnTo>
                          <a:pt x="0" y="75"/>
                        </a:lnTo>
                        <a:lnTo>
                          <a:pt x="3" y="65"/>
                        </a:lnTo>
                        <a:lnTo>
                          <a:pt x="4" y="57"/>
                        </a:lnTo>
                        <a:lnTo>
                          <a:pt x="7" y="4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65" name="Freeform 56">
                    <a:extLst>
                      <a:ext uri="{FF2B5EF4-FFF2-40B4-BE49-F238E27FC236}">
                        <a16:creationId xmlns:a16="http://schemas.microsoft.com/office/drawing/2014/main" id="{4160326E-8836-941A-D136-A95AD5F53210}"/>
                      </a:ext>
                    </a:extLst>
                  </p:cNvPr>
                  <p:cNvSpPr>
                    <a:spLocks/>
                  </p:cNvSpPr>
                  <p:nvPr/>
                </p:nvSpPr>
                <p:spPr bwMode="auto">
                  <a:xfrm>
                    <a:off x="4369" y="1695"/>
                    <a:ext cx="32" cy="139"/>
                  </a:xfrm>
                  <a:custGeom>
                    <a:avLst/>
                    <a:gdLst>
                      <a:gd name="T0" fmla="*/ 0 w 94"/>
                      <a:gd name="T1" fmla="*/ 1 h 277"/>
                      <a:gd name="T2" fmla="*/ 0 w 94"/>
                      <a:gd name="T3" fmla="*/ 1 h 277"/>
                      <a:gd name="T4" fmla="*/ 0 w 94"/>
                      <a:gd name="T5" fmla="*/ 1 h 277"/>
                      <a:gd name="T6" fmla="*/ 0 w 94"/>
                      <a:gd name="T7" fmla="*/ 1 h 277"/>
                      <a:gd name="T8" fmla="*/ 0 w 94"/>
                      <a:gd name="T9" fmla="*/ 1 h 277"/>
                      <a:gd name="T10" fmla="*/ 0 w 94"/>
                      <a:gd name="T11" fmla="*/ 1 h 277"/>
                      <a:gd name="T12" fmla="*/ 0 w 94"/>
                      <a:gd name="T13" fmla="*/ 1 h 277"/>
                      <a:gd name="T14" fmla="*/ 0 w 94"/>
                      <a:gd name="T15" fmla="*/ 1 h 277"/>
                      <a:gd name="T16" fmla="*/ 0 w 94"/>
                      <a:gd name="T17" fmla="*/ 1 h 277"/>
                      <a:gd name="T18" fmla="*/ 0 w 94"/>
                      <a:gd name="T19" fmla="*/ 1 h 277"/>
                      <a:gd name="T20" fmla="*/ 0 w 94"/>
                      <a:gd name="T21" fmla="*/ 1 h 277"/>
                      <a:gd name="T22" fmla="*/ 0 w 94"/>
                      <a:gd name="T23" fmla="*/ 1 h 277"/>
                      <a:gd name="T24" fmla="*/ 0 w 94"/>
                      <a:gd name="T25" fmla="*/ 1 h 277"/>
                      <a:gd name="T26" fmla="*/ 0 w 94"/>
                      <a:gd name="T27" fmla="*/ 1 h 277"/>
                      <a:gd name="T28" fmla="*/ 0 w 94"/>
                      <a:gd name="T29" fmla="*/ 1 h 277"/>
                      <a:gd name="T30" fmla="*/ 0 w 94"/>
                      <a:gd name="T31" fmla="*/ 1 h 277"/>
                      <a:gd name="T32" fmla="*/ 0 w 94"/>
                      <a:gd name="T33" fmla="*/ 1 h 277"/>
                      <a:gd name="T34" fmla="*/ 0 w 94"/>
                      <a:gd name="T35" fmla="*/ 1 h 277"/>
                      <a:gd name="T36" fmla="*/ 0 w 94"/>
                      <a:gd name="T37" fmla="*/ 1 h 277"/>
                      <a:gd name="T38" fmla="*/ 0 w 94"/>
                      <a:gd name="T39" fmla="*/ 1 h 277"/>
                      <a:gd name="T40" fmla="*/ 0 w 94"/>
                      <a:gd name="T41" fmla="*/ 1 h 277"/>
                      <a:gd name="T42" fmla="*/ 0 w 94"/>
                      <a:gd name="T43" fmla="*/ 1 h 277"/>
                      <a:gd name="T44" fmla="*/ 0 w 94"/>
                      <a:gd name="T45" fmla="*/ 1 h 277"/>
                      <a:gd name="T46" fmla="*/ 0 w 94"/>
                      <a:gd name="T47" fmla="*/ 1 h 277"/>
                      <a:gd name="T48" fmla="*/ 0 w 94"/>
                      <a:gd name="T49" fmla="*/ 1 h 277"/>
                      <a:gd name="T50" fmla="*/ 0 w 94"/>
                      <a:gd name="T51" fmla="*/ 1 h 277"/>
                      <a:gd name="T52" fmla="*/ 0 w 94"/>
                      <a:gd name="T53" fmla="*/ 0 h 277"/>
                      <a:gd name="T54" fmla="*/ 0 w 94"/>
                      <a:gd name="T55" fmla="*/ 0 h 277"/>
                      <a:gd name="T56" fmla="*/ 0 w 94"/>
                      <a:gd name="T57" fmla="*/ 1 h 277"/>
                      <a:gd name="T58" fmla="*/ 0 w 94"/>
                      <a:gd name="T59" fmla="*/ 1 h 277"/>
                      <a:gd name="T60" fmla="*/ 0 w 94"/>
                      <a:gd name="T61" fmla="*/ 1 h 277"/>
                      <a:gd name="T62" fmla="*/ 0 w 94"/>
                      <a:gd name="T63" fmla="*/ 1 h 277"/>
                      <a:gd name="T64" fmla="*/ 0 w 94"/>
                      <a:gd name="T65" fmla="*/ 1 h 277"/>
                      <a:gd name="T66" fmla="*/ 0 w 94"/>
                      <a:gd name="T67" fmla="*/ 1 h 277"/>
                      <a:gd name="T68" fmla="*/ 0 w 94"/>
                      <a:gd name="T69" fmla="*/ 1 h 277"/>
                      <a:gd name="T70" fmla="*/ 0 w 94"/>
                      <a:gd name="T71" fmla="*/ 1 h 277"/>
                      <a:gd name="T72" fmla="*/ 0 w 94"/>
                      <a:gd name="T73" fmla="*/ 1 h 277"/>
                      <a:gd name="T74" fmla="*/ 0 w 94"/>
                      <a:gd name="T75" fmla="*/ 1 h 277"/>
                      <a:gd name="T76" fmla="*/ 0 w 94"/>
                      <a:gd name="T77" fmla="*/ 1 h 277"/>
                      <a:gd name="T78" fmla="*/ 0 w 94"/>
                      <a:gd name="T79" fmla="*/ 1 h 277"/>
                      <a:gd name="T80" fmla="*/ 0 w 94"/>
                      <a:gd name="T81" fmla="*/ 1 h 277"/>
                      <a:gd name="T82" fmla="*/ 0 w 94"/>
                      <a:gd name="T83" fmla="*/ 1 h 277"/>
                      <a:gd name="T84" fmla="*/ 0 w 94"/>
                      <a:gd name="T85" fmla="*/ 1 h 277"/>
                      <a:gd name="T86" fmla="*/ 0 w 94"/>
                      <a:gd name="T87" fmla="*/ 1 h 2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277"/>
                      <a:gd name="T134" fmla="*/ 94 w 94"/>
                      <a:gd name="T135" fmla="*/ 277 h 2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277">
                        <a:moveTo>
                          <a:pt x="94" y="277"/>
                        </a:moveTo>
                        <a:lnTo>
                          <a:pt x="94" y="277"/>
                        </a:lnTo>
                        <a:lnTo>
                          <a:pt x="93" y="260"/>
                        </a:lnTo>
                        <a:lnTo>
                          <a:pt x="90" y="243"/>
                        </a:lnTo>
                        <a:lnTo>
                          <a:pt x="89" y="227"/>
                        </a:lnTo>
                        <a:lnTo>
                          <a:pt x="88" y="210"/>
                        </a:lnTo>
                        <a:lnTo>
                          <a:pt x="87" y="193"/>
                        </a:lnTo>
                        <a:lnTo>
                          <a:pt x="86" y="176"/>
                        </a:lnTo>
                        <a:lnTo>
                          <a:pt x="84" y="159"/>
                        </a:lnTo>
                        <a:lnTo>
                          <a:pt x="83" y="143"/>
                        </a:lnTo>
                        <a:lnTo>
                          <a:pt x="80" y="126"/>
                        </a:lnTo>
                        <a:lnTo>
                          <a:pt x="78" y="111"/>
                        </a:lnTo>
                        <a:lnTo>
                          <a:pt x="76" y="95"/>
                        </a:lnTo>
                        <a:lnTo>
                          <a:pt x="72" y="78"/>
                        </a:lnTo>
                        <a:lnTo>
                          <a:pt x="69" y="62"/>
                        </a:lnTo>
                        <a:lnTo>
                          <a:pt x="66" y="46"/>
                        </a:lnTo>
                        <a:lnTo>
                          <a:pt x="61" y="31"/>
                        </a:lnTo>
                        <a:lnTo>
                          <a:pt x="56" y="15"/>
                        </a:lnTo>
                        <a:lnTo>
                          <a:pt x="41" y="15"/>
                        </a:lnTo>
                        <a:lnTo>
                          <a:pt x="31" y="14"/>
                        </a:lnTo>
                        <a:lnTo>
                          <a:pt x="24" y="12"/>
                        </a:lnTo>
                        <a:lnTo>
                          <a:pt x="21" y="11"/>
                        </a:lnTo>
                        <a:lnTo>
                          <a:pt x="18" y="9"/>
                        </a:lnTo>
                        <a:lnTo>
                          <a:pt x="13" y="5"/>
                        </a:lnTo>
                        <a:lnTo>
                          <a:pt x="9" y="3"/>
                        </a:lnTo>
                        <a:lnTo>
                          <a:pt x="0" y="0"/>
                        </a:lnTo>
                        <a:lnTo>
                          <a:pt x="3" y="18"/>
                        </a:lnTo>
                        <a:lnTo>
                          <a:pt x="7" y="35"/>
                        </a:lnTo>
                        <a:lnTo>
                          <a:pt x="13" y="52"/>
                        </a:lnTo>
                        <a:lnTo>
                          <a:pt x="19" y="69"/>
                        </a:lnTo>
                        <a:lnTo>
                          <a:pt x="24" y="86"/>
                        </a:lnTo>
                        <a:lnTo>
                          <a:pt x="30" y="103"/>
                        </a:lnTo>
                        <a:lnTo>
                          <a:pt x="37" y="118"/>
                        </a:lnTo>
                        <a:lnTo>
                          <a:pt x="43" y="134"/>
                        </a:lnTo>
                        <a:lnTo>
                          <a:pt x="50" y="151"/>
                        </a:lnTo>
                        <a:lnTo>
                          <a:pt x="57" y="168"/>
                        </a:lnTo>
                        <a:lnTo>
                          <a:pt x="64" y="185"/>
                        </a:lnTo>
                        <a:lnTo>
                          <a:pt x="70" y="202"/>
                        </a:lnTo>
                        <a:lnTo>
                          <a:pt x="76" y="220"/>
                        </a:lnTo>
                        <a:lnTo>
                          <a:pt x="83" y="239"/>
                        </a:lnTo>
                        <a:lnTo>
                          <a:pt x="88" y="258"/>
                        </a:lnTo>
                        <a:lnTo>
                          <a:pt x="94" y="27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66" name="Line 57">
                    <a:extLst>
                      <a:ext uri="{FF2B5EF4-FFF2-40B4-BE49-F238E27FC236}">
                        <a16:creationId xmlns:a16="http://schemas.microsoft.com/office/drawing/2014/main" id="{6BB6187A-8DAA-15EA-874C-1934116CEE53}"/>
                      </a:ext>
                    </a:extLst>
                  </p:cNvPr>
                  <p:cNvSpPr>
                    <a:spLocks noChangeShapeType="1"/>
                  </p:cNvSpPr>
                  <p:nvPr/>
                </p:nvSpPr>
                <p:spPr bwMode="auto">
                  <a:xfrm flipV="1">
                    <a:off x="4354" y="1687"/>
                    <a:ext cx="12" cy="139"/>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467" name="Freeform 58">
                    <a:extLst>
                      <a:ext uri="{FF2B5EF4-FFF2-40B4-BE49-F238E27FC236}">
                        <a16:creationId xmlns:a16="http://schemas.microsoft.com/office/drawing/2014/main" id="{579D4161-EA69-D687-CD0C-D7EC9C48A538}"/>
                      </a:ext>
                    </a:extLst>
                  </p:cNvPr>
                  <p:cNvSpPr>
                    <a:spLocks/>
                  </p:cNvSpPr>
                  <p:nvPr/>
                </p:nvSpPr>
                <p:spPr bwMode="auto">
                  <a:xfrm>
                    <a:off x="4382" y="1621"/>
                    <a:ext cx="9" cy="41"/>
                  </a:xfrm>
                  <a:custGeom>
                    <a:avLst/>
                    <a:gdLst>
                      <a:gd name="T0" fmla="*/ 0 w 28"/>
                      <a:gd name="T1" fmla="*/ 0 h 84"/>
                      <a:gd name="T2" fmla="*/ 0 w 28"/>
                      <a:gd name="T3" fmla="*/ 0 h 84"/>
                      <a:gd name="T4" fmla="*/ 0 w 28"/>
                      <a:gd name="T5" fmla="*/ 0 h 84"/>
                      <a:gd name="T6" fmla="*/ 0 w 28"/>
                      <a:gd name="T7" fmla="*/ 0 h 84"/>
                      <a:gd name="T8" fmla="*/ 0 w 28"/>
                      <a:gd name="T9" fmla="*/ 0 h 84"/>
                      <a:gd name="T10" fmla="*/ 0 w 28"/>
                      <a:gd name="T11" fmla="*/ 0 h 84"/>
                      <a:gd name="T12" fmla="*/ 0 w 28"/>
                      <a:gd name="T13" fmla="*/ 0 h 84"/>
                      <a:gd name="T14" fmla="*/ 0 w 28"/>
                      <a:gd name="T15" fmla="*/ 0 h 84"/>
                      <a:gd name="T16" fmla="*/ 0 w 28"/>
                      <a:gd name="T17" fmla="*/ 0 h 84"/>
                      <a:gd name="T18" fmla="*/ 0 w 28"/>
                      <a:gd name="T19" fmla="*/ 0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84"/>
                      <a:gd name="T32" fmla="*/ 28 w 28"/>
                      <a:gd name="T33" fmla="*/ 84 h 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84">
                        <a:moveTo>
                          <a:pt x="0" y="84"/>
                        </a:moveTo>
                        <a:lnTo>
                          <a:pt x="0" y="84"/>
                        </a:lnTo>
                        <a:lnTo>
                          <a:pt x="14" y="44"/>
                        </a:lnTo>
                        <a:lnTo>
                          <a:pt x="23" y="18"/>
                        </a:lnTo>
                        <a:lnTo>
                          <a:pt x="28" y="3"/>
                        </a:lnTo>
                        <a:lnTo>
                          <a:pt x="28" y="0"/>
                        </a:lnTo>
                        <a:lnTo>
                          <a:pt x="24" y="8"/>
                        </a:lnTo>
                        <a:lnTo>
                          <a:pt x="18" y="25"/>
                        </a:lnTo>
                        <a:lnTo>
                          <a:pt x="10" y="51"/>
                        </a:lnTo>
                        <a:lnTo>
                          <a:pt x="0" y="8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68" name="Freeform 59">
                    <a:extLst>
                      <a:ext uri="{FF2B5EF4-FFF2-40B4-BE49-F238E27FC236}">
                        <a16:creationId xmlns:a16="http://schemas.microsoft.com/office/drawing/2014/main" id="{0A62CB39-E874-275D-D118-C92B43F5D5CA}"/>
                      </a:ext>
                    </a:extLst>
                  </p:cNvPr>
                  <p:cNvSpPr>
                    <a:spLocks/>
                  </p:cNvSpPr>
                  <p:nvPr/>
                </p:nvSpPr>
                <p:spPr bwMode="auto">
                  <a:xfrm>
                    <a:off x="4338" y="1678"/>
                    <a:ext cx="16" cy="148"/>
                  </a:xfrm>
                  <a:custGeom>
                    <a:avLst/>
                    <a:gdLst>
                      <a:gd name="T0" fmla="*/ 0 w 47"/>
                      <a:gd name="T1" fmla="*/ 0 h 295"/>
                      <a:gd name="T2" fmla="*/ 0 w 47"/>
                      <a:gd name="T3" fmla="*/ 0 h 295"/>
                      <a:gd name="T4" fmla="*/ 0 w 47"/>
                      <a:gd name="T5" fmla="*/ 1 h 295"/>
                      <a:gd name="T6" fmla="*/ 0 w 47"/>
                      <a:gd name="T7" fmla="*/ 1 h 295"/>
                      <a:gd name="T8" fmla="*/ 0 w 47"/>
                      <a:gd name="T9" fmla="*/ 1 h 295"/>
                      <a:gd name="T10" fmla="*/ 0 w 47"/>
                      <a:gd name="T11" fmla="*/ 1 h 295"/>
                      <a:gd name="T12" fmla="*/ 0 w 47"/>
                      <a:gd name="T13" fmla="*/ 1 h 295"/>
                      <a:gd name="T14" fmla="*/ 0 w 47"/>
                      <a:gd name="T15" fmla="*/ 1 h 295"/>
                      <a:gd name="T16" fmla="*/ 0 w 47"/>
                      <a:gd name="T17" fmla="*/ 1 h 295"/>
                      <a:gd name="T18" fmla="*/ 0 w 47"/>
                      <a:gd name="T19" fmla="*/ 1 h 295"/>
                      <a:gd name="T20" fmla="*/ 0 w 47"/>
                      <a:gd name="T21" fmla="*/ 1 h 295"/>
                      <a:gd name="T22" fmla="*/ 0 w 47"/>
                      <a:gd name="T23" fmla="*/ 1 h 295"/>
                      <a:gd name="T24" fmla="*/ 0 w 47"/>
                      <a:gd name="T25" fmla="*/ 1 h 295"/>
                      <a:gd name="T26" fmla="*/ 0 w 47"/>
                      <a:gd name="T27" fmla="*/ 1 h 295"/>
                      <a:gd name="T28" fmla="*/ 0 w 47"/>
                      <a:gd name="T29" fmla="*/ 1 h 295"/>
                      <a:gd name="T30" fmla="*/ 0 w 47"/>
                      <a:gd name="T31" fmla="*/ 1 h 295"/>
                      <a:gd name="T32" fmla="*/ 0 w 47"/>
                      <a:gd name="T33" fmla="*/ 1 h 295"/>
                      <a:gd name="T34" fmla="*/ 0 w 47"/>
                      <a:gd name="T35" fmla="*/ 1 h 2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
                      <a:gd name="T55" fmla="*/ 0 h 295"/>
                      <a:gd name="T56" fmla="*/ 47 w 47"/>
                      <a:gd name="T57" fmla="*/ 295 h 2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 h="295">
                        <a:moveTo>
                          <a:pt x="47" y="0"/>
                        </a:moveTo>
                        <a:lnTo>
                          <a:pt x="47" y="0"/>
                        </a:lnTo>
                        <a:lnTo>
                          <a:pt x="47" y="18"/>
                        </a:lnTo>
                        <a:lnTo>
                          <a:pt x="44" y="37"/>
                        </a:lnTo>
                        <a:lnTo>
                          <a:pt x="42" y="56"/>
                        </a:lnTo>
                        <a:lnTo>
                          <a:pt x="39" y="74"/>
                        </a:lnTo>
                        <a:lnTo>
                          <a:pt x="35" y="94"/>
                        </a:lnTo>
                        <a:lnTo>
                          <a:pt x="32" y="113"/>
                        </a:lnTo>
                        <a:lnTo>
                          <a:pt x="28" y="131"/>
                        </a:lnTo>
                        <a:lnTo>
                          <a:pt x="23" y="150"/>
                        </a:lnTo>
                        <a:lnTo>
                          <a:pt x="19" y="169"/>
                        </a:lnTo>
                        <a:lnTo>
                          <a:pt x="14" y="188"/>
                        </a:lnTo>
                        <a:lnTo>
                          <a:pt x="11" y="207"/>
                        </a:lnTo>
                        <a:lnTo>
                          <a:pt x="7" y="225"/>
                        </a:lnTo>
                        <a:lnTo>
                          <a:pt x="4" y="243"/>
                        </a:lnTo>
                        <a:lnTo>
                          <a:pt x="2" y="260"/>
                        </a:lnTo>
                        <a:lnTo>
                          <a:pt x="0" y="278"/>
                        </a:lnTo>
                        <a:lnTo>
                          <a:pt x="0" y="29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69" name="Freeform 60">
                    <a:extLst>
                      <a:ext uri="{FF2B5EF4-FFF2-40B4-BE49-F238E27FC236}">
                        <a16:creationId xmlns:a16="http://schemas.microsoft.com/office/drawing/2014/main" id="{A0CB2868-C33A-E555-FC92-FEB8D78D40C3}"/>
                      </a:ext>
                    </a:extLst>
                  </p:cNvPr>
                  <p:cNvSpPr>
                    <a:spLocks/>
                  </p:cNvSpPr>
                  <p:nvPr/>
                </p:nvSpPr>
                <p:spPr bwMode="auto">
                  <a:xfrm>
                    <a:off x="4368" y="1765"/>
                    <a:ext cx="8" cy="57"/>
                  </a:xfrm>
                  <a:custGeom>
                    <a:avLst/>
                    <a:gdLst>
                      <a:gd name="T0" fmla="*/ 0 w 24"/>
                      <a:gd name="T1" fmla="*/ 0 h 113"/>
                      <a:gd name="T2" fmla="*/ 0 w 24"/>
                      <a:gd name="T3" fmla="*/ 0 h 113"/>
                      <a:gd name="T4" fmla="*/ 0 w 24"/>
                      <a:gd name="T5" fmla="*/ 1 h 113"/>
                      <a:gd name="T6" fmla="*/ 0 w 24"/>
                      <a:gd name="T7" fmla="*/ 1 h 113"/>
                      <a:gd name="T8" fmla="*/ 0 w 24"/>
                      <a:gd name="T9" fmla="*/ 1 h 113"/>
                      <a:gd name="T10" fmla="*/ 0 w 24"/>
                      <a:gd name="T11" fmla="*/ 1 h 113"/>
                      <a:gd name="T12" fmla="*/ 0 w 24"/>
                      <a:gd name="T13" fmla="*/ 1 h 113"/>
                      <a:gd name="T14" fmla="*/ 0 w 24"/>
                      <a:gd name="T15" fmla="*/ 1 h 113"/>
                      <a:gd name="T16" fmla="*/ 0 w 24"/>
                      <a:gd name="T17" fmla="*/ 1 h 113"/>
                      <a:gd name="T18" fmla="*/ 0 w 24"/>
                      <a:gd name="T19" fmla="*/ 1 h 113"/>
                      <a:gd name="T20" fmla="*/ 0 w 24"/>
                      <a:gd name="T21" fmla="*/ 1 h 113"/>
                      <a:gd name="T22" fmla="*/ 0 w 24"/>
                      <a:gd name="T23" fmla="*/ 1 h 113"/>
                      <a:gd name="T24" fmla="*/ 0 w 24"/>
                      <a:gd name="T25" fmla="*/ 1 h 113"/>
                      <a:gd name="T26" fmla="*/ 0 w 24"/>
                      <a:gd name="T27" fmla="*/ 1 h 113"/>
                      <a:gd name="T28" fmla="*/ 0 w 24"/>
                      <a:gd name="T29" fmla="*/ 1 h 1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113"/>
                      <a:gd name="T47" fmla="*/ 24 w 24"/>
                      <a:gd name="T48" fmla="*/ 113 h 1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113">
                        <a:moveTo>
                          <a:pt x="5" y="0"/>
                        </a:moveTo>
                        <a:lnTo>
                          <a:pt x="5" y="0"/>
                        </a:lnTo>
                        <a:lnTo>
                          <a:pt x="5" y="15"/>
                        </a:lnTo>
                        <a:lnTo>
                          <a:pt x="4" y="30"/>
                        </a:lnTo>
                        <a:lnTo>
                          <a:pt x="2" y="45"/>
                        </a:lnTo>
                        <a:lnTo>
                          <a:pt x="1" y="60"/>
                        </a:lnTo>
                        <a:lnTo>
                          <a:pt x="0" y="73"/>
                        </a:lnTo>
                        <a:lnTo>
                          <a:pt x="0" y="87"/>
                        </a:lnTo>
                        <a:lnTo>
                          <a:pt x="1" y="101"/>
                        </a:lnTo>
                        <a:lnTo>
                          <a:pt x="5" y="113"/>
                        </a:lnTo>
                        <a:lnTo>
                          <a:pt x="11" y="111"/>
                        </a:lnTo>
                        <a:lnTo>
                          <a:pt x="18" y="104"/>
                        </a:lnTo>
                        <a:lnTo>
                          <a:pt x="21" y="96"/>
                        </a:lnTo>
                        <a:lnTo>
                          <a:pt x="24" y="8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70" name="Freeform 61">
                    <a:extLst>
                      <a:ext uri="{FF2B5EF4-FFF2-40B4-BE49-F238E27FC236}">
                        <a16:creationId xmlns:a16="http://schemas.microsoft.com/office/drawing/2014/main" id="{111585E2-6217-2A1C-59AF-C57C0EB236CE}"/>
                      </a:ext>
                    </a:extLst>
                  </p:cNvPr>
                  <p:cNvSpPr>
                    <a:spLocks/>
                  </p:cNvSpPr>
                  <p:nvPr/>
                </p:nvSpPr>
                <p:spPr bwMode="auto">
                  <a:xfrm>
                    <a:off x="4360" y="1564"/>
                    <a:ext cx="19" cy="58"/>
                  </a:xfrm>
                  <a:custGeom>
                    <a:avLst/>
                    <a:gdLst>
                      <a:gd name="T0" fmla="*/ 0 w 56"/>
                      <a:gd name="T1" fmla="*/ 1 h 115"/>
                      <a:gd name="T2" fmla="*/ 0 w 56"/>
                      <a:gd name="T3" fmla="*/ 1 h 115"/>
                      <a:gd name="T4" fmla="*/ 0 w 56"/>
                      <a:gd name="T5" fmla="*/ 1 h 115"/>
                      <a:gd name="T6" fmla="*/ 0 w 56"/>
                      <a:gd name="T7" fmla="*/ 1 h 115"/>
                      <a:gd name="T8" fmla="*/ 0 w 56"/>
                      <a:gd name="T9" fmla="*/ 1 h 115"/>
                      <a:gd name="T10" fmla="*/ 0 w 56"/>
                      <a:gd name="T11" fmla="*/ 1 h 115"/>
                      <a:gd name="T12" fmla="*/ 0 w 56"/>
                      <a:gd name="T13" fmla="*/ 1 h 115"/>
                      <a:gd name="T14" fmla="*/ 0 w 56"/>
                      <a:gd name="T15" fmla="*/ 1 h 115"/>
                      <a:gd name="T16" fmla="*/ 0 w 56"/>
                      <a:gd name="T17" fmla="*/ 1 h 115"/>
                      <a:gd name="T18" fmla="*/ 0 w 56"/>
                      <a:gd name="T19" fmla="*/ 0 h 115"/>
                      <a:gd name="T20" fmla="*/ 0 w 56"/>
                      <a:gd name="T21" fmla="*/ 0 h 115"/>
                      <a:gd name="T22" fmla="*/ 0 w 56"/>
                      <a:gd name="T23" fmla="*/ 1 h 115"/>
                      <a:gd name="T24" fmla="*/ 0 w 56"/>
                      <a:gd name="T25" fmla="*/ 1 h 115"/>
                      <a:gd name="T26" fmla="*/ 0 w 56"/>
                      <a:gd name="T27" fmla="*/ 1 h 115"/>
                      <a:gd name="T28" fmla="*/ 0 w 56"/>
                      <a:gd name="T29" fmla="*/ 1 h 115"/>
                      <a:gd name="T30" fmla="*/ 0 w 56"/>
                      <a:gd name="T31" fmla="*/ 1 h 115"/>
                      <a:gd name="T32" fmla="*/ 0 w 56"/>
                      <a:gd name="T33" fmla="*/ 1 h 115"/>
                      <a:gd name="T34" fmla="*/ 0 w 56"/>
                      <a:gd name="T35" fmla="*/ 1 h 115"/>
                      <a:gd name="T36" fmla="*/ 0 w 56"/>
                      <a:gd name="T37" fmla="*/ 1 h 1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6"/>
                      <a:gd name="T58" fmla="*/ 0 h 115"/>
                      <a:gd name="T59" fmla="*/ 56 w 56"/>
                      <a:gd name="T60" fmla="*/ 115 h 1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6" h="115">
                        <a:moveTo>
                          <a:pt x="0" y="65"/>
                        </a:moveTo>
                        <a:lnTo>
                          <a:pt x="0" y="65"/>
                        </a:lnTo>
                        <a:lnTo>
                          <a:pt x="3" y="58"/>
                        </a:lnTo>
                        <a:lnTo>
                          <a:pt x="9" y="48"/>
                        </a:lnTo>
                        <a:lnTo>
                          <a:pt x="14" y="37"/>
                        </a:lnTo>
                        <a:lnTo>
                          <a:pt x="21" y="27"/>
                        </a:lnTo>
                        <a:lnTo>
                          <a:pt x="28" y="17"/>
                        </a:lnTo>
                        <a:lnTo>
                          <a:pt x="37" y="8"/>
                        </a:lnTo>
                        <a:lnTo>
                          <a:pt x="46" y="2"/>
                        </a:lnTo>
                        <a:lnTo>
                          <a:pt x="56" y="0"/>
                        </a:lnTo>
                        <a:lnTo>
                          <a:pt x="55" y="17"/>
                        </a:lnTo>
                        <a:lnTo>
                          <a:pt x="50" y="33"/>
                        </a:lnTo>
                        <a:lnTo>
                          <a:pt x="43" y="47"/>
                        </a:lnTo>
                        <a:lnTo>
                          <a:pt x="37" y="61"/>
                        </a:lnTo>
                        <a:lnTo>
                          <a:pt x="30" y="73"/>
                        </a:lnTo>
                        <a:lnTo>
                          <a:pt x="23" y="87"/>
                        </a:lnTo>
                        <a:lnTo>
                          <a:pt x="19" y="101"/>
                        </a:lnTo>
                        <a:lnTo>
                          <a:pt x="18" y="11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71" name="Freeform 62">
                    <a:extLst>
                      <a:ext uri="{FF2B5EF4-FFF2-40B4-BE49-F238E27FC236}">
                        <a16:creationId xmlns:a16="http://schemas.microsoft.com/office/drawing/2014/main" id="{3E9C8DB7-59A7-0F7C-FFA3-115BC110FF8D}"/>
                      </a:ext>
                    </a:extLst>
                  </p:cNvPr>
                  <p:cNvSpPr>
                    <a:spLocks/>
                  </p:cNvSpPr>
                  <p:nvPr/>
                </p:nvSpPr>
                <p:spPr bwMode="auto">
                  <a:xfrm>
                    <a:off x="4279" y="1560"/>
                    <a:ext cx="69" cy="283"/>
                  </a:xfrm>
                  <a:custGeom>
                    <a:avLst/>
                    <a:gdLst>
                      <a:gd name="T0" fmla="*/ 0 w 205"/>
                      <a:gd name="T1" fmla="*/ 1 h 565"/>
                      <a:gd name="T2" fmla="*/ 0 w 205"/>
                      <a:gd name="T3" fmla="*/ 1 h 565"/>
                      <a:gd name="T4" fmla="*/ 0 w 205"/>
                      <a:gd name="T5" fmla="*/ 1 h 565"/>
                      <a:gd name="T6" fmla="*/ 0 w 205"/>
                      <a:gd name="T7" fmla="*/ 1 h 565"/>
                      <a:gd name="T8" fmla="*/ 0 w 205"/>
                      <a:gd name="T9" fmla="*/ 1 h 565"/>
                      <a:gd name="T10" fmla="*/ 0 w 205"/>
                      <a:gd name="T11" fmla="*/ 1 h 565"/>
                      <a:gd name="T12" fmla="*/ 0 w 205"/>
                      <a:gd name="T13" fmla="*/ 1 h 565"/>
                      <a:gd name="T14" fmla="*/ 0 w 205"/>
                      <a:gd name="T15" fmla="*/ 1 h 565"/>
                      <a:gd name="T16" fmla="*/ 0 w 205"/>
                      <a:gd name="T17" fmla="*/ 1 h 565"/>
                      <a:gd name="T18" fmla="*/ 0 w 205"/>
                      <a:gd name="T19" fmla="*/ 1 h 565"/>
                      <a:gd name="T20" fmla="*/ 0 w 205"/>
                      <a:gd name="T21" fmla="*/ 1 h 565"/>
                      <a:gd name="T22" fmla="*/ 0 w 205"/>
                      <a:gd name="T23" fmla="*/ 1 h 565"/>
                      <a:gd name="T24" fmla="*/ 0 w 205"/>
                      <a:gd name="T25" fmla="*/ 1 h 565"/>
                      <a:gd name="T26" fmla="*/ 0 w 205"/>
                      <a:gd name="T27" fmla="*/ 1 h 565"/>
                      <a:gd name="T28" fmla="*/ 0 w 205"/>
                      <a:gd name="T29" fmla="*/ 1 h 565"/>
                      <a:gd name="T30" fmla="*/ 0 w 205"/>
                      <a:gd name="T31" fmla="*/ 1 h 565"/>
                      <a:gd name="T32" fmla="*/ 0 w 205"/>
                      <a:gd name="T33" fmla="*/ 1 h 565"/>
                      <a:gd name="T34" fmla="*/ 0 w 205"/>
                      <a:gd name="T35" fmla="*/ 0 h 565"/>
                      <a:gd name="T36" fmla="*/ 0 w 205"/>
                      <a:gd name="T37" fmla="*/ 0 h 565"/>
                      <a:gd name="T38" fmla="*/ 0 w 205"/>
                      <a:gd name="T39" fmla="*/ 1 h 565"/>
                      <a:gd name="T40" fmla="*/ 0 w 205"/>
                      <a:gd name="T41" fmla="*/ 1 h 565"/>
                      <a:gd name="T42" fmla="*/ 0 w 205"/>
                      <a:gd name="T43" fmla="*/ 1 h 565"/>
                      <a:gd name="T44" fmla="*/ 0 w 205"/>
                      <a:gd name="T45" fmla="*/ 1 h 565"/>
                      <a:gd name="T46" fmla="*/ 0 w 205"/>
                      <a:gd name="T47" fmla="*/ 1 h 565"/>
                      <a:gd name="T48" fmla="*/ 0 w 205"/>
                      <a:gd name="T49" fmla="*/ 1 h 565"/>
                      <a:gd name="T50" fmla="*/ 0 w 205"/>
                      <a:gd name="T51" fmla="*/ 1 h 565"/>
                      <a:gd name="T52" fmla="*/ 0 w 205"/>
                      <a:gd name="T53" fmla="*/ 1 h 565"/>
                      <a:gd name="T54" fmla="*/ 0 w 205"/>
                      <a:gd name="T55" fmla="*/ 1 h 565"/>
                      <a:gd name="T56" fmla="*/ 0 w 205"/>
                      <a:gd name="T57" fmla="*/ 1 h 565"/>
                      <a:gd name="T58" fmla="*/ 0 w 205"/>
                      <a:gd name="T59" fmla="*/ 1 h 565"/>
                      <a:gd name="T60" fmla="*/ 0 w 205"/>
                      <a:gd name="T61" fmla="*/ 1 h 565"/>
                      <a:gd name="T62" fmla="*/ 0 w 205"/>
                      <a:gd name="T63" fmla="*/ 1 h 565"/>
                      <a:gd name="T64" fmla="*/ 0 w 205"/>
                      <a:gd name="T65" fmla="*/ 1 h 565"/>
                      <a:gd name="T66" fmla="*/ 0 w 205"/>
                      <a:gd name="T67" fmla="*/ 1 h 565"/>
                      <a:gd name="T68" fmla="*/ 0 w 205"/>
                      <a:gd name="T69" fmla="*/ 1 h 565"/>
                      <a:gd name="T70" fmla="*/ 0 w 205"/>
                      <a:gd name="T71" fmla="*/ 1 h 565"/>
                      <a:gd name="T72" fmla="*/ 0 w 205"/>
                      <a:gd name="T73" fmla="*/ 1 h 565"/>
                      <a:gd name="T74" fmla="*/ 0 w 205"/>
                      <a:gd name="T75" fmla="*/ 1 h 565"/>
                      <a:gd name="T76" fmla="*/ 0 w 205"/>
                      <a:gd name="T77" fmla="*/ 1 h 565"/>
                      <a:gd name="T78" fmla="*/ 0 w 205"/>
                      <a:gd name="T79" fmla="*/ 1 h 565"/>
                      <a:gd name="T80" fmla="*/ 0 w 205"/>
                      <a:gd name="T81" fmla="*/ 1 h 565"/>
                      <a:gd name="T82" fmla="*/ 0 w 205"/>
                      <a:gd name="T83" fmla="*/ 1 h 565"/>
                      <a:gd name="T84" fmla="*/ 0 w 205"/>
                      <a:gd name="T85" fmla="*/ 1 h 565"/>
                      <a:gd name="T86" fmla="*/ 0 w 205"/>
                      <a:gd name="T87" fmla="*/ 1 h 565"/>
                      <a:gd name="T88" fmla="*/ 0 w 205"/>
                      <a:gd name="T89" fmla="*/ 1 h 5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05"/>
                      <a:gd name="T136" fmla="*/ 0 h 565"/>
                      <a:gd name="T137" fmla="*/ 205 w 205"/>
                      <a:gd name="T138" fmla="*/ 565 h 5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05" h="565">
                        <a:moveTo>
                          <a:pt x="205" y="515"/>
                        </a:moveTo>
                        <a:lnTo>
                          <a:pt x="205" y="515"/>
                        </a:lnTo>
                        <a:lnTo>
                          <a:pt x="196" y="481"/>
                        </a:lnTo>
                        <a:lnTo>
                          <a:pt x="186" y="448"/>
                        </a:lnTo>
                        <a:lnTo>
                          <a:pt x="175" y="416"/>
                        </a:lnTo>
                        <a:lnTo>
                          <a:pt x="164" y="383"/>
                        </a:lnTo>
                        <a:lnTo>
                          <a:pt x="152" y="351"/>
                        </a:lnTo>
                        <a:lnTo>
                          <a:pt x="140" y="318"/>
                        </a:lnTo>
                        <a:lnTo>
                          <a:pt x="126" y="286"/>
                        </a:lnTo>
                        <a:lnTo>
                          <a:pt x="113" y="255"/>
                        </a:lnTo>
                        <a:lnTo>
                          <a:pt x="99" y="223"/>
                        </a:lnTo>
                        <a:lnTo>
                          <a:pt x="86" y="191"/>
                        </a:lnTo>
                        <a:lnTo>
                          <a:pt x="71" y="160"/>
                        </a:lnTo>
                        <a:lnTo>
                          <a:pt x="57" y="128"/>
                        </a:lnTo>
                        <a:lnTo>
                          <a:pt x="42" y="96"/>
                        </a:lnTo>
                        <a:lnTo>
                          <a:pt x="28" y="64"/>
                        </a:lnTo>
                        <a:lnTo>
                          <a:pt x="14" y="32"/>
                        </a:lnTo>
                        <a:lnTo>
                          <a:pt x="0" y="0"/>
                        </a:lnTo>
                        <a:lnTo>
                          <a:pt x="1" y="18"/>
                        </a:lnTo>
                        <a:lnTo>
                          <a:pt x="2" y="38"/>
                        </a:lnTo>
                        <a:lnTo>
                          <a:pt x="5" y="60"/>
                        </a:lnTo>
                        <a:lnTo>
                          <a:pt x="10" y="83"/>
                        </a:lnTo>
                        <a:lnTo>
                          <a:pt x="15" y="106"/>
                        </a:lnTo>
                        <a:lnTo>
                          <a:pt x="23" y="130"/>
                        </a:lnTo>
                        <a:lnTo>
                          <a:pt x="31" y="154"/>
                        </a:lnTo>
                        <a:lnTo>
                          <a:pt x="41" y="178"/>
                        </a:lnTo>
                        <a:lnTo>
                          <a:pt x="51" y="201"/>
                        </a:lnTo>
                        <a:lnTo>
                          <a:pt x="63" y="224"/>
                        </a:lnTo>
                        <a:lnTo>
                          <a:pt x="76" y="246"/>
                        </a:lnTo>
                        <a:lnTo>
                          <a:pt x="90" y="265"/>
                        </a:lnTo>
                        <a:lnTo>
                          <a:pt x="106" y="282"/>
                        </a:lnTo>
                        <a:lnTo>
                          <a:pt x="122" y="298"/>
                        </a:lnTo>
                        <a:lnTo>
                          <a:pt x="140" y="310"/>
                        </a:lnTo>
                        <a:lnTo>
                          <a:pt x="159" y="319"/>
                        </a:lnTo>
                        <a:lnTo>
                          <a:pt x="168" y="565"/>
                        </a:lnTo>
                        <a:lnTo>
                          <a:pt x="165" y="512"/>
                        </a:lnTo>
                        <a:lnTo>
                          <a:pt x="164" y="481"/>
                        </a:lnTo>
                        <a:lnTo>
                          <a:pt x="164" y="468"/>
                        </a:lnTo>
                        <a:lnTo>
                          <a:pt x="167" y="470"/>
                        </a:lnTo>
                        <a:lnTo>
                          <a:pt x="170" y="483"/>
                        </a:lnTo>
                        <a:lnTo>
                          <a:pt x="174" y="506"/>
                        </a:lnTo>
                        <a:lnTo>
                          <a:pt x="180" y="534"/>
                        </a:lnTo>
                        <a:lnTo>
                          <a:pt x="187" y="56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72" name="Freeform 63">
                    <a:extLst>
                      <a:ext uri="{FF2B5EF4-FFF2-40B4-BE49-F238E27FC236}">
                        <a16:creationId xmlns:a16="http://schemas.microsoft.com/office/drawing/2014/main" id="{9DFAC856-7EDD-13FA-F7D2-28D8B597182A}"/>
                      </a:ext>
                    </a:extLst>
                  </p:cNvPr>
                  <p:cNvSpPr>
                    <a:spLocks/>
                  </p:cNvSpPr>
                  <p:nvPr/>
                </p:nvSpPr>
                <p:spPr bwMode="auto">
                  <a:xfrm>
                    <a:off x="4201" y="1556"/>
                    <a:ext cx="134" cy="278"/>
                  </a:xfrm>
                  <a:custGeom>
                    <a:avLst/>
                    <a:gdLst>
                      <a:gd name="T0" fmla="*/ 0 w 403"/>
                      <a:gd name="T1" fmla="*/ 1 h 556"/>
                      <a:gd name="T2" fmla="*/ 0 w 403"/>
                      <a:gd name="T3" fmla="*/ 1 h 556"/>
                      <a:gd name="T4" fmla="*/ 0 w 403"/>
                      <a:gd name="T5" fmla="*/ 1 h 556"/>
                      <a:gd name="T6" fmla="*/ 0 w 403"/>
                      <a:gd name="T7" fmla="*/ 1 h 556"/>
                      <a:gd name="T8" fmla="*/ 0 w 403"/>
                      <a:gd name="T9" fmla="*/ 1 h 556"/>
                      <a:gd name="T10" fmla="*/ 0 w 403"/>
                      <a:gd name="T11" fmla="*/ 1 h 556"/>
                      <a:gd name="T12" fmla="*/ 0 w 403"/>
                      <a:gd name="T13" fmla="*/ 1 h 556"/>
                      <a:gd name="T14" fmla="*/ 0 w 403"/>
                      <a:gd name="T15" fmla="*/ 1 h 556"/>
                      <a:gd name="T16" fmla="*/ 0 w 403"/>
                      <a:gd name="T17" fmla="*/ 1 h 556"/>
                      <a:gd name="T18" fmla="*/ 0 w 403"/>
                      <a:gd name="T19" fmla="*/ 1 h 556"/>
                      <a:gd name="T20" fmla="*/ 0 w 403"/>
                      <a:gd name="T21" fmla="*/ 1 h 556"/>
                      <a:gd name="T22" fmla="*/ 0 w 403"/>
                      <a:gd name="T23" fmla="*/ 1 h 556"/>
                      <a:gd name="T24" fmla="*/ 0 w 403"/>
                      <a:gd name="T25" fmla="*/ 1 h 556"/>
                      <a:gd name="T26" fmla="*/ 0 w 403"/>
                      <a:gd name="T27" fmla="*/ 1 h 556"/>
                      <a:gd name="T28" fmla="*/ 0 w 403"/>
                      <a:gd name="T29" fmla="*/ 1 h 556"/>
                      <a:gd name="T30" fmla="*/ 0 w 403"/>
                      <a:gd name="T31" fmla="*/ 1 h 556"/>
                      <a:gd name="T32" fmla="*/ 0 w 403"/>
                      <a:gd name="T33" fmla="*/ 1 h 556"/>
                      <a:gd name="T34" fmla="*/ 0 w 403"/>
                      <a:gd name="T35" fmla="*/ 0 h 556"/>
                      <a:gd name="T36" fmla="*/ 0 w 403"/>
                      <a:gd name="T37" fmla="*/ 0 h 556"/>
                      <a:gd name="T38" fmla="*/ 0 w 403"/>
                      <a:gd name="T39" fmla="*/ 1 h 556"/>
                      <a:gd name="T40" fmla="*/ 0 w 403"/>
                      <a:gd name="T41" fmla="*/ 1 h 556"/>
                      <a:gd name="T42" fmla="*/ 0 w 403"/>
                      <a:gd name="T43" fmla="*/ 1 h 556"/>
                      <a:gd name="T44" fmla="*/ 0 w 403"/>
                      <a:gd name="T45" fmla="*/ 1 h 556"/>
                      <a:gd name="T46" fmla="*/ 0 w 403"/>
                      <a:gd name="T47" fmla="*/ 1 h 556"/>
                      <a:gd name="T48" fmla="*/ 0 w 403"/>
                      <a:gd name="T49" fmla="*/ 1 h 556"/>
                      <a:gd name="T50" fmla="*/ 0 w 403"/>
                      <a:gd name="T51" fmla="*/ 1 h 556"/>
                      <a:gd name="T52" fmla="*/ 0 w 403"/>
                      <a:gd name="T53" fmla="*/ 1 h 556"/>
                      <a:gd name="T54" fmla="*/ 0 w 403"/>
                      <a:gd name="T55" fmla="*/ 1 h 556"/>
                      <a:gd name="T56" fmla="*/ 0 w 403"/>
                      <a:gd name="T57" fmla="*/ 1 h 556"/>
                      <a:gd name="T58" fmla="*/ 0 w 403"/>
                      <a:gd name="T59" fmla="*/ 1 h 556"/>
                      <a:gd name="T60" fmla="*/ 0 w 403"/>
                      <a:gd name="T61" fmla="*/ 1 h 556"/>
                      <a:gd name="T62" fmla="*/ 0 w 403"/>
                      <a:gd name="T63" fmla="*/ 1 h 556"/>
                      <a:gd name="T64" fmla="*/ 0 w 403"/>
                      <a:gd name="T65" fmla="*/ 1 h 556"/>
                      <a:gd name="T66" fmla="*/ 0 w 403"/>
                      <a:gd name="T67" fmla="*/ 1 h 556"/>
                      <a:gd name="T68" fmla="*/ 0 w 403"/>
                      <a:gd name="T69" fmla="*/ 1 h 556"/>
                      <a:gd name="T70" fmla="*/ 0 w 403"/>
                      <a:gd name="T71" fmla="*/ 1 h 556"/>
                      <a:gd name="T72" fmla="*/ 0 w 403"/>
                      <a:gd name="T73" fmla="*/ 1 h 556"/>
                      <a:gd name="T74" fmla="*/ 0 w 403"/>
                      <a:gd name="T75" fmla="*/ 1 h 556"/>
                      <a:gd name="T76" fmla="*/ 0 w 403"/>
                      <a:gd name="T77" fmla="*/ 1 h 556"/>
                      <a:gd name="T78" fmla="*/ 0 w 403"/>
                      <a:gd name="T79" fmla="*/ 1 h 556"/>
                      <a:gd name="T80" fmla="*/ 0 w 403"/>
                      <a:gd name="T81" fmla="*/ 1 h 556"/>
                      <a:gd name="T82" fmla="*/ 0 w 403"/>
                      <a:gd name="T83" fmla="*/ 1 h 556"/>
                      <a:gd name="T84" fmla="*/ 0 w 403"/>
                      <a:gd name="T85" fmla="*/ 1 h 556"/>
                      <a:gd name="T86" fmla="*/ 0 w 403"/>
                      <a:gd name="T87" fmla="*/ 1 h 5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3"/>
                      <a:gd name="T133" fmla="*/ 0 h 556"/>
                      <a:gd name="T134" fmla="*/ 403 w 403"/>
                      <a:gd name="T135" fmla="*/ 556 h 5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3" h="556">
                        <a:moveTo>
                          <a:pt x="366" y="548"/>
                        </a:moveTo>
                        <a:lnTo>
                          <a:pt x="366" y="548"/>
                        </a:lnTo>
                        <a:lnTo>
                          <a:pt x="348" y="519"/>
                        </a:lnTo>
                        <a:lnTo>
                          <a:pt x="325" y="487"/>
                        </a:lnTo>
                        <a:lnTo>
                          <a:pt x="301" y="455"/>
                        </a:lnTo>
                        <a:lnTo>
                          <a:pt x="273" y="424"/>
                        </a:lnTo>
                        <a:lnTo>
                          <a:pt x="244" y="390"/>
                        </a:lnTo>
                        <a:lnTo>
                          <a:pt x="213" y="356"/>
                        </a:lnTo>
                        <a:lnTo>
                          <a:pt x="182" y="322"/>
                        </a:lnTo>
                        <a:lnTo>
                          <a:pt x="152" y="286"/>
                        </a:lnTo>
                        <a:lnTo>
                          <a:pt x="121" y="251"/>
                        </a:lnTo>
                        <a:lnTo>
                          <a:pt x="93" y="215"/>
                        </a:lnTo>
                        <a:lnTo>
                          <a:pt x="69" y="179"/>
                        </a:lnTo>
                        <a:lnTo>
                          <a:pt x="45" y="144"/>
                        </a:lnTo>
                        <a:lnTo>
                          <a:pt x="27" y="108"/>
                        </a:lnTo>
                        <a:lnTo>
                          <a:pt x="13" y="71"/>
                        </a:lnTo>
                        <a:lnTo>
                          <a:pt x="4" y="35"/>
                        </a:lnTo>
                        <a:lnTo>
                          <a:pt x="0" y="0"/>
                        </a:lnTo>
                        <a:lnTo>
                          <a:pt x="28" y="17"/>
                        </a:lnTo>
                        <a:lnTo>
                          <a:pt x="57" y="40"/>
                        </a:lnTo>
                        <a:lnTo>
                          <a:pt x="85" y="67"/>
                        </a:lnTo>
                        <a:lnTo>
                          <a:pt x="114" y="98"/>
                        </a:lnTo>
                        <a:lnTo>
                          <a:pt x="140" y="134"/>
                        </a:lnTo>
                        <a:lnTo>
                          <a:pt x="167" y="172"/>
                        </a:lnTo>
                        <a:lnTo>
                          <a:pt x="192" y="212"/>
                        </a:lnTo>
                        <a:lnTo>
                          <a:pt x="215" y="254"/>
                        </a:lnTo>
                        <a:lnTo>
                          <a:pt x="238" y="297"/>
                        </a:lnTo>
                        <a:lnTo>
                          <a:pt x="257" y="339"/>
                        </a:lnTo>
                        <a:lnTo>
                          <a:pt x="275" y="380"/>
                        </a:lnTo>
                        <a:lnTo>
                          <a:pt x="289" y="421"/>
                        </a:lnTo>
                        <a:lnTo>
                          <a:pt x="302" y="460"/>
                        </a:lnTo>
                        <a:lnTo>
                          <a:pt x="311" y="496"/>
                        </a:lnTo>
                        <a:lnTo>
                          <a:pt x="316" y="528"/>
                        </a:lnTo>
                        <a:lnTo>
                          <a:pt x="319" y="556"/>
                        </a:lnTo>
                        <a:lnTo>
                          <a:pt x="330" y="544"/>
                        </a:lnTo>
                        <a:lnTo>
                          <a:pt x="341" y="530"/>
                        </a:lnTo>
                        <a:lnTo>
                          <a:pt x="353" y="516"/>
                        </a:lnTo>
                        <a:lnTo>
                          <a:pt x="365" y="503"/>
                        </a:lnTo>
                        <a:lnTo>
                          <a:pt x="376" y="489"/>
                        </a:lnTo>
                        <a:lnTo>
                          <a:pt x="386" y="476"/>
                        </a:lnTo>
                        <a:lnTo>
                          <a:pt x="395" y="462"/>
                        </a:lnTo>
                        <a:lnTo>
                          <a:pt x="403" y="45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73" name="Freeform 64">
                    <a:extLst>
                      <a:ext uri="{FF2B5EF4-FFF2-40B4-BE49-F238E27FC236}">
                        <a16:creationId xmlns:a16="http://schemas.microsoft.com/office/drawing/2014/main" id="{84D0B3CD-172B-A98A-9B33-763C8A90927E}"/>
                      </a:ext>
                    </a:extLst>
                  </p:cNvPr>
                  <p:cNvSpPr>
                    <a:spLocks/>
                  </p:cNvSpPr>
                  <p:nvPr/>
                </p:nvSpPr>
                <p:spPr bwMode="auto">
                  <a:xfrm>
                    <a:off x="4263" y="1589"/>
                    <a:ext cx="22" cy="131"/>
                  </a:xfrm>
                  <a:custGeom>
                    <a:avLst/>
                    <a:gdLst>
                      <a:gd name="T0" fmla="*/ 0 w 65"/>
                      <a:gd name="T1" fmla="*/ 1 h 261"/>
                      <a:gd name="T2" fmla="*/ 0 w 65"/>
                      <a:gd name="T3" fmla="*/ 1 h 261"/>
                      <a:gd name="T4" fmla="*/ 0 w 65"/>
                      <a:gd name="T5" fmla="*/ 1 h 261"/>
                      <a:gd name="T6" fmla="*/ 0 w 65"/>
                      <a:gd name="T7" fmla="*/ 1 h 261"/>
                      <a:gd name="T8" fmla="*/ 0 w 65"/>
                      <a:gd name="T9" fmla="*/ 1 h 261"/>
                      <a:gd name="T10" fmla="*/ 0 w 65"/>
                      <a:gd name="T11" fmla="*/ 1 h 261"/>
                      <a:gd name="T12" fmla="*/ 0 w 65"/>
                      <a:gd name="T13" fmla="*/ 1 h 261"/>
                      <a:gd name="T14" fmla="*/ 0 w 65"/>
                      <a:gd name="T15" fmla="*/ 1 h 261"/>
                      <a:gd name="T16" fmla="*/ 0 w 65"/>
                      <a:gd name="T17" fmla="*/ 1 h 261"/>
                      <a:gd name="T18" fmla="*/ 0 w 65"/>
                      <a:gd name="T19" fmla="*/ 1 h 261"/>
                      <a:gd name="T20" fmla="*/ 0 w 65"/>
                      <a:gd name="T21" fmla="*/ 1 h 261"/>
                      <a:gd name="T22" fmla="*/ 0 w 65"/>
                      <a:gd name="T23" fmla="*/ 1 h 261"/>
                      <a:gd name="T24" fmla="*/ 0 w 65"/>
                      <a:gd name="T25" fmla="*/ 1 h 261"/>
                      <a:gd name="T26" fmla="*/ 0 w 65"/>
                      <a:gd name="T27" fmla="*/ 1 h 261"/>
                      <a:gd name="T28" fmla="*/ 0 w 65"/>
                      <a:gd name="T29" fmla="*/ 1 h 261"/>
                      <a:gd name="T30" fmla="*/ 0 w 65"/>
                      <a:gd name="T31" fmla="*/ 1 h 261"/>
                      <a:gd name="T32" fmla="*/ 0 w 65"/>
                      <a:gd name="T33" fmla="*/ 1 h 261"/>
                      <a:gd name="T34" fmla="*/ 0 w 65"/>
                      <a:gd name="T35" fmla="*/ 0 h 261"/>
                      <a:gd name="T36" fmla="*/ 0 w 65"/>
                      <a:gd name="T37" fmla="*/ 0 h 261"/>
                      <a:gd name="T38" fmla="*/ 0 w 65"/>
                      <a:gd name="T39" fmla="*/ 1 h 261"/>
                      <a:gd name="T40" fmla="*/ 0 w 65"/>
                      <a:gd name="T41" fmla="*/ 1 h 261"/>
                      <a:gd name="T42" fmla="*/ 0 w 65"/>
                      <a:gd name="T43" fmla="*/ 1 h 261"/>
                      <a:gd name="T44" fmla="*/ 0 w 65"/>
                      <a:gd name="T45" fmla="*/ 1 h 261"/>
                      <a:gd name="T46" fmla="*/ 0 w 65"/>
                      <a:gd name="T47" fmla="*/ 1 h 261"/>
                      <a:gd name="T48" fmla="*/ 0 w 65"/>
                      <a:gd name="T49" fmla="*/ 1 h 261"/>
                      <a:gd name="T50" fmla="*/ 0 w 65"/>
                      <a:gd name="T51" fmla="*/ 1 h 261"/>
                      <a:gd name="T52" fmla="*/ 0 w 65"/>
                      <a:gd name="T53" fmla="*/ 1 h 2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5"/>
                      <a:gd name="T82" fmla="*/ 0 h 261"/>
                      <a:gd name="T83" fmla="*/ 65 w 65"/>
                      <a:gd name="T84" fmla="*/ 261 h 26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5" h="261">
                        <a:moveTo>
                          <a:pt x="65" y="261"/>
                        </a:moveTo>
                        <a:lnTo>
                          <a:pt x="65" y="261"/>
                        </a:lnTo>
                        <a:lnTo>
                          <a:pt x="61" y="254"/>
                        </a:lnTo>
                        <a:lnTo>
                          <a:pt x="58" y="245"/>
                        </a:lnTo>
                        <a:lnTo>
                          <a:pt x="54" y="232"/>
                        </a:lnTo>
                        <a:lnTo>
                          <a:pt x="53" y="217"/>
                        </a:lnTo>
                        <a:lnTo>
                          <a:pt x="52" y="199"/>
                        </a:lnTo>
                        <a:lnTo>
                          <a:pt x="51" y="181"/>
                        </a:lnTo>
                        <a:lnTo>
                          <a:pt x="51" y="160"/>
                        </a:lnTo>
                        <a:lnTo>
                          <a:pt x="51" y="139"/>
                        </a:lnTo>
                        <a:lnTo>
                          <a:pt x="52" y="119"/>
                        </a:lnTo>
                        <a:lnTo>
                          <a:pt x="52" y="97"/>
                        </a:lnTo>
                        <a:lnTo>
                          <a:pt x="53" y="77"/>
                        </a:lnTo>
                        <a:lnTo>
                          <a:pt x="54" y="57"/>
                        </a:lnTo>
                        <a:lnTo>
                          <a:pt x="55" y="39"/>
                        </a:lnTo>
                        <a:lnTo>
                          <a:pt x="55" y="23"/>
                        </a:lnTo>
                        <a:lnTo>
                          <a:pt x="57" y="10"/>
                        </a:lnTo>
                        <a:lnTo>
                          <a:pt x="57" y="0"/>
                        </a:lnTo>
                        <a:lnTo>
                          <a:pt x="43" y="15"/>
                        </a:lnTo>
                        <a:lnTo>
                          <a:pt x="32" y="32"/>
                        </a:lnTo>
                        <a:lnTo>
                          <a:pt x="23" y="52"/>
                        </a:lnTo>
                        <a:lnTo>
                          <a:pt x="15" y="71"/>
                        </a:lnTo>
                        <a:lnTo>
                          <a:pt x="8" y="91"/>
                        </a:lnTo>
                        <a:lnTo>
                          <a:pt x="4" y="112"/>
                        </a:lnTo>
                        <a:lnTo>
                          <a:pt x="2" y="133"/>
                        </a:lnTo>
                        <a:lnTo>
                          <a:pt x="0" y="15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74" name="Freeform 65">
                    <a:extLst>
                      <a:ext uri="{FF2B5EF4-FFF2-40B4-BE49-F238E27FC236}">
                        <a16:creationId xmlns:a16="http://schemas.microsoft.com/office/drawing/2014/main" id="{147F508D-E867-4834-B95A-CEA49061A58E}"/>
                      </a:ext>
                    </a:extLst>
                  </p:cNvPr>
                  <p:cNvSpPr>
                    <a:spLocks/>
                  </p:cNvSpPr>
                  <p:nvPr/>
                </p:nvSpPr>
                <p:spPr bwMode="auto">
                  <a:xfrm>
                    <a:off x="4263" y="1728"/>
                    <a:ext cx="10" cy="98"/>
                  </a:xfrm>
                  <a:custGeom>
                    <a:avLst/>
                    <a:gdLst>
                      <a:gd name="T0" fmla="*/ 0 w 28"/>
                      <a:gd name="T1" fmla="*/ 0 h 197"/>
                      <a:gd name="T2" fmla="*/ 0 w 28"/>
                      <a:gd name="T3" fmla="*/ 0 h 197"/>
                      <a:gd name="T4" fmla="*/ 0 w 28"/>
                      <a:gd name="T5" fmla="*/ 0 h 197"/>
                      <a:gd name="T6" fmla="*/ 0 w 28"/>
                      <a:gd name="T7" fmla="*/ 0 h 197"/>
                      <a:gd name="T8" fmla="*/ 0 w 28"/>
                      <a:gd name="T9" fmla="*/ 0 h 197"/>
                      <a:gd name="T10" fmla="*/ 0 w 28"/>
                      <a:gd name="T11" fmla="*/ 0 h 197"/>
                      <a:gd name="T12" fmla="*/ 0 w 28"/>
                      <a:gd name="T13" fmla="*/ 0 h 197"/>
                      <a:gd name="T14" fmla="*/ 0 w 28"/>
                      <a:gd name="T15" fmla="*/ 0 h 197"/>
                      <a:gd name="T16" fmla="*/ 0 w 28"/>
                      <a:gd name="T17" fmla="*/ 0 h 197"/>
                      <a:gd name="T18" fmla="*/ 0 w 28"/>
                      <a:gd name="T19" fmla="*/ 0 h 197"/>
                      <a:gd name="T20" fmla="*/ 0 w 28"/>
                      <a:gd name="T21" fmla="*/ 0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197"/>
                      <a:gd name="T35" fmla="*/ 28 w 28"/>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197">
                        <a:moveTo>
                          <a:pt x="28" y="0"/>
                        </a:moveTo>
                        <a:lnTo>
                          <a:pt x="28" y="197"/>
                        </a:lnTo>
                        <a:lnTo>
                          <a:pt x="22" y="194"/>
                        </a:lnTo>
                        <a:lnTo>
                          <a:pt x="16" y="189"/>
                        </a:lnTo>
                        <a:lnTo>
                          <a:pt x="12" y="184"/>
                        </a:lnTo>
                        <a:lnTo>
                          <a:pt x="7" y="178"/>
                        </a:lnTo>
                        <a:lnTo>
                          <a:pt x="4" y="171"/>
                        </a:lnTo>
                        <a:lnTo>
                          <a:pt x="3" y="164"/>
                        </a:lnTo>
                        <a:lnTo>
                          <a:pt x="0" y="156"/>
                        </a:lnTo>
                        <a:lnTo>
                          <a:pt x="0" y="14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75" name="Line 66">
                    <a:extLst>
                      <a:ext uri="{FF2B5EF4-FFF2-40B4-BE49-F238E27FC236}">
                        <a16:creationId xmlns:a16="http://schemas.microsoft.com/office/drawing/2014/main" id="{7BAEE9D9-AA30-186A-DDC0-ABA25CEAB083}"/>
                      </a:ext>
                    </a:extLst>
                  </p:cNvPr>
                  <p:cNvSpPr>
                    <a:spLocks noChangeShapeType="1"/>
                  </p:cNvSpPr>
                  <p:nvPr/>
                </p:nvSpPr>
                <p:spPr bwMode="auto">
                  <a:xfrm>
                    <a:off x="4254" y="1703"/>
                    <a:ext cx="9" cy="123"/>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476" name="Freeform 67">
                    <a:extLst>
                      <a:ext uri="{FF2B5EF4-FFF2-40B4-BE49-F238E27FC236}">
                        <a16:creationId xmlns:a16="http://schemas.microsoft.com/office/drawing/2014/main" id="{BD4CCF0D-29A3-1740-CCF2-44F33C2E0E0D}"/>
                      </a:ext>
                    </a:extLst>
                  </p:cNvPr>
                  <p:cNvSpPr>
                    <a:spLocks/>
                  </p:cNvSpPr>
                  <p:nvPr/>
                </p:nvSpPr>
                <p:spPr bwMode="auto">
                  <a:xfrm>
                    <a:off x="4226" y="1618"/>
                    <a:ext cx="75" cy="138"/>
                  </a:xfrm>
                  <a:custGeom>
                    <a:avLst/>
                    <a:gdLst>
                      <a:gd name="T0" fmla="*/ 0 w 225"/>
                      <a:gd name="T1" fmla="*/ 0 h 278"/>
                      <a:gd name="T2" fmla="*/ 0 w 225"/>
                      <a:gd name="T3" fmla="*/ 0 h 278"/>
                      <a:gd name="T4" fmla="*/ 0 w 225"/>
                      <a:gd name="T5" fmla="*/ 0 h 278"/>
                      <a:gd name="T6" fmla="*/ 0 w 225"/>
                      <a:gd name="T7" fmla="*/ 0 h 278"/>
                      <a:gd name="T8" fmla="*/ 0 w 225"/>
                      <a:gd name="T9" fmla="*/ 0 h 278"/>
                      <a:gd name="T10" fmla="*/ 0 w 225"/>
                      <a:gd name="T11" fmla="*/ 0 h 278"/>
                      <a:gd name="T12" fmla="*/ 0 w 225"/>
                      <a:gd name="T13" fmla="*/ 0 h 278"/>
                      <a:gd name="T14" fmla="*/ 0 w 225"/>
                      <a:gd name="T15" fmla="*/ 0 h 278"/>
                      <a:gd name="T16" fmla="*/ 0 w 225"/>
                      <a:gd name="T17" fmla="*/ 0 h 278"/>
                      <a:gd name="T18" fmla="*/ 0 w 225"/>
                      <a:gd name="T19" fmla="*/ 0 h 278"/>
                      <a:gd name="T20" fmla="*/ 0 w 225"/>
                      <a:gd name="T21" fmla="*/ 0 h 278"/>
                      <a:gd name="T22" fmla="*/ 0 w 225"/>
                      <a:gd name="T23" fmla="*/ 0 h 278"/>
                      <a:gd name="T24" fmla="*/ 0 w 225"/>
                      <a:gd name="T25" fmla="*/ 0 h 278"/>
                      <a:gd name="T26" fmla="*/ 0 w 225"/>
                      <a:gd name="T27" fmla="*/ 0 h 278"/>
                      <a:gd name="T28" fmla="*/ 0 w 225"/>
                      <a:gd name="T29" fmla="*/ 0 h 278"/>
                      <a:gd name="T30" fmla="*/ 0 w 225"/>
                      <a:gd name="T31" fmla="*/ 0 h 278"/>
                      <a:gd name="T32" fmla="*/ 0 w 225"/>
                      <a:gd name="T33" fmla="*/ 0 h 278"/>
                      <a:gd name="T34" fmla="*/ 0 w 225"/>
                      <a:gd name="T35" fmla="*/ 0 h 278"/>
                      <a:gd name="T36" fmla="*/ 0 w 225"/>
                      <a:gd name="T37" fmla="*/ 0 h 278"/>
                      <a:gd name="T38" fmla="*/ 0 w 225"/>
                      <a:gd name="T39" fmla="*/ 0 h 278"/>
                      <a:gd name="T40" fmla="*/ 0 w 225"/>
                      <a:gd name="T41" fmla="*/ 0 h 278"/>
                      <a:gd name="T42" fmla="*/ 0 w 225"/>
                      <a:gd name="T43" fmla="*/ 0 h 278"/>
                      <a:gd name="T44" fmla="*/ 0 w 225"/>
                      <a:gd name="T45" fmla="*/ 0 h 278"/>
                      <a:gd name="T46" fmla="*/ 0 w 225"/>
                      <a:gd name="T47" fmla="*/ 0 h 278"/>
                      <a:gd name="T48" fmla="*/ 0 w 225"/>
                      <a:gd name="T49" fmla="*/ 0 h 278"/>
                      <a:gd name="T50" fmla="*/ 0 w 225"/>
                      <a:gd name="T51" fmla="*/ 0 h 278"/>
                      <a:gd name="T52" fmla="*/ 0 w 225"/>
                      <a:gd name="T53" fmla="*/ 0 h 278"/>
                      <a:gd name="T54" fmla="*/ 0 w 225"/>
                      <a:gd name="T55" fmla="*/ 0 h 278"/>
                      <a:gd name="T56" fmla="*/ 0 w 225"/>
                      <a:gd name="T57" fmla="*/ 0 h 278"/>
                      <a:gd name="T58" fmla="*/ 0 w 225"/>
                      <a:gd name="T59" fmla="*/ 0 h 278"/>
                      <a:gd name="T60" fmla="*/ 0 w 225"/>
                      <a:gd name="T61" fmla="*/ 0 h 278"/>
                      <a:gd name="T62" fmla="*/ 0 w 225"/>
                      <a:gd name="T63" fmla="*/ 0 h 278"/>
                      <a:gd name="T64" fmla="*/ 0 w 225"/>
                      <a:gd name="T65" fmla="*/ 0 h 278"/>
                      <a:gd name="T66" fmla="*/ 0 w 225"/>
                      <a:gd name="T67" fmla="*/ 0 h 278"/>
                      <a:gd name="T68" fmla="*/ 0 w 225"/>
                      <a:gd name="T69" fmla="*/ 0 h 278"/>
                      <a:gd name="T70" fmla="*/ 0 w 225"/>
                      <a:gd name="T71" fmla="*/ 0 h 278"/>
                      <a:gd name="T72" fmla="*/ 0 w 225"/>
                      <a:gd name="T73" fmla="*/ 0 h 278"/>
                      <a:gd name="T74" fmla="*/ 0 w 225"/>
                      <a:gd name="T75" fmla="*/ 0 h 278"/>
                      <a:gd name="T76" fmla="*/ 0 w 225"/>
                      <a:gd name="T77" fmla="*/ 0 h 278"/>
                      <a:gd name="T78" fmla="*/ 0 w 225"/>
                      <a:gd name="T79" fmla="*/ 0 h 278"/>
                      <a:gd name="T80" fmla="*/ 0 w 225"/>
                      <a:gd name="T81" fmla="*/ 0 h 278"/>
                      <a:gd name="T82" fmla="*/ 0 w 225"/>
                      <a:gd name="T83" fmla="*/ 0 h 278"/>
                      <a:gd name="T84" fmla="*/ 0 w 225"/>
                      <a:gd name="T85" fmla="*/ 0 h 278"/>
                      <a:gd name="T86" fmla="*/ 0 w 225"/>
                      <a:gd name="T87" fmla="*/ 0 h 278"/>
                      <a:gd name="T88" fmla="*/ 0 w 225"/>
                      <a:gd name="T89" fmla="*/ 0 h 278"/>
                      <a:gd name="T90" fmla="*/ 0 w 225"/>
                      <a:gd name="T91" fmla="*/ 0 h 278"/>
                      <a:gd name="T92" fmla="*/ 0 w 225"/>
                      <a:gd name="T93" fmla="*/ 0 h 278"/>
                      <a:gd name="T94" fmla="*/ 0 w 225"/>
                      <a:gd name="T95" fmla="*/ 0 h 278"/>
                      <a:gd name="T96" fmla="*/ 0 w 225"/>
                      <a:gd name="T97" fmla="*/ 0 h 278"/>
                      <a:gd name="T98" fmla="*/ 0 w 225"/>
                      <a:gd name="T99" fmla="*/ 0 h 278"/>
                      <a:gd name="T100" fmla="*/ 0 w 225"/>
                      <a:gd name="T101" fmla="*/ 0 h 278"/>
                      <a:gd name="T102" fmla="*/ 0 w 225"/>
                      <a:gd name="T103" fmla="*/ 0 h 278"/>
                      <a:gd name="T104" fmla="*/ 0 w 225"/>
                      <a:gd name="T105" fmla="*/ 0 h 278"/>
                      <a:gd name="T106" fmla="*/ 0 w 225"/>
                      <a:gd name="T107" fmla="*/ 0 h 278"/>
                      <a:gd name="T108" fmla="*/ 0 w 225"/>
                      <a:gd name="T109" fmla="*/ 0 h 2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5"/>
                      <a:gd name="T166" fmla="*/ 0 h 278"/>
                      <a:gd name="T167" fmla="*/ 225 w 225"/>
                      <a:gd name="T168" fmla="*/ 278 h 2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5" h="278">
                        <a:moveTo>
                          <a:pt x="0" y="0"/>
                        </a:moveTo>
                        <a:lnTo>
                          <a:pt x="0" y="0"/>
                        </a:lnTo>
                        <a:lnTo>
                          <a:pt x="2" y="13"/>
                        </a:lnTo>
                        <a:lnTo>
                          <a:pt x="4" y="25"/>
                        </a:lnTo>
                        <a:lnTo>
                          <a:pt x="6" y="38"/>
                        </a:lnTo>
                        <a:lnTo>
                          <a:pt x="9" y="49"/>
                        </a:lnTo>
                        <a:lnTo>
                          <a:pt x="13" y="62"/>
                        </a:lnTo>
                        <a:lnTo>
                          <a:pt x="16" y="74"/>
                        </a:lnTo>
                        <a:lnTo>
                          <a:pt x="17" y="85"/>
                        </a:lnTo>
                        <a:lnTo>
                          <a:pt x="18" y="98"/>
                        </a:lnTo>
                        <a:lnTo>
                          <a:pt x="13" y="79"/>
                        </a:lnTo>
                        <a:lnTo>
                          <a:pt x="12" y="66"/>
                        </a:lnTo>
                        <a:lnTo>
                          <a:pt x="13" y="62"/>
                        </a:lnTo>
                        <a:lnTo>
                          <a:pt x="16" y="64"/>
                        </a:lnTo>
                        <a:lnTo>
                          <a:pt x="23" y="71"/>
                        </a:lnTo>
                        <a:lnTo>
                          <a:pt x="32" y="82"/>
                        </a:lnTo>
                        <a:lnTo>
                          <a:pt x="43" y="97"/>
                        </a:lnTo>
                        <a:lnTo>
                          <a:pt x="56" y="114"/>
                        </a:lnTo>
                        <a:lnTo>
                          <a:pt x="58" y="118"/>
                        </a:lnTo>
                        <a:lnTo>
                          <a:pt x="61" y="125"/>
                        </a:lnTo>
                        <a:lnTo>
                          <a:pt x="67" y="133"/>
                        </a:lnTo>
                        <a:lnTo>
                          <a:pt x="73" y="142"/>
                        </a:lnTo>
                        <a:lnTo>
                          <a:pt x="80" y="150"/>
                        </a:lnTo>
                        <a:lnTo>
                          <a:pt x="88" y="157"/>
                        </a:lnTo>
                        <a:lnTo>
                          <a:pt x="96" y="161"/>
                        </a:lnTo>
                        <a:lnTo>
                          <a:pt x="104" y="163"/>
                        </a:lnTo>
                        <a:lnTo>
                          <a:pt x="104" y="169"/>
                        </a:lnTo>
                        <a:lnTo>
                          <a:pt x="105" y="176"/>
                        </a:lnTo>
                        <a:lnTo>
                          <a:pt x="107" y="182"/>
                        </a:lnTo>
                        <a:lnTo>
                          <a:pt x="108" y="187"/>
                        </a:lnTo>
                        <a:lnTo>
                          <a:pt x="109" y="194"/>
                        </a:lnTo>
                        <a:lnTo>
                          <a:pt x="111" y="200"/>
                        </a:lnTo>
                        <a:lnTo>
                          <a:pt x="112" y="207"/>
                        </a:lnTo>
                        <a:lnTo>
                          <a:pt x="112" y="212"/>
                        </a:lnTo>
                        <a:lnTo>
                          <a:pt x="116" y="216"/>
                        </a:lnTo>
                        <a:lnTo>
                          <a:pt x="120" y="220"/>
                        </a:lnTo>
                        <a:lnTo>
                          <a:pt x="126" y="226"/>
                        </a:lnTo>
                        <a:lnTo>
                          <a:pt x="132" y="233"/>
                        </a:lnTo>
                        <a:lnTo>
                          <a:pt x="136" y="238"/>
                        </a:lnTo>
                        <a:lnTo>
                          <a:pt x="142" y="244"/>
                        </a:lnTo>
                        <a:lnTo>
                          <a:pt x="146" y="248"/>
                        </a:lnTo>
                        <a:lnTo>
                          <a:pt x="151" y="253"/>
                        </a:lnTo>
                        <a:lnTo>
                          <a:pt x="161" y="254"/>
                        </a:lnTo>
                        <a:lnTo>
                          <a:pt x="171" y="256"/>
                        </a:lnTo>
                        <a:lnTo>
                          <a:pt x="181" y="261"/>
                        </a:lnTo>
                        <a:lnTo>
                          <a:pt x="191" y="265"/>
                        </a:lnTo>
                        <a:lnTo>
                          <a:pt x="200" y="270"/>
                        </a:lnTo>
                        <a:lnTo>
                          <a:pt x="209" y="274"/>
                        </a:lnTo>
                        <a:lnTo>
                          <a:pt x="218" y="277"/>
                        </a:lnTo>
                        <a:lnTo>
                          <a:pt x="225" y="27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77" name="Freeform 68">
                    <a:extLst>
                      <a:ext uri="{FF2B5EF4-FFF2-40B4-BE49-F238E27FC236}">
                        <a16:creationId xmlns:a16="http://schemas.microsoft.com/office/drawing/2014/main" id="{B4897FF3-3841-FF0F-6C70-C1822C81A13F}"/>
                      </a:ext>
                    </a:extLst>
                  </p:cNvPr>
                  <p:cNvSpPr>
                    <a:spLocks/>
                  </p:cNvSpPr>
                  <p:nvPr/>
                </p:nvSpPr>
                <p:spPr bwMode="auto">
                  <a:xfrm>
                    <a:off x="4304" y="1695"/>
                    <a:ext cx="13" cy="106"/>
                  </a:xfrm>
                  <a:custGeom>
                    <a:avLst/>
                    <a:gdLst>
                      <a:gd name="T0" fmla="*/ 0 w 38"/>
                      <a:gd name="T1" fmla="*/ 0 h 211"/>
                      <a:gd name="T2" fmla="*/ 0 w 38"/>
                      <a:gd name="T3" fmla="*/ 0 h 211"/>
                      <a:gd name="T4" fmla="*/ 0 w 38"/>
                      <a:gd name="T5" fmla="*/ 1 h 211"/>
                      <a:gd name="T6" fmla="*/ 0 w 38"/>
                      <a:gd name="T7" fmla="*/ 1 h 211"/>
                      <a:gd name="T8" fmla="*/ 0 w 38"/>
                      <a:gd name="T9" fmla="*/ 1 h 211"/>
                      <a:gd name="T10" fmla="*/ 0 w 38"/>
                      <a:gd name="T11" fmla="*/ 1 h 211"/>
                      <a:gd name="T12" fmla="*/ 0 w 38"/>
                      <a:gd name="T13" fmla="*/ 1 h 211"/>
                      <a:gd name="T14" fmla="*/ 0 w 38"/>
                      <a:gd name="T15" fmla="*/ 1 h 211"/>
                      <a:gd name="T16" fmla="*/ 0 w 38"/>
                      <a:gd name="T17" fmla="*/ 1 h 211"/>
                      <a:gd name="T18" fmla="*/ 0 w 38"/>
                      <a:gd name="T19" fmla="*/ 1 h 211"/>
                      <a:gd name="T20" fmla="*/ 0 w 38"/>
                      <a:gd name="T21" fmla="*/ 1 h 211"/>
                      <a:gd name="T22" fmla="*/ 0 w 38"/>
                      <a:gd name="T23" fmla="*/ 1 h 211"/>
                      <a:gd name="T24" fmla="*/ 0 w 38"/>
                      <a:gd name="T25" fmla="*/ 1 h 211"/>
                      <a:gd name="T26" fmla="*/ 0 w 38"/>
                      <a:gd name="T27" fmla="*/ 1 h 211"/>
                      <a:gd name="T28" fmla="*/ 0 w 38"/>
                      <a:gd name="T29" fmla="*/ 1 h 211"/>
                      <a:gd name="T30" fmla="*/ 0 w 38"/>
                      <a:gd name="T31" fmla="*/ 1 h 211"/>
                      <a:gd name="T32" fmla="*/ 0 w 38"/>
                      <a:gd name="T33" fmla="*/ 1 h 211"/>
                      <a:gd name="T34" fmla="*/ 0 w 38"/>
                      <a:gd name="T35" fmla="*/ 1 h 211"/>
                      <a:gd name="T36" fmla="*/ 0 w 38"/>
                      <a:gd name="T37" fmla="*/ 1 h 211"/>
                      <a:gd name="T38" fmla="*/ 0 w 38"/>
                      <a:gd name="T39" fmla="*/ 1 h 211"/>
                      <a:gd name="T40" fmla="*/ 0 w 38"/>
                      <a:gd name="T41" fmla="*/ 1 h 211"/>
                      <a:gd name="T42" fmla="*/ 0 w 38"/>
                      <a:gd name="T43" fmla="*/ 1 h 211"/>
                      <a:gd name="T44" fmla="*/ 0 w 38"/>
                      <a:gd name="T45" fmla="*/ 1 h 2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211"/>
                      <a:gd name="T71" fmla="*/ 38 w 38"/>
                      <a:gd name="T72" fmla="*/ 211 h 2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211">
                        <a:moveTo>
                          <a:pt x="0" y="0"/>
                        </a:moveTo>
                        <a:lnTo>
                          <a:pt x="0" y="0"/>
                        </a:lnTo>
                        <a:lnTo>
                          <a:pt x="0" y="12"/>
                        </a:lnTo>
                        <a:lnTo>
                          <a:pt x="1" y="24"/>
                        </a:lnTo>
                        <a:lnTo>
                          <a:pt x="3" y="38"/>
                        </a:lnTo>
                        <a:lnTo>
                          <a:pt x="5" y="51"/>
                        </a:lnTo>
                        <a:lnTo>
                          <a:pt x="9" y="64"/>
                        </a:lnTo>
                        <a:lnTo>
                          <a:pt x="12" y="78"/>
                        </a:lnTo>
                        <a:lnTo>
                          <a:pt x="15" y="91"/>
                        </a:lnTo>
                        <a:lnTo>
                          <a:pt x="19" y="105"/>
                        </a:lnTo>
                        <a:lnTo>
                          <a:pt x="22" y="120"/>
                        </a:lnTo>
                        <a:lnTo>
                          <a:pt x="25" y="133"/>
                        </a:lnTo>
                        <a:lnTo>
                          <a:pt x="29" y="147"/>
                        </a:lnTo>
                        <a:lnTo>
                          <a:pt x="32" y="160"/>
                        </a:lnTo>
                        <a:lnTo>
                          <a:pt x="34" y="173"/>
                        </a:lnTo>
                        <a:lnTo>
                          <a:pt x="37" y="186"/>
                        </a:lnTo>
                        <a:lnTo>
                          <a:pt x="38" y="199"/>
                        </a:lnTo>
                        <a:lnTo>
                          <a:pt x="38" y="211"/>
                        </a:lnTo>
                        <a:lnTo>
                          <a:pt x="37" y="205"/>
                        </a:lnTo>
                        <a:lnTo>
                          <a:pt x="33" y="195"/>
                        </a:lnTo>
                        <a:lnTo>
                          <a:pt x="29" y="186"/>
                        </a:lnTo>
                        <a:lnTo>
                          <a:pt x="28"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78" name="Freeform 69">
                    <a:extLst>
                      <a:ext uri="{FF2B5EF4-FFF2-40B4-BE49-F238E27FC236}">
                        <a16:creationId xmlns:a16="http://schemas.microsoft.com/office/drawing/2014/main" id="{13C37021-6F32-71C1-C88A-A24C31651A5C}"/>
                      </a:ext>
                    </a:extLst>
                  </p:cNvPr>
                  <p:cNvSpPr>
                    <a:spLocks/>
                  </p:cNvSpPr>
                  <p:nvPr/>
                </p:nvSpPr>
                <p:spPr bwMode="auto">
                  <a:xfrm>
                    <a:off x="4298" y="1543"/>
                    <a:ext cx="31" cy="144"/>
                  </a:xfrm>
                  <a:custGeom>
                    <a:avLst/>
                    <a:gdLst>
                      <a:gd name="T0" fmla="*/ 0 w 94"/>
                      <a:gd name="T1" fmla="*/ 1 h 287"/>
                      <a:gd name="T2" fmla="*/ 0 w 94"/>
                      <a:gd name="T3" fmla="*/ 1 h 287"/>
                      <a:gd name="T4" fmla="*/ 0 w 94"/>
                      <a:gd name="T5" fmla="*/ 1 h 287"/>
                      <a:gd name="T6" fmla="*/ 0 w 94"/>
                      <a:gd name="T7" fmla="*/ 1 h 287"/>
                      <a:gd name="T8" fmla="*/ 0 w 94"/>
                      <a:gd name="T9" fmla="*/ 1 h 287"/>
                      <a:gd name="T10" fmla="*/ 0 w 94"/>
                      <a:gd name="T11" fmla="*/ 1 h 287"/>
                      <a:gd name="T12" fmla="*/ 0 w 94"/>
                      <a:gd name="T13" fmla="*/ 1 h 287"/>
                      <a:gd name="T14" fmla="*/ 0 w 94"/>
                      <a:gd name="T15" fmla="*/ 1 h 287"/>
                      <a:gd name="T16" fmla="*/ 0 w 94"/>
                      <a:gd name="T17" fmla="*/ 1 h 287"/>
                      <a:gd name="T18" fmla="*/ 0 w 94"/>
                      <a:gd name="T19" fmla="*/ 1 h 287"/>
                      <a:gd name="T20" fmla="*/ 0 w 94"/>
                      <a:gd name="T21" fmla="*/ 1 h 287"/>
                      <a:gd name="T22" fmla="*/ 0 w 94"/>
                      <a:gd name="T23" fmla="*/ 1 h 287"/>
                      <a:gd name="T24" fmla="*/ 0 w 94"/>
                      <a:gd name="T25" fmla="*/ 1 h 287"/>
                      <a:gd name="T26" fmla="*/ 0 w 94"/>
                      <a:gd name="T27" fmla="*/ 1 h 287"/>
                      <a:gd name="T28" fmla="*/ 0 w 94"/>
                      <a:gd name="T29" fmla="*/ 1 h 287"/>
                      <a:gd name="T30" fmla="*/ 0 w 94"/>
                      <a:gd name="T31" fmla="*/ 1 h 287"/>
                      <a:gd name="T32" fmla="*/ 0 w 94"/>
                      <a:gd name="T33" fmla="*/ 1 h 287"/>
                      <a:gd name="T34" fmla="*/ 0 w 94"/>
                      <a:gd name="T35" fmla="*/ 0 h 287"/>
                      <a:gd name="T36" fmla="*/ 0 w 94"/>
                      <a:gd name="T37" fmla="*/ 0 h 287"/>
                      <a:gd name="T38" fmla="*/ 0 w 94"/>
                      <a:gd name="T39" fmla="*/ 1 h 287"/>
                      <a:gd name="T40" fmla="*/ 0 w 94"/>
                      <a:gd name="T41" fmla="*/ 1 h 287"/>
                      <a:gd name="T42" fmla="*/ 0 w 94"/>
                      <a:gd name="T43" fmla="*/ 1 h 287"/>
                      <a:gd name="T44" fmla="*/ 0 w 94"/>
                      <a:gd name="T45" fmla="*/ 1 h 287"/>
                      <a:gd name="T46" fmla="*/ 0 w 94"/>
                      <a:gd name="T47" fmla="*/ 1 h 287"/>
                      <a:gd name="T48" fmla="*/ 0 w 94"/>
                      <a:gd name="T49" fmla="*/ 1 h 287"/>
                      <a:gd name="T50" fmla="*/ 0 w 94"/>
                      <a:gd name="T51" fmla="*/ 1 h 287"/>
                      <a:gd name="T52" fmla="*/ 0 w 94"/>
                      <a:gd name="T53" fmla="*/ 1 h 287"/>
                      <a:gd name="T54" fmla="*/ 0 w 94"/>
                      <a:gd name="T55" fmla="*/ 1 h 287"/>
                      <a:gd name="T56" fmla="*/ 0 w 94"/>
                      <a:gd name="T57" fmla="*/ 1 h 287"/>
                      <a:gd name="T58" fmla="*/ 0 w 94"/>
                      <a:gd name="T59" fmla="*/ 1 h 287"/>
                      <a:gd name="T60" fmla="*/ 0 w 94"/>
                      <a:gd name="T61" fmla="*/ 1 h 287"/>
                      <a:gd name="T62" fmla="*/ 0 w 94"/>
                      <a:gd name="T63" fmla="*/ 1 h 287"/>
                      <a:gd name="T64" fmla="*/ 0 w 94"/>
                      <a:gd name="T65" fmla="*/ 1 h 287"/>
                      <a:gd name="T66" fmla="*/ 0 w 94"/>
                      <a:gd name="T67" fmla="*/ 1 h 287"/>
                      <a:gd name="T68" fmla="*/ 0 w 94"/>
                      <a:gd name="T69" fmla="*/ 1 h 287"/>
                      <a:gd name="T70" fmla="*/ 0 w 94"/>
                      <a:gd name="T71" fmla="*/ 1 h 2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287"/>
                      <a:gd name="T110" fmla="*/ 94 w 94"/>
                      <a:gd name="T111" fmla="*/ 287 h 2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287">
                        <a:moveTo>
                          <a:pt x="94" y="287"/>
                        </a:moveTo>
                        <a:lnTo>
                          <a:pt x="94" y="287"/>
                        </a:lnTo>
                        <a:lnTo>
                          <a:pt x="91" y="268"/>
                        </a:lnTo>
                        <a:lnTo>
                          <a:pt x="87" y="250"/>
                        </a:lnTo>
                        <a:lnTo>
                          <a:pt x="81" y="232"/>
                        </a:lnTo>
                        <a:lnTo>
                          <a:pt x="76" y="214"/>
                        </a:lnTo>
                        <a:lnTo>
                          <a:pt x="68" y="197"/>
                        </a:lnTo>
                        <a:lnTo>
                          <a:pt x="60" y="179"/>
                        </a:lnTo>
                        <a:lnTo>
                          <a:pt x="52" y="161"/>
                        </a:lnTo>
                        <a:lnTo>
                          <a:pt x="43" y="144"/>
                        </a:lnTo>
                        <a:lnTo>
                          <a:pt x="35" y="126"/>
                        </a:lnTo>
                        <a:lnTo>
                          <a:pt x="26" y="109"/>
                        </a:lnTo>
                        <a:lnTo>
                          <a:pt x="20" y="91"/>
                        </a:lnTo>
                        <a:lnTo>
                          <a:pt x="13" y="72"/>
                        </a:lnTo>
                        <a:lnTo>
                          <a:pt x="7" y="54"/>
                        </a:lnTo>
                        <a:lnTo>
                          <a:pt x="3" y="36"/>
                        </a:lnTo>
                        <a:lnTo>
                          <a:pt x="1" y="18"/>
                        </a:lnTo>
                        <a:lnTo>
                          <a:pt x="0" y="0"/>
                        </a:lnTo>
                        <a:lnTo>
                          <a:pt x="3" y="7"/>
                        </a:lnTo>
                        <a:lnTo>
                          <a:pt x="5" y="12"/>
                        </a:lnTo>
                        <a:lnTo>
                          <a:pt x="9" y="18"/>
                        </a:lnTo>
                        <a:lnTo>
                          <a:pt x="12" y="23"/>
                        </a:lnTo>
                        <a:lnTo>
                          <a:pt x="18" y="27"/>
                        </a:lnTo>
                        <a:lnTo>
                          <a:pt x="24" y="31"/>
                        </a:lnTo>
                        <a:lnTo>
                          <a:pt x="34" y="32"/>
                        </a:lnTo>
                        <a:lnTo>
                          <a:pt x="47" y="33"/>
                        </a:lnTo>
                        <a:lnTo>
                          <a:pt x="47" y="42"/>
                        </a:lnTo>
                        <a:lnTo>
                          <a:pt x="47" y="49"/>
                        </a:lnTo>
                        <a:lnTo>
                          <a:pt x="46" y="55"/>
                        </a:lnTo>
                        <a:lnTo>
                          <a:pt x="44" y="61"/>
                        </a:lnTo>
                        <a:lnTo>
                          <a:pt x="42" y="66"/>
                        </a:lnTo>
                        <a:lnTo>
                          <a:pt x="39" y="71"/>
                        </a:lnTo>
                        <a:lnTo>
                          <a:pt x="34" y="77"/>
                        </a:lnTo>
                        <a:lnTo>
                          <a:pt x="28" y="8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79" name="Freeform 70">
                    <a:extLst>
                      <a:ext uri="{FF2B5EF4-FFF2-40B4-BE49-F238E27FC236}">
                        <a16:creationId xmlns:a16="http://schemas.microsoft.com/office/drawing/2014/main" id="{B1138C8C-FE4C-0756-AE26-CC0CAD366224}"/>
                      </a:ext>
                    </a:extLst>
                  </p:cNvPr>
                  <p:cNvSpPr>
                    <a:spLocks/>
                  </p:cNvSpPr>
                  <p:nvPr/>
                </p:nvSpPr>
                <p:spPr bwMode="auto">
                  <a:xfrm>
                    <a:off x="4282" y="1552"/>
                    <a:ext cx="25" cy="53"/>
                  </a:xfrm>
                  <a:custGeom>
                    <a:avLst/>
                    <a:gdLst>
                      <a:gd name="T0" fmla="*/ 0 w 75"/>
                      <a:gd name="T1" fmla="*/ 0 h 106"/>
                      <a:gd name="T2" fmla="*/ 0 w 75"/>
                      <a:gd name="T3" fmla="*/ 0 h 106"/>
                      <a:gd name="T4" fmla="*/ 0 w 75"/>
                      <a:gd name="T5" fmla="*/ 1 h 106"/>
                      <a:gd name="T6" fmla="*/ 0 w 75"/>
                      <a:gd name="T7" fmla="*/ 1 h 106"/>
                      <a:gd name="T8" fmla="*/ 0 w 75"/>
                      <a:gd name="T9" fmla="*/ 1 h 106"/>
                      <a:gd name="T10" fmla="*/ 0 w 75"/>
                      <a:gd name="T11" fmla="*/ 1 h 106"/>
                      <a:gd name="T12" fmla="*/ 0 w 75"/>
                      <a:gd name="T13" fmla="*/ 1 h 106"/>
                      <a:gd name="T14" fmla="*/ 0 w 75"/>
                      <a:gd name="T15" fmla="*/ 1 h 106"/>
                      <a:gd name="T16" fmla="*/ 0 w 75"/>
                      <a:gd name="T17" fmla="*/ 1 h 106"/>
                      <a:gd name="T18" fmla="*/ 0 w 75"/>
                      <a:gd name="T19" fmla="*/ 1 h 106"/>
                      <a:gd name="T20" fmla="*/ 0 w 75"/>
                      <a:gd name="T21" fmla="*/ 1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
                      <a:gd name="T34" fmla="*/ 0 h 106"/>
                      <a:gd name="T35" fmla="*/ 75 w 75"/>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 h="106">
                        <a:moveTo>
                          <a:pt x="0" y="0"/>
                        </a:moveTo>
                        <a:lnTo>
                          <a:pt x="0" y="0"/>
                        </a:lnTo>
                        <a:lnTo>
                          <a:pt x="13" y="12"/>
                        </a:lnTo>
                        <a:lnTo>
                          <a:pt x="23" y="24"/>
                        </a:lnTo>
                        <a:lnTo>
                          <a:pt x="31" y="35"/>
                        </a:lnTo>
                        <a:lnTo>
                          <a:pt x="38" y="46"/>
                        </a:lnTo>
                        <a:lnTo>
                          <a:pt x="42" y="60"/>
                        </a:lnTo>
                        <a:lnTo>
                          <a:pt x="44" y="74"/>
                        </a:lnTo>
                        <a:lnTo>
                          <a:pt x="47" y="89"/>
                        </a:lnTo>
                        <a:lnTo>
                          <a:pt x="47" y="106"/>
                        </a:lnTo>
                        <a:lnTo>
                          <a:pt x="75" y="10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80" name="Freeform 71">
                    <a:extLst>
                      <a:ext uri="{FF2B5EF4-FFF2-40B4-BE49-F238E27FC236}">
                        <a16:creationId xmlns:a16="http://schemas.microsoft.com/office/drawing/2014/main" id="{369C2D82-2F42-C972-6BA3-448A5E4B65CE}"/>
                      </a:ext>
                    </a:extLst>
                  </p:cNvPr>
                  <p:cNvSpPr>
                    <a:spLocks/>
                  </p:cNvSpPr>
                  <p:nvPr/>
                </p:nvSpPr>
                <p:spPr bwMode="auto">
                  <a:xfrm>
                    <a:off x="4497" y="1580"/>
                    <a:ext cx="28" cy="78"/>
                  </a:xfrm>
                  <a:custGeom>
                    <a:avLst/>
                    <a:gdLst>
                      <a:gd name="T0" fmla="*/ 0 w 85"/>
                      <a:gd name="T1" fmla="*/ 1 h 156"/>
                      <a:gd name="T2" fmla="*/ 0 w 85"/>
                      <a:gd name="T3" fmla="*/ 1 h 156"/>
                      <a:gd name="T4" fmla="*/ 0 w 85"/>
                      <a:gd name="T5" fmla="*/ 1 h 156"/>
                      <a:gd name="T6" fmla="*/ 0 w 85"/>
                      <a:gd name="T7" fmla="*/ 1 h 156"/>
                      <a:gd name="T8" fmla="*/ 0 w 85"/>
                      <a:gd name="T9" fmla="*/ 1 h 156"/>
                      <a:gd name="T10" fmla="*/ 0 w 85"/>
                      <a:gd name="T11" fmla="*/ 1 h 156"/>
                      <a:gd name="T12" fmla="*/ 0 w 85"/>
                      <a:gd name="T13" fmla="*/ 1 h 156"/>
                      <a:gd name="T14" fmla="*/ 0 w 85"/>
                      <a:gd name="T15" fmla="*/ 1 h 156"/>
                      <a:gd name="T16" fmla="*/ 0 w 85"/>
                      <a:gd name="T17" fmla="*/ 1 h 156"/>
                      <a:gd name="T18" fmla="*/ 0 w 85"/>
                      <a:gd name="T19" fmla="*/ 1 h 156"/>
                      <a:gd name="T20" fmla="*/ 0 w 85"/>
                      <a:gd name="T21" fmla="*/ 1 h 156"/>
                      <a:gd name="T22" fmla="*/ 0 w 85"/>
                      <a:gd name="T23" fmla="*/ 1 h 156"/>
                      <a:gd name="T24" fmla="*/ 0 w 85"/>
                      <a:gd name="T25" fmla="*/ 1 h 156"/>
                      <a:gd name="T26" fmla="*/ 0 w 85"/>
                      <a:gd name="T27" fmla="*/ 1 h 156"/>
                      <a:gd name="T28" fmla="*/ 0 w 85"/>
                      <a:gd name="T29" fmla="*/ 1 h 156"/>
                      <a:gd name="T30" fmla="*/ 0 w 85"/>
                      <a:gd name="T31" fmla="*/ 1 h 156"/>
                      <a:gd name="T32" fmla="*/ 0 w 85"/>
                      <a:gd name="T33" fmla="*/ 1 h 156"/>
                      <a:gd name="T34" fmla="*/ 0 w 85"/>
                      <a:gd name="T35" fmla="*/ 1 h 156"/>
                      <a:gd name="T36" fmla="*/ 0 w 85"/>
                      <a:gd name="T37" fmla="*/ 1 h 156"/>
                      <a:gd name="T38" fmla="*/ 0 w 85"/>
                      <a:gd name="T39" fmla="*/ 1 h 156"/>
                      <a:gd name="T40" fmla="*/ 0 w 85"/>
                      <a:gd name="T41" fmla="*/ 1 h 156"/>
                      <a:gd name="T42" fmla="*/ 0 w 85"/>
                      <a:gd name="T43" fmla="*/ 1 h 156"/>
                      <a:gd name="T44" fmla="*/ 0 w 85"/>
                      <a:gd name="T45" fmla="*/ 1 h 156"/>
                      <a:gd name="T46" fmla="*/ 0 w 85"/>
                      <a:gd name="T47" fmla="*/ 1 h 156"/>
                      <a:gd name="T48" fmla="*/ 0 w 85"/>
                      <a:gd name="T49" fmla="*/ 1 h 156"/>
                      <a:gd name="T50" fmla="*/ 0 w 85"/>
                      <a:gd name="T51" fmla="*/ 1 h 156"/>
                      <a:gd name="T52" fmla="*/ 0 w 85"/>
                      <a:gd name="T53" fmla="*/ 1 h 156"/>
                      <a:gd name="T54" fmla="*/ 0 w 85"/>
                      <a:gd name="T55" fmla="*/ 0 h 156"/>
                      <a:gd name="T56" fmla="*/ 0 w 85"/>
                      <a:gd name="T57" fmla="*/ 0 h 156"/>
                      <a:gd name="T58" fmla="*/ 0 w 85"/>
                      <a:gd name="T59" fmla="*/ 1 h 156"/>
                      <a:gd name="T60" fmla="*/ 0 w 85"/>
                      <a:gd name="T61" fmla="*/ 1 h 156"/>
                      <a:gd name="T62" fmla="*/ 0 w 85"/>
                      <a:gd name="T63" fmla="*/ 1 h 156"/>
                      <a:gd name="T64" fmla="*/ 0 w 85"/>
                      <a:gd name="T65" fmla="*/ 1 h 156"/>
                      <a:gd name="T66" fmla="*/ 0 w 85"/>
                      <a:gd name="T67" fmla="*/ 1 h 156"/>
                      <a:gd name="T68" fmla="*/ 0 w 85"/>
                      <a:gd name="T69" fmla="*/ 1 h 156"/>
                      <a:gd name="T70" fmla="*/ 0 w 85"/>
                      <a:gd name="T71" fmla="*/ 1 h 156"/>
                      <a:gd name="T72" fmla="*/ 0 w 85"/>
                      <a:gd name="T73" fmla="*/ 1 h 156"/>
                      <a:gd name="T74" fmla="*/ 0 w 85"/>
                      <a:gd name="T75" fmla="*/ 1 h 156"/>
                      <a:gd name="T76" fmla="*/ 0 w 85"/>
                      <a:gd name="T77" fmla="*/ 1 h 156"/>
                      <a:gd name="T78" fmla="*/ 0 w 85"/>
                      <a:gd name="T79" fmla="*/ 1 h 156"/>
                      <a:gd name="T80" fmla="*/ 0 w 85"/>
                      <a:gd name="T81" fmla="*/ 1 h 156"/>
                      <a:gd name="T82" fmla="*/ 0 w 85"/>
                      <a:gd name="T83" fmla="*/ 1 h 156"/>
                      <a:gd name="T84" fmla="*/ 0 w 85"/>
                      <a:gd name="T85" fmla="*/ 1 h 156"/>
                      <a:gd name="T86" fmla="*/ 0 w 85"/>
                      <a:gd name="T87" fmla="*/ 1 h 156"/>
                      <a:gd name="T88" fmla="*/ 0 w 85"/>
                      <a:gd name="T89" fmla="*/ 1 h 156"/>
                      <a:gd name="T90" fmla="*/ 0 w 85"/>
                      <a:gd name="T91" fmla="*/ 1 h 156"/>
                      <a:gd name="T92" fmla="*/ 0 w 85"/>
                      <a:gd name="T93" fmla="*/ 1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5"/>
                      <a:gd name="T142" fmla="*/ 0 h 156"/>
                      <a:gd name="T143" fmla="*/ 85 w 85"/>
                      <a:gd name="T144" fmla="*/ 156 h 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5" h="156">
                        <a:moveTo>
                          <a:pt x="85" y="17"/>
                        </a:moveTo>
                        <a:lnTo>
                          <a:pt x="85" y="17"/>
                        </a:lnTo>
                        <a:lnTo>
                          <a:pt x="84" y="35"/>
                        </a:lnTo>
                        <a:lnTo>
                          <a:pt x="81" y="48"/>
                        </a:lnTo>
                        <a:lnTo>
                          <a:pt x="75" y="57"/>
                        </a:lnTo>
                        <a:lnTo>
                          <a:pt x="69" y="64"/>
                        </a:lnTo>
                        <a:lnTo>
                          <a:pt x="64" y="70"/>
                        </a:lnTo>
                        <a:lnTo>
                          <a:pt x="57" y="77"/>
                        </a:lnTo>
                        <a:lnTo>
                          <a:pt x="51" y="86"/>
                        </a:lnTo>
                        <a:lnTo>
                          <a:pt x="48" y="98"/>
                        </a:lnTo>
                        <a:lnTo>
                          <a:pt x="48" y="85"/>
                        </a:lnTo>
                        <a:lnTo>
                          <a:pt x="46" y="73"/>
                        </a:lnTo>
                        <a:lnTo>
                          <a:pt x="43" y="64"/>
                        </a:lnTo>
                        <a:lnTo>
                          <a:pt x="38" y="56"/>
                        </a:lnTo>
                        <a:lnTo>
                          <a:pt x="32" y="49"/>
                        </a:lnTo>
                        <a:lnTo>
                          <a:pt x="23" y="44"/>
                        </a:lnTo>
                        <a:lnTo>
                          <a:pt x="13" y="38"/>
                        </a:lnTo>
                        <a:lnTo>
                          <a:pt x="0" y="32"/>
                        </a:lnTo>
                        <a:lnTo>
                          <a:pt x="4" y="29"/>
                        </a:lnTo>
                        <a:lnTo>
                          <a:pt x="12" y="25"/>
                        </a:lnTo>
                        <a:lnTo>
                          <a:pt x="20" y="19"/>
                        </a:lnTo>
                        <a:lnTo>
                          <a:pt x="30" y="13"/>
                        </a:lnTo>
                        <a:lnTo>
                          <a:pt x="40" y="8"/>
                        </a:lnTo>
                        <a:lnTo>
                          <a:pt x="49" y="4"/>
                        </a:lnTo>
                        <a:lnTo>
                          <a:pt x="58" y="1"/>
                        </a:lnTo>
                        <a:lnTo>
                          <a:pt x="66" y="0"/>
                        </a:lnTo>
                        <a:lnTo>
                          <a:pt x="65" y="6"/>
                        </a:lnTo>
                        <a:lnTo>
                          <a:pt x="63" y="12"/>
                        </a:lnTo>
                        <a:lnTo>
                          <a:pt x="59" y="18"/>
                        </a:lnTo>
                        <a:lnTo>
                          <a:pt x="56" y="23"/>
                        </a:lnTo>
                        <a:lnTo>
                          <a:pt x="51" y="28"/>
                        </a:lnTo>
                        <a:lnTo>
                          <a:pt x="47" y="34"/>
                        </a:lnTo>
                        <a:lnTo>
                          <a:pt x="43" y="37"/>
                        </a:lnTo>
                        <a:lnTo>
                          <a:pt x="38" y="40"/>
                        </a:lnTo>
                        <a:lnTo>
                          <a:pt x="38" y="49"/>
                        </a:lnTo>
                        <a:lnTo>
                          <a:pt x="37" y="59"/>
                        </a:lnTo>
                        <a:lnTo>
                          <a:pt x="36" y="68"/>
                        </a:lnTo>
                        <a:lnTo>
                          <a:pt x="34" y="76"/>
                        </a:lnTo>
                        <a:lnTo>
                          <a:pt x="29" y="83"/>
                        </a:lnTo>
                        <a:lnTo>
                          <a:pt x="22" y="89"/>
                        </a:lnTo>
                        <a:lnTo>
                          <a:pt x="12" y="95"/>
                        </a:lnTo>
                        <a:lnTo>
                          <a:pt x="0" y="98"/>
                        </a:lnTo>
                        <a:lnTo>
                          <a:pt x="0" y="1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81" name="Freeform 72">
                    <a:extLst>
                      <a:ext uri="{FF2B5EF4-FFF2-40B4-BE49-F238E27FC236}">
                        <a16:creationId xmlns:a16="http://schemas.microsoft.com/office/drawing/2014/main" id="{632CCDC5-A679-CCC9-0E40-F3B4B8C0EADE}"/>
                      </a:ext>
                    </a:extLst>
                  </p:cNvPr>
                  <p:cNvSpPr>
                    <a:spLocks/>
                  </p:cNvSpPr>
                  <p:nvPr/>
                </p:nvSpPr>
                <p:spPr bwMode="auto">
                  <a:xfrm>
                    <a:off x="4547" y="1593"/>
                    <a:ext cx="12" cy="41"/>
                  </a:xfrm>
                  <a:custGeom>
                    <a:avLst/>
                    <a:gdLst>
                      <a:gd name="T0" fmla="*/ 0 w 38"/>
                      <a:gd name="T1" fmla="*/ 1 h 82"/>
                      <a:gd name="T2" fmla="*/ 0 w 38"/>
                      <a:gd name="T3" fmla="*/ 1 h 82"/>
                      <a:gd name="T4" fmla="*/ 0 w 38"/>
                      <a:gd name="T5" fmla="*/ 1 h 82"/>
                      <a:gd name="T6" fmla="*/ 0 w 38"/>
                      <a:gd name="T7" fmla="*/ 1 h 82"/>
                      <a:gd name="T8" fmla="*/ 0 w 38"/>
                      <a:gd name="T9" fmla="*/ 1 h 82"/>
                      <a:gd name="T10" fmla="*/ 0 w 38"/>
                      <a:gd name="T11" fmla="*/ 1 h 82"/>
                      <a:gd name="T12" fmla="*/ 0 w 38"/>
                      <a:gd name="T13" fmla="*/ 1 h 82"/>
                      <a:gd name="T14" fmla="*/ 0 w 38"/>
                      <a:gd name="T15" fmla="*/ 1 h 82"/>
                      <a:gd name="T16" fmla="*/ 0 w 38"/>
                      <a:gd name="T17" fmla="*/ 1 h 82"/>
                      <a:gd name="T18" fmla="*/ 0 w 38"/>
                      <a:gd name="T19" fmla="*/ 1 h 82"/>
                      <a:gd name="T20" fmla="*/ 0 w 38"/>
                      <a:gd name="T21" fmla="*/ 1 h 82"/>
                      <a:gd name="T22" fmla="*/ 0 w 38"/>
                      <a:gd name="T23" fmla="*/ 1 h 82"/>
                      <a:gd name="T24" fmla="*/ 0 w 38"/>
                      <a:gd name="T25" fmla="*/ 1 h 82"/>
                      <a:gd name="T26" fmla="*/ 0 w 38"/>
                      <a:gd name="T27" fmla="*/ 1 h 82"/>
                      <a:gd name="T28" fmla="*/ 0 w 38"/>
                      <a:gd name="T29" fmla="*/ 1 h 82"/>
                      <a:gd name="T30" fmla="*/ 0 w 38"/>
                      <a:gd name="T31" fmla="*/ 0 h 82"/>
                      <a:gd name="T32" fmla="*/ 0 w 38"/>
                      <a:gd name="T33" fmla="*/ 0 h 82"/>
                      <a:gd name="T34" fmla="*/ 0 w 38"/>
                      <a:gd name="T35" fmla="*/ 1 h 82"/>
                      <a:gd name="T36" fmla="*/ 0 w 38"/>
                      <a:gd name="T37" fmla="*/ 1 h 82"/>
                      <a:gd name="T38" fmla="*/ 0 w 38"/>
                      <a:gd name="T39" fmla="*/ 1 h 82"/>
                      <a:gd name="T40" fmla="*/ 0 w 38"/>
                      <a:gd name="T41" fmla="*/ 1 h 82"/>
                      <a:gd name="T42" fmla="*/ 0 w 38"/>
                      <a:gd name="T43" fmla="*/ 1 h 82"/>
                      <a:gd name="T44" fmla="*/ 0 w 38"/>
                      <a:gd name="T45" fmla="*/ 1 h 82"/>
                      <a:gd name="T46" fmla="*/ 0 w 38"/>
                      <a:gd name="T47" fmla="*/ 1 h 82"/>
                      <a:gd name="T48" fmla="*/ 0 w 38"/>
                      <a:gd name="T49" fmla="*/ 1 h 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82"/>
                      <a:gd name="T77" fmla="*/ 38 w 38"/>
                      <a:gd name="T78" fmla="*/ 82 h 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82">
                        <a:moveTo>
                          <a:pt x="19" y="7"/>
                        </a:moveTo>
                        <a:lnTo>
                          <a:pt x="19" y="82"/>
                        </a:lnTo>
                        <a:lnTo>
                          <a:pt x="18" y="73"/>
                        </a:lnTo>
                        <a:lnTo>
                          <a:pt x="13" y="62"/>
                        </a:lnTo>
                        <a:lnTo>
                          <a:pt x="7" y="53"/>
                        </a:lnTo>
                        <a:lnTo>
                          <a:pt x="0" y="49"/>
                        </a:lnTo>
                        <a:lnTo>
                          <a:pt x="3" y="38"/>
                        </a:lnTo>
                        <a:lnTo>
                          <a:pt x="7" y="28"/>
                        </a:lnTo>
                        <a:lnTo>
                          <a:pt x="9" y="21"/>
                        </a:lnTo>
                        <a:lnTo>
                          <a:pt x="12" y="14"/>
                        </a:lnTo>
                        <a:lnTo>
                          <a:pt x="17" y="10"/>
                        </a:lnTo>
                        <a:lnTo>
                          <a:pt x="21" y="6"/>
                        </a:lnTo>
                        <a:lnTo>
                          <a:pt x="29" y="3"/>
                        </a:lnTo>
                        <a:lnTo>
                          <a:pt x="38" y="0"/>
                        </a:lnTo>
                        <a:lnTo>
                          <a:pt x="38" y="3"/>
                        </a:lnTo>
                        <a:lnTo>
                          <a:pt x="36" y="9"/>
                        </a:lnTo>
                        <a:lnTo>
                          <a:pt x="35" y="14"/>
                        </a:lnTo>
                        <a:lnTo>
                          <a:pt x="32" y="19"/>
                        </a:lnTo>
                        <a:lnTo>
                          <a:pt x="29" y="21"/>
                        </a:lnTo>
                        <a:lnTo>
                          <a:pt x="26" y="21"/>
                        </a:lnTo>
                        <a:lnTo>
                          <a:pt x="22" y="17"/>
                        </a:lnTo>
                        <a:lnTo>
                          <a:pt x="19" y="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82" name="Freeform 73">
                    <a:extLst>
                      <a:ext uri="{FF2B5EF4-FFF2-40B4-BE49-F238E27FC236}">
                        <a16:creationId xmlns:a16="http://schemas.microsoft.com/office/drawing/2014/main" id="{856537D9-183D-268D-2705-FCB9091984F7}"/>
                      </a:ext>
                    </a:extLst>
                  </p:cNvPr>
                  <p:cNvSpPr>
                    <a:spLocks/>
                  </p:cNvSpPr>
                  <p:nvPr/>
                </p:nvSpPr>
                <p:spPr bwMode="auto">
                  <a:xfrm>
                    <a:off x="4204" y="1572"/>
                    <a:ext cx="37" cy="251"/>
                  </a:xfrm>
                  <a:custGeom>
                    <a:avLst/>
                    <a:gdLst>
                      <a:gd name="T0" fmla="*/ 0 w 111"/>
                      <a:gd name="T1" fmla="*/ 1 h 502"/>
                      <a:gd name="T2" fmla="*/ 0 w 111"/>
                      <a:gd name="T3" fmla="*/ 1 h 502"/>
                      <a:gd name="T4" fmla="*/ 0 w 111"/>
                      <a:gd name="T5" fmla="*/ 1 h 502"/>
                      <a:gd name="T6" fmla="*/ 0 w 111"/>
                      <a:gd name="T7" fmla="*/ 1 h 502"/>
                      <a:gd name="T8" fmla="*/ 0 w 111"/>
                      <a:gd name="T9" fmla="*/ 1 h 502"/>
                      <a:gd name="T10" fmla="*/ 0 w 111"/>
                      <a:gd name="T11" fmla="*/ 1 h 502"/>
                      <a:gd name="T12" fmla="*/ 0 w 111"/>
                      <a:gd name="T13" fmla="*/ 1 h 502"/>
                      <a:gd name="T14" fmla="*/ 0 w 111"/>
                      <a:gd name="T15" fmla="*/ 1 h 502"/>
                      <a:gd name="T16" fmla="*/ 0 w 111"/>
                      <a:gd name="T17" fmla="*/ 1 h 502"/>
                      <a:gd name="T18" fmla="*/ 0 w 111"/>
                      <a:gd name="T19" fmla="*/ 1 h 502"/>
                      <a:gd name="T20" fmla="*/ 0 w 111"/>
                      <a:gd name="T21" fmla="*/ 1 h 502"/>
                      <a:gd name="T22" fmla="*/ 0 w 111"/>
                      <a:gd name="T23" fmla="*/ 1 h 502"/>
                      <a:gd name="T24" fmla="*/ 0 w 111"/>
                      <a:gd name="T25" fmla="*/ 1 h 502"/>
                      <a:gd name="T26" fmla="*/ 0 w 111"/>
                      <a:gd name="T27" fmla="*/ 1 h 502"/>
                      <a:gd name="T28" fmla="*/ 0 w 111"/>
                      <a:gd name="T29" fmla="*/ 1 h 502"/>
                      <a:gd name="T30" fmla="*/ 0 w 111"/>
                      <a:gd name="T31" fmla="*/ 1 h 502"/>
                      <a:gd name="T32" fmla="*/ 0 w 111"/>
                      <a:gd name="T33" fmla="*/ 1 h 502"/>
                      <a:gd name="T34" fmla="*/ 0 w 111"/>
                      <a:gd name="T35" fmla="*/ 1 h 502"/>
                      <a:gd name="T36" fmla="*/ 0 w 111"/>
                      <a:gd name="T37" fmla="*/ 1 h 502"/>
                      <a:gd name="T38" fmla="*/ 0 w 111"/>
                      <a:gd name="T39" fmla="*/ 1 h 502"/>
                      <a:gd name="T40" fmla="*/ 0 w 111"/>
                      <a:gd name="T41" fmla="*/ 1 h 502"/>
                      <a:gd name="T42" fmla="*/ 0 w 111"/>
                      <a:gd name="T43" fmla="*/ 1 h 502"/>
                      <a:gd name="T44" fmla="*/ 0 w 111"/>
                      <a:gd name="T45" fmla="*/ 1 h 502"/>
                      <a:gd name="T46" fmla="*/ 0 w 111"/>
                      <a:gd name="T47" fmla="*/ 1 h 502"/>
                      <a:gd name="T48" fmla="*/ 0 w 111"/>
                      <a:gd name="T49" fmla="*/ 1 h 502"/>
                      <a:gd name="T50" fmla="*/ 0 w 111"/>
                      <a:gd name="T51" fmla="*/ 1 h 502"/>
                      <a:gd name="T52" fmla="*/ 0 w 111"/>
                      <a:gd name="T53" fmla="*/ 1 h 502"/>
                      <a:gd name="T54" fmla="*/ 0 w 111"/>
                      <a:gd name="T55" fmla="*/ 1 h 502"/>
                      <a:gd name="T56" fmla="*/ 0 w 111"/>
                      <a:gd name="T57" fmla="*/ 1 h 502"/>
                      <a:gd name="T58" fmla="*/ 0 w 111"/>
                      <a:gd name="T59" fmla="*/ 1 h 502"/>
                      <a:gd name="T60" fmla="*/ 0 w 111"/>
                      <a:gd name="T61" fmla="*/ 1 h 502"/>
                      <a:gd name="T62" fmla="*/ 0 w 111"/>
                      <a:gd name="T63" fmla="*/ 1 h 502"/>
                      <a:gd name="T64" fmla="*/ 0 w 111"/>
                      <a:gd name="T65" fmla="*/ 1 h 502"/>
                      <a:gd name="T66" fmla="*/ 0 w 111"/>
                      <a:gd name="T67" fmla="*/ 1 h 502"/>
                      <a:gd name="T68" fmla="*/ 0 w 111"/>
                      <a:gd name="T69" fmla="*/ 1 h 502"/>
                      <a:gd name="T70" fmla="*/ 0 w 111"/>
                      <a:gd name="T71" fmla="*/ 1 h 502"/>
                      <a:gd name="T72" fmla="*/ 0 w 111"/>
                      <a:gd name="T73" fmla="*/ 1 h 502"/>
                      <a:gd name="T74" fmla="*/ 0 w 111"/>
                      <a:gd name="T75" fmla="*/ 1 h 502"/>
                      <a:gd name="T76" fmla="*/ 0 w 111"/>
                      <a:gd name="T77" fmla="*/ 1 h 502"/>
                      <a:gd name="T78" fmla="*/ 0 w 111"/>
                      <a:gd name="T79" fmla="*/ 1 h 502"/>
                      <a:gd name="T80" fmla="*/ 0 w 111"/>
                      <a:gd name="T81" fmla="*/ 1 h 502"/>
                      <a:gd name="T82" fmla="*/ 0 w 111"/>
                      <a:gd name="T83" fmla="*/ 1 h 502"/>
                      <a:gd name="T84" fmla="*/ 0 w 111"/>
                      <a:gd name="T85" fmla="*/ 1 h 502"/>
                      <a:gd name="T86" fmla="*/ 0 w 111"/>
                      <a:gd name="T87" fmla="*/ 0 h 5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
                      <a:gd name="T133" fmla="*/ 0 h 502"/>
                      <a:gd name="T134" fmla="*/ 111 w 111"/>
                      <a:gd name="T135" fmla="*/ 502 h 5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 h="502">
                        <a:moveTo>
                          <a:pt x="0" y="67"/>
                        </a:moveTo>
                        <a:lnTo>
                          <a:pt x="0" y="67"/>
                        </a:lnTo>
                        <a:lnTo>
                          <a:pt x="6" y="80"/>
                        </a:lnTo>
                        <a:lnTo>
                          <a:pt x="13" y="95"/>
                        </a:lnTo>
                        <a:lnTo>
                          <a:pt x="20" y="111"/>
                        </a:lnTo>
                        <a:lnTo>
                          <a:pt x="28" y="128"/>
                        </a:lnTo>
                        <a:lnTo>
                          <a:pt x="36" y="144"/>
                        </a:lnTo>
                        <a:lnTo>
                          <a:pt x="44" y="161"/>
                        </a:lnTo>
                        <a:lnTo>
                          <a:pt x="51" y="175"/>
                        </a:lnTo>
                        <a:lnTo>
                          <a:pt x="55" y="189"/>
                        </a:lnTo>
                        <a:lnTo>
                          <a:pt x="52" y="209"/>
                        </a:lnTo>
                        <a:lnTo>
                          <a:pt x="48" y="231"/>
                        </a:lnTo>
                        <a:lnTo>
                          <a:pt x="46" y="252"/>
                        </a:lnTo>
                        <a:lnTo>
                          <a:pt x="44" y="274"/>
                        </a:lnTo>
                        <a:lnTo>
                          <a:pt x="43" y="295"/>
                        </a:lnTo>
                        <a:lnTo>
                          <a:pt x="43" y="316"/>
                        </a:lnTo>
                        <a:lnTo>
                          <a:pt x="44" y="337"/>
                        </a:lnTo>
                        <a:lnTo>
                          <a:pt x="46" y="358"/>
                        </a:lnTo>
                        <a:lnTo>
                          <a:pt x="50" y="378"/>
                        </a:lnTo>
                        <a:lnTo>
                          <a:pt x="54" y="397"/>
                        </a:lnTo>
                        <a:lnTo>
                          <a:pt x="60" y="417"/>
                        </a:lnTo>
                        <a:lnTo>
                          <a:pt x="66" y="436"/>
                        </a:lnTo>
                        <a:lnTo>
                          <a:pt x="75" y="453"/>
                        </a:lnTo>
                        <a:lnTo>
                          <a:pt x="85" y="470"/>
                        </a:lnTo>
                        <a:lnTo>
                          <a:pt x="98" y="487"/>
                        </a:lnTo>
                        <a:lnTo>
                          <a:pt x="111" y="502"/>
                        </a:lnTo>
                        <a:lnTo>
                          <a:pt x="111" y="499"/>
                        </a:lnTo>
                        <a:lnTo>
                          <a:pt x="109" y="489"/>
                        </a:lnTo>
                        <a:lnTo>
                          <a:pt x="105" y="471"/>
                        </a:lnTo>
                        <a:lnTo>
                          <a:pt x="98" y="447"/>
                        </a:lnTo>
                        <a:lnTo>
                          <a:pt x="90" y="419"/>
                        </a:lnTo>
                        <a:lnTo>
                          <a:pt x="81" y="385"/>
                        </a:lnTo>
                        <a:lnTo>
                          <a:pt x="70" y="349"/>
                        </a:lnTo>
                        <a:lnTo>
                          <a:pt x="60" y="308"/>
                        </a:lnTo>
                        <a:lnTo>
                          <a:pt x="48" y="267"/>
                        </a:lnTo>
                        <a:lnTo>
                          <a:pt x="38" y="224"/>
                        </a:lnTo>
                        <a:lnTo>
                          <a:pt x="28" y="182"/>
                        </a:lnTo>
                        <a:lnTo>
                          <a:pt x="19" y="140"/>
                        </a:lnTo>
                        <a:lnTo>
                          <a:pt x="11" y="101"/>
                        </a:lnTo>
                        <a:lnTo>
                          <a:pt x="6" y="63"/>
                        </a:lnTo>
                        <a:lnTo>
                          <a:pt x="1" y="29"/>
                        </a:lnTo>
                        <a:lnTo>
                          <a:pt x="0"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483" name="Rectangle 74" descr="Kork">
                    <a:extLst>
                      <a:ext uri="{FF2B5EF4-FFF2-40B4-BE49-F238E27FC236}">
                        <a16:creationId xmlns:a16="http://schemas.microsoft.com/office/drawing/2014/main" id="{899DA434-58F9-C037-624B-4D6CF6ADF16A}"/>
                      </a:ext>
                    </a:extLst>
                  </p:cNvPr>
                  <p:cNvSpPr>
                    <a:spLocks noChangeArrowheads="1"/>
                  </p:cNvSpPr>
                  <p:nvPr/>
                </p:nvSpPr>
                <p:spPr bwMode="auto">
                  <a:xfrm>
                    <a:off x="3064" y="1740"/>
                    <a:ext cx="1573" cy="173"/>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grpSp>
            <p:nvGrpSpPr>
              <p:cNvPr id="1836" name="Group 75">
                <a:extLst>
                  <a:ext uri="{FF2B5EF4-FFF2-40B4-BE49-F238E27FC236}">
                    <a16:creationId xmlns:a16="http://schemas.microsoft.com/office/drawing/2014/main" id="{6EB33071-8250-7A39-0842-A745928A78EE}"/>
                  </a:ext>
                </a:extLst>
              </p:cNvPr>
              <p:cNvGrpSpPr>
                <a:grpSpLocks/>
              </p:cNvGrpSpPr>
              <p:nvPr/>
            </p:nvGrpSpPr>
            <p:grpSpPr bwMode="auto">
              <a:xfrm>
                <a:off x="1281" y="1530"/>
                <a:ext cx="3285" cy="50"/>
                <a:chOff x="1281" y="1530"/>
                <a:chExt cx="3285" cy="50"/>
              </a:xfrm>
            </p:grpSpPr>
            <p:sp>
              <p:nvSpPr>
                <p:cNvPr id="2345" name="Rectangle 76">
                  <a:extLst>
                    <a:ext uri="{FF2B5EF4-FFF2-40B4-BE49-F238E27FC236}">
                      <a16:creationId xmlns:a16="http://schemas.microsoft.com/office/drawing/2014/main" id="{60BD8B3A-1779-52E3-1930-9F4DF34627FC}"/>
                    </a:ext>
                  </a:extLst>
                </p:cNvPr>
                <p:cNvSpPr>
                  <a:spLocks noChangeArrowheads="1"/>
                </p:cNvSpPr>
                <p:nvPr/>
              </p:nvSpPr>
              <p:spPr bwMode="auto">
                <a:xfrm>
                  <a:off x="1284" y="1533"/>
                  <a:ext cx="3278" cy="47"/>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46" name="Line 77">
                  <a:extLst>
                    <a:ext uri="{FF2B5EF4-FFF2-40B4-BE49-F238E27FC236}">
                      <a16:creationId xmlns:a16="http://schemas.microsoft.com/office/drawing/2014/main" id="{4054A92E-5AB1-596F-37A3-5952FD7F97FF}"/>
                    </a:ext>
                  </a:extLst>
                </p:cNvPr>
                <p:cNvSpPr>
                  <a:spLocks noChangeShapeType="1"/>
                </p:cNvSpPr>
                <p:nvPr/>
              </p:nvSpPr>
              <p:spPr bwMode="auto">
                <a:xfrm flipV="1">
                  <a:off x="1281"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47" name="Line 78">
                  <a:extLst>
                    <a:ext uri="{FF2B5EF4-FFF2-40B4-BE49-F238E27FC236}">
                      <a16:creationId xmlns:a16="http://schemas.microsoft.com/office/drawing/2014/main" id="{952E0766-75C7-01B0-F2D9-4178E324A0F4}"/>
                    </a:ext>
                  </a:extLst>
                </p:cNvPr>
                <p:cNvSpPr>
                  <a:spLocks noChangeShapeType="1"/>
                </p:cNvSpPr>
                <p:nvPr/>
              </p:nvSpPr>
              <p:spPr bwMode="auto">
                <a:xfrm>
                  <a:off x="1327"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48" name="Line 79">
                  <a:extLst>
                    <a:ext uri="{FF2B5EF4-FFF2-40B4-BE49-F238E27FC236}">
                      <a16:creationId xmlns:a16="http://schemas.microsoft.com/office/drawing/2014/main" id="{6C6B17CD-7D30-9C87-F890-63C88782D73E}"/>
                    </a:ext>
                  </a:extLst>
                </p:cNvPr>
                <p:cNvSpPr>
                  <a:spLocks noChangeShapeType="1"/>
                </p:cNvSpPr>
                <p:nvPr/>
              </p:nvSpPr>
              <p:spPr bwMode="auto">
                <a:xfrm flipV="1">
                  <a:off x="1372"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49" name="Line 80">
                  <a:extLst>
                    <a:ext uri="{FF2B5EF4-FFF2-40B4-BE49-F238E27FC236}">
                      <a16:creationId xmlns:a16="http://schemas.microsoft.com/office/drawing/2014/main" id="{E7A10592-BC53-5FFF-D2B5-ED59F39B63EC}"/>
                    </a:ext>
                  </a:extLst>
                </p:cNvPr>
                <p:cNvSpPr>
                  <a:spLocks noChangeShapeType="1"/>
                </p:cNvSpPr>
                <p:nvPr/>
              </p:nvSpPr>
              <p:spPr bwMode="auto">
                <a:xfrm>
                  <a:off x="1418"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50" name="Line 81">
                  <a:extLst>
                    <a:ext uri="{FF2B5EF4-FFF2-40B4-BE49-F238E27FC236}">
                      <a16:creationId xmlns:a16="http://schemas.microsoft.com/office/drawing/2014/main" id="{F711BA31-9A4D-519B-5269-13D377B8BCAA}"/>
                    </a:ext>
                  </a:extLst>
                </p:cNvPr>
                <p:cNvSpPr>
                  <a:spLocks noChangeShapeType="1"/>
                </p:cNvSpPr>
                <p:nvPr/>
              </p:nvSpPr>
              <p:spPr bwMode="auto">
                <a:xfrm flipV="1">
                  <a:off x="1464"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51" name="Line 82">
                  <a:extLst>
                    <a:ext uri="{FF2B5EF4-FFF2-40B4-BE49-F238E27FC236}">
                      <a16:creationId xmlns:a16="http://schemas.microsoft.com/office/drawing/2014/main" id="{BDF7E3F0-5515-847E-1AF4-0FBA0ED043C5}"/>
                    </a:ext>
                  </a:extLst>
                </p:cNvPr>
                <p:cNvSpPr>
                  <a:spLocks noChangeShapeType="1"/>
                </p:cNvSpPr>
                <p:nvPr/>
              </p:nvSpPr>
              <p:spPr bwMode="auto">
                <a:xfrm>
                  <a:off x="1509"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52" name="Line 83">
                  <a:extLst>
                    <a:ext uri="{FF2B5EF4-FFF2-40B4-BE49-F238E27FC236}">
                      <a16:creationId xmlns:a16="http://schemas.microsoft.com/office/drawing/2014/main" id="{599B695F-C06C-27CF-9D0B-054220463F51}"/>
                    </a:ext>
                  </a:extLst>
                </p:cNvPr>
                <p:cNvSpPr>
                  <a:spLocks noChangeShapeType="1"/>
                </p:cNvSpPr>
                <p:nvPr/>
              </p:nvSpPr>
              <p:spPr bwMode="auto">
                <a:xfrm flipV="1">
                  <a:off x="1555"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53" name="Line 84">
                  <a:extLst>
                    <a:ext uri="{FF2B5EF4-FFF2-40B4-BE49-F238E27FC236}">
                      <a16:creationId xmlns:a16="http://schemas.microsoft.com/office/drawing/2014/main" id="{489E805F-59A8-F120-CDD0-BA6BB29B5A39}"/>
                    </a:ext>
                  </a:extLst>
                </p:cNvPr>
                <p:cNvSpPr>
                  <a:spLocks noChangeShapeType="1"/>
                </p:cNvSpPr>
                <p:nvPr/>
              </p:nvSpPr>
              <p:spPr bwMode="auto">
                <a:xfrm>
                  <a:off x="1600"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54" name="Line 85">
                  <a:extLst>
                    <a:ext uri="{FF2B5EF4-FFF2-40B4-BE49-F238E27FC236}">
                      <a16:creationId xmlns:a16="http://schemas.microsoft.com/office/drawing/2014/main" id="{59851D90-7506-D49D-D21F-87FCF1ABECB6}"/>
                    </a:ext>
                  </a:extLst>
                </p:cNvPr>
                <p:cNvSpPr>
                  <a:spLocks noChangeShapeType="1"/>
                </p:cNvSpPr>
                <p:nvPr/>
              </p:nvSpPr>
              <p:spPr bwMode="auto">
                <a:xfrm flipV="1">
                  <a:off x="1646"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55" name="Line 86">
                  <a:extLst>
                    <a:ext uri="{FF2B5EF4-FFF2-40B4-BE49-F238E27FC236}">
                      <a16:creationId xmlns:a16="http://schemas.microsoft.com/office/drawing/2014/main" id="{6EBCDA8D-F9EE-9717-9D2B-EA87A62A5C1D}"/>
                    </a:ext>
                  </a:extLst>
                </p:cNvPr>
                <p:cNvSpPr>
                  <a:spLocks noChangeShapeType="1"/>
                </p:cNvSpPr>
                <p:nvPr/>
              </p:nvSpPr>
              <p:spPr bwMode="auto">
                <a:xfrm>
                  <a:off x="1692"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56" name="Line 87">
                  <a:extLst>
                    <a:ext uri="{FF2B5EF4-FFF2-40B4-BE49-F238E27FC236}">
                      <a16:creationId xmlns:a16="http://schemas.microsoft.com/office/drawing/2014/main" id="{9DDDE5A4-7C0A-712E-EBE9-AE8F01CA8C2B}"/>
                    </a:ext>
                  </a:extLst>
                </p:cNvPr>
                <p:cNvSpPr>
                  <a:spLocks noChangeShapeType="1"/>
                </p:cNvSpPr>
                <p:nvPr/>
              </p:nvSpPr>
              <p:spPr bwMode="auto">
                <a:xfrm flipV="1">
                  <a:off x="1737"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57" name="Line 88">
                  <a:extLst>
                    <a:ext uri="{FF2B5EF4-FFF2-40B4-BE49-F238E27FC236}">
                      <a16:creationId xmlns:a16="http://schemas.microsoft.com/office/drawing/2014/main" id="{357B48DD-0363-9BEB-069B-FFDE0395F2D7}"/>
                    </a:ext>
                  </a:extLst>
                </p:cNvPr>
                <p:cNvSpPr>
                  <a:spLocks noChangeShapeType="1"/>
                </p:cNvSpPr>
                <p:nvPr/>
              </p:nvSpPr>
              <p:spPr bwMode="auto">
                <a:xfrm>
                  <a:off x="1783"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58" name="Line 89">
                  <a:extLst>
                    <a:ext uri="{FF2B5EF4-FFF2-40B4-BE49-F238E27FC236}">
                      <a16:creationId xmlns:a16="http://schemas.microsoft.com/office/drawing/2014/main" id="{85AB36DC-EE7C-FA7D-7CC7-897398BD70E6}"/>
                    </a:ext>
                  </a:extLst>
                </p:cNvPr>
                <p:cNvSpPr>
                  <a:spLocks noChangeShapeType="1"/>
                </p:cNvSpPr>
                <p:nvPr/>
              </p:nvSpPr>
              <p:spPr bwMode="auto">
                <a:xfrm flipV="1">
                  <a:off x="1829"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59" name="Line 90">
                  <a:extLst>
                    <a:ext uri="{FF2B5EF4-FFF2-40B4-BE49-F238E27FC236}">
                      <a16:creationId xmlns:a16="http://schemas.microsoft.com/office/drawing/2014/main" id="{AF077E04-CDA0-43D6-5001-E30D298B76E0}"/>
                    </a:ext>
                  </a:extLst>
                </p:cNvPr>
                <p:cNvSpPr>
                  <a:spLocks noChangeShapeType="1"/>
                </p:cNvSpPr>
                <p:nvPr/>
              </p:nvSpPr>
              <p:spPr bwMode="auto">
                <a:xfrm>
                  <a:off x="1874"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60" name="Line 91">
                  <a:extLst>
                    <a:ext uri="{FF2B5EF4-FFF2-40B4-BE49-F238E27FC236}">
                      <a16:creationId xmlns:a16="http://schemas.microsoft.com/office/drawing/2014/main" id="{5EB35B36-F2FE-2623-CF43-068E0D62BDEF}"/>
                    </a:ext>
                  </a:extLst>
                </p:cNvPr>
                <p:cNvSpPr>
                  <a:spLocks noChangeShapeType="1"/>
                </p:cNvSpPr>
                <p:nvPr/>
              </p:nvSpPr>
              <p:spPr bwMode="auto">
                <a:xfrm flipV="1">
                  <a:off x="1920"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61" name="Line 92">
                  <a:extLst>
                    <a:ext uri="{FF2B5EF4-FFF2-40B4-BE49-F238E27FC236}">
                      <a16:creationId xmlns:a16="http://schemas.microsoft.com/office/drawing/2014/main" id="{B2D71196-A930-1800-843A-D740191F13A9}"/>
                    </a:ext>
                  </a:extLst>
                </p:cNvPr>
                <p:cNvSpPr>
                  <a:spLocks noChangeShapeType="1"/>
                </p:cNvSpPr>
                <p:nvPr/>
              </p:nvSpPr>
              <p:spPr bwMode="auto">
                <a:xfrm>
                  <a:off x="1966"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62" name="Line 93">
                  <a:extLst>
                    <a:ext uri="{FF2B5EF4-FFF2-40B4-BE49-F238E27FC236}">
                      <a16:creationId xmlns:a16="http://schemas.microsoft.com/office/drawing/2014/main" id="{66DD5F9C-8DDD-3A0A-5754-9F2004E62D86}"/>
                    </a:ext>
                  </a:extLst>
                </p:cNvPr>
                <p:cNvSpPr>
                  <a:spLocks noChangeShapeType="1"/>
                </p:cNvSpPr>
                <p:nvPr/>
              </p:nvSpPr>
              <p:spPr bwMode="auto">
                <a:xfrm flipV="1">
                  <a:off x="2011"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63" name="Line 94">
                  <a:extLst>
                    <a:ext uri="{FF2B5EF4-FFF2-40B4-BE49-F238E27FC236}">
                      <a16:creationId xmlns:a16="http://schemas.microsoft.com/office/drawing/2014/main" id="{1968A219-C130-335A-D863-E19EA1DAFD73}"/>
                    </a:ext>
                  </a:extLst>
                </p:cNvPr>
                <p:cNvSpPr>
                  <a:spLocks noChangeShapeType="1"/>
                </p:cNvSpPr>
                <p:nvPr/>
              </p:nvSpPr>
              <p:spPr bwMode="auto">
                <a:xfrm>
                  <a:off x="2057"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64" name="Line 95">
                  <a:extLst>
                    <a:ext uri="{FF2B5EF4-FFF2-40B4-BE49-F238E27FC236}">
                      <a16:creationId xmlns:a16="http://schemas.microsoft.com/office/drawing/2014/main" id="{4A7C26C5-2B8E-0B27-3AE2-758283F147E0}"/>
                    </a:ext>
                  </a:extLst>
                </p:cNvPr>
                <p:cNvSpPr>
                  <a:spLocks noChangeShapeType="1"/>
                </p:cNvSpPr>
                <p:nvPr/>
              </p:nvSpPr>
              <p:spPr bwMode="auto">
                <a:xfrm flipV="1">
                  <a:off x="2102"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65" name="Line 96">
                  <a:extLst>
                    <a:ext uri="{FF2B5EF4-FFF2-40B4-BE49-F238E27FC236}">
                      <a16:creationId xmlns:a16="http://schemas.microsoft.com/office/drawing/2014/main" id="{5FA9BA98-11C6-C870-4FC8-B2318AC9F0C1}"/>
                    </a:ext>
                  </a:extLst>
                </p:cNvPr>
                <p:cNvSpPr>
                  <a:spLocks noChangeShapeType="1"/>
                </p:cNvSpPr>
                <p:nvPr/>
              </p:nvSpPr>
              <p:spPr bwMode="auto">
                <a:xfrm>
                  <a:off x="2148"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66" name="Line 97">
                  <a:extLst>
                    <a:ext uri="{FF2B5EF4-FFF2-40B4-BE49-F238E27FC236}">
                      <a16:creationId xmlns:a16="http://schemas.microsoft.com/office/drawing/2014/main" id="{8C1FCA23-D3FA-D2BD-D8BA-5457E5DC9B8D}"/>
                    </a:ext>
                  </a:extLst>
                </p:cNvPr>
                <p:cNvSpPr>
                  <a:spLocks noChangeShapeType="1"/>
                </p:cNvSpPr>
                <p:nvPr/>
              </p:nvSpPr>
              <p:spPr bwMode="auto">
                <a:xfrm flipV="1">
                  <a:off x="2194"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67" name="Line 98">
                  <a:extLst>
                    <a:ext uri="{FF2B5EF4-FFF2-40B4-BE49-F238E27FC236}">
                      <a16:creationId xmlns:a16="http://schemas.microsoft.com/office/drawing/2014/main" id="{D4F228A2-DE33-A06B-4F70-1FF90BD86D99}"/>
                    </a:ext>
                  </a:extLst>
                </p:cNvPr>
                <p:cNvSpPr>
                  <a:spLocks noChangeShapeType="1"/>
                </p:cNvSpPr>
                <p:nvPr/>
              </p:nvSpPr>
              <p:spPr bwMode="auto">
                <a:xfrm>
                  <a:off x="2239"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68" name="Line 99">
                  <a:extLst>
                    <a:ext uri="{FF2B5EF4-FFF2-40B4-BE49-F238E27FC236}">
                      <a16:creationId xmlns:a16="http://schemas.microsoft.com/office/drawing/2014/main" id="{918355FC-421F-3064-A370-D2072CC6A6E7}"/>
                    </a:ext>
                  </a:extLst>
                </p:cNvPr>
                <p:cNvSpPr>
                  <a:spLocks noChangeShapeType="1"/>
                </p:cNvSpPr>
                <p:nvPr/>
              </p:nvSpPr>
              <p:spPr bwMode="auto">
                <a:xfrm flipV="1">
                  <a:off x="2285"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69" name="Line 100">
                  <a:extLst>
                    <a:ext uri="{FF2B5EF4-FFF2-40B4-BE49-F238E27FC236}">
                      <a16:creationId xmlns:a16="http://schemas.microsoft.com/office/drawing/2014/main" id="{AEFAD884-6AEC-63A9-B2BD-2657B5740007}"/>
                    </a:ext>
                  </a:extLst>
                </p:cNvPr>
                <p:cNvSpPr>
                  <a:spLocks noChangeShapeType="1"/>
                </p:cNvSpPr>
                <p:nvPr/>
              </p:nvSpPr>
              <p:spPr bwMode="auto">
                <a:xfrm>
                  <a:off x="2331"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70" name="Line 101">
                  <a:extLst>
                    <a:ext uri="{FF2B5EF4-FFF2-40B4-BE49-F238E27FC236}">
                      <a16:creationId xmlns:a16="http://schemas.microsoft.com/office/drawing/2014/main" id="{0CFE11B2-D974-E674-09A0-E434212615D3}"/>
                    </a:ext>
                  </a:extLst>
                </p:cNvPr>
                <p:cNvSpPr>
                  <a:spLocks noChangeShapeType="1"/>
                </p:cNvSpPr>
                <p:nvPr/>
              </p:nvSpPr>
              <p:spPr bwMode="auto">
                <a:xfrm flipV="1">
                  <a:off x="2376"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71" name="Line 102">
                  <a:extLst>
                    <a:ext uri="{FF2B5EF4-FFF2-40B4-BE49-F238E27FC236}">
                      <a16:creationId xmlns:a16="http://schemas.microsoft.com/office/drawing/2014/main" id="{729CE1F0-06A3-7B97-CA57-08D937FA1785}"/>
                    </a:ext>
                  </a:extLst>
                </p:cNvPr>
                <p:cNvSpPr>
                  <a:spLocks noChangeShapeType="1"/>
                </p:cNvSpPr>
                <p:nvPr/>
              </p:nvSpPr>
              <p:spPr bwMode="auto">
                <a:xfrm>
                  <a:off x="2422"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72" name="Line 103">
                  <a:extLst>
                    <a:ext uri="{FF2B5EF4-FFF2-40B4-BE49-F238E27FC236}">
                      <a16:creationId xmlns:a16="http://schemas.microsoft.com/office/drawing/2014/main" id="{54306C52-20FC-F766-02B7-B6D84AAF883D}"/>
                    </a:ext>
                  </a:extLst>
                </p:cNvPr>
                <p:cNvSpPr>
                  <a:spLocks noChangeShapeType="1"/>
                </p:cNvSpPr>
                <p:nvPr/>
              </p:nvSpPr>
              <p:spPr bwMode="auto">
                <a:xfrm flipV="1">
                  <a:off x="2468"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73" name="Line 104">
                  <a:extLst>
                    <a:ext uri="{FF2B5EF4-FFF2-40B4-BE49-F238E27FC236}">
                      <a16:creationId xmlns:a16="http://schemas.microsoft.com/office/drawing/2014/main" id="{F1D17CDD-5CD2-57A5-3E68-F926D8B0A7B4}"/>
                    </a:ext>
                  </a:extLst>
                </p:cNvPr>
                <p:cNvSpPr>
                  <a:spLocks noChangeShapeType="1"/>
                </p:cNvSpPr>
                <p:nvPr/>
              </p:nvSpPr>
              <p:spPr bwMode="auto">
                <a:xfrm>
                  <a:off x="2513"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74" name="Line 105">
                  <a:extLst>
                    <a:ext uri="{FF2B5EF4-FFF2-40B4-BE49-F238E27FC236}">
                      <a16:creationId xmlns:a16="http://schemas.microsoft.com/office/drawing/2014/main" id="{E768CB98-F877-E41E-0D57-EF06BCF7E642}"/>
                    </a:ext>
                  </a:extLst>
                </p:cNvPr>
                <p:cNvSpPr>
                  <a:spLocks noChangeShapeType="1"/>
                </p:cNvSpPr>
                <p:nvPr/>
              </p:nvSpPr>
              <p:spPr bwMode="auto">
                <a:xfrm flipV="1">
                  <a:off x="2559"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75" name="Line 106">
                  <a:extLst>
                    <a:ext uri="{FF2B5EF4-FFF2-40B4-BE49-F238E27FC236}">
                      <a16:creationId xmlns:a16="http://schemas.microsoft.com/office/drawing/2014/main" id="{BB36B038-D8F8-36E0-D69A-579EEE2600AF}"/>
                    </a:ext>
                  </a:extLst>
                </p:cNvPr>
                <p:cNvSpPr>
                  <a:spLocks noChangeShapeType="1"/>
                </p:cNvSpPr>
                <p:nvPr/>
              </p:nvSpPr>
              <p:spPr bwMode="auto">
                <a:xfrm>
                  <a:off x="2605"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76" name="Line 107">
                  <a:extLst>
                    <a:ext uri="{FF2B5EF4-FFF2-40B4-BE49-F238E27FC236}">
                      <a16:creationId xmlns:a16="http://schemas.microsoft.com/office/drawing/2014/main" id="{1A344453-ADF7-6636-5A62-CF1B070FA262}"/>
                    </a:ext>
                  </a:extLst>
                </p:cNvPr>
                <p:cNvSpPr>
                  <a:spLocks noChangeShapeType="1"/>
                </p:cNvSpPr>
                <p:nvPr/>
              </p:nvSpPr>
              <p:spPr bwMode="auto">
                <a:xfrm flipV="1">
                  <a:off x="2650"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77" name="Line 108">
                  <a:extLst>
                    <a:ext uri="{FF2B5EF4-FFF2-40B4-BE49-F238E27FC236}">
                      <a16:creationId xmlns:a16="http://schemas.microsoft.com/office/drawing/2014/main" id="{4D44262E-D065-6CE0-03DA-89FF96ECE664}"/>
                    </a:ext>
                  </a:extLst>
                </p:cNvPr>
                <p:cNvSpPr>
                  <a:spLocks noChangeShapeType="1"/>
                </p:cNvSpPr>
                <p:nvPr/>
              </p:nvSpPr>
              <p:spPr bwMode="auto">
                <a:xfrm>
                  <a:off x="2696"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78" name="Line 109">
                  <a:extLst>
                    <a:ext uri="{FF2B5EF4-FFF2-40B4-BE49-F238E27FC236}">
                      <a16:creationId xmlns:a16="http://schemas.microsoft.com/office/drawing/2014/main" id="{AE411D19-06F5-BBE7-3D79-995F47C1108D}"/>
                    </a:ext>
                  </a:extLst>
                </p:cNvPr>
                <p:cNvSpPr>
                  <a:spLocks noChangeShapeType="1"/>
                </p:cNvSpPr>
                <p:nvPr/>
              </p:nvSpPr>
              <p:spPr bwMode="auto">
                <a:xfrm flipV="1">
                  <a:off x="2741"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79" name="Line 110">
                  <a:extLst>
                    <a:ext uri="{FF2B5EF4-FFF2-40B4-BE49-F238E27FC236}">
                      <a16:creationId xmlns:a16="http://schemas.microsoft.com/office/drawing/2014/main" id="{B0DF20C5-39B9-28CE-C565-1986E00E3AC4}"/>
                    </a:ext>
                  </a:extLst>
                </p:cNvPr>
                <p:cNvSpPr>
                  <a:spLocks noChangeShapeType="1"/>
                </p:cNvSpPr>
                <p:nvPr/>
              </p:nvSpPr>
              <p:spPr bwMode="auto">
                <a:xfrm>
                  <a:off x="2787"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80" name="Line 111">
                  <a:extLst>
                    <a:ext uri="{FF2B5EF4-FFF2-40B4-BE49-F238E27FC236}">
                      <a16:creationId xmlns:a16="http://schemas.microsoft.com/office/drawing/2014/main" id="{8AF571F0-F75C-CD23-9989-5E1EDDF6CE0B}"/>
                    </a:ext>
                  </a:extLst>
                </p:cNvPr>
                <p:cNvSpPr>
                  <a:spLocks noChangeShapeType="1"/>
                </p:cNvSpPr>
                <p:nvPr/>
              </p:nvSpPr>
              <p:spPr bwMode="auto">
                <a:xfrm flipV="1">
                  <a:off x="2833"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81" name="Line 112">
                  <a:extLst>
                    <a:ext uri="{FF2B5EF4-FFF2-40B4-BE49-F238E27FC236}">
                      <a16:creationId xmlns:a16="http://schemas.microsoft.com/office/drawing/2014/main" id="{8B95680C-722F-615B-922E-75D0710203CE}"/>
                    </a:ext>
                  </a:extLst>
                </p:cNvPr>
                <p:cNvSpPr>
                  <a:spLocks noChangeShapeType="1"/>
                </p:cNvSpPr>
                <p:nvPr/>
              </p:nvSpPr>
              <p:spPr bwMode="auto">
                <a:xfrm>
                  <a:off x="2878"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82" name="Line 113">
                  <a:extLst>
                    <a:ext uri="{FF2B5EF4-FFF2-40B4-BE49-F238E27FC236}">
                      <a16:creationId xmlns:a16="http://schemas.microsoft.com/office/drawing/2014/main" id="{A1364FF6-4882-BDEA-1101-94FF204AAA40}"/>
                    </a:ext>
                  </a:extLst>
                </p:cNvPr>
                <p:cNvSpPr>
                  <a:spLocks noChangeShapeType="1"/>
                </p:cNvSpPr>
                <p:nvPr/>
              </p:nvSpPr>
              <p:spPr bwMode="auto">
                <a:xfrm flipV="1">
                  <a:off x="2924"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83" name="Line 114">
                  <a:extLst>
                    <a:ext uri="{FF2B5EF4-FFF2-40B4-BE49-F238E27FC236}">
                      <a16:creationId xmlns:a16="http://schemas.microsoft.com/office/drawing/2014/main" id="{66B6F93B-67BA-B890-CB8B-0B57C147C3E5}"/>
                    </a:ext>
                  </a:extLst>
                </p:cNvPr>
                <p:cNvSpPr>
                  <a:spLocks noChangeShapeType="1"/>
                </p:cNvSpPr>
                <p:nvPr/>
              </p:nvSpPr>
              <p:spPr bwMode="auto">
                <a:xfrm>
                  <a:off x="2970"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84" name="Line 115">
                  <a:extLst>
                    <a:ext uri="{FF2B5EF4-FFF2-40B4-BE49-F238E27FC236}">
                      <a16:creationId xmlns:a16="http://schemas.microsoft.com/office/drawing/2014/main" id="{9FB3D553-DD7C-BDA6-D0AA-686571D46A2E}"/>
                    </a:ext>
                  </a:extLst>
                </p:cNvPr>
                <p:cNvSpPr>
                  <a:spLocks noChangeShapeType="1"/>
                </p:cNvSpPr>
                <p:nvPr/>
              </p:nvSpPr>
              <p:spPr bwMode="auto">
                <a:xfrm flipV="1">
                  <a:off x="3015"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85" name="Line 116">
                  <a:extLst>
                    <a:ext uri="{FF2B5EF4-FFF2-40B4-BE49-F238E27FC236}">
                      <a16:creationId xmlns:a16="http://schemas.microsoft.com/office/drawing/2014/main" id="{77099A80-358C-B531-5ED2-7253F5CB204D}"/>
                    </a:ext>
                  </a:extLst>
                </p:cNvPr>
                <p:cNvSpPr>
                  <a:spLocks noChangeShapeType="1"/>
                </p:cNvSpPr>
                <p:nvPr/>
              </p:nvSpPr>
              <p:spPr bwMode="auto">
                <a:xfrm>
                  <a:off x="3061"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86" name="Line 117">
                  <a:extLst>
                    <a:ext uri="{FF2B5EF4-FFF2-40B4-BE49-F238E27FC236}">
                      <a16:creationId xmlns:a16="http://schemas.microsoft.com/office/drawing/2014/main" id="{1064FE2A-5561-FB53-6D18-5D3640D9D078}"/>
                    </a:ext>
                  </a:extLst>
                </p:cNvPr>
                <p:cNvSpPr>
                  <a:spLocks noChangeShapeType="1"/>
                </p:cNvSpPr>
                <p:nvPr/>
              </p:nvSpPr>
              <p:spPr bwMode="auto">
                <a:xfrm flipV="1">
                  <a:off x="3107"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87" name="Line 118">
                  <a:extLst>
                    <a:ext uri="{FF2B5EF4-FFF2-40B4-BE49-F238E27FC236}">
                      <a16:creationId xmlns:a16="http://schemas.microsoft.com/office/drawing/2014/main" id="{05421424-3888-80F7-7BB1-C19140D48FFC}"/>
                    </a:ext>
                  </a:extLst>
                </p:cNvPr>
                <p:cNvSpPr>
                  <a:spLocks noChangeShapeType="1"/>
                </p:cNvSpPr>
                <p:nvPr/>
              </p:nvSpPr>
              <p:spPr bwMode="auto">
                <a:xfrm>
                  <a:off x="3152"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88" name="Line 119">
                  <a:extLst>
                    <a:ext uri="{FF2B5EF4-FFF2-40B4-BE49-F238E27FC236}">
                      <a16:creationId xmlns:a16="http://schemas.microsoft.com/office/drawing/2014/main" id="{3BB2532A-C386-FD7E-19C0-9BDADF4A12C0}"/>
                    </a:ext>
                  </a:extLst>
                </p:cNvPr>
                <p:cNvSpPr>
                  <a:spLocks noChangeShapeType="1"/>
                </p:cNvSpPr>
                <p:nvPr/>
              </p:nvSpPr>
              <p:spPr bwMode="auto">
                <a:xfrm flipV="1">
                  <a:off x="3198"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89" name="Line 120">
                  <a:extLst>
                    <a:ext uri="{FF2B5EF4-FFF2-40B4-BE49-F238E27FC236}">
                      <a16:creationId xmlns:a16="http://schemas.microsoft.com/office/drawing/2014/main" id="{B2EDD3F8-9A5B-E7B5-0FA2-C61D3D6F4CCB}"/>
                    </a:ext>
                  </a:extLst>
                </p:cNvPr>
                <p:cNvSpPr>
                  <a:spLocks noChangeShapeType="1"/>
                </p:cNvSpPr>
                <p:nvPr/>
              </p:nvSpPr>
              <p:spPr bwMode="auto">
                <a:xfrm>
                  <a:off x="3243"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90" name="Line 121">
                  <a:extLst>
                    <a:ext uri="{FF2B5EF4-FFF2-40B4-BE49-F238E27FC236}">
                      <a16:creationId xmlns:a16="http://schemas.microsoft.com/office/drawing/2014/main" id="{FF659B1F-1C5E-F754-F625-C5390080DE32}"/>
                    </a:ext>
                  </a:extLst>
                </p:cNvPr>
                <p:cNvSpPr>
                  <a:spLocks noChangeShapeType="1"/>
                </p:cNvSpPr>
                <p:nvPr/>
              </p:nvSpPr>
              <p:spPr bwMode="auto">
                <a:xfrm flipV="1">
                  <a:off x="3289"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91" name="Line 122">
                  <a:extLst>
                    <a:ext uri="{FF2B5EF4-FFF2-40B4-BE49-F238E27FC236}">
                      <a16:creationId xmlns:a16="http://schemas.microsoft.com/office/drawing/2014/main" id="{A29CDB8D-3528-5169-F670-17AA62DD125D}"/>
                    </a:ext>
                  </a:extLst>
                </p:cNvPr>
                <p:cNvSpPr>
                  <a:spLocks noChangeShapeType="1"/>
                </p:cNvSpPr>
                <p:nvPr/>
              </p:nvSpPr>
              <p:spPr bwMode="auto">
                <a:xfrm>
                  <a:off x="3335"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92" name="Line 123">
                  <a:extLst>
                    <a:ext uri="{FF2B5EF4-FFF2-40B4-BE49-F238E27FC236}">
                      <a16:creationId xmlns:a16="http://schemas.microsoft.com/office/drawing/2014/main" id="{2EEB87DA-BA19-D3F3-7A2D-EE6D4592FB0A}"/>
                    </a:ext>
                  </a:extLst>
                </p:cNvPr>
                <p:cNvSpPr>
                  <a:spLocks noChangeShapeType="1"/>
                </p:cNvSpPr>
                <p:nvPr/>
              </p:nvSpPr>
              <p:spPr bwMode="auto">
                <a:xfrm flipV="1">
                  <a:off x="3380"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93" name="Line 124">
                  <a:extLst>
                    <a:ext uri="{FF2B5EF4-FFF2-40B4-BE49-F238E27FC236}">
                      <a16:creationId xmlns:a16="http://schemas.microsoft.com/office/drawing/2014/main" id="{04EE8FCC-EF65-D226-310D-79B5E13925D6}"/>
                    </a:ext>
                  </a:extLst>
                </p:cNvPr>
                <p:cNvSpPr>
                  <a:spLocks noChangeShapeType="1"/>
                </p:cNvSpPr>
                <p:nvPr/>
              </p:nvSpPr>
              <p:spPr bwMode="auto">
                <a:xfrm>
                  <a:off x="3426"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94" name="Line 125">
                  <a:extLst>
                    <a:ext uri="{FF2B5EF4-FFF2-40B4-BE49-F238E27FC236}">
                      <a16:creationId xmlns:a16="http://schemas.microsoft.com/office/drawing/2014/main" id="{22E6DF7A-3B7D-6A87-A885-9A88B31EF24B}"/>
                    </a:ext>
                  </a:extLst>
                </p:cNvPr>
                <p:cNvSpPr>
                  <a:spLocks noChangeShapeType="1"/>
                </p:cNvSpPr>
                <p:nvPr/>
              </p:nvSpPr>
              <p:spPr bwMode="auto">
                <a:xfrm flipV="1">
                  <a:off x="3472"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95" name="Line 126">
                  <a:extLst>
                    <a:ext uri="{FF2B5EF4-FFF2-40B4-BE49-F238E27FC236}">
                      <a16:creationId xmlns:a16="http://schemas.microsoft.com/office/drawing/2014/main" id="{E9830AB4-E83F-CEAC-7818-9061D586A82F}"/>
                    </a:ext>
                  </a:extLst>
                </p:cNvPr>
                <p:cNvSpPr>
                  <a:spLocks noChangeShapeType="1"/>
                </p:cNvSpPr>
                <p:nvPr/>
              </p:nvSpPr>
              <p:spPr bwMode="auto">
                <a:xfrm>
                  <a:off x="3517"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96" name="Line 127">
                  <a:extLst>
                    <a:ext uri="{FF2B5EF4-FFF2-40B4-BE49-F238E27FC236}">
                      <a16:creationId xmlns:a16="http://schemas.microsoft.com/office/drawing/2014/main" id="{338A9BD2-97CB-1BC4-8541-56ECD7A0B0DF}"/>
                    </a:ext>
                  </a:extLst>
                </p:cNvPr>
                <p:cNvSpPr>
                  <a:spLocks noChangeShapeType="1"/>
                </p:cNvSpPr>
                <p:nvPr/>
              </p:nvSpPr>
              <p:spPr bwMode="auto">
                <a:xfrm flipV="1">
                  <a:off x="3563"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97" name="Line 128">
                  <a:extLst>
                    <a:ext uri="{FF2B5EF4-FFF2-40B4-BE49-F238E27FC236}">
                      <a16:creationId xmlns:a16="http://schemas.microsoft.com/office/drawing/2014/main" id="{1A2A48C7-7ADB-1305-DABD-E41CADB09143}"/>
                    </a:ext>
                  </a:extLst>
                </p:cNvPr>
                <p:cNvSpPr>
                  <a:spLocks noChangeShapeType="1"/>
                </p:cNvSpPr>
                <p:nvPr/>
              </p:nvSpPr>
              <p:spPr bwMode="auto">
                <a:xfrm>
                  <a:off x="3609"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98" name="Line 129">
                  <a:extLst>
                    <a:ext uri="{FF2B5EF4-FFF2-40B4-BE49-F238E27FC236}">
                      <a16:creationId xmlns:a16="http://schemas.microsoft.com/office/drawing/2014/main" id="{5A83CD0C-5489-B312-4612-0F7248E698AF}"/>
                    </a:ext>
                  </a:extLst>
                </p:cNvPr>
                <p:cNvSpPr>
                  <a:spLocks noChangeShapeType="1"/>
                </p:cNvSpPr>
                <p:nvPr/>
              </p:nvSpPr>
              <p:spPr bwMode="auto">
                <a:xfrm flipV="1">
                  <a:off x="3654"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99" name="Line 130">
                  <a:extLst>
                    <a:ext uri="{FF2B5EF4-FFF2-40B4-BE49-F238E27FC236}">
                      <a16:creationId xmlns:a16="http://schemas.microsoft.com/office/drawing/2014/main" id="{08C85BF8-DF32-85F1-1E58-BA66A3FF9447}"/>
                    </a:ext>
                  </a:extLst>
                </p:cNvPr>
                <p:cNvSpPr>
                  <a:spLocks noChangeShapeType="1"/>
                </p:cNvSpPr>
                <p:nvPr/>
              </p:nvSpPr>
              <p:spPr bwMode="auto">
                <a:xfrm>
                  <a:off x="3700"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00" name="Line 131">
                  <a:extLst>
                    <a:ext uri="{FF2B5EF4-FFF2-40B4-BE49-F238E27FC236}">
                      <a16:creationId xmlns:a16="http://schemas.microsoft.com/office/drawing/2014/main" id="{1D960F9A-D89E-9277-ECD3-CF239D653F22}"/>
                    </a:ext>
                  </a:extLst>
                </p:cNvPr>
                <p:cNvSpPr>
                  <a:spLocks noChangeShapeType="1"/>
                </p:cNvSpPr>
                <p:nvPr/>
              </p:nvSpPr>
              <p:spPr bwMode="auto">
                <a:xfrm flipV="1">
                  <a:off x="3745"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01" name="Line 132">
                  <a:extLst>
                    <a:ext uri="{FF2B5EF4-FFF2-40B4-BE49-F238E27FC236}">
                      <a16:creationId xmlns:a16="http://schemas.microsoft.com/office/drawing/2014/main" id="{5263B42C-0232-8AD5-1C1B-581122451548}"/>
                    </a:ext>
                  </a:extLst>
                </p:cNvPr>
                <p:cNvSpPr>
                  <a:spLocks noChangeShapeType="1"/>
                </p:cNvSpPr>
                <p:nvPr/>
              </p:nvSpPr>
              <p:spPr bwMode="auto">
                <a:xfrm>
                  <a:off x="3791"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02" name="Line 133">
                  <a:extLst>
                    <a:ext uri="{FF2B5EF4-FFF2-40B4-BE49-F238E27FC236}">
                      <a16:creationId xmlns:a16="http://schemas.microsoft.com/office/drawing/2014/main" id="{DB869D27-3483-3B5D-74A6-2DA1CE96546E}"/>
                    </a:ext>
                  </a:extLst>
                </p:cNvPr>
                <p:cNvSpPr>
                  <a:spLocks noChangeShapeType="1"/>
                </p:cNvSpPr>
                <p:nvPr/>
              </p:nvSpPr>
              <p:spPr bwMode="auto">
                <a:xfrm flipV="1">
                  <a:off x="3837"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03" name="Line 134">
                  <a:extLst>
                    <a:ext uri="{FF2B5EF4-FFF2-40B4-BE49-F238E27FC236}">
                      <a16:creationId xmlns:a16="http://schemas.microsoft.com/office/drawing/2014/main" id="{07D7F380-8028-5EF7-D1FF-BA4CEDEF94E0}"/>
                    </a:ext>
                  </a:extLst>
                </p:cNvPr>
                <p:cNvSpPr>
                  <a:spLocks noChangeShapeType="1"/>
                </p:cNvSpPr>
                <p:nvPr/>
              </p:nvSpPr>
              <p:spPr bwMode="auto">
                <a:xfrm>
                  <a:off x="3882"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04" name="Line 135">
                  <a:extLst>
                    <a:ext uri="{FF2B5EF4-FFF2-40B4-BE49-F238E27FC236}">
                      <a16:creationId xmlns:a16="http://schemas.microsoft.com/office/drawing/2014/main" id="{377F1385-0DBB-BF73-77CE-4E0527E98743}"/>
                    </a:ext>
                  </a:extLst>
                </p:cNvPr>
                <p:cNvSpPr>
                  <a:spLocks noChangeShapeType="1"/>
                </p:cNvSpPr>
                <p:nvPr/>
              </p:nvSpPr>
              <p:spPr bwMode="auto">
                <a:xfrm flipV="1">
                  <a:off x="3928"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05" name="Line 136">
                  <a:extLst>
                    <a:ext uri="{FF2B5EF4-FFF2-40B4-BE49-F238E27FC236}">
                      <a16:creationId xmlns:a16="http://schemas.microsoft.com/office/drawing/2014/main" id="{84F5BCF6-F0A2-EF12-FC70-F769C6988E1E}"/>
                    </a:ext>
                  </a:extLst>
                </p:cNvPr>
                <p:cNvSpPr>
                  <a:spLocks noChangeShapeType="1"/>
                </p:cNvSpPr>
                <p:nvPr/>
              </p:nvSpPr>
              <p:spPr bwMode="auto">
                <a:xfrm>
                  <a:off x="3974"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06" name="Line 137">
                  <a:extLst>
                    <a:ext uri="{FF2B5EF4-FFF2-40B4-BE49-F238E27FC236}">
                      <a16:creationId xmlns:a16="http://schemas.microsoft.com/office/drawing/2014/main" id="{89DA2FD7-A413-92F4-6E9D-0E2BF459BB9F}"/>
                    </a:ext>
                  </a:extLst>
                </p:cNvPr>
                <p:cNvSpPr>
                  <a:spLocks noChangeShapeType="1"/>
                </p:cNvSpPr>
                <p:nvPr/>
              </p:nvSpPr>
              <p:spPr bwMode="auto">
                <a:xfrm flipV="1">
                  <a:off x="4019"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07" name="Line 138">
                  <a:extLst>
                    <a:ext uri="{FF2B5EF4-FFF2-40B4-BE49-F238E27FC236}">
                      <a16:creationId xmlns:a16="http://schemas.microsoft.com/office/drawing/2014/main" id="{1AAA1AA8-91B3-BDAF-088C-8A1EDF0E6129}"/>
                    </a:ext>
                  </a:extLst>
                </p:cNvPr>
                <p:cNvSpPr>
                  <a:spLocks noChangeShapeType="1"/>
                </p:cNvSpPr>
                <p:nvPr/>
              </p:nvSpPr>
              <p:spPr bwMode="auto">
                <a:xfrm>
                  <a:off x="4065"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08" name="Line 139">
                  <a:extLst>
                    <a:ext uri="{FF2B5EF4-FFF2-40B4-BE49-F238E27FC236}">
                      <a16:creationId xmlns:a16="http://schemas.microsoft.com/office/drawing/2014/main" id="{AEE6F0B1-A2B3-882B-029B-3CAEEB0EF28D}"/>
                    </a:ext>
                  </a:extLst>
                </p:cNvPr>
                <p:cNvSpPr>
                  <a:spLocks noChangeShapeType="1"/>
                </p:cNvSpPr>
                <p:nvPr/>
              </p:nvSpPr>
              <p:spPr bwMode="auto">
                <a:xfrm flipV="1">
                  <a:off x="4111"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09" name="Line 140">
                  <a:extLst>
                    <a:ext uri="{FF2B5EF4-FFF2-40B4-BE49-F238E27FC236}">
                      <a16:creationId xmlns:a16="http://schemas.microsoft.com/office/drawing/2014/main" id="{4B18B64D-ECF8-27FB-C5B4-07CAE51B52E2}"/>
                    </a:ext>
                  </a:extLst>
                </p:cNvPr>
                <p:cNvSpPr>
                  <a:spLocks noChangeShapeType="1"/>
                </p:cNvSpPr>
                <p:nvPr/>
              </p:nvSpPr>
              <p:spPr bwMode="auto">
                <a:xfrm>
                  <a:off x="4156"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10" name="Line 141">
                  <a:extLst>
                    <a:ext uri="{FF2B5EF4-FFF2-40B4-BE49-F238E27FC236}">
                      <a16:creationId xmlns:a16="http://schemas.microsoft.com/office/drawing/2014/main" id="{3E6DA55B-2F36-DCF4-4564-F4973833FA76}"/>
                    </a:ext>
                  </a:extLst>
                </p:cNvPr>
                <p:cNvSpPr>
                  <a:spLocks noChangeShapeType="1"/>
                </p:cNvSpPr>
                <p:nvPr/>
              </p:nvSpPr>
              <p:spPr bwMode="auto">
                <a:xfrm flipV="1">
                  <a:off x="4202"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11" name="Line 142">
                  <a:extLst>
                    <a:ext uri="{FF2B5EF4-FFF2-40B4-BE49-F238E27FC236}">
                      <a16:creationId xmlns:a16="http://schemas.microsoft.com/office/drawing/2014/main" id="{BEC74968-55C4-78EE-82A3-8DFD51DD3804}"/>
                    </a:ext>
                  </a:extLst>
                </p:cNvPr>
                <p:cNvSpPr>
                  <a:spLocks noChangeShapeType="1"/>
                </p:cNvSpPr>
                <p:nvPr/>
              </p:nvSpPr>
              <p:spPr bwMode="auto">
                <a:xfrm>
                  <a:off x="4247"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12" name="Line 143">
                  <a:extLst>
                    <a:ext uri="{FF2B5EF4-FFF2-40B4-BE49-F238E27FC236}">
                      <a16:creationId xmlns:a16="http://schemas.microsoft.com/office/drawing/2014/main" id="{D8E7064F-4137-5E65-0F82-39CB716E2AB9}"/>
                    </a:ext>
                  </a:extLst>
                </p:cNvPr>
                <p:cNvSpPr>
                  <a:spLocks noChangeShapeType="1"/>
                </p:cNvSpPr>
                <p:nvPr/>
              </p:nvSpPr>
              <p:spPr bwMode="auto">
                <a:xfrm flipV="1">
                  <a:off x="4293"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13" name="Line 144">
                  <a:extLst>
                    <a:ext uri="{FF2B5EF4-FFF2-40B4-BE49-F238E27FC236}">
                      <a16:creationId xmlns:a16="http://schemas.microsoft.com/office/drawing/2014/main" id="{732ED6DD-8F36-325D-1E99-1937202414D0}"/>
                    </a:ext>
                  </a:extLst>
                </p:cNvPr>
                <p:cNvSpPr>
                  <a:spLocks noChangeShapeType="1"/>
                </p:cNvSpPr>
                <p:nvPr/>
              </p:nvSpPr>
              <p:spPr bwMode="auto">
                <a:xfrm>
                  <a:off x="4339"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14" name="Line 145">
                  <a:extLst>
                    <a:ext uri="{FF2B5EF4-FFF2-40B4-BE49-F238E27FC236}">
                      <a16:creationId xmlns:a16="http://schemas.microsoft.com/office/drawing/2014/main" id="{5B9160D8-E937-6EFD-77E5-DFE1C2CDA713}"/>
                    </a:ext>
                  </a:extLst>
                </p:cNvPr>
                <p:cNvSpPr>
                  <a:spLocks noChangeShapeType="1"/>
                </p:cNvSpPr>
                <p:nvPr/>
              </p:nvSpPr>
              <p:spPr bwMode="auto">
                <a:xfrm flipV="1">
                  <a:off x="4384"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15" name="Line 146">
                  <a:extLst>
                    <a:ext uri="{FF2B5EF4-FFF2-40B4-BE49-F238E27FC236}">
                      <a16:creationId xmlns:a16="http://schemas.microsoft.com/office/drawing/2014/main" id="{7578DB83-9ADD-AA7B-E764-AB4DFFD7EA76}"/>
                    </a:ext>
                  </a:extLst>
                </p:cNvPr>
                <p:cNvSpPr>
                  <a:spLocks noChangeShapeType="1"/>
                </p:cNvSpPr>
                <p:nvPr/>
              </p:nvSpPr>
              <p:spPr bwMode="auto">
                <a:xfrm>
                  <a:off x="4430"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16" name="Line 147">
                  <a:extLst>
                    <a:ext uri="{FF2B5EF4-FFF2-40B4-BE49-F238E27FC236}">
                      <a16:creationId xmlns:a16="http://schemas.microsoft.com/office/drawing/2014/main" id="{A6993E8A-E940-FE10-0EB3-E8CC308403E5}"/>
                    </a:ext>
                  </a:extLst>
                </p:cNvPr>
                <p:cNvSpPr>
                  <a:spLocks noChangeShapeType="1"/>
                </p:cNvSpPr>
                <p:nvPr/>
              </p:nvSpPr>
              <p:spPr bwMode="auto">
                <a:xfrm flipV="1">
                  <a:off x="4476" y="1530"/>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17" name="Line 148">
                  <a:extLst>
                    <a:ext uri="{FF2B5EF4-FFF2-40B4-BE49-F238E27FC236}">
                      <a16:creationId xmlns:a16="http://schemas.microsoft.com/office/drawing/2014/main" id="{B74DA6DA-CE13-D358-278A-C65C9226E217}"/>
                    </a:ext>
                  </a:extLst>
                </p:cNvPr>
                <p:cNvSpPr>
                  <a:spLocks noChangeShapeType="1"/>
                </p:cNvSpPr>
                <p:nvPr/>
              </p:nvSpPr>
              <p:spPr bwMode="auto">
                <a:xfrm>
                  <a:off x="4521" y="1530"/>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1837" name="Group 149">
                <a:extLst>
                  <a:ext uri="{FF2B5EF4-FFF2-40B4-BE49-F238E27FC236}">
                    <a16:creationId xmlns:a16="http://schemas.microsoft.com/office/drawing/2014/main" id="{756D94E5-6F7C-FF24-1F34-0880F67906A8}"/>
                  </a:ext>
                </a:extLst>
              </p:cNvPr>
              <p:cNvGrpSpPr>
                <a:grpSpLocks/>
              </p:cNvGrpSpPr>
              <p:nvPr/>
            </p:nvGrpSpPr>
            <p:grpSpPr bwMode="auto">
              <a:xfrm>
                <a:off x="1284" y="1593"/>
                <a:ext cx="3279" cy="37"/>
                <a:chOff x="1200" y="1548"/>
                <a:chExt cx="3448" cy="40"/>
              </a:xfrm>
            </p:grpSpPr>
            <p:sp>
              <p:nvSpPr>
                <p:cNvPr id="2339" name="Rectangle 150">
                  <a:extLst>
                    <a:ext uri="{FF2B5EF4-FFF2-40B4-BE49-F238E27FC236}">
                      <a16:creationId xmlns:a16="http://schemas.microsoft.com/office/drawing/2014/main" id="{49F0219E-0000-A6F1-CA7E-4685289B09E3}"/>
                    </a:ext>
                  </a:extLst>
                </p:cNvPr>
                <p:cNvSpPr>
                  <a:spLocks noChangeArrowheads="1"/>
                </p:cNvSpPr>
                <p:nvPr/>
              </p:nvSpPr>
              <p:spPr bwMode="auto">
                <a:xfrm>
                  <a:off x="1200" y="1548"/>
                  <a:ext cx="3448" cy="40"/>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40" name="Rectangle 151">
                  <a:extLst>
                    <a:ext uri="{FF2B5EF4-FFF2-40B4-BE49-F238E27FC236}">
                      <a16:creationId xmlns:a16="http://schemas.microsoft.com/office/drawing/2014/main" id="{B17946FA-AE3C-AF76-6C88-C4FDFB8FEE11}"/>
                    </a:ext>
                  </a:extLst>
                </p:cNvPr>
                <p:cNvSpPr>
                  <a:spLocks noChangeArrowheads="1"/>
                </p:cNvSpPr>
                <p:nvPr/>
              </p:nvSpPr>
              <p:spPr bwMode="auto">
                <a:xfrm>
                  <a:off x="1200" y="1548"/>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41" name="Rectangle 152">
                  <a:extLst>
                    <a:ext uri="{FF2B5EF4-FFF2-40B4-BE49-F238E27FC236}">
                      <a16:creationId xmlns:a16="http://schemas.microsoft.com/office/drawing/2014/main" id="{18E09EDF-75A9-C10D-A69F-D38D72DC5B6F}"/>
                    </a:ext>
                  </a:extLst>
                </p:cNvPr>
                <p:cNvSpPr>
                  <a:spLocks noChangeArrowheads="1"/>
                </p:cNvSpPr>
                <p:nvPr/>
              </p:nvSpPr>
              <p:spPr bwMode="auto">
                <a:xfrm>
                  <a:off x="1968" y="1548"/>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42" name="Rectangle 153">
                  <a:extLst>
                    <a:ext uri="{FF2B5EF4-FFF2-40B4-BE49-F238E27FC236}">
                      <a16:creationId xmlns:a16="http://schemas.microsoft.com/office/drawing/2014/main" id="{6248D106-C30D-97B5-43E3-6C429A2157AE}"/>
                    </a:ext>
                  </a:extLst>
                </p:cNvPr>
                <p:cNvSpPr>
                  <a:spLocks noChangeArrowheads="1"/>
                </p:cNvSpPr>
                <p:nvPr/>
              </p:nvSpPr>
              <p:spPr bwMode="auto">
                <a:xfrm>
                  <a:off x="2736" y="1548"/>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43" name="Rectangle 154">
                  <a:extLst>
                    <a:ext uri="{FF2B5EF4-FFF2-40B4-BE49-F238E27FC236}">
                      <a16:creationId xmlns:a16="http://schemas.microsoft.com/office/drawing/2014/main" id="{D57C8AAE-5F0A-7BBC-BAD0-E54DB40EE0A9}"/>
                    </a:ext>
                  </a:extLst>
                </p:cNvPr>
                <p:cNvSpPr>
                  <a:spLocks noChangeArrowheads="1"/>
                </p:cNvSpPr>
                <p:nvPr/>
              </p:nvSpPr>
              <p:spPr bwMode="auto">
                <a:xfrm>
                  <a:off x="3504" y="1548"/>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44" name="Rectangle 155">
                  <a:extLst>
                    <a:ext uri="{FF2B5EF4-FFF2-40B4-BE49-F238E27FC236}">
                      <a16:creationId xmlns:a16="http://schemas.microsoft.com/office/drawing/2014/main" id="{AB66BCF0-67A5-8850-D8FC-FFD3E3090D3B}"/>
                    </a:ext>
                  </a:extLst>
                </p:cNvPr>
                <p:cNvSpPr>
                  <a:spLocks noChangeArrowheads="1"/>
                </p:cNvSpPr>
                <p:nvPr/>
              </p:nvSpPr>
              <p:spPr bwMode="auto">
                <a:xfrm>
                  <a:off x="4272" y="1548"/>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1838" name="Group 156">
                <a:extLst>
                  <a:ext uri="{FF2B5EF4-FFF2-40B4-BE49-F238E27FC236}">
                    <a16:creationId xmlns:a16="http://schemas.microsoft.com/office/drawing/2014/main" id="{3C611889-D61C-8987-DAA8-E9E0EF82A36F}"/>
                  </a:ext>
                </a:extLst>
              </p:cNvPr>
              <p:cNvGrpSpPr>
                <a:grpSpLocks/>
              </p:cNvGrpSpPr>
              <p:nvPr/>
            </p:nvGrpSpPr>
            <p:grpSpPr bwMode="auto">
              <a:xfrm>
                <a:off x="1284" y="1708"/>
                <a:ext cx="3286" cy="318"/>
                <a:chOff x="1284" y="1708"/>
                <a:chExt cx="3286" cy="318"/>
              </a:xfrm>
            </p:grpSpPr>
            <p:sp>
              <p:nvSpPr>
                <p:cNvPr id="2043" name="Rectangle 157">
                  <a:extLst>
                    <a:ext uri="{FF2B5EF4-FFF2-40B4-BE49-F238E27FC236}">
                      <a16:creationId xmlns:a16="http://schemas.microsoft.com/office/drawing/2014/main" id="{C603109D-3FA5-E3D4-CCC8-F160814EA9AC}"/>
                    </a:ext>
                  </a:extLst>
                </p:cNvPr>
                <p:cNvSpPr>
                  <a:spLocks noChangeArrowheads="1"/>
                </p:cNvSpPr>
                <p:nvPr/>
              </p:nvSpPr>
              <p:spPr bwMode="auto">
                <a:xfrm>
                  <a:off x="1284" y="1713"/>
                  <a:ext cx="3278" cy="305"/>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2044" name="Group 158">
                  <a:extLst>
                    <a:ext uri="{FF2B5EF4-FFF2-40B4-BE49-F238E27FC236}">
                      <a16:creationId xmlns:a16="http://schemas.microsoft.com/office/drawing/2014/main" id="{AA877409-BDAF-8844-7C47-F99C44C1804C}"/>
                    </a:ext>
                  </a:extLst>
                </p:cNvPr>
                <p:cNvGrpSpPr>
                  <a:grpSpLocks/>
                </p:cNvGrpSpPr>
                <p:nvPr/>
              </p:nvGrpSpPr>
              <p:grpSpPr bwMode="auto">
                <a:xfrm>
                  <a:off x="1289" y="1712"/>
                  <a:ext cx="1108" cy="314"/>
                  <a:chOff x="1205" y="1691"/>
                  <a:chExt cx="1166" cy="347"/>
                </a:xfrm>
              </p:grpSpPr>
              <p:grpSp>
                <p:nvGrpSpPr>
                  <p:cNvPr id="2241" name="Group 159">
                    <a:extLst>
                      <a:ext uri="{FF2B5EF4-FFF2-40B4-BE49-F238E27FC236}">
                        <a16:creationId xmlns:a16="http://schemas.microsoft.com/office/drawing/2014/main" id="{AC9D6829-2BC8-AD23-4899-7ACC779CE978}"/>
                      </a:ext>
                    </a:extLst>
                  </p:cNvPr>
                  <p:cNvGrpSpPr>
                    <a:grpSpLocks/>
                  </p:cNvGrpSpPr>
                  <p:nvPr/>
                </p:nvGrpSpPr>
                <p:grpSpPr bwMode="auto">
                  <a:xfrm>
                    <a:off x="1205" y="1695"/>
                    <a:ext cx="586" cy="343"/>
                    <a:chOff x="1205" y="1695"/>
                    <a:chExt cx="586" cy="343"/>
                  </a:xfrm>
                </p:grpSpPr>
                <p:grpSp>
                  <p:nvGrpSpPr>
                    <p:cNvPr id="2291" name="Group 160">
                      <a:extLst>
                        <a:ext uri="{FF2B5EF4-FFF2-40B4-BE49-F238E27FC236}">
                          <a16:creationId xmlns:a16="http://schemas.microsoft.com/office/drawing/2014/main" id="{E5033D4C-2CEA-5E15-F41E-DD4152B5D5FD}"/>
                        </a:ext>
                      </a:extLst>
                    </p:cNvPr>
                    <p:cNvGrpSpPr>
                      <a:grpSpLocks/>
                    </p:cNvGrpSpPr>
                    <p:nvPr/>
                  </p:nvGrpSpPr>
                  <p:grpSpPr bwMode="auto">
                    <a:xfrm>
                      <a:off x="1205" y="1699"/>
                      <a:ext cx="102" cy="87"/>
                      <a:chOff x="1205" y="1699"/>
                      <a:chExt cx="102" cy="87"/>
                    </a:xfrm>
                  </p:grpSpPr>
                  <p:sp>
                    <p:nvSpPr>
                      <p:cNvPr id="2337" name="Arc 161">
                        <a:extLst>
                          <a:ext uri="{FF2B5EF4-FFF2-40B4-BE49-F238E27FC236}">
                            <a16:creationId xmlns:a16="http://schemas.microsoft.com/office/drawing/2014/main" id="{45A4CCD0-2823-284A-2DFE-BA9E47E83C8D}"/>
                          </a:ext>
                        </a:extLst>
                      </p:cNvPr>
                      <p:cNvSpPr>
                        <a:spLocks/>
                      </p:cNvSpPr>
                      <p:nvPr/>
                    </p:nvSpPr>
                    <p:spPr bwMode="auto">
                      <a:xfrm>
                        <a:off x="1255"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38" name="Arc 162">
                        <a:extLst>
                          <a:ext uri="{FF2B5EF4-FFF2-40B4-BE49-F238E27FC236}">
                            <a16:creationId xmlns:a16="http://schemas.microsoft.com/office/drawing/2014/main" id="{4B7CA0BB-CCE8-32ED-3ABC-C9C9A95F82D6}"/>
                          </a:ext>
                        </a:extLst>
                      </p:cNvPr>
                      <p:cNvSpPr>
                        <a:spLocks/>
                      </p:cNvSpPr>
                      <p:nvPr/>
                    </p:nvSpPr>
                    <p:spPr bwMode="auto">
                      <a:xfrm>
                        <a:off x="1205"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92" name="Group 163">
                      <a:extLst>
                        <a:ext uri="{FF2B5EF4-FFF2-40B4-BE49-F238E27FC236}">
                          <a16:creationId xmlns:a16="http://schemas.microsoft.com/office/drawing/2014/main" id="{1EA230BD-7441-94DB-ACA3-597A385B32EA}"/>
                        </a:ext>
                      </a:extLst>
                    </p:cNvPr>
                    <p:cNvGrpSpPr>
                      <a:grpSpLocks/>
                    </p:cNvGrpSpPr>
                    <p:nvPr/>
                  </p:nvGrpSpPr>
                  <p:grpSpPr bwMode="auto">
                    <a:xfrm>
                      <a:off x="1207" y="1947"/>
                      <a:ext cx="97" cy="87"/>
                      <a:chOff x="1207" y="1947"/>
                      <a:chExt cx="97" cy="87"/>
                    </a:xfrm>
                  </p:grpSpPr>
                  <p:sp>
                    <p:nvSpPr>
                      <p:cNvPr id="2335" name="Arc 164">
                        <a:extLst>
                          <a:ext uri="{FF2B5EF4-FFF2-40B4-BE49-F238E27FC236}">
                            <a16:creationId xmlns:a16="http://schemas.microsoft.com/office/drawing/2014/main" id="{F29005C1-8B9C-47F5-140F-3972688824C9}"/>
                          </a:ext>
                        </a:extLst>
                      </p:cNvPr>
                      <p:cNvSpPr>
                        <a:spLocks/>
                      </p:cNvSpPr>
                      <p:nvPr/>
                    </p:nvSpPr>
                    <p:spPr bwMode="auto">
                      <a:xfrm rot="10800000">
                        <a:off x="1255"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36" name="Arc 165">
                        <a:extLst>
                          <a:ext uri="{FF2B5EF4-FFF2-40B4-BE49-F238E27FC236}">
                            <a16:creationId xmlns:a16="http://schemas.microsoft.com/office/drawing/2014/main" id="{5E7A3AC9-5528-D6AE-742D-87D8E6F64BF1}"/>
                          </a:ext>
                        </a:extLst>
                      </p:cNvPr>
                      <p:cNvSpPr>
                        <a:spLocks/>
                      </p:cNvSpPr>
                      <p:nvPr/>
                    </p:nvSpPr>
                    <p:spPr bwMode="auto">
                      <a:xfrm rot="10800000">
                        <a:off x="1207"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93" name="Line 166">
                      <a:extLst>
                        <a:ext uri="{FF2B5EF4-FFF2-40B4-BE49-F238E27FC236}">
                          <a16:creationId xmlns:a16="http://schemas.microsoft.com/office/drawing/2014/main" id="{AFC36CE6-5F49-5AD6-389F-E4A1EE5B6359}"/>
                        </a:ext>
                      </a:extLst>
                    </p:cNvPr>
                    <p:cNvSpPr>
                      <a:spLocks noChangeShapeType="1"/>
                    </p:cNvSpPr>
                    <p:nvPr/>
                  </p:nvSpPr>
                  <p:spPr bwMode="auto">
                    <a:xfrm>
                      <a:off x="1209" y="1788"/>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94" name="Line 167">
                      <a:extLst>
                        <a:ext uri="{FF2B5EF4-FFF2-40B4-BE49-F238E27FC236}">
                          <a16:creationId xmlns:a16="http://schemas.microsoft.com/office/drawing/2014/main" id="{4726DADC-5DE6-DC55-8B15-D6533D5CC8E2}"/>
                        </a:ext>
                      </a:extLst>
                    </p:cNvPr>
                    <p:cNvSpPr>
                      <a:spLocks noChangeShapeType="1"/>
                    </p:cNvSpPr>
                    <p:nvPr/>
                  </p:nvSpPr>
                  <p:spPr bwMode="auto">
                    <a:xfrm flipH="1">
                      <a:off x="1209"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295" name="Group 168">
                      <a:extLst>
                        <a:ext uri="{FF2B5EF4-FFF2-40B4-BE49-F238E27FC236}">
                          <a16:creationId xmlns:a16="http://schemas.microsoft.com/office/drawing/2014/main" id="{8B5E7915-ABD1-7DDB-1F29-D69582BAAAFF}"/>
                        </a:ext>
                      </a:extLst>
                    </p:cNvPr>
                    <p:cNvGrpSpPr>
                      <a:grpSpLocks/>
                    </p:cNvGrpSpPr>
                    <p:nvPr/>
                  </p:nvGrpSpPr>
                  <p:grpSpPr bwMode="auto">
                    <a:xfrm>
                      <a:off x="1301" y="1703"/>
                      <a:ext cx="102" cy="87"/>
                      <a:chOff x="1301" y="1703"/>
                      <a:chExt cx="102" cy="87"/>
                    </a:xfrm>
                  </p:grpSpPr>
                  <p:sp>
                    <p:nvSpPr>
                      <p:cNvPr id="2333" name="Arc 169">
                        <a:extLst>
                          <a:ext uri="{FF2B5EF4-FFF2-40B4-BE49-F238E27FC236}">
                            <a16:creationId xmlns:a16="http://schemas.microsoft.com/office/drawing/2014/main" id="{E85CC1C5-95B4-029D-66CA-FDFB86A48E56}"/>
                          </a:ext>
                        </a:extLst>
                      </p:cNvPr>
                      <p:cNvSpPr>
                        <a:spLocks/>
                      </p:cNvSpPr>
                      <p:nvPr/>
                    </p:nvSpPr>
                    <p:spPr bwMode="auto">
                      <a:xfrm>
                        <a:off x="1351" y="1703"/>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34" name="Arc 170">
                        <a:extLst>
                          <a:ext uri="{FF2B5EF4-FFF2-40B4-BE49-F238E27FC236}">
                            <a16:creationId xmlns:a16="http://schemas.microsoft.com/office/drawing/2014/main" id="{03E5ADDF-2A1E-96AF-1DC6-3E555CB62715}"/>
                          </a:ext>
                        </a:extLst>
                      </p:cNvPr>
                      <p:cNvSpPr>
                        <a:spLocks/>
                      </p:cNvSpPr>
                      <p:nvPr/>
                    </p:nvSpPr>
                    <p:spPr bwMode="auto">
                      <a:xfrm>
                        <a:off x="1301" y="1703"/>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96" name="Group 171">
                      <a:extLst>
                        <a:ext uri="{FF2B5EF4-FFF2-40B4-BE49-F238E27FC236}">
                          <a16:creationId xmlns:a16="http://schemas.microsoft.com/office/drawing/2014/main" id="{22EA54CA-8998-1760-BEEC-8E47FB5270FA}"/>
                        </a:ext>
                      </a:extLst>
                    </p:cNvPr>
                    <p:cNvGrpSpPr>
                      <a:grpSpLocks/>
                    </p:cNvGrpSpPr>
                    <p:nvPr/>
                  </p:nvGrpSpPr>
                  <p:grpSpPr bwMode="auto">
                    <a:xfrm>
                      <a:off x="1303" y="1951"/>
                      <a:ext cx="97" cy="87"/>
                      <a:chOff x="1303" y="1951"/>
                      <a:chExt cx="97" cy="87"/>
                    </a:xfrm>
                  </p:grpSpPr>
                  <p:sp>
                    <p:nvSpPr>
                      <p:cNvPr id="2331" name="Arc 172">
                        <a:extLst>
                          <a:ext uri="{FF2B5EF4-FFF2-40B4-BE49-F238E27FC236}">
                            <a16:creationId xmlns:a16="http://schemas.microsoft.com/office/drawing/2014/main" id="{14AB3085-AF78-125E-BCDB-D8C795D1DB2F}"/>
                          </a:ext>
                        </a:extLst>
                      </p:cNvPr>
                      <p:cNvSpPr>
                        <a:spLocks/>
                      </p:cNvSpPr>
                      <p:nvPr/>
                    </p:nvSpPr>
                    <p:spPr bwMode="auto">
                      <a:xfrm rot="10800000">
                        <a:off x="1351" y="1951"/>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32" name="Arc 173">
                        <a:extLst>
                          <a:ext uri="{FF2B5EF4-FFF2-40B4-BE49-F238E27FC236}">
                            <a16:creationId xmlns:a16="http://schemas.microsoft.com/office/drawing/2014/main" id="{1A2C5034-3109-00F4-8A02-37CDB7F9F642}"/>
                          </a:ext>
                        </a:extLst>
                      </p:cNvPr>
                      <p:cNvSpPr>
                        <a:spLocks/>
                      </p:cNvSpPr>
                      <p:nvPr/>
                    </p:nvSpPr>
                    <p:spPr bwMode="auto">
                      <a:xfrm rot="10800000">
                        <a:off x="1303" y="1951"/>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97" name="Line 174">
                      <a:extLst>
                        <a:ext uri="{FF2B5EF4-FFF2-40B4-BE49-F238E27FC236}">
                          <a16:creationId xmlns:a16="http://schemas.microsoft.com/office/drawing/2014/main" id="{F8FCCA20-C750-C9B0-6E71-500068F1F691}"/>
                        </a:ext>
                      </a:extLst>
                    </p:cNvPr>
                    <p:cNvSpPr>
                      <a:spLocks noChangeShapeType="1"/>
                    </p:cNvSpPr>
                    <p:nvPr/>
                  </p:nvSpPr>
                  <p:spPr bwMode="auto">
                    <a:xfrm>
                      <a:off x="1305" y="1792"/>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98" name="Line 175">
                      <a:extLst>
                        <a:ext uri="{FF2B5EF4-FFF2-40B4-BE49-F238E27FC236}">
                          <a16:creationId xmlns:a16="http://schemas.microsoft.com/office/drawing/2014/main" id="{6F1E58F0-5E50-80FC-81CE-1D29AEE37F95}"/>
                        </a:ext>
                      </a:extLst>
                    </p:cNvPr>
                    <p:cNvSpPr>
                      <a:spLocks noChangeShapeType="1"/>
                    </p:cNvSpPr>
                    <p:nvPr/>
                  </p:nvSpPr>
                  <p:spPr bwMode="auto">
                    <a:xfrm flipH="1">
                      <a:off x="1305" y="1792"/>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299" name="Group 176">
                      <a:extLst>
                        <a:ext uri="{FF2B5EF4-FFF2-40B4-BE49-F238E27FC236}">
                          <a16:creationId xmlns:a16="http://schemas.microsoft.com/office/drawing/2014/main" id="{47296ACC-D544-A7CE-5BD0-05F30D367848}"/>
                        </a:ext>
                      </a:extLst>
                    </p:cNvPr>
                    <p:cNvGrpSpPr>
                      <a:grpSpLocks/>
                    </p:cNvGrpSpPr>
                    <p:nvPr/>
                  </p:nvGrpSpPr>
                  <p:grpSpPr bwMode="auto">
                    <a:xfrm>
                      <a:off x="1397" y="1699"/>
                      <a:ext cx="102" cy="87"/>
                      <a:chOff x="1397" y="1699"/>
                      <a:chExt cx="102" cy="87"/>
                    </a:xfrm>
                  </p:grpSpPr>
                  <p:sp>
                    <p:nvSpPr>
                      <p:cNvPr id="2329" name="Arc 177">
                        <a:extLst>
                          <a:ext uri="{FF2B5EF4-FFF2-40B4-BE49-F238E27FC236}">
                            <a16:creationId xmlns:a16="http://schemas.microsoft.com/office/drawing/2014/main" id="{E32B1C48-22C6-B1E8-29E0-8F5DABDC6D63}"/>
                          </a:ext>
                        </a:extLst>
                      </p:cNvPr>
                      <p:cNvSpPr>
                        <a:spLocks/>
                      </p:cNvSpPr>
                      <p:nvPr/>
                    </p:nvSpPr>
                    <p:spPr bwMode="auto">
                      <a:xfrm>
                        <a:off x="1447"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30" name="Arc 178">
                        <a:extLst>
                          <a:ext uri="{FF2B5EF4-FFF2-40B4-BE49-F238E27FC236}">
                            <a16:creationId xmlns:a16="http://schemas.microsoft.com/office/drawing/2014/main" id="{2A2B0755-96A4-78A4-095A-60DFD30F76BD}"/>
                          </a:ext>
                        </a:extLst>
                      </p:cNvPr>
                      <p:cNvSpPr>
                        <a:spLocks/>
                      </p:cNvSpPr>
                      <p:nvPr/>
                    </p:nvSpPr>
                    <p:spPr bwMode="auto">
                      <a:xfrm>
                        <a:off x="1397"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300" name="Group 179">
                      <a:extLst>
                        <a:ext uri="{FF2B5EF4-FFF2-40B4-BE49-F238E27FC236}">
                          <a16:creationId xmlns:a16="http://schemas.microsoft.com/office/drawing/2014/main" id="{014C804F-EC8E-F9F0-6361-8A333C2D4205}"/>
                        </a:ext>
                      </a:extLst>
                    </p:cNvPr>
                    <p:cNvGrpSpPr>
                      <a:grpSpLocks/>
                    </p:cNvGrpSpPr>
                    <p:nvPr/>
                  </p:nvGrpSpPr>
                  <p:grpSpPr bwMode="auto">
                    <a:xfrm>
                      <a:off x="1399" y="1947"/>
                      <a:ext cx="97" cy="87"/>
                      <a:chOff x="1399" y="1947"/>
                      <a:chExt cx="97" cy="87"/>
                    </a:xfrm>
                  </p:grpSpPr>
                  <p:sp>
                    <p:nvSpPr>
                      <p:cNvPr id="2327" name="Arc 180">
                        <a:extLst>
                          <a:ext uri="{FF2B5EF4-FFF2-40B4-BE49-F238E27FC236}">
                            <a16:creationId xmlns:a16="http://schemas.microsoft.com/office/drawing/2014/main" id="{CC2C5AD4-7726-40F6-8819-BA78746B15F7}"/>
                          </a:ext>
                        </a:extLst>
                      </p:cNvPr>
                      <p:cNvSpPr>
                        <a:spLocks/>
                      </p:cNvSpPr>
                      <p:nvPr/>
                    </p:nvSpPr>
                    <p:spPr bwMode="auto">
                      <a:xfrm rot="10800000">
                        <a:off x="1447"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28" name="Arc 181">
                        <a:extLst>
                          <a:ext uri="{FF2B5EF4-FFF2-40B4-BE49-F238E27FC236}">
                            <a16:creationId xmlns:a16="http://schemas.microsoft.com/office/drawing/2014/main" id="{D402B6FF-0A16-ADD1-C133-547A289F7C97}"/>
                          </a:ext>
                        </a:extLst>
                      </p:cNvPr>
                      <p:cNvSpPr>
                        <a:spLocks/>
                      </p:cNvSpPr>
                      <p:nvPr/>
                    </p:nvSpPr>
                    <p:spPr bwMode="auto">
                      <a:xfrm rot="10800000">
                        <a:off x="1399"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301" name="Line 182">
                      <a:extLst>
                        <a:ext uri="{FF2B5EF4-FFF2-40B4-BE49-F238E27FC236}">
                          <a16:creationId xmlns:a16="http://schemas.microsoft.com/office/drawing/2014/main" id="{219AA26F-D251-2C19-2BA3-39C3C2DABB7F}"/>
                        </a:ext>
                      </a:extLst>
                    </p:cNvPr>
                    <p:cNvSpPr>
                      <a:spLocks noChangeShapeType="1"/>
                    </p:cNvSpPr>
                    <p:nvPr/>
                  </p:nvSpPr>
                  <p:spPr bwMode="auto">
                    <a:xfrm>
                      <a:off x="1401" y="1788"/>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02" name="Line 183">
                      <a:extLst>
                        <a:ext uri="{FF2B5EF4-FFF2-40B4-BE49-F238E27FC236}">
                          <a16:creationId xmlns:a16="http://schemas.microsoft.com/office/drawing/2014/main" id="{68EE92E1-169D-7FC6-4377-141ED09D1501}"/>
                        </a:ext>
                      </a:extLst>
                    </p:cNvPr>
                    <p:cNvSpPr>
                      <a:spLocks noChangeShapeType="1"/>
                    </p:cNvSpPr>
                    <p:nvPr/>
                  </p:nvSpPr>
                  <p:spPr bwMode="auto">
                    <a:xfrm flipH="1">
                      <a:off x="1401"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303" name="Group 184">
                      <a:extLst>
                        <a:ext uri="{FF2B5EF4-FFF2-40B4-BE49-F238E27FC236}">
                          <a16:creationId xmlns:a16="http://schemas.microsoft.com/office/drawing/2014/main" id="{B0B775BC-AE2C-5AF7-77A6-8C106FD8A07D}"/>
                        </a:ext>
                      </a:extLst>
                    </p:cNvPr>
                    <p:cNvGrpSpPr>
                      <a:grpSpLocks/>
                    </p:cNvGrpSpPr>
                    <p:nvPr/>
                  </p:nvGrpSpPr>
                  <p:grpSpPr bwMode="auto">
                    <a:xfrm>
                      <a:off x="1497" y="1695"/>
                      <a:ext cx="102" cy="87"/>
                      <a:chOff x="1497" y="1695"/>
                      <a:chExt cx="102" cy="87"/>
                    </a:xfrm>
                  </p:grpSpPr>
                  <p:sp>
                    <p:nvSpPr>
                      <p:cNvPr id="2325" name="Arc 185">
                        <a:extLst>
                          <a:ext uri="{FF2B5EF4-FFF2-40B4-BE49-F238E27FC236}">
                            <a16:creationId xmlns:a16="http://schemas.microsoft.com/office/drawing/2014/main" id="{428BC90C-8648-474F-1E2D-88791AD659C9}"/>
                          </a:ext>
                        </a:extLst>
                      </p:cNvPr>
                      <p:cNvSpPr>
                        <a:spLocks/>
                      </p:cNvSpPr>
                      <p:nvPr/>
                    </p:nvSpPr>
                    <p:spPr bwMode="auto">
                      <a:xfrm>
                        <a:off x="1547"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26" name="Arc 186">
                        <a:extLst>
                          <a:ext uri="{FF2B5EF4-FFF2-40B4-BE49-F238E27FC236}">
                            <a16:creationId xmlns:a16="http://schemas.microsoft.com/office/drawing/2014/main" id="{AA207E2D-477B-08F9-5613-2A78E43C7199}"/>
                          </a:ext>
                        </a:extLst>
                      </p:cNvPr>
                      <p:cNvSpPr>
                        <a:spLocks/>
                      </p:cNvSpPr>
                      <p:nvPr/>
                    </p:nvSpPr>
                    <p:spPr bwMode="auto">
                      <a:xfrm>
                        <a:off x="1497"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304" name="Group 187">
                      <a:extLst>
                        <a:ext uri="{FF2B5EF4-FFF2-40B4-BE49-F238E27FC236}">
                          <a16:creationId xmlns:a16="http://schemas.microsoft.com/office/drawing/2014/main" id="{DB77D744-B014-76B0-FB1B-95CBEC828CCB}"/>
                        </a:ext>
                      </a:extLst>
                    </p:cNvPr>
                    <p:cNvGrpSpPr>
                      <a:grpSpLocks/>
                    </p:cNvGrpSpPr>
                    <p:nvPr/>
                  </p:nvGrpSpPr>
                  <p:grpSpPr bwMode="auto">
                    <a:xfrm>
                      <a:off x="1499" y="1943"/>
                      <a:ext cx="97" cy="87"/>
                      <a:chOff x="1499" y="1943"/>
                      <a:chExt cx="97" cy="87"/>
                    </a:xfrm>
                  </p:grpSpPr>
                  <p:sp>
                    <p:nvSpPr>
                      <p:cNvPr id="2323" name="Arc 188">
                        <a:extLst>
                          <a:ext uri="{FF2B5EF4-FFF2-40B4-BE49-F238E27FC236}">
                            <a16:creationId xmlns:a16="http://schemas.microsoft.com/office/drawing/2014/main" id="{979AB159-BF6C-5AFB-E7F0-7C06DC772C5D}"/>
                          </a:ext>
                        </a:extLst>
                      </p:cNvPr>
                      <p:cNvSpPr>
                        <a:spLocks/>
                      </p:cNvSpPr>
                      <p:nvPr/>
                    </p:nvSpPr>
                    <p:spPr bwMode="auto">
                      <a:xfrm rot="10800000">
                        <a:off x="1547"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24" name="Arc 189">
                        <a:extLst>
                          <a:ext uri="{FF2B5EF4-FFF2-40B4-BE49-F238E27FC236}">
                            <a16:creationId xmlns:a16="http://schemas.microsoft.com/office/drawing/2014/main" id="{FACEE608-550E-BC34-809D-3349EA781DEA}"/>
                          </a:ext>
                        </a:extLst>
                      </p:cNvPr>
                      <p:cNvSpPr>
                        <a:spLocks/>
                      </p:cNvSpPr>
                      <p:nvPr/>
                    </p:nvSpPr>
                    <p:spPr bwMode="auto">
                      <a:xfrm rot="10800000">
                        <a:off x="1499"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305" name="Line 190">
                      <a:extLst>
                        <a:ext uri="{FF2B5EF4-FFF2-40B4-BE49-F238E27FC236}">
                          <a16:creationId xmlns:a16="http://schemas.microsoft.com/office/drawing/2014/main" id="{260DFB2D-D10F-C59D-FF00-909F6E17063A}"/>
                        </a:ext>
                      </a:extLst>
                    </p:cNvPr>
                    <p:cNvSpPr>
                      <a:spLocks noChangeShapeType="1"/>
                    </p:cNvSpPr>
                    <p:nvPr/>
                  </p:nvSpPr>
                  <p:spPr bwMode="auto">
                    <a:xfrm>
                      <a:off x="1501"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06" name="Line 191">
                      <a:extLst>
                        <a:ext uri="{FF2B5EF4-FFF2-40B4-BE49-F238E27FC236}">
                          <a16:creationId xmlns:a16="http://schemas.microsoft.com/office/drawing/2014/main" id="{EB24F824-D174-F123-C257-977CD122B7A5}"/>
                        </a:ext>
                      </a:extLst>
                    </p:cNvPr>
                    <p:cNvSpPr>
                      <a:spLocks noChangeShapeType="1"/>
                    </p:cNvSpPr>
                    <p:nvPr/>
                  </p:nvSpPr>
                  <p:spPr bwMode="auto">
                    <a:xfrm flipH="1">
                      <a:off x="1501"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307" name="Group 192">
                      <a:extLst>
                        <a:ext uri="{FF2B5EF4-FFF2-40B4-BE49-F238E27FC236}">
                          <a16:creationId xmlns:a16="http://schemas.microsoft.com/office/drawing/2014/main" id="{9392A853-00F5-D917-0650-67D2138EE40F}"/>
                        </a:ext>
                      </a:extLst>
                    </p:cNvPr>
                    <p:cNvGrpSpPr>
                      <a:grpSpLocks/>
                    </p:cNvGrpSpPr>
                    <p:nvPr/>
                  </p:nvGrpSpPr>
                  <p:grpSpPr bwMode="auto">
                    <a:xfrm>
                      <a:off x="1593" y="1699"/>
                      <a:ext cx="102" cy="87"/>
                      <a:chOff x="1593" y="1699"/>
                      <a:chExt cx="102" cy="87"/>
                    </a:xfrm>
                  </p:grpSpPr>
                  <p:sp>
                    <p:nvSpPr>
                      <p:cNvPr id="2321" name="Arc 193">
                        <a:extLst>
                          <a:ext uri="{FF2B5EF4-FFF2-40B4-BE49-F238E27FC236}">
                            <a16:creationId xmlns:a16="http://schemas.microsoft.com/office/drawing/2014/main" id="{93D3E7BE-1A5E-3D99-845A-D9D49E193A33}"/>
                          </a:ext>
                        </a:extLst>
                      </p:cNvPr>
                      <p:cNvSpPr>
                        <a:spLocks/>
                      </p:cNvSpPr>
                      <p:nvPr/>
                    </p:nvSpPr>
                    <p:spPr bwMode="auto">
                      <a:xfrm>
                        <a:off x="1643"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22" name="Arc 194">
                        <a:extLst>
                          <a:ext uri="{FF2B5EF4-FFF2-40B4-BE49-F238E27FC236}">
                            <a16:creationId xmlns:a16="http://schemas.microsoft.com/office/drawing/2014/main" id="{59FE4C93-DE86-B8BC-4B73-75478C15727D}"/>
                          </a:ext>
                        </a:extLst>
                      </p:cNvPr>
                      <p:cNvSpPr>
                        <a:spLocks/>
                      </p:cNvSpPr>
                      <p:nvPr/>
                    </p:nvSpPr>
                    <p:spPr bwMode="auto">
                      <a:xfrm>
                        <a:off x="1593"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308" name="Group 195">
                      <a:extLst>
                        <a:ext uri="{FF2B5EF4-FFF2-40B4-BE49-F238E27FC236}">
                          <a16:creationId xmlns:a16="http://schemas.microsoft.com/office/drawing/2014/main" id="{E64B5097-C75C-0823-9848-5DCA7808F44B}"/>
                        </a:ext>
                      </a:extLst>
                    </p:cNvPr>
                    <p:cNvGrpSpPr>
                      <a:grpSpLocks/>
                    </p:cNvGrpSpPr>
                    <p:nvPr/>
                  </p:nvGrpSpPr>
                  <p:grpSpPr bwMode="auto">
                    <a:xfrm>
                      <a:off x="1595" y="1947"/>
                      <a:ext cx="97" cy="87"/>
                      <a:chOff x="1595" y="1947"/>
                      <a:chExt cx="97" cy="87"/>
                    </a:xfrm>
                  </p:grpSpPr>
                  <p:sp>
                    <p:nvSpPr>
                      <p:cNvPr id="2319" name="Arc 196">
                        <a:extLst>
                          <a:ext uri="{FF2B5EF4-FFF2-40B4-BE49-F238E27FC236}">
                            <a16:creationId xmlns:a16="http://schemas.microsoft.com/office/drawing/2014/main" id="{B2506569-06EE-7358-3AD0-DCAC254C73A8}"/>
                          </a:ext>
                        </a:extLst>
                      </p:cNvPr>
                      <p:cNvSpPr>
                        <a:spLocks/>
                      </p:cNvSpPr>
                      <p:nvPr/>
                    </p:nvSpPr>
                    <p:spPr bwMode="auto">
                      <a:xfrm rot="10800000">
                        <a:off x="1643"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20" name="Arc 197">
                        <a:extLst>
                          <a:ext uri="{FF2B5EF4-FFF2-40B4-BE49-F238E27FC236}">
                            <a16:creationId xmlns:a16="http://schemas.microsoft.com/office/drawing/2014/main" id="{E81B1390-0B61-9776-453B-2F84E9409012}"/>
                          </a:ext>
                        </a:extLst>
                      </p:cNvPr>
                      <p:cNvSpPr>
                        <a:spLocks/>
                      </p:cNvSpPr>
                      <p:nvPr/>
                    </p:nvSpPr>
                    <p:spPr bwMode="auto">
                      <a:xfrm rot="10800000">
                        <a:off x="1595"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309" name="Line 198">
                      <a:extLst>
                        <a:ext uri="{FF2B5EF4-FFF2-40B4-BE49-F238E27FC236}">
                          <a16:creationId xmlns:a16="http://schemas.microsoft.com/office/drawing/2014/main" id="{9B5185F0-4BCF-89CC-08E7-AC69634C2DD7}"/>
                        </a:ext>
                      </a:extLst>
                    </p:cNvPr>
                    <p:cNvSpPr>
                      <a:spLocks noChangeShapeType="1"/>
                    </p:cNvSpPr>
                    <p:nvPr/>
                  </p:nvSpPr>
                  <p:spPr bwMode="auto">
                    <a:xfrm>
                      <a:off x="1597" y="1788"/>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10" name="Line 199">
                      <a:extLst>
                        <a:ext uri="{FF2B5EF4-FFF2-40B4-BE49-F238E27FC236}">
                          <a16:creationId xmlns:a16="http://schemas.microsoft.com/office/drawing/2014/main" id="{4D833F5E-1907-3A27-461C-7A960BE06EAE}"/>
                        </a:ext>
                      </a:extLst>
                    </p:cNvPr>
                    <p:cNvSpPr>
                      <a:spLocks noChangeShapeType="1"/>
                    </p:cNvSpPr>
                    <p:nvPr/>
                  </p:nvSpPr>
                  <p:spPr bwMode="auto">
                    <a:xfrm flipH="1">
                      <a:off x="1597"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311" name="Group 200">
                      <a:extLst>
                        <a:ext uri="{FF2B5EF4-FFF2-40B4-BE49-F238E27FC236}">
                          <a16:creationId xmlns:a16="http://schemas.microsoft.com/office/drawing/2014/main" id="{A57C8194-BA28-FC2B-756F-AE668CD9051A}"/>
                        </a:ext>
                      </a:extLst>
                    </p:cNvPr>
                    <p:cNvGrpSpPr>
                      <a:grpSpLocks/>
                    </p:cNvGrpSpPr>
                    <p:nvPr/>
                  </p:nvGrpSpPr>
                  <p:grpSpPr bwMode="auto">
                    <a:xfrm>
                      <a:off x="1689" y="1695"/>
                      <a:ext cx="102" cy="87"/>
                      <a:chOff x="1689" y="1695"/>
                      <a:chExt cx="102" cy="87"/>
                    </a:xfrm>
                  </p:grpSpPr>
                  <p:sp>
                    <p:nvSpPr>
                      <p:cNvPr id="2317" name="Arc 201">
                        <a:extLst>
                          <a:ext uri="{FF2B5EF4-FFF2-40B4-BE49-F238E27FC236}">
                            <a16:creationId xmlns:a16="http://schemas.microsoft.com/office/drawing/2014/main" id="{6F362763-FAF8-BC37-BA40-66B735C7B828}"/>
                          </a:ext>
                        </a:extLst>
                      </p:cNvPr>
                      <p:cNvSpPr>
                        <a:spLocks/>
                      </p:cNvSpPr>
                      <p:nvPr/>
                    </p:nvSpPr>
                    <p:spPr bwMode="auto">
                      <a:xfrm>
                        <a:off x="1739"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18" name="Arc 202">
                        <a:extLst>
                          <a:ext uri="{FF2B5EF4-FFF2-40B4-BE49-F238E27FC236}">
                            <a16:creationId xmlns:a16="http://schemas.microsoft.com/office/drawing/2014/main" id="{D3CC585F-17B7-D91C-F1D5-9A19198DECE3}"/>
                          </a:ext>
                        </a:extLst>
                      </p:cNvPr>
                      <p:cNvSpPr>
                        <a:spLocks/>
                      </p:cNvSpPr>
                      <p:nvPr/>
                    </p:nvSpPr>
                    <p:spPr bwMode="auto">
                      <a:xfrm>
                        <a:off x="1689"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312" name="Group 203">
                      <a:extLst>
                        <a:ext uri="{FF2B5EF4-FFF2-40B4-BE49-F238E27FC236}">
                          <a16:creationId xmlns:a16="http://schemas.microsoft.com/office/drawing/2014/main" id="{AD4FB679-EA17-4047-AB4B-6123F403E84F}"/>
                        </a:ext>
                      </a:extLst>
                    </p:cNvPr>
                    <p:cNvGrpSpPr>
                      <a:grpSpLocks/>
                    </p:cNvGrpSpPr>
                    <p:nvPr/>
                  </p:nvGrpSpPr>
                  <p:grpSpPr bwMode="auto">
                    <a:xfrm>
                      <a:off x="1691" y="1943"/>
                      <a:ext cx="97" cy="87"/>
                      <a:chOff x="1691" y="1943"/>
                      <a:chExt cx="97" cy="87"/>
                    </a:xfrm>
                  </p:grpSpPr>
                  <p:sp>
                    <p:nvSpPr>
                      <p:cNvPr id="2315" name="Arc 204">
                        <a:extLst>
                          <a:ext uri="{FF2B5EF4-FFF2-40B4-BE49-F238E27FC236}">
                            <a16:creationId xmlns:a16="http://schemas.microsoft.com/office/drawing/2014/main" id="{6E9D0253-1BD2-03E5-3DAA-B9981BEBFE89}"/>
                          </a:ext>
                        </a:extLst>
                      </p:cNvPr>
                      <p:cNvSpPr>
                        <a:spLocks/>
                      </p:cNvSpPr>
                      <p:nvPr/>
                    </p:nvSpPr>
                    <p:spPr bwMode="auto">
                      <a:xfrm rot="10800000">
                        <a:off x="1739"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316" name="Arc 205">
                        <a:extLst>
                          <a:ext uri="{FF2B5EF4-FFF2-40B4-BE49-F238E27FC236}">
                            <a16:creationId xmlns:a16="http://schemas.microsoft.com/office/drawing/2014/main" id="{7103AF17-CC1A-4E8A-B0E0-A2ACF4C3C8E4}"/>
                          </a:ext>
                        </a:extLst>
                      </p:cNvPr>
                      <p:cNvSpPr>
                        <a:spLocks/>
                      </p:cNvSpPr>
                      <p:nvPr/>
                    </p:nvSpPr>
                    <p:spPr bwMode="auto">
                      <a:xfrm rot="10800000">
                        <a:off x="1691"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313" name="Line 206">
                      <a:extLst>
                        <a:ext uri="{FF2B5EF4-FFF2-40B4-BE49-F238E27FC236}">
                          <a16:creationId xmlns:a16="http://schemas.microsoft.com/office/drawing/2014/main" id="{89E95DA3-72F6-EA80-18DE-E661FC4F496A}"/>
                        </a:ext>
                      </a:extLst>
                    </p:cNvPr>
                    <p:cNvSpPr>
                      <a:spLocks noChangeShapeType="1"/>
                    </p:cNvSpPr>
                    <p:nvPr/>
                  </p:nvSpPr>
                  <p:spPr bwMode="auto">
                    <a:xfrm>
                      <a:off x="1693"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14" name="Line 207">
                      <a:extLst>
                        <a:ext uri="{FF2B5EF4-FFF2-40B4-BE49-F238E27FC236}">
                          <a16:creationId xmlns:a16="http://schemas.microsoft.com/office/drawing/2014/main" id="{F0689203-A8FB-2CF3-59BB-49953B272D91}"/>
                        </a:ext>
                      </a:extLst>
                    </p:cNvPr>
                    <p:cNvSpPr>
                      <a:spLocks noChangeShapeType="1"/>
                    </p:cNvSpPr>
                    <p:nvPr/>
                  </p:nvSpPr>
                  <p:spPr bwMode="auto">
                    <a:xfrm flipH="1">
                      <a:off x="1693"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2242" name="Group 208">
                    <a:extLst>
                      <a:ext uri="{FF2B5EF4-FFF2-40B4-BE49-F238E27FC236}">
                        <a16:creationId xmlns:a16="http://schemas.microsoft.com/office/drawing/2014/main" id="{CAF9101C-B924-31C9-E06D-6EB213092801}"/>
                      </a:ext>
                    </a:extLst>
                  </p:cNvPr>
                  <p:cNvGrpSpPr>
                    <a:grpSpLocks/>
                  </p:cNvGrpSpPr>
                  <p:nvPr/>
                </p:nvGrpSpPr>
                <p:grpSpPr bwMode="auto">
                  <a:xfrm>
                    <a:off x="1785" y="1691"/>
                    <a:ext cx="586" cy="343"/>
                    <a:chOff x="1785" y="1691"/>
                    <a:chExt cx="586" cy="343"/>
                  </a:xfrm>
                </p:grpSpPr>
                <p:grpSp>
                  <p:nvGrpSpPr>
                    <p:cNvPr id="2243" name="Group 209">
                      <a:extLst>
                        <a:ext uri="{FF2B5EF4-FFF2-40B4-BE49-F238E27FC236}">
                          <a16:creationId xmlns:a16="http://schemas.microsoft.com/office/drawing/2014/main" id="{E7CBAE7F-B7D7-58E0-65C3-D646C94C73F3}"/>
                        </a:ext>
                      </a:extLst>
                    </p:cNvPr>
                    <p:cNvGrpSpPr>
                      <a:grpSpLocks/>
                    </p:cNvGrpSpPr>
                    <p:nvPr/>
                  </p:nvGrpSpPr>
                  <p:grpSpPr bwMode="auto">
                    <a:xfrm>
                      <a:off x="1785" y="1695"/>
                      <a:ext cx="102" cy="87"/>
                      <a:chOff x="1785" y="1695"/>
                      <a:chExt cx="102" cy="87"/>
                    </a:xfrm>
                  </p:grpSpPr>
                  <p:sp>
                    <p:nvSpPr>
                      <p:cNvPr id="2289" name="Arc 210">
                        <a:extLst>
                          <a:ext uri="{FF2B5EF4-FFF2-40B4-BE49-F238E27FC236}">
                            <a16:creationId xmlns:a16="http://schemas.microsoft.com/office/drawing/2014/main" id="{4A399E80-E951-FD32-3B72-2F467B8F7FA8}"/>
                          </a:ext>
                        </a:extLst>
                      </p:cNvPr>
                      <p:cNvSpPr>
                        <a:spLocks/>
                      </p:cNvSpPr>
                      <p:nvPr/>
                    </p:nvSpPr>
                    <p:spPr bwMode="auto">
                      <a:xfrm>
                        <a:off x="1835"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90" name="Arc 211">
                        <a:extLst>
                          <a:ext uri="{FF2B5EF4-FFF2-40B4-BE49-F238E27FC236}">
                            <a16:creationId xmlns:a16="http://schemas.microsoft.com/office/drawing/2014/main" id="{8A4B06B0-C93C-E8C6-C9AD-F571B0B76ABD}"/>
                          </a:ext>
                        </a:extLst>
                      </p:cNvPr>
                      <p:cNvSpPr>
                        <a:spLocks/>
                      </p:cNvSpPr>
                      <p:nvPr/>
                    </p:nvSpPr>
                    <p:spPr bwMode="auto">
                      <a:xfrm>
                        <a:off x="1785"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44" name="Group 212">
                      <a:extLst>
                        <a:ext uri="{FF2B5EF4-FFF2-40B4-BE49-F238E27FC236}">
                          <a16:creationId xmlns:a16="http://schemas.microsoft.com/office/drawing/2014/main" id="{19C353C7-70B9-85EE-67AF-9071DF1AE2CA}"/>
                        </a:ext>
                      </a:extLst>
                    </p:cNvPr>
                    <p:cNvGrpSpPr>
                      <a:grpSpLocks/>
                    </p:cNvGrpSpPr>
                    <p:nvPr/>
                  </p:nvGrpSpPr>
                  <p:grpSpPr bwMode="auto">
                    <a:xfrm>
                      <a:off x="1787" y="1943"/>
                      <a:ext cx="97" cy="87"/>
                      <a:chOff x="1787" y="1943"/>
                      <a:chExt cx="97" cy="87"/>
                    </a:xfrm>
                  </p:grpSpPr>
                  <p:sp>
                    <p:nvSpPr>
                      <p:cNvPr id="2287" name="Arc 213">
                        <a:extLst>
                          <a:ext uri="{FF2B5EF4-FFF2-40B4-BE49-F238E27FC236}">
                            <a16:creationId xmlns:a16="http://schemas.microsoft.com/office/drawing/2014/main" id="{F9672290-9A2A-07E2-B2D1-3E3F7CF4B0EB}"/>
                          </a:ext>
                        </a:extLst>
                      </p:cNvPr>
                      <p:cNvSpPr>
                        <a:spLocks/>
                      </p:cNvSpPr>
                      <p:nvPr/>
                    </p:nvSpPr>
                    <p:spPr bwMode="auto">
                      <a:xfrm rot="10800000">
                        <a:off x="1835"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88" name="Arc 214">
                        <a:extLst>
                          <a:ext uri="{FF2B5EF4-FFF2-40B4-BE49-F238E27FC236}">
                            <a16:creationId xmlns:a16="http://schemas.microsoft.com/office/drawing/2014/main" id="{521E114D-D92A-6C31-5FC9-69E0FE9C3F3D}"/>
                          </a:ext>
                        </a:extLst>
                      </p:cNvPr>
                      <p:cNvSpPr>
                        <a:spLocks/>
                      </p:cNvSpPr>
                      <p:nvPr/>
                    </p:nvSpPr>
                    <p:spPr bwMode="auto">
                      <a:xfrm rot="10800000">
                        <a:off x="1787"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45" name="Line 215">
                      <a:extLst>
                        <a:ext uri="{FF2B5EF4-FFF2-40B4-BE49-F238E27FC236}">
                          <a16:creationId xmlns:a16="http://schemas.microsoft.com/office/drawing/2014/main" id="{0AA33C42-BB1F-3F78-BAA0-7C4E45877536}"/>
                        </a:ext>
                      </a:extLst>
                    </p:cNvPr>
                    <p:cNvSpPr>
                      <a:spLocks noChangeShapeType="1"/>
                    </p:cNvSpPr>
                    <p:nvPr/>
                  </p:nvSpPr>
                  <p:spPr bwMode="auto">
                    <a:xfrm>
                      <a:off x="1789"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46" name="Line 216">
                      <a:extLst>
                        <a:ext uri="{FF2B5EF4-FFF2-40B4-BE49-F238E27FC236}">
                          <a16:creationId xmlns:a16="http://schemas.microsoft.com/office/drawing/2014/main" id="{C5B06C8C-E60A-23A3-D247-B4CED9A6C5E8}"/>
                        </a:ext>
                      </a:extLst>
                    </p:cNvPr>
                    <p:cNvSpPr>
                      <a:spLocks noChangeShapeType="1"/>
                    </p:cNvSpPr>
                    <p:nvPr/>
                  </p:nvSpPr>
                  <p:spPr bwMode="auto">
                    <a:xfrm flipH="1">
                      <a:off x="1789"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247" name="Group 217">
                      <a:extLst>
                        <a:ext uri="{FF2B5EF4-FFF2-40B4-BE49-F238E27FC236}">
                          <a16:creationId xmlns:a16="http://schemas.microsoft.com/office/drawing/2014/main" id="{912FA6D8-F0CE-F469-5271-4F9CFE1B4C5A}"/>
                        </a:ext>
                      </a:extLst>
                    </p:cNvPr>
                    <p:cNvGrpSpPr>
                      <a:grpSpLocks/>
                    </p:cNvGrpSpPr>
                    <p:nvPr/>
                  </p:nvGrpSpPr>
                  <p:grpSpPr bwMode="auto">
                    <a:xfrm>
                      <a:off x="1881" y="1699"/>
                      <a:ext cx="102" cy="87"/>
                      <a:chOff x="1881" y="1699"/>
                      <a:chExt cx="102" cy="87"/>
                    </a:xfrm>
                  </p:grpSpPr>
                  <p:sp>
                    <p:nvSpPr>
                      <p:cNvPr id="2285" name="Arc 218">
                        <a:extLst>
                          <a:ext uri="{FF2B5EF4-FFF2-40B4-BE49-F238E27FC236}">
                            <a16:creationId xmlns:a16="http://schemas.microsoft.com/office/drawing/2014/main" id="{4ECB9B3A-3D24-F2C5-9FC4-51759A4F5634}"/>
                          </a:ext>
                        </a:extLst>
                      </p:cNvPr>
                      <p:cNvSpPr>
                        <a:spLocks/>
                      </p:cNvSpPr>
                      <p:nvPr/>
                    </p:nvSpPr>
                    <p:spPr bwMode="auto">
                      <a:xfrm>
                        <a:off x="1931"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86" name="Arc 219">
                        <a:extLst>
                          <a:ext uri="{FF2B5EF4-FFF2-40B4-BE49-F238E27FC236}">
                            <a16:creationId xmlns:a16="http://schemas.microsoft.com/office/drawing/2014/main" id="{A7D1E7EA-8D19-631A-56B8-E8A61D84710E}"/>
                          </a:ext>
                        </a:extLst>
                      </p:cNvPr>
                      <p:cNvSpPr>
                        <a:spLocks/>
                      </p:cNvSpPr>
                      <p:nvPr/>
                    </p:nvSpPr>
                    <p:spPr bwMode="auto">
                      <a:xfrm>
                        <a:off x="1881"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48" name="Group 220">
                      <a:extLst>
                        <a:ext uri="{FF2B5EF4-FFF2-40B4-BE49-F238E27FC236}">
                          <a16:creationId xmlns:a16="http://schemas.microsoft.com/office/drawing/2014/main" id="{6447300D-ED0B-62A6-0DBC-D594C978889A}"/>
                        </a:ext>
                      </a:extLst>
                    </p:cNvPr>
                    <p:cNvGrpSpPr>
                      <a:grpSpLocks/>
                    </p:cNvGrpSpPr>
                    <p:nvPr/>
                  </p:nvGrpSpPr>
                  <p:grpSpPr bwMode="auto">
                    <a:xfrm>
                      <a:off x="1883" y="1947"/>
                      <a:ext cx="97" cy="87"/>
                      <a:chOff x="1883" y="1947"/>
                      <a:chExt cx="97" cy="87"/>
                    </a:xfrm>
                  </p:grpSpPr>
                  <p:sp>
                    <p:nvSpPr>
                      <p:cNvPr id="2283" name="Arc 221">
                        <a:extLst>
                          <a:ext uri="{FF2B5EF4-FFF2-40B4-BE49-F238E27FC236}">
                            <a16:creationId xmlns:a16="http://schemas.microsoft.com/office/drawing/2014/main" id="{7E7A2801-7676-4860-1C38-72B9838EDE37}"/>
                          </a:ext>
                        </a:extLst>
                      </p:cNvPr>
                      <p:cNvSpPr>
                        <a:spLocks/>
                      </p:cNvSpPr>
                      <p:nvPr/>
                    </p:nvSpPr>
                    <p:spPr bwMode="auto">
                      <a:xfrm rot="10800000">
                        <a:off x="1931"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84" name="Arc 222">
                        <a:extLst>
                          <a:ext uri="{FF2B5EF4-FFF2-40B4-BE49-F238E27FC236}">
                            <a16:creationId xmlns:a16="http://schemas.microsoft.com/office/drawing/2014/main" id="{00432F10-8871-D6D7-3363-2FF826DF2922}"/>
                          </a:ext>
                        </a:extLst>
                      </p:cNvPr>
                      <p:cNvSpPr>
                        <a:spLocks/>
                      </p:cNvSpPr>
                      <p:nvPr/>
                    </p:nvSpPr>
                    <p:spPr bwMode="auto">
                      <a:xfrm rot="10800000">
                        <a:off x="1883"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49" name="Line 223">
                      <a:extLst>
                        <a:ext uri="{FF2B5EF4-FFF2-40B4-BE49-F238E27FC236}">
                          <a16:creationId xmlns:a16="http://schemas.microsoft.com/office/drawing/2014/main" id="{246C85C3-1BE4-8BAA-B374-8E3A5E77CBCB}"/>
                        </a:ext>
                      </a:extLst>
                    </p:cNvPr>
                    <p:cNvSpPr>
                      <a:spLocks noChangeShapeType="1"/>
                    </p:cNvSpPr>
                    <p:nvPr/>
                  </p:nvSpPr>
                  <p:spPr bwMode="auto">
                    <a:xfrm>
                      <a:off x="1885" y="1788"/>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50" name="Line 224">
                      <a:extLst>
                        <a:ext uri="{FF2B5EF4-FFF2-40B4-BE49-F238E27FC236}">
                          <a16:creationId xmlns:a16="http://schemas.microsoft.com/office/drawing/2014/main" id="{DB2807EB-A880-5F49-85BF-367A10B861D0}"/>
                        </a:ext>
                      </a:extLst>
                    </p:cNvPr>
                    <p:cNvSpPr>
                      <a:spLocks noChangeShapeType="1"/>
                    </p:cNvSpPr>
                    <p:nvPr/>
                  </p:nvSpPr>
                  <p:spPr bwMode="auto">
                    <a:xfrm flipH="1">
                      <a:off x="1885"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251" name="Group 225">
                      <a:extLst>
                        <a:ext uri="{FF2B5EF4-FFF2-40B4-BE49-F238E27FC236}">
                          <a16:creationId xmlns:a16="http://schemas.microsoft.com/office/drawing/2014/main" id="{1A88AF42-FAE5-C1C1-83EB-28029AF20FFD}"/>
                        </a:ext>
                      </a:extLst>
                    </p:cNvPr>
                    <p:cNvGrpSpPr>
                      <a:grpSpLocks/>
                    </p:cNvGrpSpPr>
                    <p:nvPr/>
                  </p:nvGrpSpPr>
                  <p:grpSpPr bwMode="auto">
                    <a:xfrm>
                      <a:off x="1977" y="1695"/>
                      <a:ext cx="102" cy="87"/>
                      <a:chOff x="1977" y="1695"/>
                      <a:chExt cx="102" cy="87"/>
                    </a:xfrm>
                  </p:grpSpPr>
                  <p:sp>
                    <p:nvSpPr>
                      <p:cNvPr id="2281" name="Arc 226">
                        <a:extLst>
                          <a:ext uri="{FF2B5EF4-FFF2-40B4-BE49-F238E27FC236}">
                            <a16:creationId xmlns:a16="http://schemas.microsoft.com/office/drawing/2014/main" id="{07DE1494-83F8-90A1-0BC1-7E8791A901C1}"/>
                          </a:ext>
                        </a:extLst>
                      </p:cNvPr>
                      <p:cNvSpPr>
                        <a:spLocks/>
                      </p:cNvSpPr>
                      <p:nvPr/>
                    </p:nvSpPr>
                    <p:spPr bwMode="auto">
                      <a:xfrm>
                        <a:off x="2027"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82" name="Arc 227">
                        <a:extLst>
                          <a:ext uri="{FF2B5EF4-FFF2-40B4-BE49-F238E27FC236}">
                            <a16:creationId xmlns:a16="http://schemas.microsoft.com/office/drawing/2014/main" id="{81C502B1-399A-E777-C879-4EB25502A6C4}"/>
                          </a:ext>
                        </a:extLst>
                      </p:cNvPr>
                      <p:cNvSpPr>
                        <a:spLocks/>
                      </p:cNvSpPr>
                      <p:nvPr/>
                    </p:nvSpPr>
                    <p:spPr bwMode="auto">
                      <a:xfrm>
                        <a:off x="1977"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52" name="Group 228">
                      <a:extLst>
                        <a:ext uri="{FF2B5EF4-FFF2-40B4-BE49-F238E27FC236}">
                          <a16:creationId xmlns:a16="http://schemas.microsoft.com/office/drawing/2014/main" id="{2E2864A1-BD84-A10B-B966-6A1F67002AB8}"/>
                        </a:ext>
                      </a:extLst>
                    </p:cNvPr>
                    <p:cNvGrpSpPr>
                      <a:grpSpLocks/>
                    </p:cNvGrpSpPr>
                    <p:nvPr/>
                  </p:nvGrpSpPr>
                  <p:grpSpPr bwMode="auto">
                    <a:xfrm>
                      <a:off x="1979" y="1943"/>
                      <a:ext cx="97" cy="87"/>
                      <a:chOff x="1979" y="1943"/>
                      <a:chExt cx="97" cy="87"/>
                    </a:xfrm>
                  </p:grpSpPr>
                  <p:sp>
                    <p:nvSpPr>
                      <p:cNvPr id="2279" name="Arc 229">
                        <a:extLst>
                          <a:ext uri="{FF2B5EF4-FFF2-40B4-BE49-F238E27FC236}">
                            <a16:creationId xmlns:a16="http://schemas.microsoft.com/office/drawing/2014/main" id="{6DC9AACA-1E28-788F-C789-266D789F5918}"/>
                          </a:ext>
                        </a:extLst>
                      </p:cNvPr>
                      <p:cNvSpPr>
                        <a:spLocks/>
                      </p:cNvSpPr>
                      <p:nvPr/>
                    </p:nvSpPr>
                    <p:spPr bwMode="auto">
                      <a:xfrm rot="10800000">
                        <a:off x="2027"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80" name="Arc 230">
                        <a:extLst>
                          <a:ext uri="{FF2B5EF4-FFF2-40B4-BE49-F238E27FC236}">
                            <a16:creationId xmlns:a16="http://schemas.microsoft.com/office/drawing/2014/main" id="{FE0213BF-47BA-F7F5-0B13-07B9EDDFEF4E}"/>
                          </a:ext>
                        </a:extLst>
                      </p:cNvPr>
                      <p:cNvSpPr>
                        <a:spLocks/>
                      </p:cNvSpPr>
                      <p:nvPr/>
                    </p:nvSpPr>
                    <p:spPr bwMode="auto">
                      <a:xfrm rot="10800000">
                        <a:off x="1979"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53" name="Line 231">
                      <a:extLst>
                        <a:ext uri="{FF2B5EF4-FFF2-40B4-BE49-F238E27FC236}">
                          <a16:creationId xmlns:a16="http://schemas.microsoft.com/office/drawing/2014/main" id="{463C4B93-9E66-B90B-9770-FD0DACBF6AAF}"/>
                        </a:ext>
                      </a:extLst>
                    </p:cNvPr>
                    <p:cNvSpPr>
                      <a:spLocks noChangeShapeType="1"/>
                    </p:cNvSpPr>
                    <p:nvPr/>
                  </p:nvSpPr>
                  <p:spPr bwMode="auto">
                    <a:xfrm>
                      <a:off x="1981"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54" name="Line 232">
                      <a:extLst>
                        <a:ext uri="{FF2B5EF4-FFF2-40B4-BE49-F238E27FC236}">
                          <a16:creationId xmlns:a16="http://schemas.microsoft.com/office/drawing/2014/main" id="{791B539D-1C77-57ED-69C4-B440E823D6EA}"/>
                        </a:ext>
                      </a:extLst>
                    </p:cNvPr>
                    <p:cNvSpPr>
                      <a:spLocks noChangeShapeType="1"/>
                    </p:cNvSpPr>
                    <p:nvPr/>
                  </p:nvSpPr>
                  <p:spPr bwMode="auto">
                    <a:xfrm flipH="1">
                      <a:off x="1981"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255" name="Group 233">
                      <a:extLst>
                        <a:ext uri="{FF2B5EF4-FFF2-40B4-BE49-F238E27FC236}">
                          <a16:creationId xmlns:a16="http://schemas.microsoft.com/office/drawing/2014/main" id="{2504D4FA-A5F9-5B4B-8AEE-393EF4D879A3}"/>
                        </a:ext>
                      </a:extLst>
                    </p:cNvPr>
                    <p:cNvGrpSpPr>
                      <a:grpSpLocks/>
                    </p:cNvGrpSpPr>
                    <p:nvPr/>
                  </p:nvGrpSpPr>
                  <p:grpSpPr bwMode="auto">
                    <a:xfrm>
                      <a:off x="2077" y="1691"/>
                      <a:ext cx="102" cy="87"/>
                      <a:chOff x="2077" y="1691"/>
                      <a:chExt cx="102" cy="87"/>
                    </a:xfrm>
                  </p:grpSpPr>
                  <p:sp>
                    <p:nvSpPr>
                      <p:cNvPr id="2277" name="Arc 234">
                        <a:extLst>
                          <a:ext uri="{FF2B5EF4-FFF2-40B4-BE49-F238E27FC236}">
                            <a16:creationId xmlns:a16="http://schemas.microsoft.com/office/drawing/2014/main" id="{E3B5B1B1-AAA3-D13A-37F0-05860889CD4E}"/>
                          </a:ext>
                        </a:extLst>
                      </p:cNvPr>
                      <p:cNvSpPr>
                        <a:spLocks/>
                      </p:cNvSpPr>
                      <p:nvPr/>
                    </p:nvSpPr>
                    <p:spPr bwMode="auto">
                      <a:xfrm>
                        <a:off x="2127"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78" name="Arc 235">
                        <a:extLst>
                          <a:ext uri="{FF2B5EF4-FFF2-40B4-BE49-F238E27FC236}">
                            <a16:creationId xmlns:a16="http://schemas.microsoft.com/office/drawing/2014/main" id="{C9DECA75-D04F-E33B-644E-22E1B9B23444}"/>
                          </a:ext>
                        </a:extLst>
                      </p:cNvPr>
                      <p:cNvSpPr>
                        <a:spLocks/>
                      </p:cNvSpPr>
                      <p:nvPr/>
                    </p:nvSpPr>
                    <p:spPr bwMode="auto">
                      <a:xfrm>
                        <a:off x="2077"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56" name="Group 236">
                      <a:extLst>
                        <a:ext uri="{FF2B5EF4-FFF2-40B4-BE49-F238E27FC236}">
                          <a16:creationId xmlns:a16="http://schemas.microsoft.com/office/drawing/2014/main" id="{A5F4FEA7-13B7-74B5-8D79-FD3376C5E785}"/>
                        </a:ext>
                      </a:extLst>
                    </p:cNvPr>
                    <p:cNvGrpSpPr>
                      <a:grpSpLocks/>
                    </p:cNvGrpSpPr>
                    <p:nvPr/>
                  </p:nvGrpSpPr>
                  <p:grpSpPr bwMode="auto">
                    <a:xfrm>
                      <a:off x="2079" y="1939"/>
                      <a:ext cx="97" cy="87"/>
                      <a:chOff x="2079" y="1939"/>
                      <a:chExt cx="97" cy="87"/>
                    </a:xfrm>
                  </p:grpSpPr>
                  <p:sp>
                    <p:nvSpPr>
                      <p:cNvPr id="2275" name="Arc 237">
                        <a:extLst>
                          <a:ext uri="{FF2B5EF4-FFF2-40B4-BE49-F238E27FC236}">
                            <a16:creationId xmlns:a16="http://schemas.microsoft.com/office/drawing/2014/main" id="{D830006C-D37D-AB01-16FD-EC305A0C2720}"/>
                          </a:ext>
                        </a:extLst>
                      </p:cNvPr>
                      <p:cNvSpPr>
                        <a:spLocks/>
                      </p:cNvSpPr>
                      <p:nvPr/>
                    </p:nvSpPr>
                    <p:spPr bwMode="auto">
                      <a:xfrm rot="10800000">
                        <a:off x="2127"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76" name="Arc 238">
                        <a:extLst>
                          <a:ext uri="{FF2B5EF4-FFF2-40B4-BE49-F238E27FC236}">
                            <a16:creationId xmlns:a16="http://schemas.microsoft.com/office/drawing/2014/main" id="{10CB83D0-476E-C66F-522A-A0A257E7368E}"/>
                          </a:ext>
                        </a:extLst>
                      </p:cNvPr>
                      <p:cNvSpPr>
                        <a:spLocks/>
                      </p:cNvSpPr>
                      <p:nvPr/>
                    </p:nvSpPr>
                    <p:spPr bwMode="auto">
                      <a:xfrm rot="10800000">
                        <a:off x="2079"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57" name="Line 239">
                      <a:extLst>
                        <a:ext uri="{FF2B5EF4-FFF2-40B4-BE49-F238E27FC236}">
                          <a16:creationId xmlns:a16="http://schemas.microsoft.com/office/drawing/2014/main" id="{4A1588F4-BD37-5480-796D-20AF594270F6}"/>
                        </a:ext>
                      </a:extLst>
                    </p:cNvPr>
                    <p:cNvSpPr>
                      <a:spLocks noChangeShapeType="1"/>
                    </p:cNvSpPr>
                    <p:nvPr/>
                  </p:nvSpPr>
                  <p:spPr bwMode="auto">
                    <a:xfrm>
                      <a:off x="2081"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58" name="Line 240">
                      <a:extLst>
                        <a:ext uri="{FF2B5EF4-FFF2-40B4-BE49-F238E27FC236}">
                          <a16:creationId xmlns:a16="http://schemas.microsoft.com/office/drawing/2014/main" id="{D6BB7185-5BEB-9B0C-797C-4F4E747DF60F}"/>
                        </a:ext>
                      </a:extLst>
                    </p:cNvPr>
                    <p:cNvSpPr>
                      <a:spLocks noChangeShapeType="1"/>
                    </p:cNvSpPr>
                    <p:nvPr/>
                  </p:nvSpPr>
                  <p:spPr bwMode="auto">
                    <a:xfrm flipH="1">
                      <a:off x="2081"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259" name="Group 241">
                      <a:extLst>
                        <a:ext uri="{FF2B5EF4-FFF2-40B4-BE49-F238E27FC236}">
                          <a16:creationId xmlns:a16="http://schemas.microsoft.com/office/drawing/2014/main" id="{56C5C802-9788-7E5F-FF57-310F57A76C75}"/>
                        </a:ext>
                      </a:extLst>
                    </p:cNvPr>
                    <p:cNvGrpSpPr>
                      <a:grpSpLocks/>
                    </p:cNvGrpSpPr>
                    <p:nvPr/>
                  </p:nvGrpSpPr>
                  <p:grpSpPr bwMode="auto">
                    <a:xfrm>
                      <a:off x="2173" y="1695"/>
                      <a:ext cx="102" cy="87"/>
                      <a:chOff x="2173" y="1695"/>
                      <a:chExt cx="102" cy="87"/>
                    </a:xfrm>
                  </p:grpSpPr>
                  <p:sp>
                    <p:nvSpPr>
                      <p:cNvPr id="2273" name="Arc 242">
                        <a:extLst>
                          <a:ext uri="{FF2B5EF4-FFF2-40B4-BE49-F238E27FC236}">
                            <a16:creationId xmlns:a16="http://schemas.microsoft.com/office/drawing/2014/main" id="{56EF241C-69C7-2467-74CF-DF7575308C5C}"/>
                          </a:ext>
                        </a:extLst>
                      </p:cNvPr>
                      <p:cNvSpPr>
                        <a:spLocks/>
                      </p:cNvSpPr>
                      <p:nvPr/>
                    </p:nvSpPr>
                    <p:spPr bwMode="auto">
                      <a:xfrm>
                        <a:off x="2223"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74" name="Arc 243">
                        <a:extLst>
                          <a:ext uri="{FF2B5EF4-FFF2-40B4-BE49-F238E27FC236}">
                            <a16:creationId xmlns:a16="http://schemas.microsoft.com/office/drawing/2014/main" id="{8BF57B08-231E-1CB8-2098-C829D9EBFCEB}"/>
                          </a:ext>
                        </a:extLst>
                      </p:cNvPr>
                      <p:cNvSpPr>
                        <a:spLocks/>
                      </p:cNvSpPr>
                      <p:nvPr/>
                    </p:nvSpPr>
                    <p:spPr bwMode="auto">
                      <a:xfrm>
                        <a:off x="2173"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60" name="Group 244">
                      <a:extLst>
                        <a:ext uri="{FF2B5EF4-FFF2-40B4-BE49-F238E27FC236}">
                          <a16:creationId xmlns:a16="http://schemas.microsoft.com/office/drawing/2014/main" id="{2733A18E-5D3B-1473-EDE3-E66B6466D7EC}"/>
                        </a:ext>
                      </a:extLst>
                    </p:cNvPr>
                    <p:cNvGrpSpPr>
                      <a:grpSpLocks/>
                    </p:cNvGrpSpPr>
                    <p:nvPr/>
                  </p:nvGrpSpPr>
                  <p:grpSpPr bwMode="auto">
                    <a:xfrm>
                      <a:off x="2175" y="1943"/>
                      <a:ext cx="97" cy="87"/>
                      <a:chOff x="2175" y="1943"/>
                      <a:chExt cx="97" cy="87"/>
                    </a:xfrm>
                  </p:grpSpPr>
                  <p:sp>
                    <p:nvSpPr>
                      <p:cNvPr id="2271" name="Arc 245">
                        <a:extLst>
                          <a:ext uri="{FF2B5EF4-FFF2-40B4-BE49-F238E27FC236}">
                            <a16:creationId xmlns:a16="http://schemas.microsoft.com/office/drawing/2014/main" id="{51DFEF62-7DAF-D7A4-349D-B6F3ACE2BAA3}"/>
                          </a:ext>
                        </a:extLst>
                      </p:cNvPr>
                      <p:cNvSpPr>
                        <a:spLocks/>
                      </p:cNvSpPr>
                      <p:nvPr/>
                    </p:nvSpPr>
                    <p:spPr bwMode="auto">
                      <a:xfrm rot="10800000">
                        <a:off x="2223"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72" name="Arc 246">
                        <a:extLst>
                          <a:ext uri="{FF2B5EF4-FFF2-40B4-BE49-F238E27FC236}">
                            <a16:creationId xmlns:a16="http://schemas.microsoft.com/office/drawing/2014/main" id="{427E24C5-DC0F-8B14-D52A-4FD329A98A5B}"/>
                          </a:ext>
                        </a:extLst>
                      </p:cNvPr>
                      <p:cNvSpPr>
                        <a:spLocks/>
                      </p:cNvSpPr>
                      <p:nvPr/>
                    </p:nvSpPr>
                    <p:spPr bwMode="auto">
                      <a:xfrm rot="10800000">
                        <a:off x="2175"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61" name="Line 247">
                      <a:extLst>
                        <a:ext uri="{FF2B5EF4-FFF2-40B4-BE49-F238E27FC236}">
                          <a16:creationId xmlns:a16="http://schemas.microsoft.com/office/drawing/2014/main" id="{106124AA-443B-6F05-5360-71208BA20F76}"/>
                        </a:ext>
                      </a:extLst>
                    </p:cNvPr>
                    <p:cNvSpPr>
                      <a:spLocks noChangeShapeType="1"/>
                    </p:cNvSpPr>
                    <p:nvPr/>
                  </p:nvSpPr>
                  <p:spPr bwMode="auto">
                    <a:xfrm>
                      <a:off x="2177" y="1784"/>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62" name="Line 248">
                      <a:extLst>
                        <a:ext uri="{FF2B5EF4-FFF2-40B4-BE49-F238E27FC236}">
                          <a16:creationId xmlns:a16="http://schemas.microsoft.com/office/drawing/2014/main" id="{76186E3C-B096-D14F-FE52-E813533B4E7F}"/>
                        </a:ext>
                      </a:extLst>
                    </p:cNvPr>
                    <p:cNvSpPr>
                      <a:spLocks noChangeShapeType="1"/>
                    </p:cNvSpPr>
                    <p:nvPr/>
                  </p:nvSpPr>
                  <p:spPr bwMode="auto">
                    <a:xfrm flipH="1">
                      <a:off x="2177"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263" name="Group 249">
                      <a:extLst>
                        <a:ext uri="{FF2B5EF4-FFF2-40B4-BE49-F238E27FC236}">
                          <a16:creationId xmlns:a16="http://schemas.microsoft.com/office/drawing/2014/main" id="{FE90EF8D-D52C-0891-7DAE-ADB8470E3B44}"/>
                        </a:ext>
                      </a:extLst>
                    </p:cNvPr>
                    <p:cNvGrpSpPr>
                      <a:grpSpLocks/>
                    </p:cNvGrpSpPr>
                    <p:nvPr/>
                  </p:nvGrpSpPr>
                  <p:grpSpPr bwMode="auto">
                    <a:xfrm>
                      <a:off x="2269" y="1691"/>
                      <a:ext cx="102" cy="87"/>
                      <a:chOff x="2269" y="1691"/>
                      <a:chExt cx="102" cy="87"/>
                    </a:xfrm>
                  </p:grpSpPr>
                  <p:sp>
                    <p:nvSpPr>
                      <p:cNvPr id="2269" name="Arc 250">
                        <a:extLst>
                          <a:ext uri="{FF2B5EF4-FFF2-40B4-BE49-F238E27FC236}">
                            <a16:creationId xmlns:a16="http://schemas.microsoft.com/office/drawing/2014/main" id="{A2E8C994-438E-D65B-44C8-282BBE5D3DA6}"/>
                          </a:ext>
                        </a:extLst>
                      </p:cNvPr>
                      <p:cNvSpPr>
                        <a:spLocks/>
                      </p:cNvSpPr>
                      <p:nvPr/>
                    </p:nvSpPr>
                    <p:spPr bwMode="auto">
                      <a:xfrm>
                        <a:off x="2319"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70" name="Arc 251">
                        <a:extLst>
                          <a:ext uri="{FF2B5EF4-FFF2-40B4-BE49-F238E27FC236}">
                            <a16:creationId xmlns:a16="http://schemas.microsoft.com/office/drawing/2014/main" id="{3EFD9F7D-0DD3-3E05-9491-143F3C2BAEF3}"/>
                          </a:ext>
                        </a:extLst>
                      </p:cNvPr>
                      <p:cNvSpPr>
                        <a:spLocks/>
                      </p:cNvSpPr>
                      <p:nvPr/>
                    </p:nvSpPr>
                    <p:spPr bwMode="auto">
                      <a:xfrm>
                        <a:off x="2269"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64" name="Group 252">
                      <a:extLst>
                        <a:ext uri="{FF2B5EF4-FFF2-40B4-BE49-F238E27FC236}">
                          <a16:creationId xmlns:a16="http://schemas.microsoft.com/office/drawing/2014/main" id="{B2EE3586-608F-8148-ED82-70D6092BA342}"/>
                        </a:ext>
                      </a:extLst>
                    </p:cNvPr>
                    <p:cNvGrpSpPr>
                      <a:grpSpLocks/>
                    </p:cNvGrpSpPr>
                    <p:nvPr/>
                  </p:nvGrpSpPr>
                  <p:grpSpPr bwMode="auto">
                    <a:xfrm>
                      <a:off x="2271" y="1939"/>
                      <a:ext cx="97" cy="87"/>
                      <a:chOff x="2271" y="1939"/>
                      <a:chExt cx="97" cy="87"/>
                    </a:xfrm>
                  </p:grpSpPr>
                  <p:sp>
                    <p:nvSpPr>
                      <p:cNvPr id="2267" name="Arc 253">
                        <a:extLst>
                          <a:ext uri="{FF2B5EF4-FFF2-40B4-BE49-F238E27FC236}">
                            <a16:creationId xmlns:a16="http://schemas.microsoft.com/office/drawing/2014/main" id="{397C4220-386C-DC71-61AF-7632EE252662}"/>
                          </a:ext>
                        </a:extLst>
                      </p:cNvPr>
                      <p:cNvSpPr>
                        <a:spLocks/>
                      </p:cNvSpPr>
                      <p:nvPr/>
                    </p:nvSpPr>
                    <p:spPr bwMode="auto">
                      <a:xfrm rot="10800000">
                        <a:off x="2319"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68" name="Arc 254">
                        <a:extLst>
                          <a:ext uri="{FF2B5EF4-FFF2-40B4-BE49-F238E27FC236}">
                            <a16:creationId xmlns:a16="http://schemas.microsoft.com/office/drawing/2014/main" id="{3BAC8EF6-8887-883E-CCFD-09083EDB0AAA}"/>
                          </a:ext>
                        </a:extLst>
                      </p:cNvPr>
                      <p:cNvSpPr>
                        <a:spLocks/>
                      </p:cNvSpPr>
                      <p:nvPr/>
                    </p:nvSpPr>
                    <p:spPr bwMode="auto">
                      <a:xfrm rot="10800000">
                        <a:off x="2271"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65" name="Line 255">
                      <a:extLst>
                        <a:ext uri="{FF2B5EF4-FFF2-40B4-BE49-F238E27FC236}">
                          <a16:creationId xmlns:a16="http://schemas.microsoft.com/office/drawing/2014/main" id="{492F935F-9366-BAF7-0A47-B0F7037FABDE}"/>
                        </a:ext>
                      </a:extLst>
                    </p:cNvPr>
                    <p:cNvSpPr>
                      <a:spLocks noChangeShapeType="1"/>
                    </p:cNvSpPr>
                    <p:nvPr/>
                  </p:nvSpPr>
                  <p:spPr bwMode="auto">
                    <a:xfrm>
                      <a:off x="2273"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66" name="Line 256">
                      <a:extLst>
                        <a:ext uri="{FF2B5EF4-FFF2-40B4-BE49-F238E27FC236}">
                          <a16:creationId xmlns:a16="http://schemas.microsoft.com/office/drawing/2014/main" id="{D5EB08AA-7F41-6985-54AF-5B87622EBBA9}"/>
                        </a:ext>
                      </a:extLst>
                    </p:cNvPr>
                    <p:cNvSpPr>
                      <a:spLocks noChangeShapeType="1"/>
                    </p:cNvSpPr>
                    <p:nvPr/>
                  </p:nvSpPr>
                  <p:spPr bwMode="auto">
                    <a:xfrm flipH="1">
                      <a:off x="2273"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grpSp>
              <p:nvGrpSpPr>
                <p:cNvPr id="2045" name="Group 257">
                  <a:extLst>
                    <a:ext uri="{FF2B5EF4-FFF2-40B4-BE49-F238E27FC236}">
                      <a16:creationId xmlns:a16="http://schemas.microsoft.com/office/drawing/2014/main" id="{0B7F85ED-44E0-81E9-A1A5-D3A3B205DBC7}"/>
                    </a:ext>
                  </a:extLst>
                </p:cNvPr>
                <p:cNvGrpSpPr>
                  <a:grpSpLocks/>
                </p:cNvGrpSpPr>
                <p:nvPr/>
              </p:nvGrpSpPr>
              <p:grpSpPr bwMode="auto">
                <a:xfrm>
                  <a:off x="2392" y="1708"/>
                  <a:ext cx="1108" cy="314"/>
                  <a:chOff x="2365" y="1687"/>
                  <a:chExt cx="1166" cy="347"/>
                </a:xfrm>
              </p:grpSpPr>
              <p:grpSp>
                <p:nvGrpSpPr>
                  <p:cNvPr id="2143" name="Group 258">
                    <a:extLst>
                      <a:ext uri="{FF2B5EF4-FFF2-40B4-BE49-F238E27FC236}">
                        <a16:creationId xmlns:a16="http://schemas.microsoft.com/office/drawing/2014/main" id="{B25E140D-DCAF-1921-6F2F-5C42DE2CA91F}"/>
                      </a:ext>
                    </a:extLst>
                  </p:cNvPr>
                  <p:cNvGrpSpPr>
                    <a:grpSpLocks/>
                  </p:cNvGrpSpPr>
                  <p:nvPr/>
                </p:nvGrpSpPr>
                <p:grpSpPr bwMode="auto">
                  <a:xfrm>
                    <a:off x="2365" y="1691"/>
                    <a:ext cx="586" cy="343"/>
                    <a:chOff x="2365" y="1691"/>
                    <a:chExt cx="586" cy="343"/>
                  </a:xfrm>
                </p:grpSpPr>
                <p:grpSp>
                  <p:nvGrpSpPr>
                    <p:cNvPr id="2193" name="Group 259">
                      <a:extLst>
                        <a:ext uri="{FF2B5EF4-FFF2-40B4-BE49-F238E27FC236}">
                          <a16:creationId xmlns:a16="http://schemas.microsoft.com/office/drawing/2014/main" id="{09049A4D-F8BF-338E-15FB-FCE146EC2334}"/>
                        </a:ext>
                      </a:extLst>
                    </p:cNvPr>
                    <p:cNvGrpSpPr>
                      <a:grpSpLocks/>
                    </p:cNvGrpSpPr>
                    <p:nvPr/>
                  </p:nvGrpSpPr>
                  <p:grpSpPr bwMode="auto">
                    <a:xfrm>
                      <a:off x="2365" y="1695"/>
                      <a:ext cx="102" cy="87"/>
                      <a:chOff x="2365" y="1695"/>
                      <a:chExt cx="102" cy="87"/>
                    </a:xfrm>
                  </p:grpSpPr>
                  <p:sp>
                    <p:nvSpPr>
                      <p:cNvPr id="2239" name="Arc 260">
                        <a:extLst>
                          <a:ext uri="{FF2B5EF4-FFF2-40B4-BE49-F238E27FC236}">
                            <a16:creationId xmlns:a16="http://schemas.microsoft.com/office/drawing/2014/main" id="{E9E5C4BB-B7A7-2528-50A3-4803597FED63}"/>
                          </a:ext>
                        </a:extLst>
                      </p:cNvPr>
                      <p:cNvSpPr>
                        <a:spLocks/>
                      </p:cNvSpPr>
                      <p:nvPr/>
                    </p:nvSpPr>
                    <p:spPr bwMode="auto">
                      <a:xfrm>
                        <a:off x="2415"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40" name="Arc 261">
                        <a:extLst>
                          <a:ext uri="{FF2B5EF4-FFF2-40B4-BE49-F238E27FC236}">
                            <a16:creationId xmlns:a16="http://schemas.microsoft.com/office/drawing/2014/main" id="{26E4C2C9-425D-3189-B9E2-1EF7D5280E28}"/>
                          </a:ext>
                        </a:extLst>
                      </p:cNvPr>
                      <p:cNvSpPr>
                        <a:spLocks/>
                      </p:cNvSpPr>
                      <p:nvPr/>
                    </p:nvSpPr>
                    <p:spPr bwMode="auto">
                      <a:xfrm>
                        <a:off x="2365"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94" name="Group 262">
                      <a:extLst>
                        <a:ext uri="{FF2B5EF4-FFF2-40B4-BE49-F238E27FC236}">
                          <a16:creationId xmlns:a16="http://schemas.microsoft.com/office/drawing/2014/main" id="{1B17629C-C286-9303-EBD5-5CF0646CA124}"/>
                        </a:ext>
                      </a:extLst>
                    </p:cNvPr>
                    <p:cNvGrpSpPr>
                      <a:grpSpLocks/>
                    </p:cNvGrpSpPr>
                    <p:nvPr/>
                  </p:nvGrpSpPr>
                  <p:grpSpPr bwMode="auto">
                    <a:xfrm>
                      <a:off x="2367" y="1943"/>
                      <a:ext cx="97" cy="87"/>
                      <a:chOff x="2367" y="1943"/>
                      <a:chExt cx="97" cy="87"/>
                    </a:xfrm>
                  </p:grpSpPr>
                  <p:sp>
                    <p:nvSpPr>
                      <p:cNvPr id="2237" name="Arc 263">
                        <a:extLst>
                          <a:ext uri="{FF2B5EF4-FFF2-40B4-BE49-F238E27FC236}">
                            <a16:creationId xmlns:a16="http://schemas.microsoft.com/office/drawing/2014/main" id="{949B921B-0C81-4289-3793-895BEB08E866}"/>
                          </a:ext>
                        </a:extLst>
                      </p:cNvPr>
                      <p:cNvSpPr>
                        <a:spLocks/>
                      </p:cNvSpPr>
                      <p:nvPr/>
                    </p:nvSpPr>
                    <p:spPr bwMode="auto">
                      <a:xfrm rot="10800000">
                        <a:off x="2415"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38" name="Arc 264">
                        <a:extLst>
                          <a:ext uri="{FF2B5EF4-FFF2-40B4-BE49-F238E27FC236}">
                            <a16:creationId xmlns:a16="http://schemas.microsoft.com/office/drawing/2014/main" id="{0543862B-6495-75C8-73E7-CE64673E8113}"/>
                          </a:ext>
                        </a:extLst>
                      </p:cNvPr>
                      <p:cNvSpPr>
                        <a:spLocks/>
                      </p:cNvSpPr>
                      <p:nvPr/>
                    </p:nvSpPr>
                    <p:spPr bwMode="auto">
                      <a:xfrm rot="10800000">
                        <a:off x="2367"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95" name="Line 265">
                      <a:extLst>
                        <a:ext uri="{FF2B5EF4-FFF2-40B4-BE49-F238E27FC236}">
                          <a16:creationId xmlns:a16="http://schemas.microsoft.com/office/drawing/2014/main" id="{649DA2FA-68CD-3530-26AB-386140F2EDCF}"/>
                        </a:ext>
                      </a:extLst>
                    </p:cNvPr>
                    <p:cNvSpPr>
                      <a:spLocks noChangeShapeType="1"/>
                    </p:cNvSpPr>
                    <p:nvPr/>
                  </p:nvSpPr>
                  <p:spPr bwMode="auto">
                    <a:xfrm>
                      <a:off x="2369"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96" name="Line 266">
                      <a:extLst>
                        <a:ext uri="{FF2B5EF4-FFF2-40B4-BE49-F238E27FC236}">
                          <a16:creationId xmlns:a16="http://schemas.microsoft.com/office/drawing/2014/main" id="{9F698AD7-0963-EC5C-0392-3510AF69B27E}"/>
                        </a:ext>
                      </a:extLst>
                    </p:cNvPr>
                    <p:cNvSpPr>
                      <a:spLocks noChangeShapeType="1"/>
                    </p:cNvSpPr>
                    <p:nvPr/>
                  </p:nvSpPr>
                  <p:spPr bwMode="auto">
                    <a:xfrm flipH="1">
                      <a:off x="2369"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197" name="Group 267">
                      <a:extLst>
                        <a:ext uri="{FF2B5EF4-FFF2-40B4-BE49-F238E27FC236}">
                          <a16:creationId xmlns:a16="http://schemas.microsoft.com/office/drawing/2014/main" id="{FCCA89C9-0D38-0382-2DA3-5515C8B88205}"/>
                        </a:ext>
                      </a:extLst>
                    </p:cNvPr>
                    <p:cNvGrpSpPr>
                      <a:grpSpLocks/>
                    </p:cNvGrpSpPr>
                    <p:nvPr/>
                  </p:nvGrpSpPr>
                  <p:grpSpPr bwMode="auto">
                    <a:xfrm>
                      <a:off x="2461" y="1699"/>
                      <a:ext cx="102" cy="87"/>
                      <a:chOff x="2461" y="1699"/>
                      <a:chExt cx="102" cy="87"/>
                    </a:xfrm>
                  </p:grpSpPr>
                  <p:sp>
                    <p:nvSpPr>
                      <p:cNvPr id="2235" name="Arc 268">
                        <a:extLst>
                          <a:ext uri="{FF2B5EF4-FFF2-40B4-BE49-F238E27FC236}">
                            <a16:creationId xmlns:a16="http://schemas.microsoft.com/office/drawing/2014/main" id="{D945F3D1-A1F9-7F5B-F251-64BB12EE6027}"/>
                          </a:ext>
                        </a:extLst>
                      </p:cNvPr>
                      <p:cNvSpPr>
                        <a:spLocks/>
                      </p:cNvSpPr>
                      <p:nvPr/>
                    </p:nvSpPr>
                    <p:spPr bwMode="auto">
                      <a:xfrm>
                        <a:off x="2511"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36" name="Arc 269">
                        <a:extLst>
                          <a:ext uri="{FF2B5EF4-FFF2-40B4-BE49-F238E27FC236}">
                            <a16:creationId xmlns:a16="http://schemas.microsoft.com/office/drawing/2014/main" id="{43F9788D-7664-45E0-3B4E-988AB38BEDE1}"/>
                          </a:ext>
                        </a:extLst>
                      </p:cNvPr>
                      <p:cNvSpPr>
                        <a:spLocks/>
                      </p:cNvSpPr>
                      <p:nvPr/>
                    </p:nvSpPr>
                    <p:spPr bwMode="auto">
                      <a:xfrm>
                        <a:off x="2461"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98" name="Group 270">
                      <a:extLst>
                        <a:ext uri="{FF2B5EF4-FFF2-40B4-BE49-F238E27FC236}">
                          <a16:creationId xmlns:a16="http://schemas.microsoft.com/office/drawing/2014/main" id="{656EB48B-C9D6-2874-D993-95FEBC4F8295}"/>
                        </a:ext>
                      </a:extLst>
                    </p:cNvPr>
                    <p:cNvGrpSpPr>
                      <a:grpSpLocks/>
                    </p:cNvGrpSpPr>
                    <p:nvPr/>
                  </p:nvGrpSpPr>
                  <p:grpSpPr bwMode="auto">
                    <a:xfrm>
                      <a:off x="2463" y="1947"/>
                      <a:ext cx="97" cy="87"/>
                      <a:chOff x="2463" y="1947"/>
                      <a:chExt cx="97" cy="87"/>
                    </a:xfrm>
                  </p:grpSpPr>
                  <p:sp>
                    <p:nvSpPr>
                      <p:cNvPr id="2233" name="Arc 271">
                        <a:extLst>
                          <a:ext uri="{FF2B5EF4-FFF2-40B4-BE49-F238E27FC236}">
                            <a16:creationId xmlns:a16="http://schemas.microsoft.com/office/drawing/2014/main" id="{933B4187-C570-E97A-AE32-3345544A97C4}"/>
                          </a:ext>
                        </a:extLst>
                      </p:cNvPr>
                      <p:cNvSpPr>
                        <a:spLocks/>
                      </p:cNvSpPr>
                      <p:nvPr/>
                    </p:nvSpPr>
                    <p:spPr bwMode="auto">
                      <a:xfrm rot="10800000">
                        <a:off x="2511"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34" name="Arc 272">
                        <a:extLst>
                          <a:ext uri="{FF2B5EF4-FFF2-40B4-BE49-F238E27FC236}">
                            <a16:creationId xmlns:a16="http://schemas.microsoft.com/office/drawing/2014/main" id="{E9E2526A-AD02-2448-D139-E1D729855904}"/>
                          </a:ext>
                        </a:extLst>
                      </p:cNvPr>
                      <p:cNvSpPr>
                        <a:spLocks/>
                      </p:cNvSpPr>
                      <p:nvPr/>
                    </p:nvSpPr>
                    <p:spPr bwMode="auto">
                      <a:xfrm rot="10800000">
                        <a:off x="2463"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99" name="Line 273">
                      <a:extLst>
                        <a:ext uri="{FF2B5EF4-FFF2-40B4-BE49-F238E27FC236}">
                          <a16:creationId xmlns:a16="http://schemas.microsoft.com/office/drawing/2014/main" id="{14585F58-6B6A-9FF2-6A5A-5EFA9D5E8C1A}"/>
                        </a:ext>
                      </a:extLst>
                    </p:cNvPr>
                    <p:cNvSpPr>
                      <a:spLocks noChangeShapeType="1"/>
                    </p:cNvSpPr>
                    <p:nvPr/>
                  </p:nvSpPr>
                  <p:spPr bwMode="auto">
                    <a:xfrm>
                      <a:off x="2465" y="1788"/>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00" name="Line 274">
                      <a:extLst>
                        <a:ext uri="{FF2B5EF4-FFF2-40B4-BE49-F238E27FC236}">
                          <a16:creationId xmlns:a16="http://schemas.microsoft.com/office/drawing/2014/main" id="{4EBC4795-39F4-A25A-6B51-4F617D2FAE93}"/>
                        </a:ext>
                      </a:extLst>
                    </p:cNvPr>
                    <p:cNvSpPr>
                      <a:spLocks noChangeShapeType="1"/>
                    </p:cNvSpPr>
                    <p:nvPr/>
                  </p:nvSpPr>
                  <p:spPr bwMode="auto">
                    <a:xfrm flipH="1">
                      <a:off x="2465"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201" name="Group 275">
                      <a:extLst>
                        <a:ext uri="{FF2B5EF4-FFF2-40B4-BE49-F238E27FC236}">
                          <a16:creationId xmlns:a16="http://schemas.microsoft.com/office/drawing/2014/main" id="{7203ED98-8B2E-8CF7-B087-22B27CA6E235}"/>
                        </a:ext>
                      </a:extLst>
                    </p:cNvPr>
                    <p:cNvGrpSpPr>
                      <a:grpSpLocks/>
                    </p:cNvGrpSpPr>
                    <p:nvPr/>
                  </p:nvGrpSpPr>
                  <p:grpSpPr bwMode="auto">
                    <a:xfrm>
                      <a:off x="2557" y="1695"/>
                      <a:ext cx="102" cy="87"/>
                      <a:chOff x="2557" y="1695"/>
                      <a:chExt cx="102" cy="87"/>
                    </a:xfrm>
                  </p:grpSpPr>
                  <p:sp>
                    <p:nvSpPr>
                      <p:cNvPr id="2231" name="Arc 276">
                        <a:extLst>
                          <a:ext uri="{FF2B5EF4-FFF2-40B4-BE49-F238E27FC236}">
                            <a16:creationId xmlns:a16="http://schemas.microsoft.com/office/drawing/2014/main" id="{1FFB596D-6165-6658-DA78-426DEACD4A97}"/>
                          </a:ext>
                        </a:extLst>
                      </p:cNvPr>
                      <p:cNvSpPr>
                        <a:spLocks/>
                      </p:cNvSpPr>
                      <p:nvPr/>
                    </p:nvSpPr>
                    <p:spPr bwMode="auto">
                      <a:xfrm>
                        <a:off x="2607"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32" name="Arc 277">
                        <a:extLst>
                          <a:ext uri="{FF2B5EF4-FFF2-40B4-BE49-F238E27FC236}">
                            <a16:creationId xmlns:a16="http://schemas.microsoft.com/office/drawing/2014/main" id="{C0ABE136-C2BC-9F16-9572-278A321D80F1}"/>
                          </a:ext>
                        </a:extLst>
                      </p:cNvPr>
                      <p:cNvSpPr>
                        <a:spLocks/>
                      </p:cNvSpPr>
                      <p:nvPr/>
                    </p:nvSpPr>
                    <p:spPr bwMode="auto">
                      <a:xfrm>
                        <a:off x="2557"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02" name="Group 278">
                      <a:extLst>
                        <a:ext uri="{FF2B5EF4-FFF2-40B4-BE49-F238E27FC236}">
                          <a16:creationId xmlns:a16="http://schemas.microsoft.com/office/drawing/2014/main" id="{7E0A3871-CC05-D0B4-9DC6-01A184F9B84A}"/>
                        </a:ext>
                      </a:extLst>
                    </p:cNvPr>
                    <p:cNvGrpSpPr>
                      <a:grpSpLocks/>
                    </p:cNvGrpSpPr>
                    <p:nvPr/>
                  </p:nvGrpSpPr>
                  <p:grpSpPr bwMode="auto">
                    <a:xfrm>
                      <a:off x="2559" y="1943"/>
                      <a:ext cx="97" cy="87"/>
                      <a:chOff x="2559" y="1943"/>
                      <a:chExt cx="97" cy="87"/>
                    </a:xfrm>
                  </p:grpSpPr>
                  <p:sp>
                    <p:nvSpPr>
                      <p:cNvPr id="2229" name="Arc 279">
                        <a:extLst>
                          <a:ext uri="{FF2B5EF4-FFF2-40B4-BE49-F238E27FC236}">
                            <a16:creationId xmlns:a16="http://schemas.microsoft.com/office/drawing/2014/main" id="{E7E7CE2B-477D-BC08-0D01-E452B50757F7}"/>
                          </a:ext>
                        </a:extLst>
                      </p:cNvPr>
                      <p:cNvSpPr>
                        <a:spLocks/>
                      </p:cNvSpPr>
                      <p:nvPr/>
                    </p:nvSpPr>
                    <p:spPr bwMode="auto">
                      <a:xfrm rot="10800000">
                        <a:off x="2607"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30" name="Arc 280">
                        <a:extLst>
                          <a:ext uri="{FF2B5EF4-FFF2-40B4-BE49-F238E27FC236}">
                            <a16:creationId xmlns:a16="http://schemas.microsoft.com/office/drawing/2014/main" id="{984AAF20-8786-6F37-D2D6-907EA730FD99}"/>
                          </a:ext>
                        </a:extLst>
                      </p:cNvPr>
                      <p:cNvSpPr>
                        <a:spLocks/>
                      </p:cNvSpPr>
                      <p:nvPr/>
                    </p:nvSpPr>
                    <p:spPr bwMode="auto">
                      <a:xfrm rot="10800000">
                        <a:off x="2559"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03" name="Line 281">
                      <a:extLst>
                        <a:ext uri="{FF2B5EF4-FFF2-40B4-BE49-F238E27FC236}">
                          <a16:creationId xmlns:a16="http://schemas.microsoft.com/office/drawing/2014/main" id="{2B3D58E0-DF91-4B9E-CFCA-AB8A911AE600}"/>
                        </a:ext>
                      </a:extLst>
                    </p:cNvPr>
                    <p:cNvSpPr>
                      <a:spLocks noChangeShapeType="1"/>
                    </p:cNvSpPr>
                    <p:nvPr/>
                  </p:nvSpPr>
                  <p:spPr bwMode="auto">
                    <a:xfrm>
                      <a:off x="2561"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04" name="Line 282">
                      <a:extLst>
                        <a:ext uri="{FF2B5EF4-FFF2-40B4-BE49-F238E27FC236}">
                          <a16:creationId xmlns:a16="http://schemas.microsoft.com/office/drawing/2014/main" id="{A54417B2-AEAA-4D08-1530-E680AE03A85B}"/>
                        </a:ext>
                      </a:extLst>
                    </p:cNvPr>
                    <p:cNvSpPr>
                      <a:spLocks noChangeShapeType="1"/>
                    </p:cNvSpPr>
                    <p:nvPr/>
                  </p:nvSpPr>
                  <p:spPr bwMode="auto">
                    <a:xfrm flipH="1">
                      <a:off x="2561"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205" name="Group 283">
                      <a:extLst>
                        <a:ext uri="{FF2B5EF4-FFF2-40B4-BE49-F238E27FC236}">
                          <a16:creationId xmlns:a16="http://schemas.microsoft.com/office/drawing/2014/main" id="{86A98442-992C-4BAF-1B05-A8461D5868E3}"/>
                        </a:ext>
                      </a:extLst>
                    </p:cNvPr>
                    <p:cNvGrpSpPr>
                      <a:grpSpLocks/>
                    </p:cNvGrpSpPr>
                    <p:nvPr/>
                  </p:nvGrpSpPr>
                  <p:grpSpPr bwMode="auto">
                    <a:xfrm>
                      <a:off x="2657" y="1691"/>
                      <a:ext cx="102" cy="87"/>
                      <a:chOff x="2657" y="1691"/>
                      <a:chExt cx="102" cy="87"/>
                    </a:xfrm>
                  </p:grpSpPr>
                  <p:sp>
                    <p:nvSpPr>
                      <p:cNvPr id="2227" name="Arc 284">
                        <a:extLst>
                          <a:ext uri="{FF2B5EF4-FFF2-40B4-BE49-F238E27FC236}">
                            <a16:creationId xmlns:a16="http://schemas.microsoft.com/office/drawing/2014/main" id="{A40F0A0A-7165-4AA2-7184-4202F6A27BE8}"/>
                          </a:ext>
                        </a:extLst>
                      </p:cNvPr>
                      <p:cNvSpPr>
                        <a:spLocks/>
                      </p:cNvSpPr>
                      <p:nvPr/>
                    </p:nvSpPr>
                    <p:spPr bwMode="auto">
                      <a:xfrm>
                        <a:off x="2707"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28" name="Arc 285">
                        <a:extLst>
                          <a:ext uri="{FF2B5EF4-FFF2-40B4-BE49-F238E27FC236}">
                            <a16:creationId xmlns:a16="http://schemas.microsoft.com/office/drawing/2014/main" id="{0946BC68-F132-F33C-D6A3-0930DA54D330}"/>
                          </a:ext>
                        </a:extLst>
                      </p:cNvPr>
                      <p:cNvSpPr>
                        <a:spLocks/>
                      </p:cNvSpPr>
                      <p:nvPr/>
                    </p:nvSpPr>
                    <p:spPr bwMode="auto">
                      <a:xfrm>
                        <a:off x="2657"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06" name="Group 286">
                      <a:extLst>
                        <a:ext uri="{FF2B5EF4-FFF2-40B4-BE49-F238E27FC236}">
                          <a16:creationId xmlns:a16="http://schemas.microsoft.com/office/drawing/2014/main" id="{D442A6CF-9C60-82E2-A135-A5BD02BB52AB}"/>
                        </a:ext>
                      </a:extLst>
                    </p:cNvPr>
                    <p:cNvGrpSpPr>
                      <a:grpSpLocks/>
                    </p:cNvGrpSpPr>
                    <p:nvPr/>
                  </p:nvGrpSpPr>
                  <p:grpSpPr bwMode="auto">
                    <a:xfrm>
                      <a:off x="2659" y="1939"/>
                      <a:ext cx="97" cy="87"/>
                      <a:chOff x="2659" y="1939"/>
                      <a:chExt cx="97" cy="87"/>
                    </a:xfrm>
                  </p:grpSpPr>
                  <p:sp>
                    <p:nvSpPr>
                      <p:cNvPr id="2225" name="Arc 287">
                        <a:extLst>
                          <a:ext uri="{FF2B5EF4-FFF2-40B4-BE49-F238E27FC236}">
                            <a16:creationId xmlns:a16="http://schemas.microsoft.com/office/drawing/2014/main" id="{4E4E5882-72AF-7922-00BF-40677E7A522E}"/>
                          </a:ext>
                        </a:extLst>
                      </p:cNvPr>
                      <p:cNvSpPr>
                        <a:spLocks/>
                      </p:cNvSpPr>
                      <p:nvPr/>
                    </p:nvSpPr>
                    <p:spPr bwMode="auto">
                      <a:xfrm rot="10800000">
                        <a:off x="2707"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26" name="Arc 288">
                        <a:extLst>
                          <a:ext uri="{FF2B5EF4-FFF2-40B4-BE49-F238E27FC236}">
                            <a16:creationId xmlns:a16="http://schemas.microsoft.com/office/drawing/2014/main" id="{55A8C4FD-DFE1-CDD9-C5A0-C07DD5654088}"/>
                          </a:ext>
                        </a:extLst>
                      </p:cNvPr>
                      <p:cNvSpPr>
                        <a:spLocks/>
                      </p:cNvSpPr>
                      <p:nvPr/>
                    </p:nvSpPr>
                    <p:spPr bwMode="auto">
                      <a:xfrm rot="10800000">
                        <a:off x="2659"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07" name="Line 289">
                      <a:extLst>
                        <a:ext uri="{FF2B5EF4-FFF2-40B4-BE49-F238E27FC236}">
                          <a16:creationId xmlns:a16="http://schemas.microsoft.com/office/drawing/2014/main" id="{9B74BCBB-34F3-7E1D-4CBF-2934F3EC3226}"/>
                        </a:ext>
                      </a:extLst>
                    </p:cNvPr>
                    <p:cNvSpPr>
                      <a:spLocks noChangeShapeType="1"/>
                    </p:cNvSpPr>
                    <p:nvPr/>
                  </p:nvSpPr>
                  <p:spPr bwMode="auto">
                    <a:xfrm>
                      <a:off x="2661"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08" name="Line 290">
                      <a:extLst>
                        <a:ext uri="{FF2B5EF4-FFF2-40B4-BE49-F238E27FC236}">
                          <a16:creationId xmlns:a16="http://schemas.microsoft.com/office/drawing/2014/main" id="{80356F54-75FE-7EA0-A9D9-21B44176A9C0}"/>
                        </a:ext>
                      </a:extLst>
                    </p:cNvPr>
                    <p:cNvSpPr>
                      <a:spLocks noChangeShapeType="1"/>
                    </p:cNvSpPr>
                    <p:nvPr/>
                  </p:nvSpPr>
                  <p:spPr bwMode="auto">
                    <a:xfrm flipH="1">
                      <a:off x="2661"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209" name="Group 291">
                      <a:extLst>
                        <a:ext uri="{FF2B5EF4-FFF2-40B4-BE49-F238E27FC236}">
                          <a16:creationId xmlns:a16="http://schemas.microsoft.com/office/drawing/2014/main" id="{52885373-8D2B-875C-F0B9-8EE2084B4635}"/>
                        </a:ext>
                      </a:extLst>
                    </p:cNvPr>
                    <p:cNvGrpSpPr>
                      <a:grpSpLocks/>
                    </p:cNvGrpSpPr>
                    <p:nvPr/>
                  </p:nvGrpSpPr>
                  <p:grpSpPr bwMode="auto">
                    <a:xfrm>
                      <a:off x="2753" y="1695"/>
                      <a:ext cx="102" cy="87"/>
                      <a:chOff x="2753" y="1695"/>
                      <a:chExt cx="102" cy="87"/>
                    </a:xfrm>
                  </p:grpSpPr>
                  <p:sp>
                    <p:nvSpPr>
                      <p:cNvPr id="2223" name="Arc 292">
                        <a:extLst>
                          <a:ext uri="{FF2B5EF4-FFF2-40B4-BE49-F238E27FC236}">
                            <a16:creationId xmlns:a16="http://schemas.microsoft.com/office/drawing/2014/main" id="{DF953B2F-48EF-661C-0C9E-4F942DDC5F5E}"/>
                          </a:ext>
                        </a:extLst>
                      </p:cNvPr>
                      <p:cNvSpPr>
                        <a:spLocks/>
                      </p:cNvSpPr>
                      <p:nvPr/>
                    </p:nvSpPr>
                    <p:spPr bwMode="auto">
                      <a:xfrm>
                        <a:off x="2803"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24" name="Arc 293">
                        <a:extLst>
                          <a:ext uri="{FF2B5EF4-FFF2-40B4-BE49-F238E27FC236}">
                            <a16:creationId xmlns:a16="http://schemas.microsoft.com/office/drawing/2014/main" id="{013FE271-518B-854D-BAFC-139CFBAD857C}"/>
                          </a:ext>
                        </a:extLst>
                      </p:cNvPr>
                      <p:cNvSpPr>
                        <a:spLocks/>
                      </p:cNvSpPr>
                      <p:nvPr/>
                    </p:nvSpPr>
                    <p:spPr bwMode="auto">
                      <a:xfrm>
                        <a:off x="2753"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10" name="Group 294">
                      <a:extLst>
                        <a:ext uri="{FF2B5EF4-FFF2-40B4-BE49-F238E27FC236}">
                          <a16:creationId xmlns:a16="http://schemas.microsoft.com/office/drawing/2014/main" id="{786E319A-6E60-3F5F-9383-00B8698077AE}"/>
                        </a:ext>
                      </a:extLst>
                    </p:cNvPr>
                    <p:cNvGrpSpPr>
                      <a:grpSpLocks/>
                    </p:cNvGrpSpPr>
                    <p:nvPr/>
                  </p:nvGrpSpPr>
                  <p:grpSpPr bwMode="auto">
                    <a:xfrm>
                      <a:off x="2755" y="1943"/>
                      <a:ext cx="97" cy="87"/>
                      <a:chOff x="2755" y="1943"/>
                      <a:chExt cx="97" cy="87"/>
                    </a:xfrm>
                  </p:grpSpPr>
                  <p:sp>
                    <p:nvSpPr>
                      <p:cNvPr id="2221" name="Arc 295">
                        <a:extLst>
                          <a:ext uri="{FF2B5EF4-FFF2-40B4-BE49-F238E27FC236}">
                            <a16:creationId xmlns:a16="http://schemas.microsoft.com/office/drawing/2014/main" id="{D46C1D00-F52A-6A26-B7DD-47F6528CC789}"/>
                          </a:ext>
                        </a:extLst>
                      </p:cNvPr>
                      <p:cNvSpPr>
                        <a:spLocks/>
                      </p:cNvSpPr>
                      <p:nvPr/>
                    </p:nvSpPr>
                    <p:spPr bwMode="auto">
                      <a:xfrm rot="10800000">
                        <a:off x="2803"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22" name="Arc 296">
                        <a:extLst>
                          <a:ext uri="{FF2B5EF4-FFF2-40B4-BE49-F238E27FC236}">
                            <a16:creationId xmlns:a16="http://schemas.microsoft.com/office/drawing/2014/main" id="{57FCF8BA-8DFA-0D15-D22B-802C87711846}"/>
                          </a:ext>
                        </a:extLst>
                      </p:cNvPr>
                      <p:cNvSpPr>
                        <a:spLocks/>
                      </p:cNvSpPr>
                      <p:nvPr/>
                    </p:nvSpPr>
                    <p:spPr bwMode="auto">
                      <a:xfrm rot="10800000">
                        <a:off x="2755"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11" name="Line 297">
                      <a:extLst>
                        <a:ext uri="{FF2B5EF4-FFF2-40B4-BE49-F238E27FC236}">
                          <a16:creationId xmlns:a16="http://schemas.microsoft.com/office/drawing/2014/main" id="{A54215E5-C74A-90F1-770A-2338048B464C}"/>
                        </a:ext>
                      </a:extLst>
                    </p:cNvPr>
                    <p:cNvSpPr>
                      <a:spLocks noChangeShapeType="1"/>
                    </p:cNvSpPr>
                    <p:nvPr/>
                  </p:nvSpPr>
                  <p:spPr bwMode="auto">
                    <a:xfrm>
                      <a:off x="2757" y="1784"/>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12" name="Line 298">
                      <a:extLst>
                        <a:ext uri="{FF2B5EF4-FFF2-40B4-BE49-F238E27FC236}">
                          <a16:creationId xmlns:a16="http://schemas.microsoft.com/office/drawing/2014/main" id="{27010EE2-97A9-4E8D-DBBF-8F9582F486C0}"/>
                        </a:ext>
                      </a:extLst>
                    </p:cNvPr>
                    <p:cNvSpPr>
                      <a:spLocks noChangeShapeType="1"/>
                    </p:cNvSpPr>
                    <p:nvPr/>
                  </p:nvSpPr>
                  <p:spPr bwMode="auto">
                    <a:xfrm flipH="1">
                      <a:off x="2757"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213" name="Group 299">
                      <a:extLst>
                        <a:ext uri="{FF2B5EF4-FFF2-40B4-BE49-F238E27FC236}">
                          <a16:creationId xmlns:a16="http://schemas.microsoft.com/office/drawing/2014/main" id="{F23F04B2-1D66-2BD5-9D23-544B0C0BA44C}"/>
                        </a:ext>
                      </a:extLst>
                    </p:cNvPr>
                    <p:cNvGrpSpPr>
                      <a:grpSpLocks/>
                    </p:cNvGrpSpPr>
                    <p:nvPr/>
                  </p:nvGrpSpPr>
                  <p:grpSpPr bwMode="auto">
                    <a:xfrm>
                      <a:off x="2849" y="1691"/>
                      <a:ext cx="102" cy="87"/>
                      <a:chOff x="2849" y="1691"/>
                      <a:chExt cx="102" cy="87"/>
                    </a:xfrm>
                  </p:grpSpPr>
                  <p:sp>
                    <p:nvSpPr>
                      <p:cNvPr id="2219" name="Arc 300">
                        <a:extLst>
                          <a:ext uri="{FF2B5EF4-FFF2-40B4-BE49-F238E27FC236}">
                            <a16:creationId xmlns:a16="http://schemas.microsoft.com/office/drawing/2014/main" id="{4480AFBB-F11B-1829-E88C-D535CBDF3A76}"/>
                          </a:ext>
                        </a:extLst>
                      </p:cNvPr>
                      <p:cNvSpPr>
                        <a:spLocks/>
                      </p:cNvSpPr>
                      <p:nvPr/>
                    </p:nvSpPr>
                    <p:spPr bwMode="auto">
                      <a:xfrm>
                        <a:off x="2899"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20" name="Arc 301">
                        <a:extLst>
                          <a:ext uri="{FF2B5EF4-FFF2-40B4-BE49-F238E27FC236}">
                            <a16:creationId xmlns:a16="http://schemas.microsoft.com/office/drawing/2014/main" id="{0633BB82-2A78-F705-266F-4F6A3BDE983A}"/>
                          </a:ext>
                        </a:extLst>
                      </p:cNvPr>
                      <p:cNvSpPr>
                        <a:spLocks/>
                      </p:cNvSpPr>
                      <p:nvPr/>
                    </p:nvSpPr>
                    <p:spPr bwMode="auto">
                      <a:xfrm>
                        <a:off x="2849"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214" name="Group 302">
                      <a:extLst>
                        <a:ext uri="{FF2B5EF4-FFF2-40B4-BE49-F238E27FC236}">
                          <a16:creationId xmlns:a16="http://schemas.microsoft.com/office/drawing/2014/main" id="{CAF58223-BBF5-599F-0C81-EB00780B1C2A}"/>
                        </a:ext>
                      </a:extLst>
                    </p:cNvPr>
                    <p:cNvGrpSpPr>
                      <a:grpSpLocks/>
                    </p:cNvGrpSpPr>
                    <p:nvPr/>
                  </p:nvGrpSpPr>
                  <p:grpSpPr bwMode="auto">
                    <a:xfrm>
                      <a:off x="2851" y="1939"/>
                      <a:ext cx="97" cy="87"/>
                      <a:chOff x="2851" y="1939"/>
                      <a:chExt cx="97" cy="87"/>
                    </a:xfrm>
                  </p:grpSpPr>
                  <p:sp>
                    <p:nvSpPr>
                      <p:cNvPr id="2217" name="Arc 303">
                        <a:extLst>
                          <a:ext uri="{FF2B5EF4-FFF2-40B4-BE49-F238E27FC236}">
                            <a16:creationId xmlns:a16="http://schemas.microsoft.com/office/drawing/2014/main" id="{EA6DA4AE-6B36-1F7E-2C9A-54D2437C10A3}"/>
                          </a:ext>
                        </a:extLst>
                      </p:cNvPr>
                      <p:cNvSpPr>
                        <a:spLocks/>
                      </p:cNvSpPr>
                      <p:nvPr/>
                    </p:nvSpPr>
                    <p:spPr bwMode="auto">
                      <a:xfrm rot="10800000">
                        <a:off x="2899"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218" name="Arc 304">
                        <a:extLst>
                          <a:ext uri="{FF2B5EF4-FFF2-40B4-BE49-F238E27FC236}">
                            <a16:creationId xmlns:a16="http://schemas.microsoft.com/office/drawing/2014/main" id="{2B3914CC-1E18-8CD9-BCDB-DD7A7BA06881}"/>
                          </a:ext>
                        </a:extLst>
                      </p:cNvPr>
                      <p:cNvSpPr>
                        <a:spLocks/>
                      </p:cNvSpPr>
                      <p:nvPr/>
                    </p:nvSpPr>
                    <p:spPr bwMode="auto">
                      <a:xfrm rot="10800000">
                        <a:off x="2851"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215" name="Line 305">
                      <a:extLst>
                        <a:ext uri="{FF2B5EF4-FFF2-40B4-BE49-F238E27FC236}">
                          <a16:creationId xmlns:a16="http://schemas.microsoft.com/office/drawing/2014/main" id="{81DA190D-06A6-A6F3-E853-90CA533700BB}"/>
                        </a:ext>
                      </a:extLst>
                    </p:cNvPr>
                    <p:cNvSpPr>
                      <a:spLocks noChangeShapeType="1"/>
                    </p:cNvSpPr>
                    <p:nvPr/>
                  </p:nvSpPr>
                  <p:spPr bwMode="auto">
                    <a:xfrm>
                      <a:off x="2853"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216" name="Line 306">
                      <a:extLst>
                        <a:ext uri="{FF2B5EF4-FFF2-40B4-BE49-F238E27FC236}">
                          <a16:creationId xmlns:a16="http://schemas.microsoft.com/office/drawing/2014/main" id="{09303CCE-EB97-1E6B-D051-06CECCD148CF}"/>
                        </a:ext>
                      </a:extLst>
                    </p:cNvPr>
                    <p:cNvSpPr>
                      <a:spLocks noChangeShapeType="1"/>
                    </p:cNvSpPr>
                    <p:nvPr/>
                  </p:nvSpPr>
                  <p:spPr bwMode="auto">
                    <a:xfrm flipH="1">
                      <a:off x="2853"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2144" name="Group 307">
                    <a:extLst>
                      <a:ext uri="{FF2B5EF4-FFF2-40B4-BE49-F238E27FC236}">
                        <a16:creationId xmlns:a16="http://schemas.microsoft.com/office/drawing/2014/main" id="{6788A7A3-2E89-A6B7-D137-ADCE940C5BB2}"/>
                      </a:ext>
                    </a:extLst>
                  </p:cNvPr>
                  <p:cNvGrpSpPr>
                    <a:grpSpLocks/>
                  </p:cNvGrpSpPr>
                  <p:nvPr/>
                </p:nvGrpSpPr>
                <p:grpSpPr bwMode="auto">
                  <a:xfrm>
                    <a:off x="2945" y="1687"/>
                    <a:ext cx="586" cy="343"/>
                    <a:chOff x="2945" y="1687"/>
                    <a:chExt cx="586" cy="343"/>
                  </a:xfrm>
                </p:grpSpPr>
                <p:grpSp>
                  <p:nvGrpSpPr>
                    <p:cNvPr id="2145" name="Group 308">
                      <a:extLst>
                        <a:ext uri="{FF2B5EF4-FFF2-40B4-BE49-F238E27FC236}">
                          <a16:creationId xmlns:a16="http://schemas.microsoft.com/office/drawing/2014/main" id="{E92D7340-D6CF-CCB9-2959-1C00A75AB016}"/>
                        </a:ext>
                      </a:extLst>
                    </p:cNvPr>
                    <p:cNvGrpSpPr>
                      <a:grpSpLocks/>
                    </p:cNvGrpSpPr>
                    <p:nvPr/>
                  </p:nvGrpSpPr>
                  <p:grpSpPr bwMode="auto">
                    <a:xfrm>
                      <a:off x="2945" y="1691"/>
                      <a:ext cx="102" cy="87"/>
                      <a:chOff x="2945" y="1691"/>
                      <a:chExt cx="102" cy="87"/>
                    </a:xfrm>
                  </p:grpSpPr>
                  <p:sp>
                    <p:nvSpPr>
                      <p:cNvPr id="2191" name="Arc 309">
                        <a:extLst>
                          <a:ext uri="{FF2B5EF4-FFF2-40B4-BE49-F238E27FC236}">
                            <a16:creationId xmlns:a16="http://schemas.microsoft.com/office/drawing/2014/main" id="{169BFD7A-E14B-A57D-34DD-99A48B8493B0}"/>
                          </a:ext>
                        </a:extLst>
                      </p:cNvPr>
                      <p:cNvSpPr>
                        <a:spLocks/>
                      </p:cNvSpPr>
                      <p:nvPr/>
                    </p:nvSpPr>
                    <p:spPr bwMode="auto">
                      <a:xfrm>
                        <a:off x="2995"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92" name="Arc 310">
                        <a:extLst>
                          <a:ext uri="{FF2B5EF4-FFF2-40B4-BE49-F238E27FC236}">
                            <a16:creationId xmlns:a16="http://schemas.microsoft.com/office/drawing/2014/main" id="{BA3C325E-D399-779A-9AEF-5F0D020BFBF5}"/>
                          </a:ext>
                        </a:extLst>
                      </p:cNvPr>
                      <p:cNvSpPr>
                        <a:spLocks/>
                      </p:cNvSpPr>
                      <p:nvPr/>
                    </p:nvSpPr>
                    <p:spPr bwMode="auto">
                      <a:xfrm>
                        <a:off x="2945"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46" name="Group 311">
                      <a:extLst>
                        <a:ext uri="{FF2B5EF4-FFF2-40B4-BE49-F238E27FC236}">
                          <a16:creationId xmlns:a16="http://schemas.microsoft.com/office/drawing/2014/main" id="{EBEFF6C3-CE83-CDFA-EE0E-1234C3EFA514}"/>
                        </a:ext>
                      </a:extLst>
                    </p:cNvPr>
                    <p:cNvGrpSpPr>
                      <a:grpSpLocks/>
                    </p:cNvGrpSpPr>
                    <p:nvPr/>
                  </p:nvGrpSpPr>
                  <p:grpSpPr bwMode="auto">
                    <a:xfrm>
                      <a:off x="2947" y="1939"/>
                      <a:ext cx="97" cy="87"/>
                      <a:chOff x="2947" y="1939"/>
                      <a:chExt cx="97" cy="87"/>
                    </a:xfrm>
                  </p:grpSpPr>
                  <p:sp>
                    <p:nvSpPr>
                      <p:cNvPr id="2189" name="Arc 312">
                        <a:extLst>
                          <a:ext uri="{FF2B5EF4-FFF2-40B4-BE49-F238E27FC236}">
                            <a16:creationId xmlns:a16="http://schemas.microsoft.com/office/drawing/2014/main" id="{F3DEF026-64C8-C7BC-AD0B-5B71E5020874}"/>
                          </a:ext>
                        </a:extLst>
                      </p:cNvPr>
                      <p:cNvSpPr>
                        <a:spLocks/>
                      </p:cNvSpPr>
                      <p:nvPr/>
                    </p:nvSpPr>
                    <p:spPr bwMode="auto">
                      <a:xfrm rot="10800000">
                        <a:off x="2995"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90" name="Arc 313">
                        <a:extLst>
                          <a:ext uri="{FF2B5EF4-FFF2-40B4-BE49-F238E27FC236}">
                            <a16:creationId xmlns:a16="http://schemas.microsoft.com/office/drawing/2014/main" id="{8CD6CEB0-C0B0-84B9-DF4C-194E76F24F5E}"/>
                          </a:ext>
                        </a:extLst>
                      </p:cNvPr>
                      <p:cNvSpPr>
                        <a:spLocks/>
                      </p:cNvSpPr>
                      <p:nvPr/>
                    </p:nvSpPr>
                    <p:spPr bwMode="auto">
                      <a:xfrm rot="10800000">
                        <a:off x="2947"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47" name="Line 314">
                      <a:extLst>
                        <a:ext uri="{FF2B5EF4-FFF2-40B4-BE49-F238E27FC236}">
                          <a16:creationId xmlns:a16="http://schemas.microsoft.com/office/drawing/2014/main" id="{48043E67-E0FA-3038-B9BA-864367130966}"/>
                        </a:ext>
                      </a:extLst>
                    </p:cNvPr>
                    <p:cNvSpPr>
                      <a:spLocks noChangeShapeType="1"/>
                    </p:cNvSpPr>
                    <p:nvPr/>
                  </p:nvSpPr>
                  <p:spPr bwMode="auto">
                    <a:xfrm>
                      <a:off x="2949"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48" name="Line 315">
                      <a:extLst>
                        <a:ext uri="{FF2B5EF4-FFF2-40B4-BE49-F238E27FC236}">
                          <a16:creationId xmlns:a16="http://schemas.microsoft.com/office/drawing/2014/main" id="{79678E40-5ED5-F3B4-6A29-301E983FC083}"/>
                        </a:ext>
                      </a:extLst>
                    </p:cNvPr>
                    <p:cNvSpPr>
                      <a:spLocks noChangeShapeType="1"/>
                    </p:cNvSpPr>
                    <p:nvPr/>
                  </p:nvSpPr>
                  <p:spPr bwMode="auto">
                    <a:xfrm flipH="1">
                      <a:off x="2949"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149" name="Group 316">
                      <a:extLst>
                        <a:ext uri="{FF2B5EF4-FFF2-40B4-BE49-F238E27FC236}">
                          <a16:creationId xmlns:a16="http://schemas.microsoft.com/office/drawing/2014/main" id="{2D7D8A47-EAAC-7AE3-2DD2-6A4B19FFA444}"/>
                        </a:ext>
                      </a:extLst>
                    </p:cNvPr>
                    <p:cNvGrpSpPr>
                      <a:grpSpLocks/>
                    </p:cNvGrpSpPr>
                    <p:nvPr/>
                  </p:nvGrpSpPr>
                  <p:grpSpPr bwMode="auto">
                    <a:xfrm>
                      <a:off x="3041" y="1695"/>
                      <a:ext cx="102" cy="87"/>
                      <a:chOff x="3041" y="1695"/>
                      <a:chExt cx="102" cy="87"/>
                    </a:xfrm>
                  </p:grpSpPr>
                  <p:sp>
                    <p:nvSpPr>
                      <p:cNvPr id="2187" name="Arc 317">
                        <a:extLst>
                          <a:ext uri="{FF2B5EF4-FFF2-40B4-BE49-F238E27FC236}">
                            <a16:creationId xmlns:a16="http://schemas.microsoft.com/office/drawing/2014/main" id="{B27ADB73-0B86-6991-9720-342B14BD1CDE}"/>
                          </a:ext>
                        </a:extLst>
                      </p:cNvPr>
                      <p:cNvSpPr>
                        <a:spLocks/>
                      </p:cNvSpPr>
                      <p:nvPr/>
                    </p:nvSpPr>
                    <p:spPr bwMode="auto">
                      <a:xfrm>
                        <a:off x="3091"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88" name="Arc 318">
                        <a:extLst>
                          <a:ext uri="{FF2B5EF4-FFF2-40B4-BE49-F238E27FC236}">
                            <a16:creationId xmlns:a16="http://schemas.microsoft.com/office/drawing/2014/main" id="{F528FBCA-F665-036E-6C16-72ECE7C41197}"/>
                          </a:ext>
                        </a:extLst>
                      </p:cNvPr>
                      <p:cNvSpPr>
                        <a:spLocks/>
                      </p:cNvSpPr>
                      <p:nvPr/>
                    </p:nvSpPr>
                    <p:spPr bwMode="auto">
                      <a:xfrm>
                        <a:off x="3041"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50" name="Group 319">
                      <a:extLst>
                        <a:ext uri="{FF2B5EF4-FFF2-40B4-BE49-F238E27FC236}">
                          <a16:creationId xmlns:a16="http://schemas.microsoft.com/office/drawing/2014/main" id="{3F87F114-02D6-3F28-9792-B77C453EA480}"/>
                        </a:ext>
                      </a:extLst>
                    </p:cNvPr>
                    <p:cNvGrpSpPr>
                      <a:grpSpLocks/>
                    </p:cNvGrpSpPr>
                    <p:nvPr/>
                  </p:nvGrpSpPr>
                  <p:grpSpPr bwMode="auto">
                    <a:xfrm>
                      <a:off x="3043" y="1943"/>
                      <a:ext cx="97" cy="87"/>
                      <a:chOff x="3043" y="1943"/>
                      <a:chExt cx="97" cy="87"/>
                    </a:xfrm>
                  </p:grpSpPr>
                  <p:sp>
                    <p:nvSpPr>
                      <p:cNvPr id="2185" name="Arc 320">
                        <a:extLst>
                          <a:ext uri="{FF2B5EF4-FFF2-40B4-BE49-F238E27FC236}">
                            <a16:creationId xmlns:a16="http://schemas.microsoft.com/office/drawing/2014/main" id="{26A80208-7170-FE61-D065-2C989ECB49B4}"/>
                          </a:ext>
                        </a:extLst>
                      </p:cNvPr>
                      <p:cNvSpPr>
                        <a:spLocks/>
                      </p:cNvSpPr>
                      <p:nvPr/>
                    </p:nvSpPr>
                    <p:spPr bwMode="auto">
                      <a:xfrm rot="10800000">
                        <a:off x="3091"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86" name="Arc 321">
                        <a:extLst>
                          <a:ext uri="{FF2B5EF4-FFF2-40B4-BE49-F238E27FC236}">
                            <a16:creationId xmlns:a16="http://schemas.microsoft.com/office/drawing/2014/main" id="{4242DB8D-812B-1127-C60E-79B621595941}"/>
                          </a:ext>
                        </a:extLst>
                      </p:cNvPr>
                      <p:cNvSpPr>
                        <a:spLocks/>
                      </p:cNvSpPr>
                      <p:nvPr/>
                    </p:nvSpPr>
                    <p:spPr bwMode="auto">
                      <a:xfrm rot="10800000">
                        <a:off x="3043"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51" name="Line 322">
                      <a:extLst>
                        <a:ext uri="{FF2B5EF4-FFF2-40B4-BE49-F238E27FC236}">
                          <a16:creationId xmlns:a16="http://schemas.microsoft.com/office/drawing/2014/main" id="{4F71312A-2E38-88D5-F809-D59E6F948CC6}"/>
                        </a:ext>
                      </a:extLst>
                    </p:cNvPr>
                    <p:cNvSpPr>
                      <a:spLocks noChangeShapeType="1"/>
                    </p:cNvSpPr>
                    <p:nvPr/>
                  </p:nvSpPr>
                  <p:spPr bwMode="auto">
                    <a:xfrm>
                      <a:off x="3045" y="1784"/>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52" name="Line 323">
                      <a:extLst>
                        <a:ext uri="{FF2B5EF4-FFF2-40B4-BE49-F238E27FC236}">
                          <a16:creationId xmlns:a16="http://schemas.microsoft.com/office/drawing/2014/main" id="{2DCCD40B-63FE-F631-EBED-CD4076BE37D0}"/>
                        </a:ext>
                      </a:extLst>
                    </p:cNvPr>
                    <p:cNvSpPr>
                      <a:spLocks noChangeShapeType="1"/>
                    </p:cNvSpPr>
                    <p:nvPr/>
                  </p:nvSpPr>
                  <p:spPr bwMode="auto">
                    <a:xfrm flipH="1">
                      <a:off x="3045"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153" name="Group 324">
                      <a:extLst>
                        <a:ext uri="{FF2B5EF4-FFF2-40B4-BE49-F238E27FC236}">
                          <a16:creationId xmlns:a16="http://schemas.microsoft.com/office/drawing/2014/main" id="{3A8C48BD-3980-54EF-18B5-E316CE84E4D6}"/>
                        </a:ext>
                      </a:extLst>
                    </p:cNvPr>
                    <p:cNvGrpSpPr>
                      <a:grpSpLocks/>
                    </p:cNvGrpSpPr>
                    <p:nvPr/>
                  </p:nvGrpSpPr>
                  <p:grpSpPr bwMode="auto">
                    <a:xfrm>
                      <a:off x="3137" y="1691"/>
                      <a:ext cx="102" cy="87"/>
                      <a:chOff x="3137" y="1691"/>
                      <a:chExt cx="102" cy="87"/>
                    </a:xfrm>
                  </p:grpSpPr>
                  <p:sp>
                    <p:nvSpPr>
                      <p:cNvPr id="2183" name="Arc 325">
                        <a:extLst>
                          <a:ext uri="{FF2B5EF4-FFF2-40B4-BE49-F238E27FC236}">
                            <a16:creationId xmlns:a16="http://schemas.microsoft.com/office/drawing/2014/main" id="{21390644-B339-6B61-0EB8-41D93B010151}"/>
                          </a:ext>
                        </a:extLst>
                      </p:cNvPr>
                      <p:cNvSpPr>
                        <a:spLocks/>
                      </p:cNvSpPr>
                      <p:nvPr/>
                    </p:nvSpPr>
                    <p:spPr bwMode="auto">
                      <a:xfrm>
                        <a:off x="3187"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84" name="Arc 326">
                        <a:extLst>
                          <a:ext uri="{FF2B5EF4-FFF2-40B4-BE49-F238E27FC236}">
                            <a16:creationId xmlns:a16="http://schemas.microsoft.com/office/drawing/2014/main" id="{A4550640-2BB0-004C-1DAD-E7AF21313E52}"/>
                          </a:ext>
                        </a:extLst>
                      </p:cNvPr>
                      <p:cNvSpPr>
                        <a:spLocks/>
                      </p:cNvSpPr>
                      <p:nvPr/>
                    </p:nvSpPr>
                    <p:spPr bwMode="auto">
                      <a:xfrm>
                        <a:off x="3137"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54" name="Group 327">
                      <a:extLst>
                        <a:ext uri="{FF2B5EF4-FFF2-40B4-BE49-F238E27FC236}">
                          <a16:creationId xmlns:a16="http://schemas.microsoft.com/office/drawing/2014/main" id="{8FAC91F9-4681-3202-A8CB-E4BCB03C53CD}"/>
                        </a:ext>
                      </a:extLst>
                    </p:cNvPr>
                    <p:cNvGrpSpPr>
                      <a:grpSpLocks/>
                    </p:cNvGrpSpPr>
                    <p:nvPr/>
                  </p:nvGrpSpPr>
                  <p:grpSpPr bwMode="auto">
                    <a:xfrm>
                      <a:off x="3139" y="1939"/>
                      <a:ext cx="97" cy="87"/>
                      <a:chOff x="3139" y="1939"/>
                      <a:chExt cx="97" cy="87"/>
                    </a:xfrm>
                  </p:grpSpPr>
                  <p:sp>
                    <p:nvSpPr>
                      <p:cNvPr id="2181" name="Arc 328">
                        <a:extLst>
                          <a:ext uri="{FF2B5EF4-FFF2-40B4-BE49-F238E27FC236}">
                            <a16:creationId xmlns:a16="http://schemas.microsoft.com/office/drawing/2014/main" id="{7AD4E5D5-560E-A51C-92AF-D6106C9FE1E9}"/>
                          </a:ext>
                        </a:extLst>
                      </p:cNvPr>
                      <p:cNvSpPr>
                        <a:spLocks/>
                      </p:cNvSpPr>
                      <p:nvPr/>
                    </p:nvSpPr>
                    <p:spPr bwMode="auto">
                      <a:xfrm rot="10800000">
                        <a:off x="3187"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82" name="Arc 329">
                        <a:extLst>
                          <a:ext uri="{FF2B5EF4-FFF2-40B4-BE49-F238E27FC236}">
                            <a16:creationId xmlns:a16="http://schemas.microsoft.com/office/drawing/2014/main" id="{46C35822-0BDB-D6DD-8F16-33186DA4A7CB}"/>
                          </a:ext>
                        </a:extLst>
                      </p:cNvPr>
                      <p:cNvSpPr>
                        <a:spLocks/>
                      </p:cNvSpPr>
                      <p:nvPr/>
                    </p:nvSpPr>
                    <p:spPr bwMode="auto">
                      <a:xfrm rot="10800000">
                        <a:off x="3139"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55" name="Line 330">
                      <a:extLst>
                        <a:ext uri="{FF2B5EF4-FFF2-40B4-BE49-F238E27FC236}">
                          <a16:creationId xmlns:a16="http://schemas.microsoft.com/office/drawing/2014/main" id="{27994CE4-C39B-BB8E-A1AC-143461DF4B68}"/>
                        </a:ext>
                      </a:extLst>
                    </p:cNvPr>
                    <p:cNvSpPr>
                      <a:spLocks noChangeShapeType="1"/>
                    </p:cNvSpPr>
                    <p:nvPr/>
                  </p:nvSpPr>
                  <p:spPr bwMode="auto">
                    <a:xfrm>
                      <a:off x="3141"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56" name="Line 331">
                      <a:extLst>
                        <a:ext uri="{FF2B5EF4-FFF2-40B4-BE49-F238E27FC236}">
                          <a16:creationId xmlns:a16="http://schemas.microsoft.com/office/drawing/2014/main" id="{29EAAE8E-8A9B-002C-1551-FCEAD9C042A8}"/>
                        </a:ext>
                      </a:extLst>
                    </p:cNvPr>
                    <p:cNvSpPr>
                      <a:spLocks noChangeShapeType="1"/>
                    </p:cNvSpPr>
                    <p:nvPr/>
                  </p:nvSpPr>
                  <p:spPr bwMode="auto">
                    <a:xfrm flipH="1">
                      <a:off x="3141"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157" name="Group 332">
                      <a:extLst>
                        <a:ext uri="{FF2B5EF4-FFF2-40B4-BE49-F238E27FC236}">
                          <a16:creationId xmlns:a16="http://schemas.microsoft.com/office/drawing/2014/main" id="{9572AEF7-3C74-F823-99F4-86BF351723C9}"/>
                        </a:ext>
                      </a:extLst>
                    </p:cNvPr>
                    <p:cNvGrpSpPr>
                      <a:grpSpLocks/>
                    </p:cNvGrpSpPr>
                    <p:nvPr/>
                  </p:nvGrpSpPr>
                  <p:grpSpPr bwMode="auto">
                    <a:xfrm>
                      <a:off x="3237" y="1687"/>
                      <a:ext cx="102" cy="87"/>
                      <a:chOff x="3237" y="1687"/>
                      <a:chExt cx="102" cy="87"/>
                    </a:xfrm>
                  </p:grpSpPr>
                  <p:sp>
                    <p:nvSpPr>
                      <p:cNvPr id="2179" name="Arc 333">
                        <a:extLst>
                          <a:ext uri="{FF2B5EF4-FFF2-40B4-BE49-F238E27FC236}">
                            <a16:creationId xmlns:a16="http://schemas.microsoft.com/office/drawing/2014/main" id="{5407D096-EDB6-7021-4386-606AB38DA28A}"/>
                          </a:ext>
                        </a:extLst>
                      </p:cNvPr>
                      <p:cNvSpPr>
                        <a:spLocks/>
                      </p:cNvSpPr>
                      <p:nvPr/>
                    </p:nvSpPr>
                    <p:spPr bwMode="auto">
                      <a:xfrm>
                        <a:off x="3287" y="1687"/>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80" name="Arc 334">
                        <a:extLst>
                          <a:ext uri="{FF2B5EF4-FFF2-40B4-BE49-F238E27FC236}">
                            <a16:creationId xmlns:a16="http://schemas.microsoft.com/office/drawing/2014/main" id="{FACE3E50-6BEB-8291-FD92-0624C452D47F}"/>
                          </a:ext>
                        </a:extLst>
                      </p:cNvPr>
                      <p:cNvSpPr>
                        <a:spLocks/>
                      </p:cNvSpPr>
                      <p:nvPr/>
                    </p:nvSpPr>
                    <p:spPr bwMode="auto">
                      <a:xfrm>
                        <a:off x="3237" y="1687"/>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58" name="Group 335">
                      <a:extLst>
                        <a:ext uri="{FF2B5EF4-FFF2-40B4-BE49-F238E27FC236}">
                          <a16:creationId xmlns:a16="http://schemas.microsoft.com/office/drawing/2014/main" id="{22DAD2B7-2384-9C9D-8103-FE517CD2DF33}"/>
                        </a:ext>
                      </a:extLst>
                    </p:cNvPr>
                    <p:cNvGrpSpPr>
                      <a:grpSpLocks/>
                    </p:cNvGrpSpPr>
                    <p:nvPr/>
                  </p:nvGrpSpPr>
                  <p:grpSpPr bwMode="auto">
                    <a:xfrm>
                      <a:off x="3239" y="1935"/>
                      <a:ext cx="97" cy="87"/>
                      <a:chOff x="3239" y="1935"/>
                      <a:chExt cx="97" cy="87"/>
                    </a:xfrm>
                  </p:grpSpPr>
                  <p:sp>
                    <p:nvSpPr>
                      <p:cNvPr id="2177" name="Arc 336">
                        <a:extLst>
                          <a:ext uri="{FF2B5EF4-FFF2-40B4-BE49-F238E27FC236}">
                            <a16:creationId xmlns:a16="http://schemas.microsoft.com/office/drawing/2014/main" id="{CEFC04D4-0A33-CD58-BA60-42D51CC0F10E}"/>
                          </a:ext>
                        </a:extLst>
                      </p:cNvPr>
                      <p:cNvSpPr>
                        <a:spLocks/>
                      </p:cNvSpPr>
                      <p:nvPr/>
                    </p:nvSpPr>
                    <p:spPr bwMode="auto">
                      <a:xfrm rot="10800000">
                        <a:off x="3287" y="1935"/>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78" name="Arc 337">
                        <a:extLst>
                          <a:ext uri="{FF2B5EF4-FFF2-40B4-BE49-F238E27FC236}">
                            <a16:creationId xmlns:a16="http://schemas.microsoft.com/office/drawing/2014/main" id="{CDB716C3-1539-90A5-9A09-BBAC0B518ED7}"/>
                          </a:ext>
                        </a:extLst>
                      </p:cNvPr>
                      <p:cNvSpPr>
                        <a:spLocks/>
                      </p:cNvSpPr>
                      <p:nvPr/>
                    </p:nvSpPr>
                    <p:spPr bwMode="auto">
                      <a:xfrm rot="10800000">
                        <a:off x="3239" y="1935"/>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59" name="Line 338">
                      <a:extLst>
                        <a:ext uri="{FF2B5EF4-FFF2-40B4-BE49-F238E27FC236}">
                          <a16:creationId xmlns:a16="http://schemas.microsoft.com/office/drawing/2014/main" id="{D372C25A-C66C-1FF4-4E86-E4534BE61A72}"/>
                        </a:ext>
                      </a:extLst>
                    </p:cNvPr>
                    <p:cNvSpPr>
                      <a:spLocks noChangeShapeType="1"/>
                    </p:cNvSpPr>
                    <p:nvPr/>
                  </p:nvSpPr>
                  <p:spPr bwMode="auto">
                    <a:xfrm>
                      <a:off x="3241" y="1776"/>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60" name="Line 339">
                      <a:extLst>
                        <a:ext uri="{FF2B5EF4-FFF2-40B4-BE49-F238E27FC236}">
                          <a16:creationId xmlns:a16="http://schemas.microsoft.com/office/drawing/2014/main" id="{84C6D75E-3A58-5F19-E0DD-D9D6205989B8}"/>
                        </a:ext>
                      </a:extLst>
                    </p:cNvPr>
                    <p:cNvSpPr>
                      <a:spLocks noChangeShapeType="1"/>
                    </p:cNvSpPr>
                    <p:nvPr/>
                  </p:nvSpPr>
                  <p:spPr bwMode="auto">
                    <a:xfrm flipH="1">
                      <a:off x="3241" y="1776"/>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161" name="Group 340">
                      <a:extLst>
                        <a:ext uri="{FF2B5EF4-FFF2-40B4-BE49-F238E27FC236}">
                          <a16:creationId xmlns:a16="http://schemas.microsoft.com/office/drawing/2014/main" id="{7714819E-2A36-6FAA-C34A-BB31047FBBC6}"/>
                        </a:ext>
                      </a:extLst>
                    </p:cNvPr>
                    <p:cNvGrpSpPr>
                      <a:grpSpLocks/>
                    </p:cNvGrpSpPr>
                    <p:nvPr/>
                  </p:nvGrpSpPr>
                  <p:grpSpPr bwMode="auto">
                    <a:xfrm>
                      <a:off x="3333" y="1691"/>
                      <a:ext cx="102" cy="87"/>
                      <a:chOff x="3333" y="1691"/>
                      <a:chExt cx="102" cy="87"/>
                    </a:xfrm>
                  </p:grpSpPr>
                  <p:sp>
                    <p:nvSpPr>
                      <p:cNvPr id="2175" name="Arc 341">
                        <a:extLst>
                          <a:ext uri="{FF2B5EF4-FFF2-40B4-BE49-F238E27FC236}">
                            <a16:creationId xmlns:a16="http://schemas.microsoft.com/office/drawing/2014/main" id="{51361161-9318-7B8D-E25B-4938AF01521F}"/>
                          </a:ext>
                        </a:extLst>
                      </p:cNvPr>
                      <p:cNvSpPr>
                        <a:spLocks/>
                      </p:cNvSpPr>
                      <p:nvPr/>
                    </p:nvSpPr>
                    <p:spPr bwMode="auto">
                      <a:xfrm>
                        <a:off x="3383"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76" name="Arc 342">
                        <a:extLst>
                          <a:ext uri="{FF2B5EF4-FFF2-40B4-BE49-F238E27FC236}">
                            <a16:creationId xmlns:a16="http://schemas.microsoft.com/office/drawing/2014/main" id="{3CC76982-118C-F206-37F2-D3F9D1F9CF8B}"/>
                          </a:ext>
                        </a:extLst>
                      </p:cNvPr>
                      <p:cNvSpPr>
                        <a:spLocks/>
                      </p:cNvSpPr>
                      <p:nvPr/>
                    </p:nvSpPr>
                    <p:spPr bwMode="auto">
                      <a:xfrm>
                        <a:off x="3333"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62" name="Group 343">
                      <a:extLst>
                        <a:ext uri="{FF2B5EF4-FFF2-40B4-BE49-F238E27FC236}">
                          <a16:creationId xmlns:a16="http://schemas.microsoft.com/office/drawing/2014/main" id="{AFD04214-C05B-BA95-5A56-247979782FD5}"/>
                        </a:ext>
                      </a:extLst>
                    </p:cNvPr>
                    <p:cNvGrpSpPr>
                      <a:grpSpLocks/>
                    </p:cNvGrpSpPr>
                    <p:nvPr/>
                  </p:nvGrpSpPr>
                  <p:grpSpPr bwMode="auto">
                    <a:xfrm>
                      <a:off x="3335" y="1939"/>
                      <a:ext cx="97" cy="87"/>
                      <a:chOff x="3335" y="1939"/>
                      <a:chExt cx="97" cy="87"/>
                    </a:xfrm>
                  </p:grpSpPr>
                  <p:sp>
                    <p:nvSpPr>
                      <p:cNvPr id="2173" name="Arc 344">
                        <a:extLst>
                          <a:ext uri="{FF2B5EF4-FFF2-40B4-BE49-F238E27FC236}">
                            <a16:creationId xmlns:a16="http://schemas.microsoft.com/office/drawing/2014/main" id="{66E3365D-6B6C-C87D-79F6-245330CE848A}"/>
                          </a:ext>
                        </a:extLst>
                      </p:cNvPr>
                      <p:cNvSpPr>
                        <a:spLocks/>
                      </p:cNvSpPr>
                      <p:nvPr/>
                    </p:nvSpPr>
                    <p:spPr bwMode="auto">
                      <a:xfrm rot="10800000">
                        <a:off x="3383"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74" name="Arc 345">
                        <a:extLst>
                          <a:ext uri="{FF2B5EF4-FFF2-40B4-BE49-F238E27FC236}">
                            <a16:creationId xmlns:a16="http://schemas.microsoft.com/office/drawing/2014/main" id="{56AA46EC-19AD-0A70-A6B2-C72D06E06AEB}"/>
                          </a:ext>
                        </a:extLst>
                      </p:cNvPr>
                      <p:cNvSpPr>
                        <a:spLocks/>
                      </p:cNvSpPr>
                      <p:nvPr/>
                    </p:nvSpPr>
                    <p:spPr bwMode="auto">
                      <a:xfrm rot="10800000">
                        <a:off x="3335"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63" name="Line 346">
                      <a:extLst>
                        <a:ext uri="{FF2B5EF4-FFF2-40B4-BE49-F238E27FC236}">
                          <a16:creationId xmlns:a16="http://schemas.microsoft.com/office/drawing/2014/main" id="{47966F4E-FA89-3F20-9811-51DB9898DE6C}"/>
                        </a:ext>
                      </a:extLst>
                    </p:cNvPr>
                    <p:cNvSpPr>
                      <a:spLocks noChangeShapeType="1"/>
                    </p:cNvSpPr>
                    <p:nvPr/>
                  </p:nvSpPr>
                  <p:spPr bwMode="auto">
                    <a:xfrm>
                      <a:off x="3337" y="1780"/>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64" name="Line 347">
                      <a:extLst>
                        <a:ext uri="{FF2B5EF4-FFF2-40B4-BE49-F238E27FC236}">
                          <a16:creationId xmlns:a16="http://schemas.microsoft.com/office/drawing/2014/main" id="{4AA55A6B-2A13-1A3F-19E6-282C2FA16040}"/>
                        </a:ext>
                      </a:extLst>
                    </p:cNvPr>
                    <p:cNvSpPr>
                      <a:spLocks noChangeShapeType="1"/>
                    </p:cNvSpPr>
                    <p:nvPr/>
                  </p:nvSpPr>
                  <p:spPr bwMode="auto">
                    <a:xfrm flipH="1">
                      <a:off x="3337"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165" name="Group 348">
                      <a:extLst>
                        <a:ext uri="{FF2B5EF4-FFF2-40B4-BE49-F238E27FC236}">
                          <a16:creationId xmlns:a16="http://schemas.microsoft.com/office/drawing/2014/main" id="{8731A8A0-784F-B3B3-74E6-D750056F555E}"/>
                        </a:ext>
                      </a:extLst>
                    </p:cNvPr>
                    <p:cNvGrpSpPr>
                      <a:grpSpLocks/>
                    </p:cNvGrpSpPr>
                    <p:nvPr/>
                  </p:nvGrpSpPr>
                  <p:grpSpPr bwMode="auto">
                    <a:xfrm>
                      <a:off x="3429" y="1687"/>
                      <a:ext cx="102" cy="87"/>
                      <a:chOff x="3429" y="1687"/>
                      <a:chExt cx="102" cy="87"/>
                    </a:xfrm>
                  </p:grpSpPr>
                  <p:sp>
                    <p:nvSpPr>
                      <p:cNvPr id="2171" name="Arc 349">
                        <a:extLst>
                          <a:ext uri="{FF2B5EF4-FFF2-40B4-BE49-F238E27FC236}">
                            <a16:creationId xmlns:a16="http://schemas.microsoft.com/office/drawing/2014/main" id="{63F0C5DF-C38E-BCA0-6677-E0A370514FF1}"/>
                          </a:ext>
                        </a:extLst>
                      </p:cNvPr>
                      <p:cNvSpPr>
                        <a:spLocks/>
                      </p:cNvSpPr>
                      <p:nvPr/>
                    </p:nvSpPr>
                    <p:spPr bwMode="auto">
                      <a:xfrm>
                        <a:off x="3479" y="1687"/>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72" name="Arc 350">
                        <a:extLst>
                          <a:ext uri="{FF2B5EF4-FFF2-40B4-BE49-F238E27FC236}">
                            <a16:creationId xmlns:a16="http://schemas.microsoft.com/office/drawing/2014/main" id="{AE64FFDC-2313-EC2A-4F1B-17984D31AE91}"/>
                          </a:ext>
                        </a:extLst>
                      </p:cNvPr>
                      <p:cNvSpPr>
                        <a:spLocks/>
                      </p:cNvSpPr>
                      <p:nvPr/>
                    </p:nvSpPr>
                    <p:spPr bwMode="auto">
                      <a:xfrm>
                        <a:off x="3429" y="1687"/>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66" name="Group 351">
                      <a:extLst>
                        <a:ext uri="{FF2B5EF4-FFF2-40B4-BE49-F238E27FC236}">
                          <a16:creationId xmlns:a16="http://schemas.microsoft.com/office/drawing/2014/main" id="{766D168B-B9CA-C6BE-F22B-7F9E393F8D2C}"/>
                        </a:ext>
                      </a:extLst>
                    </p:cNvPr>
                    <p:cNvGrpSpPr>
                      <a:grpSpLocks/>
                    </p:cNvGrpSpPr>
                    <p:nvPr/>
                  </p:nvGrpSpPr>
                  <p:grpSpPr bwMode="auto">
                    <a:xfrm>
                      <a:off x="3431" y="1935"/>
                      <a:ext cx="97" cy="87"/>
                      <a:chOff x="3431" y="1935"/>
                      <a:chExt cx="97" cy="87"/>
                    </a:xfrm>
                  </p:grpSpPr>
                  <p:sp>
                    <p:nvSpPr>
                      <p:cNvPr id="2169" name="Arc 352">
                        <a:extLst>
                          <a:ext uri="{FF2B5EF4-FFF2-40B4-BE49-F238E27FC236}">
                            <a16:creationId xmlns:a16="http://schemas.microsoft.com/office/drawing/2014/main" id="{D97E6F00-CB76-38B6-C748-B4E36405C644}"/>
                          </a:ext>
                        </a:extLst>
                      </p:cNvPr>
                      <p:cNvSpPr>
                        <a:spLocks/>
                      </p:cNvSpPr>
                      <p:nvPr/>
                    </p:nvSpPr>
                    <p:spPr bwMode="auto">
                      <a:xfrm rot="10800000">
                        <a:off x="3479" y="1935"/>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70" name="Arc 353">
                        <a:extLst>
                          <a:ext uri="{FF2B5EF4-FFF2-40B4-BE49-F238E27FC236}">
                            <a16:creationId xmlns:a16="http://schemas.microsoft.com/office/drawing/2014/main" id="{E96D5650-982C-696C-1C6C-D2D98FAE3EC0}"/>
                          </a:ext>
                        </a:extLst>
                      </p:cNvPr>
                      <p:cNvSpPr>
                        <a:spLocks/>
                      </p:cNvSpPr>
                      <p:nvPr/>
                    </p:nvSpPr>
                    <p:spPr bwMode="auto">
                      <a:xfrm rot="10800000">
                        <a:off x="3431" y="1935"/>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67" name="Line 354">
                      <a:extLst>
                        <a:ext uri="{FF2B5EF4-FFF2-40B4-BE49-F238E27FC236}">
                          <a16:creationId xmlns:a16="http://schemas.microsoft.com/office/drawing/2014/main" id="{43A8BC7A-8456-4302-9E0F-DFE60CC1DD5C}"/>
                        </a:ext>
                      </a:extLst>
                    </p:cNvPr>
                    <p:cNvSpPr>
                      <a:spLocks noChangeShapeType="1"/>
                    </p:cNvSpPr>
                    <p:nvPr/>
                  </p:nvSpPr>
                  <p:spPr bwMode="auto">
                    <a:xfrm>
                      <a:off x="3433" y="1776"/>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68" name="Line 355">
                      <a:extLst>
                        <a:ext uri="{FF2B5EF4-FFF2-40B4-BE49-F238E27FC236}">
                          <a16:creationId xmlns:a16="http://schemas.microsoft.com/office/drawing/2014/main" id="{1F87A707-2178-BECE-F524-B79B1B47EED4}"/>
                        </a:ext>
                      </a:extLst>
                    </p:cNvPr>
                    <p:cNvSpPr>
                      <a:spLocks noChangeShapeType="1"/>
                    </p:cNvSpPr>
                    <p:nvPr/>
                  </p:nvSpPr>
                  <p:spPr bwMode="auto">
                    <a:xfrm flipH="1">
                      <a:off x="3433" y="1776"/>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grpSp>
              <p:nvGrpSpPr>
                <p:cNvPr id="2046" name="Group 356">
                  <a:extLst>
                    <a:ext uri="{FF2B5EF4-FFF2-40B4-BE49-F238E27FC236}">
                      <a16:creationId xmlns:a16="http://schemas.microsoft.com/office/drawing/2014/main" id="{2C567DE1-9046-41A8-7C51-C7112E8A4D62}"/>
                    </a:ext>
                  </a:extLst>
                </p:cNvPr>
                <p:cNvGrpSpPr>
                  <a:grpSpLocks/>
                </p:cNvGrpSpPr>
                <p:nvPr/>
              </p:nvGrpSpPr>
              <p:grpSpPr bwMode="auto">
                <a:xfrm>
                  <a:off x="3495" y="1712"/>
                  <a:ext cx="557" cy="310"/>
                  <a:chOff x="3525" y="1691"/>
                  <a:chExt cx="586" cy="343"/>
                </a:xfrm>
              </p:grpSpPr>
              <p:grpSp>
                <p:nvGrpSpPr>
                  <p:cNvPr id="2095" name="Group 357">
                    <a:extLst>
                      <a:ext uri="{FF2B5EF4-FFF2-40B4-BE49-F238E27FC236}">
                        <a16:creationId xmlns:a16="http://schemas.microsoft.com/office/drawing/2014/main" id="{469E2D77-030D-D6E1-5BEA-4BDF630C078A}"/>
                      </a:ext>
                    </a:extLst>
                  </p:cNvPr>
                  <p:cNvGrpSpPr>
                    <a:grpSpLocks/>
                  </p:cNvGrpSpPr>
                  <p:nvPr/>
                </p:nvGrpSpPr>
                <p:grpSpPr bwMode="auto">
                  <a:xfrm>
                    <a:off x="3525" y="1695"/>
                    <a:ext cx="102" cy="87"/>
                    <a:chOff x="3525" y="1695"/>
                    <a:chExt cx="102" cy="87"/>
                  </a:xfrm>
                </p:grpSpPr>
                <p:sp>
                  <p:nvSpPr>
                    <p:cNvPr id="2141" name="Arc 358">
                      <a:extLst>
                        <a:ext uri="{FF2B5EF4-FFF2-40B4-BE49-F238E27FC236}">
                          <a16:creationId xmlns:a16="http://schemas.microsoft.com/office/drawing/2014/main" id="{142E946A-95F2-E7DA-FF65-E896D4D75017}"/>
                        </a:ext>
                      </a:extLst>
                    </p:cNvPr>
                    <p:cNvSpPr>
                      <a:spLocks/>
                    </p:cNvSpPr>
                    <p:nvPr/>
                  </p:nvSpPr>
                  <p:spPr bwMode="auto">
                    <a:xfrm>
                      <a:off x="3575"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42" name="Arc 359">
                      <a:extLst>
                        <a:ext uri="{FF2B5EF4-FFF2-40B4-BE49-F238E27FC236}">
                          <a16:creationId xmlns:a16="http://schemas.microsoft.com/office/drawing/2014/main" id="{F682BD23-53E6-5FEC-DA17-BD2A19FF19FA}"/>
                        </a:ext>
                      </a:extLst>
                    </p:cNvPr>
                    <p:cNvSpPr>
                      <a:spLocks/>
                    </p:cNvSpPr>
                    <p:nvPr/>
                  </p:nvSpPr>
                  <p:spPr bwMode="auto">
                    <a:xfrm>
                      <a:off x="3525"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096" name="Group 360">
                    <a:extLst>
                      <a:ext uri="{FF2B5EF4-FFF2-40B4-BE49-F238E27FC236}">
                        <a16:creationId xmlns:a16="http://schemas.microsoft.com/office/drawing/2014/main" id="{1F4F3C2F-B507-D7DA-6F9E-C779057EE5FC}"/>
                      </a:ext>
                    </a:extLst>
                  </p:cNvPr>
                  <p:cNvGrpSpPr>
                    <a:grpSpLocks/>
                  </p:cNvGrpSpPr>
                  <p:nvPr/>
                </p:nvGrpSpPr>
                <p:grpSpPr bwMode="auto">
                  <a:xfrm>
                    <a:off x="3527" y="1943"/>
                    <a:ext cx="97" cy="87"/>
                    <a:chOff x="3527" y="1943"/>
                    <a:chExt cx="97" cy="87"/>
                  </a:xfrm>
                </p:grpSpPr>
                <p:sp>
                  <p:nvSpPr>
                    <p:cNvPr id="2139" name="Arc 361">
                      <a:extLst>
                        <a:ext uri="{FF2B5EF4-FFF2-40B4-BE49-F238E27FC236}">
                          <a16:creationId xmlns:a16="http://schemas.microsoft.com/office/drawing/2014/main" id="{F75BC815-6B37-1BB0-8F62-B84B1B17D8D5}"/>
                        </a:ext>
                      </a:extLst>
                    </p:cNvPr>
                    <p:cNvSpPr>
                      <a:spLocks/>
                    </p:cNvSpPr>
                    <p:nvPr/>
                  </p:nvSpPr>
                  <p:spPr bwMode="auto">
                    <a:xfrm rot="10800000">
                      <a:off x="3575"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40" name="Arc 362">
                      <a:extLst>
                        <a:ext uri="{FF2B5EF4-FFF2-40B4-BE49-F238E27FC236}">
                          <a16:creationId xmlns:a16="http://schemas.microsoft.com/office/drawing/2014/main" id="{289146D9-A8C0-8396-1A7C-E17FA1CC6CA8}"/>
                        </a:ext>
                      </a:extLst>
                    </p:cNvPr>
                    <p:cNvSpPr>
                      <a:spLocks/>
                    </p:cNvSpPr>
                    <p:nvPr/>
                  </p:nvSpPr>
                  <p:spPr bwMode="auto">
                    <a:xfrm rot="10800000">
                      <a:off x="3527"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097" name="Line 363">
                    <a:extLst>
                      <a:ext uri="{FF2B5EF4-FFF2-40B4-BE49-F238E27FC236}">
                        <a16:creationId xmlns:a16="http://schemas.microsoft.com/office/drawing/2014/main" id="{2DCB8A0E-8EC1-26F2-3B49-879E4CCFB762}"/>
                      </a:ext>
                    </a:extLst>
                  </p:cNvPr>
                  <p:cNvSpPr>
                    <a:spLocks noChangeShapeType="1"/>
                  </p:cNvSpPr>
                  <p:nvPr/>
                </p:nvSpPr>
                <p:spPr bwMode="auto">
                  <a:xfrm>
                    <a:off x="3529"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98" name="Line 364">
                    <a:extLst>
                      <a:ext uri="{FF2B5EF4-FFF2-40B4-BE49-F238E27FC236}">
                        <a16:creationId xmlns:a16="http://schemas.microsoft.com/office/drawing/2014/main" id="{BAE338E1-6243-0A85-52EE-F1F0E065F574}"/>
                      </a:ext>
                    </a:extLst>
                  </p:cNvPr>
                  <p:cNvSpPr>
                    <a:spLocks noChangeShapeType="1"/>
                  </p:cNvSpPr>
                  <p:nvPr/>
                </p:nvSpPr>
                <p:spPr bwMode="auto">
                  <a:xfrm flipH="1">
                    <a:off x="3529"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099" name="Group 365">
                    <a:extLst>
                      <a:ext uri="{FF2B5EF4-FFF2-40B4-BE49-F238E27FC236}">
                        <a16:creationId xmlns:a16="http://schemas.microsoft.com/office/drawing/2014/main" id="{E748E8A0-006F-C1E6-1DE8-6C34001DB71D}"/>
                      </a:ext>
                    </a:extLst>
                  </p:cNvPr>
                  <p:cNvGrpSpPr>
                    <a:grpSpLocks/>
                  </p:cNvGrpSpPr>
                  <p:nvPr/>
                </p:nvGrpSpPr>
                <p:grpSpPr bwMode="auto">
                  <a:xfrm>
                    <a:off x="3621" y="1699"/>
                    <a:ext cx="102" cy="87"/>
                    <a:chOff x="3621" y="1699"/>
                    <a:chExt cx="102" cy="87"/>
                  </a:xfrm>
                </p:grpSpPr>
                <p:sp>
                  <p:nvSpPr>
                    <p:cNvPr id="2137" name="Arc 366">
                      <a:extLst>
                        <a:ext uri="{FF2B5EF4-FFF2-40B4-BE49-F238E27FC236}">
                          <a16:creationId xmlns:a16="http://schemas.microsoft.com/office/drawing/2014/main" id="{6A069560-873B-3A6B-D845-CBCDF6CC8E10}"/>
                        </a:ext>
                      </a:extLst>
                    </p:cNvPr>
                    <p:cNvSpPr>
                      <a:spLocks/>
                    </p:cNvSpPr>
                    <p:nvPr/>
                  </p:nvSpPr>
                  <p:spPr bwMode="auto">
                    <a:xfrm>
                      <a:off x="3671" y="1699"/>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38" name="Arc 367">
                      <a:extLst>
                        <a:ext uri="{FF2B5EF4-FFF2-40B4-BE49-F238E27FC236}">
                          <a16:creationId xmlns:a16="http://schemas.microsoft.com/office/drawing/2014/main" id="{E5293AB0-E334-4131-9576-3F394CA7EDC1}"/>
                        </a:ext>
                      </a:extLst>
                    </p:cNvPr>
                    <p:cNvSpPr>
                      <a:spLocks/>
                    </p:cNvSpPr>
                    <p:nvPr/>
                  </p:nvSpPr>
                  <p:spPr bwMode="auto">
                    <a:xfrm>
                      <a:off x="3621" y="1699"/>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00" name="Group 368">
                    <a:extLst>
                      <a:ext uri="{FF2B5EF4-FFF2-40B4-BE49-F238E27FC236}">
                        <a16:creationId xmlns:a16="http://schemas.microsoft.com/office/drawing/2014/main" id="{C2A02556-C55F-0566-F826-4FD039E8DC1B}"/>
                      </a:ext>
                    </a:extLst>
                  </p:cNvPr>
                  <p:cNvGrpSpPr>
                    <a:grpSpLocks/>
                  </p:cNvGrpSpPr>
                  <p:nvPr/>
                </p:nvGrpSpPr>
                <p:grpSpPr bwMode="auto">
                  <a:xfrm>
                    <a:off x="3623" y="1947"/>
                    <a:ext cx="97" cy="87"/>
                    <a:chOff x="3623" y="1947"/>
                    <a:chExt cx="97" cy="87"/>
                  </a:xfrm>
                </p:grpSpPr>
                <p:sp>
                  <p:nvSpPr>
                    <p:cNvPr id="2135" name="Arc 369">
                      <a:extLst>
                        <a:ext uri="{FF2B5EF4-FFF2-40B4-BE49-F238E27FC236}">
                          <a16:creationId xmlns:a16="http://schemas.microsoft.com/office/drawing/2014/main" id="{DAFBBA5F-546F-33FC-5F3B-C5904276B9C7}"/>
                        </a:ext>
                      </a:extLst>
                    </p:cNvPr>
                    <p:cNvSpPr>
                      <a:spLocks/>
                    </p:cNvSpPr>
                    <p:nvPr/>
                  </p:nvSpPr>
                  <p:spPr bwMode="auto">
                    <a:xfrm rot="10800000">
                      <a:off x="3671" y="1947"/>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36" name="Arc 370">
                      <a:extLst>
                        <a:ext uri="{FF2B5EF4-FFF2-40B4-BE49-F238E27FC236}">
                          <a16:creationId xmlns:a16="http://schemas.microsoft.com/office/drawing/2014/main" id="{BD833001-42E0-11AB-77B1-C2F24843388C}"/>
                        </a:ext>
                      </a:extLst>
                    </p:cNvPr>
                    <p:cNvSpPr>
                      <a:spLocks/>
                    </p:cNvSpPr>
                    <p:nvPr/>
                  </p:nvSpPr>
                  <p:spPr bwMode="auto">
                    <a:xfrm rot="10800000">
                      <a:off x="3623" y="1947"/>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01" name="Line 371">
                    <a:extLst>
                      <a:ext uri="{FF2B5EF4-FFF2-40B4-BE49-F238E27FC236}">
                        <a16:creationId xmlns:a16="http://schemas.microsoft.com/office/drawing/2014/main" id="{64F38D5E-14FE-B929-516C-A3CEC1D995D5}"/>
                      </a:ext>
                    </a:extLst>
                  </p:cNvPr>
                  <p:cNvSpPr>
                    <a:spLocks noChangeShapeType="1"/>
                  </p:cNvSpPr>
                  <p:nvPr/>
                </p:nvSpPr>
                <p:spPr bwMode="auto">
                  <a:xfrm>
                    <a:off x="3625" y="1788"/>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02" name="Line 372">
                    <a:extLst>
                      <a:ext uri="{FF2B5EF4-FFF2-40B4-BE49-F238E27FC236}">
                        <a16:creationId xmlns:a16="http://schemas.microsoft.com/office/drawing/2014/main" id="{5534E8DD-9D4D-1E4D-23B9-B1846582912C}"/>
                      </a:ext>
                    </a:extLst>
                  </p:cNvPr>
                  <p:cNvSpPr>
                    <a:spLocks noChangeShapeType="1"/>
                  </p:cNvSpPr>
                  <p:nvPr/>
                </p:nvSpPr>
                <p:spPr bwMode="auto">
                  <a:xfrm flipH="1">
                    <a:off x="3625" y="1788"/>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103" name="Group 373">
                    <a:extLst>
                      <a:ext uri="{FF2B5EF4-FFF2-40B4-BE49-F238E27FC236}">
                        <a16:creationId xmlns:a16="http://schemas.microsoft.com/office/drawing/2014/main" id="{FD91A084-0647-1464-09DC-E79241BA814B}"/>
                      </a:ext>
                    </a:extLst>
                  </p:cNvPr>
                  <p:cNvGrpSpPr>
                    <a:grpSpLocks/>
                  </p:cNvGrpSpPr>
                  <p:nvPr/>
                </p:nvGrpSpPr>
                <p:grpSpPr bwMode="auto">
                  <a:xfrm>
                    <a:off x="3717" y="1695"/>
                    <a:ext cx="102" cy="87"/>
                    <a:chOff x="3717" y="1695"/>
                    <a:chExt cx="102" cy="87"/>
                  </a:xfrm>
                </p:grpSpPr>
                <p:sp>
                  <p:nvSpPr>
                    <p:cNvPr id="2133" name="Arc 374">
                      <a:extLst>
                        <a:ext uri="{FF2B5EF4-FFF2-40B4-BE49-F238E27FC236}">
                          <a16:creationId xmlns:a16="http://schemas.microsoft.com/office/drawing/2014/main" id="{CBC18DC3-13BE-574B-2259-B3BE35FDAC5B}"/>
                        </a:ext>
                      </a:extLst>
                    </p:cNvPr>
                    <p:cNvSpPr>
                      <a:spLocks/>
                    </p:cNvSpPr>
                    <p:nvPr/>
                  </p:nvSpPr>
                  <p:spPr bwMode="auto">
                    <a:xfrm>
                      <a:off x="3767"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34" name="Arc 375">
                      <a:extLst>
                        <a:ext uri="{FF2B5EF4-FFF2-40B4-BE49-F238E27FC236}">
                          <a16:creationId xmlns:a16="http://schemas.microsoft.com/office/drawing/2014/main" id="{46EF325E-DE5B-6897-484D-48CC3C274E7A}"/>
                        </a:ext>
                      </a:extLst>
                    </p:cNvPr>
                    <p:cNvSpPr>
                      <a:spLocks/>
                    </p:cNvSpPr>
                    <p:nvPr/>
                  </p:nvSpPr>
                  <p:spPr bwMode="auto">
                    <a:xfrm>
                      <a:off x="3717"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04" name="Group 376">
                    <a:extLst>
                      <a:ext uri="{FF2B5EF4-FFF2-40B4-BE49-F238E27FC236}">
                        <a16:creationId xmlns:a16="http://schemas.microsoft.com/office/drawing/2014/main" id="{3DB70556-77E8-42C5-3F84-ED38E59BF89E}"/>
                      </a:ext>
                    </a:extLst>
                  </p:cNvPr>
                  <p:cNvGrpSpPr>
                    <a:grpSpLocks/>
                  </p:cNvGrpSpPr>
                  <p:nvPr/>
                </p:nvGrpSpPr>
                <p:grpSpPr bwMode="auto">
                  <a:xfrm>
                    <a:off x="3719" y="1943"/>
                    <a:ext cx="97" cy="87"/>
                    <a:chOff x="3719" y="1943"/>
                    <a:chExt cx="97" cy="87"/>
                  </a:xfrm>
                </p:grpSpPr>
                <p:sp>
                  <p:nvSpPr>
                    <p:cNvPr id="2131" name="Arc 377">
                      <a:extLst>
                        <a:ext uri="{FF2B5EF4-FFF2-40B4-BE49-F238E27FC236}">
                          <a16:creationId xmlns:a16="http://schemas.microsoft.com/office/drawing/2014/main" id="{6123EC89-9CAA-49C3-7CB0-C7BB756EBAFD}"/>
                        </a:ext>
                      </a:extLst>
                    </p:cNvPr>
                    <p:cNvSpPr>
                      <a:spLocks/>
                    </p:cNvSpPr>
                    <p:nvPr/>
                  </p:nvSpPr>
                  <p:spPr bwMode="auto">
                    <a:xfrm rot="10800000">
                      <a:off x="3767"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32" name="Arc 378">
                      <a:extLst>
                        <a:ext uri="{FF2B5EF4-FFF2-40B4-BE49-F238E27FC236}">
                          <a16:creationId xmlns:a16="http://schemas.microsoft.com/office/drawing/2014/main" id="{DBBE2A27-0670-CA44-9C86-907000B4DAD7}"/>
                        </a:ext>
                      </a:extLst>
                    </p:cNvPr>
                    <p:cNvSpPr>
                      <a:spLocks/>
                    </p:cNvSpPr>
                    <p:nvPr/>
                  </p:nvSpPr>
                  <p:spPr bwMode="auto">
                    <a:xfrm rot="10800000">
                      <a:off x="3719"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05" name="Line 379">
                    <a:extLst>
                      <a:ext uri="{FF2B5EF4-FFF2-40B4-BE49-F238E27FC236}">
                        <a16:creationId xmlns:a16="http://schemas.microsoft.com/office/drawing/2014/main" id="{C22E85A1-EEF8-9FCF-BA13-C4D1DC06784B}"/>
                      </a:ext>
                    </a:extLst>
                  </p:cNvPr>
                  <p:cNvSpPr>
                    <a:spLocks noChangeShapeType="1"/>
                  </p:cNvSpPr>
                  <p:nvPr/>
                </p:nvSpPr>
                <p:spPr bwMode="auto">
                  <a:xfrm>
                    <a:off x="3721" y="1784"/>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06" name="Line 380">
                    <a:extLst>
                      <a:ext uri="{FF2B5EF4-FFF2-40B4-BE49-F238E27FC236}">
                        <a16:creationId xmlns:a16="http://schemas.microsoft.com/office/drawing/2014/main" id="{28820489-2427-5927-B9B5-8F07B66B747A}"/>
                      </a:ext>
                    </a:extLst>
                  </p:cNvPr>
                  <p:cNvSpPr>
                    <a:spLocks noChangeShapeType="1"/>
                  </p:cNvSpPr>
                  <p:nvPr/>
                </p:nvSpPr>
                <p:spPr bwMode="auto">
                  <a:xfrm flipH="1">
                    <a:off x="3721"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107" name="Group 381">
                    <a:extLst>
                      <a:ext uri="{FF2B5EF4-FFF2-40B4-BE49-F238E27FC236}">
                        <a16:creationId xmlns:a16="http://schemas.microsoft.com/office/drawing/2014/main" id="{0A8C4B95-0394-57A9-46F9-008065A4E532}"/>
                      </a:ext>
                    </a:extLst>
                  </p:cNvPr>
                  <p:cNvGrpSpPr>
                    <a:grpSpLocks/>
                  </p:cNvGrpSpPr>
                  <p:nvPr/>
                </p:nvGrpSpPr>
                <p:grpSpPr bwMode="auto">
                  <a:xfrm>
                    <a:off x="3817" y="1691"/>
                    <a:ext cx="102" cy="87"/>
                    <a:chOff x="3817" y="1691"/>
                    <a:chExt cx="102" cy="87"/>
                  </a:xfrm>
                </p:grpSpPr>
                <p:sp>
                  <p:nvSpPr>
                    <p:cNvPr id="2129" name="Arc 382">
                      <a:extLst>
                        <a:ext uri="{FF2B5EF4-FFF2-40B4-BE49-F238E27FC236}">
                          <a16:creationId xmlns:a16="http://schemas.microsoft.com/office/drawing/2014/main" id="{5824330C-AE20-C9D9-1B7A-B1570376FA9C}"/>
                        </a:ext>
                      </a:extLst>
                    </p:cNvPr>
                    <p:cNvSpPr>
                      <a:spLocks/>
                    </p:cNvSpPr>
                    <p:nvPr/>
                  </p:nvSpPr>
                  <p:spPr bwMode="auto">
                    <a:xfrm>
                      <a:off x="3867"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30" name="Arc 383">
                      <a:extLst>
                        <a:ext uri="{FF2B5EF4-FFF2-40B4-BE49-F238E27FC236}">
                          <a16:creationId xmlns:a16="http://schemas.microsoft.com/office/drawing/2014/main" id="{CCFCBB3D-9395-2143-EE8A-7A47E136C299}"/>
                        </a:ext>
                      </a:extLst>
                    </p:cNvPr>
                    <p:cNvSpPr>
                      <a:spLocks/>
                    </p:cNvSpPr>
                    <p:nvPr/>
                  </p:nvSpPr>
                  <p:spPr bwMode="auto">
                    <a:xfrm>
                      <a:off x="3817"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08" name="Group 384">
                    <a:extLst>
                      <a:ext uri="{FF2B5EF4-FFF2-40B4-BE49-F238E27FC236}">
                        <a16:creationId xmlns:a16="http://schemas.microsoft.com/office/drawing/2014/main" id="{E8F46CEB-B2F8-8C9E-AD2D-0CDE1F4B3F95}"/>
                      </a:ext>
                    </a:extLst>
                  </p:cNvPr>
                  <p:cNvGrpSpPr>
                    <a:grpSpLocks/>
                  </p:cNvGrpSpPr>
                  <p:nvPr/>
                </p:nvGrpSpPr>
                <p:grpSpPr bwMode="auto">
                  <a:xfrm>
                    <a:off x="3819" y="1939"/>
                    <a:ext cx="97" cy="87"/>
                    <a:chOff x="3819" y="1939"/>
                    <a:chExt cx="97" cy="87"/>
                  </a:xfrm>
                </p:grpSpPr>
                <p:sp>
                  <p:nvSpPr>
                    <p:cNvPr id="2127" name="Arc 385">
                      <a:extLst>
                        <a:ext uri="{FF2B5EF4-FFF2-40B4-BE49-F238E27FC236}">
                          <a16:creationId xmlns:a16="http://schemas.microsoft.com/office/drawing/2014/main" id="{3CB2F278-4CEE-223C-19DC-C3F33B8A554B}"/>
                        </a:ext>
                      </a:extLst>
                    </p:cNvPr>
                    <p:cNvSpPr>
                      <a:spLocks/>
                    </p:cNvSpPr>
                    <p:nvPr/>
                  </p:nvSpPr>
                  <p:spPr bwMode="auto">
                    <a:xfrm rot="10800000">
                      <a:off x="3867"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28" name="Arc 386">
                      <a:extLst>
                        <a:ext uri="{FF2B5EF4-FFF2-40B4-BE49-F238E27FC236}">
                          <a16:creationId xmlns:a16="http://schemas.microsoft.com/office/drawing/2014/main" id="{03B84D87-D475-64D5-93B4-CD4C6CCE8F4B}"/>
                        </a:ext>
                      </a:extLst>
                    </p:cNvPr>
                    <p:cNvSpPr>
                      <a:spLocks/>
                    </p:cNvSpPr>
                    <p:nvPr/>
                  </p:nvSpPr>
                  <p:spPr bwMode="auto">
                    <a:xfrm rot="10800000">
                      <a:off x="3819"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09" name="Line 387">
                    <a:extLst>
                      <a:ext uri="{FF2B5EF4-FFF2-40B4-BE49-F238E27FC236}">
                        <a16:creationId xmlns:a16="http://schemas.microsoft.com/office/drawing/2014/main" id="{AAEC6FAD-A9FA-D716-99C5-9D0642ECE9F3}"/>
                      </a:ext>
                    </a:extLst>
                  </p:cNvPr>
                  <p:cNvSpPr>
                    <a:spLocks noChangeShapeType="1"/>
                  </p:cNvSpPr>
                  <p:nvPr/>
                </p:nvSpPr>
                <p:spPr bwMode="auto">
                  <a:xfrm>
                    <a:off x="3821"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10" name="Line 388">
                    <a:extLst>
                      <a:ext uri="{FF2B5EF4-FFF2-40B4-BE49-F238E27FC236}">
                        <a16:creationId xmlns:a16="http://schemas.microsoft.com/office/drawing/2014/main" id="{09AFD3C6-B2F9-9385-3D32-851E9CCD7D8C}"/>
                      </a:ext>
                    </a:extLst>
                  </p:cNvPr>
                  <p:cNvSpPr>
                    <a:spLocks noChangeShapeType="1"/>
                  </p:cNvSpPr>
                  <p:nvPr/>
                </p:nvSpPr>
                <p:spPr bwMode="auto">
                  <a:xfrm flipH="1">
                    <a:off x="3821"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111" name="Group 389">
                    <a:extLst>
                      <a:ext uri="{FF2B5EF4-FFF2-40B4-BE49-F238E27FC236}">
                        <a16:creationId xmlns:a16="http://schemas.microsoft.com/office/drawing/2014/main" id="{1310EC83-5BA3-E4DE-9E9E-B0319CE45369}"/>
                      </a:ext>
                    </a:extLst>
                  </p:cNvPr>
                  <p:cNvGrpSpPr>
                    <a:grpSpLocks/>
                  </p:cNvGrpSpPr>
                  <p:nvPr/>
                </p:nvGrpSpPr>
                <p:grpSpPr bwMode="auto">
                  <a:xfrm>
                    <a:off x="3913" y="1695"/>
                    <a:ext cx="102" cy="87"/>
                    <a:chOff x="3913" y="1695"/>
                    <a:chExt cx="102" cy="87"/>
                  </a:xfrm>
                </p:grpSpPr>
                <p:sp>
                  <p:nvSpPr>
                    <p:cNvPr id="2125" name="Arc 390">
                      <a:extLst>
                        <a:ext uri="{FF2B5EF4-FFF2-40B4-BE49-F238E27FC236}">
                          <a16:creationId xmlns:a16="http://schemas.microsoft.com/office/drawing/2014/main" id="{FF968AB2-7830-2530-5579-742B920C23E7}"/>
                        </a:ext>
                      </a:extLst>
                    </p:cNvPr>
                    <p:cNvSpPr>
                      <a:spLocks/>
                    </p:cNvSpPr>
                    <p:nvPr/>
                  </p:nvSpPr>
                  <p:spPr bwMode="auto">
                    <a:xfrm>
                      <a:off x="3963"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26" name="Arc 391">
                      <a:extLst>
                        <a:ext uri="{FF2B5EF4-FFF2-40B4-BE49-F238E27FC236}">
                          <a16:creationId xmlns:a16="http://schemas.microsoft.com/office/drawing/2014/main" id="{F919126E-8DAA-8378-6D6D-554954E007C4}"/>
                        </a:ext>
                      </a:extLst>
                    </p:cNvPr>
                    <p:cNvSpPr>
                      <a:spLocks/>
                    </p:cNvSpPr>
                    <p:nvPr/>
                  </p:nvSpPr>
                  <p:spPr bwMode="auto">
                    <a:xfrm>
                      <a:off x="3913"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12" name="Group 392">
                    <a:extLst>
                      <a:ext uri="{FF2B5EF4-FFF2-40B4-BE49-F238E27FC236}">
                        <a16:creationId xmlns:a16="http://schemas.microsoft.com/office/drawing/2014/main" id="{84E234E2-A994-2E7B-C189-BCBE8CBA62F6}"/>
                      </a:ext>
                    </a:extLst>
                  </p:cNvPr>
                  <p:cNvGrpSpPr>
                    <a:grpSpLocks/>
                  </p:cNvGrpSpPr>
                  <p:nvPr/>
                </p:nvGrpSpPr>
                <p:grpSpPr bwMode="auto">
                  <a:xfrm>
                    <a:off x="3915" y="1943"/>
                    <a:ext cx="97" cy="87"/>
                    <a:chOff x="3915" y="1943"/>
                    <a:chExt cx="97" cy="87"/>
                  </a:xfrm>
                </p:grpSpPr>
                <p:sp>
                  <p:nvSpPr>
                    <p:cNvPr id="2123" name="Arc 393">
                      <a:extLst>
                        <a:ext uri="{FF2B5EF4-FFF2-40B4-BE49-F238E27FC236}">
                          <a16:creationId xmlns:a16="http://schemas.microsoft.com/office/drawing/2014/main" id="{080BC34F-B6EC-BF23-1FC1-B5860D12BF36}"/>
                        </a:ext>
                      </a:extLst>
                    </p:cNvPr>
                    <p:cNvSpPr>
                      <a:spLocks/>
                    </p:cNvSpPr>
                    <p:nvPr/>
                  </p:nvSpPr>
                  <p:spPr bwMode="auto">
                    <a:xfrm rot="10800000">
                      <a:off x="3963"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24" name="Arc 394">
                      <a:extLst>
                        <a:ext uri="{FF2B5EF4-FFF2-40B4-BE49-F238E27FC236}">
                          <a16:creationId xmlns:a16="http://schemas.microsoft.com/office/drawing/2014/main" id="{DEABAD4E-24BD-7A0E-BFF7-BC1A215C9AA4}"/>
                        </a:ext>
                      </a:extLst>
                    </p:cNvPr>
                    <p:cNvSpPr>
                      <a:spLocks/>
                    </p:cNvSpPr>
                    <p:nvPr/>
                  </p:nvSpPr>
                  <p:spPr bwMode="auto">
                    <a:xfrm rot="10800000">
                      <a:off x="3915"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13" name="Line 395">
                    <a:extLst>
                      <a:ext uri="{FF2B5EF4-FFF2-40B4-BE49-F238E27FC236}">
                        <a16:creationId xmlns:a16="http://schemas.microsoft.com/office/drawing/2014/main" id="{0DEAE916-5D0C-E085-C569-39338663A776}"/>
                      </a:ext>
                    </a:extLst>
                  </p:cNvPr>
                  <p:cNvSpPr>
                    <a:spLocks noChangeShapeType="1"/>
                  </p:cNvSpPr>
                  <p:nvPr/>
                </p:nvSpPr>
                <p:spPr bwMode="auto">
                  <a:xfrm>
                    <a:off x="3917" y="1784"/>
                    <a:ext cx="83" cy="1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14" name="Line 396">
                    <a:extLst>
                      <a:ext uri="{FF2B5EF4-FFF2-40B4-BE49-F238E27FC236}">
                        <a16:creationId xmlns:a16="http://schemas.microsoft.com/office/drawing/2014/main" id="{2B14FD0E-9062-3BFA-0505-1B82A5705D3B}"/>
                      </a:ext>
                    </a:extLst>
                  </p:cNvPr>
                  <p:cNvSpPr>
                    <a:spLocks noChangeShapeType="1"/>
                  </p:cNvSpPr>
                  <p:nvPr/>
                </p:nvSpPr>
                <p:spPr bwMode="auto">
                  <a:xfrm flipH="1">
                    <a:off x="3917" y="1784"/>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115" name="Group 397">
                    <a:extLst>
                      <a:ext uri="{FF2B5EF4-FFF2-40B4-BE49-F238E27FC236}">
                        <a16:creationId xmlns:a16="http://schemas.microsoft.com/office/drawing/2014/main" id="{4F112052-BCF8-50A2-5895-5126CF62E4BF}"/>
                      </a:ext>
                    </a:extLst>
                  </p:cNvPr>
                  <p:cNvGrpSpPr>
                    <a:grpSpLocks/>
                  </p:cNvGrpSpPr>
                  <p:nvPr/>
                </p:nvGrpSpPr>
                <p:grpSpPr bwMode="auto">
                  <a:xfrm>
                    <a:off x="4009" y="1691"/>
                    <a:ext cx="102" cy="87"/>
                    <a:chOff x="4009" y="1691"/>
                    <a:chExt cx="102" cy="87"/>
                  </a:xfrm>
                </p:grpSpPr>
                <p:sp>
                  <p:nvSpPr>
                    <p:cNvPr id="2121" name="Arc 398">
                      <a:extLst>
                        <a:ext uri="{FF2B5EF4-FFF2-40B4-BE49-F238E27FC236}">
                          <a16:creationId xmlns:a16="http://schemas.microsoft.com/office/drawing/2014/main" id="{698A6963-1619-A567-E0DA-5492214925A8}"/>
                        </a:ext>
                      </a:extLst>
                    </p:cNvPr>
                    <p:cNvSpPr>
                      <a:spLocks/>
                    </p:cNvSpPr>
                    <p:nvPr/>
                  </p:nvSpPr>
                  <p:spPr bwMode="auto">
                    <a:xfrm>
                      <a:off x="4059"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22" name="Arc 399">
                      <a:extLst>
                        <a:ext uri="{FF2B5EF4-FFF2-40B4-BE49-F238E27FC236}">
                          <a16:creationId xmlns:a16="http://schemas.microsoft.com/office/drawing/2014/main" id="{A5122C3C-3487-5D4D-46CF-3B69B90C135D}"/>
                        </a:ext>
                      </a:extLst>
                    </p:cNvPr>
                    <p:cNvSpPr>
                      <a:spLocks/>
                    </p:cNvSpPr>
                    <p:nvPr/>
                  </p:nvSpPr>
                  <p:spPr bwMode="auto">
                    <a:xfrm>
                      <a:off x="4009"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116" name="Group 400">
                    <a:extLst>
                      <a:ext uri="{FF2B5EF4-FFF2-40B4-BE49-F238E27FC236}">
                        <a16:creationId xmlns:a16="http://schemas.microsoft.com/office/drawing/2014/main" id="{3B6DA0B8-CC6D-1016-5065-CEACDA16B169}"/>
                      </a:ext>
                    </a:extLst>
                  </p:cNvPr>
                  <p:cNvGrpSpPr>
                    <a:grpSpLocks/>
                  </p:cNvGrpSpPr>
                  <p:nvPr/>
                </p:nvGrpSpPr>
                <p:grpSpPr bwMode="auto">
                  <a:xfrm>
                    <a:off x="4011" y="1939"/>
                    <a:ext cx="97" cy="87"/>
                    <a:chOff x="4011" y="1939"/>
                    <a:chExt cx="97" cy="87"/>
                  </a:xfrm>
                </p:grpSpPr>
                <p:sp>
                  <p:nvSpPr>
                    <p:cNvPr id="2119" name="Arc 401">
                      <a:extLst>
                        <a:ext uri="{FF2B5EF4-FFF2-40B4-BE49-F238E27FC236}">
                          <a16:creationId xmlns:a16="http://schemas.microsoft.com/office/drawing/2014/main" id="{EB021D03-78B6-5ACE-5BA3-A8C641893CE4}"/>
                        </a:ext>
                      </a:extLst>
                    </p:cNvPr>
                    <p:cNvSpPr>
                      <a:spLocks/>
                    </p:cNvSpPr>
                    <p:nvPr/>
                  </p:nvSpPr>
                  <p:spPr bwMode="auto">
                    <a:xfrm rot="10800000">
                      <a:off x="4059"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120" name="Arc 402">
                      <a:extLst>
                        <a:ext uri="{FF2B5EF4-FFF2-40B4-BE49-F238E27FC236}">
                          <a16:creationId xmlns:a16="http://schemas.microsoft.com/office/drawing/2014/main" id="{ADC907DE-D2C4-A4C2-8C31-2F5AAE4A03C2}"/>
                        </a:ext>
                      </a:extLst>
                    </p:cNvPr>
                    <p:cNvSpPr>
                      <a:spLocks/>
                    </p:cNvSpPr>
                    <p:nvPr/>
                  </p:nvSpPr>
                  <p:spPr bwMode="auto">
                    <a:xfrm rot="10800000">
                      <a:off x="4011"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117" name="Line 403">
                    <a:extLst>
                      <a:ext uri="{FF2B5EF4-FFF2-40B4-BE49-F238E27FC236}">
                        <a16:creationId xmlns:a16="http://schemas.microsoft.com/office/drawing/2014/main" id="{686EFDF0-2DD5-67A9-6B59-ACE63468F7B2}"/>
                      </a:ext>
                    </a:extLst>
                  </p:cNvPr>
                  <p:cNvSpPr>
                    <a:spLocks noChangeShapeType="1"/>
                  </p:cNvSpPr>
                  <p:nvPr/>
                </p:nvSpPr>
                <p:spPr bwMode="auto">
                  <a:xfrm>
                    <a:off x="4013" y="1780"/>
                    <a:ext cx="87"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118" name="Line 404">
                    <a:extLst>
                      <a:ext uri="{FF2B5EF4-FFF2-40B4-BE49-F238E27FC236}">
                        <a16:creationId xmlns:a16="http://schemas.microsoft.com/office/drawing/2014/main" id="{ABD62BCE-90DF-9023-51C9-E85E18A740D3}"/>
                      </a:ext>
                    </a:extLst>
                  </p:cNvPr>
                  <p:cNvSpPr>
                    <a:spLocks noChangeShapeType="1"/>
                  </p:cNvSpPr>
                  <p:nvPr/>
                </p:nvSpPr>
                <p:spPr bwMode="auto">
                  <a:xfrm flipH="1">
                    <a:off x="4013" y="1780"/>
                    <a:ext cx="95" cy="14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2047" name="Group 405">
                  <a:extLst>
                    <a:ext uri="{FF2B5EF4-FFF2-40B4-BE49-F238E27FC236}">
                      <a16:creationId xmlns:a16="http://schemas.microsoft.com/office/drawing/2014/main" id="{7ECCA7A9-7DF2-1CD1-8370-45B4B66E0E7D}"/>
                    </a:ext>
                  </a:extLst>
                </p:cNvPr>
                <p:cNvGrpSpPr>
                  <a:grpSpLocks/>
                </p:cNvGrpSpPr>
                <p:nvPr/>
              </p:nvGrpSpPr>
              <p:grpSpPr bwMode="auto">
                <a:xfrm>
                  <a:off x="4046" y="1712"/>
                  <a:ext cx="97" cy="78"/>
                  <a:chOff x="4105" y="1691"/>
                  <a:chExt cx="102" cy="87"/>
                </a:xfrm>
              </p:grpSpPr>
              <p:sp>
                <p:nvSpPr>
                  <p:cNvPr id="2093" name="Arc 406">
                    <a:extLst>
                      <a:ext uri="{FF2B5EF4-FFF2-40B4-BE49-F238E27FC236}">
                        <a16:creationId xmlns:a16="http://schemas.microsoft.com/office/drawing/2014/main" id="{4DD31B73-F92F-49B2-61E0-FCD821AEEA6E}"/>
                      </a:ext>
                    </a:extLst>
                  </p:cNvPr>
                  <p:cNvSpPr>
                    <a:spLocks/>
                  </p:cNvSpPr>
                  <p:nvPr/>
                </p:nvSpPr>
                <p:spPr bwMode="auto">
                  <a:xfrm>
                    <a:off x="4155"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94" name="Arc 407">
                    <a:extLst>
                      <a:ext uri="{FF2B5EF4-FFF2-40B4-BE49-F238E27FC236}">
                        <a16:creationId xmlns:a16="http://schemas.microsoft.com/office/drawing/2014/main" id="{69E27B1D-A67A-67F6-2E13-EBD99C93CFEE}"/>
                      </a:ext>
                    </a:extLst>
                  </p:cNvPr>
                  <p:cNvSpPr>
                    <a:spLocks/>
                  </p:cNvSpPr>
                  <p:nvPr/>
                </p:nvSpPr>
                <p:spPr bwMode="auto">
                  <a:xfrm>
                    <a:off x="4105"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048" name="Group 408">
                  <a:extLst>
                    <a:ext uri="{FF2B5EF4-FFF2-40B4-BE49-F238E27FC236}">
                      <a16:creationId xmlns:a16="http://schemas.microsoft.com/office/drawing/2014/main" id="{05E325E5-2164-B504-83F4-33B71C2C957D}"/>
                    </a:ext>
                  </a:extLst>
                </p:cNvPr>
                <p:cNvGrpSpPr>
                  <a:grpSpLocks/>
                </p:cNvGrpSpPr>
                <p:nvPr/>
              </p:nvGrpSpPr>
              <p:grpSpPr bwMode="auto">
                <a:xfrm>
                  <a:off x="4048" y="1936"/>
                  <a:ext cx="92" cy="79"/>
                  <a:chOff x="4107" y="1939"/>
                  <a:chExt cx="97" cy="87"/>
                </a:xfrm>
              </p:grpSpPr>
              <p:sp>
                <p:nvSpPr>
                  <p:cNvPr id="2091" name="Arc 409">
                    <a:extLst>
                      <a:ext uri="{FF2B5EF4-FFF2-40B4-BE49-F238E27FC236}">
                        <a16:creationId xmlns:a16="http://schemas.microsoft.com/office/drawing/2014/main" id="{D7578DDA-105A-0BF3-2EF6-240E23A362C1}"/>
                      </a:ext>
                    </a:extLst>
                  </p:cNvPr>
                  <p:cNvSpPr>
                    <a:spLocks/>
                  </p:cNvSpPr>
                  <p:nvPr/>
                </p:nvSpPr>
                <p:spPr bwMode="auto">
                  <a:xfrm rot="10800000">
                    <a:off x="4155"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92" name="Arc 410">
                    <a:extLst>
                      <a:ext uri="{FF2B5EF4-FFF2-40B4-BE49-F238E27FC236}">
                        <a16:creationId xmlns:a16="http://schemas.microsoft.com/office/drawing/2014/main" id="{CD944AB7-C591-09DE-B60C-C210CFE2A17D}"/>
                      </a:ext>
                    </a:extLst>
                  </p:cNvPr>
                  <p:cNvSpPr>
                    <a:spLocks/>
                  </p:cNvSpPr>
                  <p:nvPr/>
                </p:nvSpPr>
                <p:spPr bwMode="auto">
                  <a:xfrm rot="10800000">
                    <a:off x="4107"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049" name="Line 411">
                  <a:extLst>
                    <a:ext uri="{FF2B5EF4-FFF2-40B4-BE49-F238E27FC236}">
                      <a16:creationId xmlns:a16="http://schemas.microsoft.com/office/drawing/2014/main" id="{4AF24815-8657-B234-2EC2-0F93435AC5B3}"/>
                    </a:ext>
                  </a:extLst>
                </p:cNvPr>
                <p:cNvSpPr>
                  <a:spLocks noChangeShapeType="1"/>
                </p:cNvSpPr>
                <p:nvPr/>
              </p:nvSpPr>
              <p:spPr bwMode="auto">
                <a:xfrm>
                  <a:off x="4050" y="1792"/>
                  <a:ext cx="83"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50" name="Line 412">
                  <a:extLst>
                    <a:ext uri="{FF2B5EF4-FFF2-40B4-BE49-F238E27FC236}">
                      <a16:creationId xmlns:a16="http://schemas.microsoft.com/office/drawing/2014/main" id="{46D8E5CD-3CF5-5396-9153-FD11FDF102A2}"/>
                    </a:ext>
                  </a:extLst>
                </p:cNvPr>
                <p:cNvSpPr>
                  <a:spLocks noChangeShapeType="1"/>
                </p:cNvSpPr>
                <p:nvPr/>
              </p:nvSpPr>
              <p:spPr bwMode="auto">
                <a:xfrm flipH="1">
                  <a:off x="4050" y="1792"/>
                  <a:ext cx="90"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051" name="Group 413">
                  <a:extLst>
                    <a:ext uri="{FF2B5EF4-FFF2-40B4-BE49-F238E27FC236}">
                      <a16:creationId xmlns:a16="http://schemas.microsoft.com/office/drawing/2014/main" id="{0D304A2D-5967-F147-8E3A-64547A59E91A}"/>
                    </a:ext>
                  </a:extLst>
                </p:cNvPr>
                <p:cNvGrpSpPr>
                  <a:grpSpLocks/>
                </p:cNvGrpSpPr>
                <p:nvPr/>
              </p:nvGrpSpPr>
              <p:grpSpPr bwMode="auto">
                <a:xfrm>
                  <a:off x="4137" y="1715"/>
                  <a:ext cx="97" cy="79"/>
                  <a:chOff x="4201" y="1695"/>
                  <a:chExt cx="102" cy="87"/>
                </a:xfrm>
              </p:grpSpPr>
              <p:sp>
                <p:nvSpPr>
                  <p:cNvPr id="2089" name="Arc 414">
                    <a:extLst>
                      <a:ext uri="{FF2B5EF4-FFF2-40B4-BE49-F238E27FC236}">
                        <a16:creationId xmlns:a16="http://schemas.microsoft.com/office/drawing/2014/main" id="{9823D78C-4CB7-F521-CF2E-1A736A25C1D2}"/>
                      </a:ext>
                    </a:extLst>
                  </p:cNvPr>
                  <p:cNvSpPr>
                    <a:spLocks/>
                  </p:cNvSpPr>
                  <p:nvPr/>
                </p:nvSpPr>
                <p:spPr bwMode="auto">
                  <a:xfrm>
                    <a:off x="4251" y="1695"/>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90" name="Arc 415">
                    <a:extLst>
                      <a:ext uri="{FF2B5EF4-FFF2-40B4-BE49-F238E27FC236}">
                        <a16:creationId xmlns:a16="http://schemas.microsoft.com/office/drawing/2014/main" id="{9C296ED2-1BE4-2D0A-28A8-CFAC978BCCF3}"/>
                      </a:ext>
                    </a:extLst>
                  </p:cNvPr>
                  <p:cNvSpPr>
                    <a:spLocks/>
                  </p:cNvSpPr>
                  <p:nvPr/>
                </p:nvSpPr>
                <p:spPr bwMode="auto">
                  <a:xfrm>
                    <a:off x="4201" y="1695"/>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052" name="Group 416">
                  <a:extLst>
                    <a:ext uri="{FF2B5EF4-FFF2-40B4-BE49-F238E27FC236}">
                      <a16:creationId xmlns:a16="http://schemas.microsoft.com/office/drawing/2014/main" id="{FFF18A0B-247B-61E4-7DCE-63AD6F67550E}"/>
                    </a:ext>
                  </a:extLst>
                </p:cNvPr>
                <p:cNvGrpSpPr>
                  <a:grpSpLocks/>
                </p:cNvGrpSpPr>
                <p:nvPr/>
              </p:nvGrpSpPr>
              <p:grpSpPr bwMode="auto">
                <a:xfrm>
                  <a:off x="4139" y="1940"/>
                  <a:ext cx="93" cy="79"/>
                  <a:chOff x="4203" y="1943"/>
                  <a:chExt cx="97" cy="87"/>
                </a:xfrm>
              </p:grpSpPr>
              <p:sp>
                <p:nvSpPr>
                  <p:cNvPr id="2087" name="Arc 417">
                    <a:extLst>
                      <a:ext uri="{FF2B5EF4-FFF2-40B4-BE49-F238E27FC236}">
                        <a16:creationId xmlns:a16="http://schemas.microsoft.com/office/drawing/2014/main" id="{13D8E0A8-0C3D-0A7A-DDA1-3CE728124FE7}"/>
                      </a:ext>
                    </a:extLst>
                  </p:cNvPr>
                  <p:cNvSpPr>
                    <a:spLocks/>
                  </p:cNvSpPr>
                  <p:nvPr/>
                </p:nvSpPr>
                <p:spPr bwMode="auto">
                  <a:xfrm rot="10800000">
                    <a:off x="4251" y="1943"/>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88" name="Arc 418">
                    <a:extLst>
                      <a:ext uri="{FF2B5EF4-FFF2-40B4-BE49-F238E27FC236}">
                        <a16:creationId xmlns:a16="http://schemas.microsoft.com/office/drawing/2014/main" id="{538C9AC7-BDF0-7B04-256B-997D02D2F82E}"/>
                      </a:ext>
                    </a:extLst>
                  </p:cNvPr>
                  <p:cNvSpPr>
                    <a:spLocks/>
                  </p:cNvSpPr>
                  <p:nvPr/>
                </p:nvSpPr>
                <p:spPr bwMode="auto">
                  <a:xfrm rot="10800000">
                    <a:off x="4203" y="1943"/>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053" name="Line 419">
                  <a:extLst>
                    <a:ext uri="{FF2B5EF4-FFF2-40B4-BE49-F238E27FC236}">
                      <a16:creationId xmlns:a16="http://schemas.microsoft.com/office/drawing/2014/main" id="{AAF85F43-7549-096B-B234-76B5CFB75D53}"/>
                    </a:ext>
                  </a:extLst>
                </p:cNvPr>
                <p:cNvSpPr>
                  <a:spLocks noChangeShapeType="1"/>
                </p:cNvSpPr>
                <p:nvPr/>
              </p:nvSpPr>
              <p:spPr bwMode="auto">
                <a:xfrm>
                  <a:off x="4141" y="1796"/>
                  <a:ext cx="79" cy="13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54" name="Line 420">
                  <a:extLst>
                    <a:ext uri="{FF2B5EF4-FFF2-40B4-BE49-F238E27FC236}">
                      <a16:creationId xmlns:a16="http://schemas.microsoft.com/office/drawing/2014/main" id="{A644E63B-484A-9858-0D2B-8534799DBB5C}"/>
                    </a:ext>
                  </a:extLst>
                </p:cNvPr>
                <p:cNvSpPr>
                  <a:spLocks noChangeShapeType="1"/>
                </p:cNvSpPr>
                <p:nvPr/>
              </p:nvSpPr>
              <p:spPr bwMode="auto">
                <a:xfrm flipH="1">
                  <a:off x="4141" y="1796"/>
                  <a:ext cx="91"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055" name="Group 421">
                  <a:extLst>
                    <a:ext uri="{FF2B5EF4-FFF2-40B4-BE49-F238E27FC236}">
                      <a16:creationId xmlns:a16="http://schemas.microsoft.com/office/drawing/2014/main" id="{872A55D3-8709-182E-3BED-C50C95B3D247}"/>
                    </a:ext>
                  </a:extLst>
                </p:cNvPr>
                <p:cNvGrpSpPr>
                  <a:grpSpLocks/>
                </p:cNvGrpSpPr>
                <p:nvPr/>
              </p:nvGrpSpPr>
              <p:grpSpPr bwMode="auto">
                <a:xfrm>
                  <a:off x="4229" y="1712"/>
                  <a:ext cx="97" cy="78"/>
                  <a:chOff x="4297" y="1691"/>
                  <a:chExt cx="102" cy="87"/>
                </a:xfrm>
              </p:grpSpPr>
              <p:sp>
                <p:nvSpPr>
                  <p:cNvPr id="2085" name="Arc 422">
                    <a:extLst>
                      <a:ext uri="{FF2B5EF4-FFF2-40B4-BE49-F238E27FC236}">
                        <a16:creationId xmlns:a16="http://schemas.microsoft.com/office/drawing/2014/main" id="{740203F0-FA36-B137-43F8-72CF7057F94B}"/>
                      </a:ext>
                    </a:extLst>
                  </p:cNvPr>
                  <p:cNvSpPr>
                    <a:spLocks/>
                  </p:cNvSpPr>
                  <p:nvPr/>
                </p:nvSpPr>
                <p:spPr bwMode="auto">
                  <a:xfrm>
                    <a:off x="4347"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86" name="Arc 423">
                    <a:extLst>
                      <a:ext uri="{FF2B5EF4-FFF2-40B4-BE49-F238E27FC236}">
                        <a16:creationId xmlns:a16="http://schemas.microsoft.com/office/drawing/2014/main" id="{6E602DDA-CA63-64D4-B601-4198E35B0D8F}"/>
                      </a:ext>
                    </a:extLst>
                  </p:cNvPr>
                  <p:cNvSpPr>
                    <a:spLocks/>
                  </p:cNvSpPr>
                  <p:nvPr/>
                </p:nvSpPr>
                <p:spPr bwMode="auto">
                  <a:xfrm>
                    <a:off x="4297"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056" name="Group 424">
                  <a:extLst>
                    <a:ext uri="{FF2B5EF4-FFF2-40B4-BE49-F238E27FC236}">
                      <a16:creationId xmlns:a16="http://schemas.microsoft.com/office/drawing/2014/main" id="{35094BA2-39C2-33CC-A895-F3C572C37E90}"/>
                    </a:ext>
                  </a:extLst>
                </p:cNvPr>
                <p:cNvGrpSpPr>
                  <a:grpSpLocks/>
                </p:cNvGrpSpPr>
                <p:nvPr/>
              </p:nvGrpSpPr>
              <p:grpSpPr bwMode="auto">
                <a:xfrm>
                  <a:off x="4231" y="1936"/>
                  <a:ext cx="92" cy="79"/>
                  <a:chOff x="4299" y="1939"/>
                  <a:chExt cx="97" cy="87"/>
                </a:xfrm>
              </p:grpSpPr>
              <p:sp>
                <p:nvSpPr>
                  <p:cNvPr id="2083" name="Arc 425">
                    <a:extLst>
                      <a:ext uri="{FF2B5EF4-FFF2-40B4-BE49-F238E27FC236}">
                        <a16:creationId xmlns:a16="http://schemas.microsoft.com/office/drawing/2014/main" id="{06E733E0-693D-8B2A-9C0C-2E6148276BB2}"/>
                      </a:ext>
                    </a:extLst>
                  </p:cNvPr>
                  <p:cNvSpPr>
                    <a:spLocks/>
                  </p:cNvSpPr>
                  <p:nvPr/>
                </p:nvSpPr>
                <p:spPr bwMode="auto">
                  <a:xfrm rot="10800000">
                    <a:off x="4347"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84" name="Arc 426">
                    <a:extLst>
                      <a:ext uri="{FF2B5EF4-FFF2-40B4-BE49-F238E27FC236}">
                        <a16:creationId xmlns:a16="http://schemas.microsoft.com/office/drawing/2014/main" id="{6B70130D-B829-BFFE-1372-E902909B8BEC}"/>
                      </a:ext>
                    </a:extLst>
                  </p:cNvPr>
                  <p:cNvSpPr>
                    <a:spLocks/>
                  </p:cNvSpPr>
                  <p:nvPr/>
                </p:nvSpPr>
                <p:spPr bwMode="auto">
                  <a:xfrm rot="10800000">
                    <a:off x="4299"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057" name="Line 427">
                  <a:extLst>
                    <a:ext uri="{FF2B5EF4-FFF2-40B4-BE49-F238E27FC236}">
                      <a16:creationId xmlns:a16="http://schemas.microsoft.com/office/drawing/2014/main" id="{7F874901-635F-0CCF-048B-42770DC241BC}"/>
                    </a:ext>
                  </a:extLst>
                </p:cNvPr>
                <p:cNvSpPr>
                  <a:spLocks noChangeShapeType="1"/>
                </p:cNvSpPr>
                <p:nvPr/>
              </p:nvSpPr>
              <p:spPr bwMode="auto">
                <a:xfrm>
                  <a:off x="4232" y="1792"/>
                  <a:ext cx="83"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58" name="Line 428">
                  <a:extLst>
                    <a:ext uri="{FF2B5EF4-FFF2-40B4-BE49-F238E27FC236}">
                      <a16:creationId xmlns:a16="http://schemas.microsoft.com/office/drawing/2014/main" id="{D5EE71DE-D5E0-B007-F888-1D010D419EBF}"/>
                    </a:ext>
                  </a:extLst>
                </p:cNvPr>
                <p:cNvSpPr>
                  <a:spLocks noChangeShapeType="1"/>
                </p:cNvSpPr>
                <p:nvPr/>
              </p:nvSpPr>
              <p:spPr bwMode="auto">
                <a:xfrm flipH="1">
                  <a:off x="4232" y="1792"/>
                  <a:ext cx="91"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059" name="Group 429">
                  <a:extLst>
                    <a:ext uri="{FF2B5EF4-FFF2-40B4-BE49-F238E27FC236}">
                      <a16:creationId xmlns:a16="http://schemas.microsoft.com/office/drawing/2014/main" id="{D0F2B26C-6FA5-B231-F1AE-9D55E725D759}"/>
                    </a:ext>
                  </a:extLst>
                </p:cNvPr>
                <p:cNvGrpSpPr>
                  <a:grpSpLocks/>
                </p:cNvGrpSpPr>
                <p:nvPr/>
              </p:nvGrpSpPr>
              <p:grpSpPr bwMode="auto">
                <a:xfrm>
                  <a:off x="4324" y="1708"/>
                  <a:ext cx="97" cy="79"/>
                  <a:chOff x="4397" y="1687"/>
                  <a:chExt cx="102" cy="87"/>
                </a:xfrm>
              </p:grpSpPr>
              <p:sp>
                <p:nvSpPr>
                  <p:cNvPr id="2081" name="Arc 430">
                    <a:extLst>
                      <a:ext uri="{FF2B5EF4-FFF2-40B4-BE49-F238E27FC236}">
                        <a16:creationId xmlns:a16="http://schemas.microsoft.com/office/drawing/2014/main" id="{0B0EDE0F-33FE-2176-6ED1-4F8146E702DA}"/>
                      </a:ext>
                    </a:extLst>
                  </p:cNvPr>
                  <p:cNvSpPr>
                    <a:spLocks/>
                  </p:cNvSpPr>
                  <p:nvPr/>
                </p:nvSpPr>
                <p:spPr bwMode="auto">
                  <a:xfrm>
                    <a:off x="4447" y="1687"/>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82" name="Arc 431">
                    <a:extLst>
                      <a:ext uri="{FF2B5EF4-FFF2-40B4-BE49-F238E27FC236}">
                        <a16:creationId xmlns:a16="http://schemas.microsoft.com/office/drawing/2014/main" id="{4C265F1B-2EC7-450B-31BA-0F7F8E276320}"/>
                      </a:ext>
                    </a:extLst>
                  </p:cNvPr>
                  <p:cNvSpPr>
                    <a:spLocks/>
                  </p:cNvSpPr>
                  <p:nvPr/>
                </p:nvSpPr>
                <p:spPr bwMode="auto">
                  <a:xfrm>
                    <a:off x="4397" y="1687"/>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060" name="Group 432">
                  <a:extLst>
                    <a:ext uri="{FF2B5EF4-FFF2-40B4-BE49-F238E27FC236}">
                      <a16:creationId xmlns:a16="http://schemas.microsoft.com/office/drawing/2014/main" id="{3DB88C8C-0737-D5B4-977B-3C28D8B9B3D7}"/>
                    </a:ext>
                  </a:extLst>
                </p:cNvPr>
                <p:cNvGrpSpPr>
                  <a:grpSpLocks/>
                </p:cNvGrpSpPr>
                <p:nvPr/>
              </p:nvGrpSpPr>
              <p:grpSpPr bwMode="auto">
                <a:xfrm>
                  <a:off x="4326" y="1933"/>
                  <a:ext cx="92" cy="79"/>
                  <a:chOff x="4399" y="1935"/>
                  <a:chExt cx="97" cy="87"/>
                </a:xfrm>
              </p:grpSpPr>
              <p:sp>
                <p:nvSpPr>
                  <p:cNvPr id="2079" name="Arc 433">
                    <a:extLst>
                      <a:ext uri="{FF2B5EF4-FFF2-40B4-BE49-F238E27FC236}">
                        <a16:creationId xmlns:a16="http://schemas.microsoft.com/office/drawing/2014/main" id="{03DE755D-63CC-9556-2BC3-5BD6A4A8591E}"/>
                      </a:ext>
                    </a:extLst>
                  </p:cNvPr>
                  <p:cNvSpPr>
                    <a:spLocks/>
                  </p:cNvSpPr>
                  <p:nvPr/>
                </p:nvSpPr>
                <p:spPr bwMode="auto">
                  <a:xfrm rot="10800000">
                    <a:off x="4447" y="1935"/>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80" name="Arc 434">
                    <a:extLst>
                      <a:ext uri="{FF2B5EF4-FFF2-40B4-BE49-F238E27FC236}">
                        <a16:creationId xmlns:a16="http://schemas.microsoft.com/office/drawing/2014/main" id="{D1EB1922-0917-C2BA-AC97-BA13A06EE8A2}"/>
                      </a:ext>
                    </a:extLst>
                  </p:cNvPr>
                  <p:cNvSpPr>
                    <a:spLocks/>
                  </p:cNvSpPr>
                  <p:nvPr/>
                </p:nvSpPr>
                <p:spPr bwMode="auto">
                  <a:xfrm rot="10800000">
                    <a:off x="4399" y="1935"/>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061" name="Line 435">
                  <a:extLst>
                    <a:ext uri="{FF2B5EF4-FFF2-40B4-BE49-F238E27FC236}">
                      <a16:creationId xmlns:a16="http://schemas.microsoft.com/office/drawing/2014/main" id="{D60497F2-8D2C-DE07-A7FA-467245AB8DDD}"/>
                    </a:ext>
                  </a:extLst>
                </p:cNvPr>
                <p:cNvSpPr>
                  <a:spLocks noChangeShapeType="1"/>
                </p:cNvSpPr>
                <p:nvPr/>
              </p:nvSpPr>
              <p:spPr bwMode="auto">
                <a:xfrm>
                  <a:off x="4328" y="1789"/>
                  <a:ext cx="82"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62" name="Line 436">
                  <a:extLst>
                    <a:ext uri="{FF2B5EF4-FFF2-40B4-BE49-F238E27FC236}">
                      <a16:creationId xmlns:a16="http://schemas.microsoft.com/office/drawing/2014/main" id="{97A3B0D4-5F64-1FBF-48EC-29C33B9C9643}"/>
                    </a:ext>
                  </a:extLst>
                </p:cNvPr>
                <p:cNvSpPr>
                  <a:spLocks noChangeShapeType="1"/>
                </p:cNvSpPr>
                <p:nvPr/>
              </p:nvSpPr>
              <p:spPr bwMode="auto">
                <a:xfrm flipH="1">
                  <a:off x="4328" y="1789"/>
                  <a:ext cx="90"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063" name="Group 437">
                  <a:extLst>
                    <a:ext uri="{FF2B5EF4-FFF2-40B4-BE49-F238E27FC236}">
                      <a16:creationId xmlns:a16="http://schemas.microsoft.com/office/drawing/2014/main" id="{57933900-7E14-C815-FE5A-F7B28D1BA18D}"/>
                    </a:ext>
                  </a:extLst>
                </p:cNvPr>
                <p:cNvGrpSpPr>
                  <a:grpSpLocks/>
                </p:cNvGrpSpPr>
                <p:nvPr/>
              </p:nvGrpSpPr>
              <p:grpSpPr bwMode="auto">
                <a:xfrm>
                  <a:off x="4415" y="1712"/>
                  <a:ext cx="97" cy="78"/>
                  <a:chOff x="4493" y="1691"/>
                  <a:chExt cx="102" cy="87"/>
                </a:xfrm>
              </p:grpSpPr>
              <p:sp>
                <p:nvSpPr>
                  <p:cNvPr id="2077" name="Arc 438">
                    <a:extLst>
                      <a:ext uri="{FF2B5EF4-FFF2-40B4-BE49-F238E27FC236}">
                        <a16:creationId xmlns:a16="http://schemas.microsoft.com/office/drawing/2014/main" id="{484E5E22-84DD-87B2-DF6C-A0A95703E09B}"/>
                      </a:ext>
                    </a:extLst>
                  </p:cNvPr>
                  <p:cNvSpPr>
                    <a:spLocks/>
                  </p:cNvSpPr>
                  <p:nvPr/>
                </p:nvSpPr>
                <p:spPr bwMode="auto">
                  <a:xfrm>
                    <a:off x="4543" y="1691"/>
                    <a:ext cx="52" cy="87"/>
                  </a:xfrm>
                  <a:custGeom>
                    <a:avLst/>
                    <a:gdLst>
                      <a:gd name="T0" fmla="*/ 0 w 22920"/>
                      <a:gd name="T1" fmla="*/ 0 h 21600"/>
                      <a:gd name="T2" fmla="*/ 0 w 22920"/>
                      <a:gd name="T3" fmla="*/ 0 h 21600"/>
                      <a:gd name="T4" fmla="*/ 0 w 22920"/>
                      <a:gd name="T5" fmla="*/ 0 h 21600"/>
                      <a:gd name="T6" fmla="*/ 0 60000 65536"/>
                      <a:gd name="T7" fmla="*/ 0 60000 65536"/>
                      <a:gd name="T8" fmla="*/ 0 60000 65536"/>
                      <a:gd name="T9" fmla="*/ 0 w 22920"/>
                      <a:gd name="T10" fmla="*/ 0 h 21600"/>
                      <a:gd name="T11" fmla="*/ 22920 w 22920"/>
                      <a:gd name="T12" fmla="*/ 21600 h 21600"/>
                    </a:gdLst>
                    <a:ahLst/>
                    <a:cxnLst>
                      <a:cxn ang="T6">
                        <a:pos x="T0" y="T1"/>
                      </a:cxn>
                      <a:cxn ang="T7">
                        <a:pos x="T2" y="T3"/>
                      </a:cxn>
                      <a:cxn ang="T8">
                        <a:pos x="T4" y="T5"/>
                      </a:cxn>
                    </a:cxnLst>
                    <a:rect l="T9" t="T10" r="T11" b="T12"/>
                    <a:pathLst>
                      <a:path w="22920" h="21600" fill="none" extrusionOk="0">
                        <a:moveTo>
                          <a:pt x="0" y="40"/>
                        </a:moveTo>
                        <a:cubicBezTo>
                          <a:pt x="439" y="13"/>
                          <a:pt x="879" y="-1"/>
                          <a:pt x="1320" y="0"/>
                        </a:cubicBezTo>
                        <a:cubicBezTo>
                          <a:pt x="13249" y="0"/>
                          <a:pt x="22920" y="9670"/>
                          <a:pt x="22920" y="21600"/>
                        </a:cubicBezTo>
                      </a:path>
                      <a:path w="22920" h="21600" stroke="0" extrusionOk="0">
                        <a:moveTo>
                          <a:pt x="0" y="40"/>
                        </a:moveTo>
                        <a:cubicBezTo>
                          <a:pt x="439" y="13"/>
                          <a:pt x="879" y="-1"/>
                          <a:pt x="1320" y="0"/>
                        </a:cubicBezTo>
                        <a:cubicBezTo>
                          <a:pt x="13249" y="0"/>
                          <a:pt x="22920" y="9670"/>
                          <a:pt x="22920" y="21600"/>
                        </a:cubicBezTo>
                        <a:lnTo>
                          <a:pt x="1320"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78" name="Arc 439">
                    <a:extLst>
                      <a:ext uri="{FF2B5EF4-FFF2-40B4-BE49-F238E27FC236}">
                        <a16:creationId xmlns:a16="http://schemas.microsoft.com/office/drawing/2014/main" id="{EC1F20F6-91EF-B4F5-C6E6-AB34C0E251A4}"/>
                      </a:ext>
                    </a:extLst>
                  </p:cNvPr>
                  <p:cNvSpPr>
                    <a:spLocks/>
                  </p:cNvSpPr>
                  <p:nvPr/>
                </p:nvSpPr>
                <p:spPr bwMode="auto">
                  <a:xfrm>
                    <a:off x="4493" y="1691"/>
                    <a:ext cx="50" cy="87"/>
                  </a:xfrm>
                  <a:custGeom>
                    <a:avLst/>
                    <a:gdLst>
                      <a:gd name="T0" fmla="*/ 0 w 22040"/>
                      <a:gd name="T1" fmla="*/ 0 h 21600"/>
                      <a:gd name="T2" fmla="*/ 0 w 22040"/>
                      <a:gd name="T3" fmla="*/ 0 h 21600"/>
                      <a:gd name="T4" fmla="*/ 0 w 22040"/>
                      <a:gd name="T5" fmla="*/ 0 h 21600"/>
                      <a:gd name="T6" fmla="*/ 0 60000 65536"/>
                      <a:gd name="T7" fmla="*/ 0 60000 65536"/>
                      <a:gd name="T8" fmla="*/ 0 60000 65536"/>
                      <a:gd name="T9" fmla="*/ 0 w 22040"/>
                      <a:gd name="T10" fmla="*/ 0 h 21600"/>
                      <a:gd name="T11" fmla="*/ 22040 w 22040"/>
                      <a:gd name="T12" fmla="*/ 21600 h 21600"/>
                    </a:gdLst>
                    <a:ahLst/>
                    <a:cxnLst>
                      <a:cxn ang="T6">
                        <a:pos x="T0" y="T1"/>
                      </a:cxn>
                      <a:cxn ang="T7">
                        <a:pos x="T2" y="T3"/>
                      </a:cxn>
                      <a:cxn ang="T8">
                        <a:pos x="T4" y="T5"/>
                      </a:cxn>
                    </a:cxnLst>
                    <a:rect l="T9" t="T10" r="T11" b="T12"/>
                    <a:pathLst>
                      <a:path w="22040" h="21600" fill="none" extrusionOk="0">
                        <a:moveTo>
                          <a:pt x="0" y="21352"/>
                        </a:moveTo>
                        <a:cubicBezTo>
                          <a:pt x="136" y="9520"/>
                          <a:pt x="9766" y="-1"/>
                          <a:pt x="21599" y="0"/>
                        </a:cubicBezTo>
                        <a:cubicBezTo>
                          <a:pt x="21746" y="0"/>
                          <a:pt x="21893" y="1"/>
                          <a:pt x="22039" y="4"/>
                        </a:cubicBezTo>
                      </a:path>
                      <a:path w="22040" h="21600" stroke="0" extrusionOk="0">
                        <a:moveTo>
                          <a:pt x="0" y="21352"/>
                        </a:moveTo>
                        <a:cubicBezTo>
                          <a:pt x="136" y="9520"/>
                          <a:pt x="9766" y="-1"/>
                          <a:pt x="21599" y="0"/>
                        </a:cubicBezTo>
                        <a:cubicBezTo>
                          <a:pt x="21746" y="0"/>
                          <a:pt x="21893" y="1"/>
                          <a:pt x="2203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064" name="Group 440">
                  <a:extLst>
                    <a:ext uri="{FF2B5EF4-FFF2-40B4-BE49-F238E27FC236}">
                      <a16:creationId xmlns:a16="http://schemas.microsoft.com/office/drawing/2014/main" id="{09789F57-4D61-7609-D125-65C4BB5A3AED}"/>
                    </a:ext>
                  </a:extLst>
                </p:cNvPr>
                <p:cNvGrpSpPr>
                  <a:grpSpLocks/>
                </p:cNvGrpSpPr>
                <p:nvPr/>
              </p:nvGrpSpPr>
              <p:grpSpPr bwMode="auto">
                <a:xfrm>
                  <a:off x="4417" y="1936"/>
                  <a:ext cx="92" cy="79"/>
                  <a:chOff x="4495" y="1939"/>
                  <a:chExt cx="97" cy="87"/>
                </a:xfrm>
              </p:grpSpPr>
              <p:sp>
                <p:nvSpPr>
                  <p:cNvPr id="2075" name="Arc 441">
                    <a:extLst>
                      <a:ext uri="{FF2B5EF4-FFF2-40B4-BE49-F238E27FC236}">
                        <a16:creationId xmlns:a16="http://schemas.microsoft.com/office/drawing/2014/main" id="{222512B4-269C-E66A-C14C-F1B3671B4689}"/>
                      </a:ext>
                    </a:extLst>
                  </p:cNvPr>
                  <p:cNvSpPr>
                    <a:spLocks/>
                  </p:cNvSpPr>
                  <p:nvPr/>
                </p:nvSpPr>
                <p:spPr bwMode="auto">
                  <a:xfrm rot="10800000">
                    <a:off x="4543" y="1939"/>
                    <a:ext cx="49" cy="87"/>
                  </a:xfrm>
                  <a:custGeom>
                    <a:avLst/>
                    <a:gdLst>
                      <a:gd name="T0" fmla="*/ 0 w 22049"/>
                      <a:gd name="T1" fmla="*/ 0 h 21600"/>
                      <a:gd name="T2" fmla="*/ 0 w 22049"/>
                      <a:gd name="T3" fmla="*/ 0 h 21600"/>
                      <a:gd name="T4" fmla="*/ 0 w 22049"/>
                      <a:gd name="T5" fmla="*/ 0 h 21600"/>
                      <a:gd name="T6" fmla="*/ 0 60000 65536"/>
                      <a:gd name="T7" fmla="*/ 0 60000 65536"/>
                      <a:gd name="T8" fmla="*/ 0 60000 65536"/>
                      <a:gd name="T9" fmla="*/ 0 w 22049"/>
                      <a:gd name="T10" fmla="*/ 0 h 21600"/>
                      <a:gd name="T11" fmla="*/ 22049 w 22049"/>
                      <a:gd name="T12" fmla="*/ 21600 h 21600"/>
                    </a:gdLst>
                    <a:ahLst/>
                    <a:cxnLst>
                      <a:cxn ang="T6">
                        <a:pos x="T0" y="T1"/>
                      </a:cxn>
                      <a:cxn ang="T7">
                        <a:pos x="T2" y="T3"/>
                      </a:cxn>
                      <a:cxn ang="T8">
                        <a:pos x="T4" y="T5"/>
                      </a:cxn>
                    </a:cxnLst>
                    <a:rect l="T9" t="T10" r="T11" b="T12"/>
                    <a:pathLst>
                      <a:path w="22049" h="21600" fill="none" extrusionOk="0">
                        <a:moveTo>
                          <a:pt x="0" y="21352"/>
                        </a:moveTo>
                        <a:cubicBezTo>
                          <a:pt x="136" y="9520"/>
                          <a:pt x="9766" y="-1"/>
                          <a:pt x="21599" y="0"/>
                        </a:cubicBezTo>
                        <a:cubicBezTo>
                          <a:pt x="21749" y="0"/>
                          <a:pt x="21899" y="1"/>
                          <a:pt x="22049" y="4"/>
                        </a:cubicBezTo>
                      </a:path>
                      <a:path w="22049" h="21600" stroke="0" extrusionOk="0">
                        <a:moveTo>
                          <a:pt x="0" y="21352"/>
                        </a:moveTo>
                        <a:cubicBezTo>
                          <a:pt x="136" y="9520"/>
                          <a:pt x="9766" y="-1"/>
                          <a:pt x="21599" y="0"/>
                        </a:cubicBezTo>
                        <a:cubicBezTo>
                          <a:pt x="21749" y="0"/>
                          <a:pt x="21899" y="1"/>
                          <a:pt x="22049" y="4"/>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76" name="Arc 442">
                    <a:extLst>
                      <a:ext uri="{FF2B5EF4-FFF2-40B4-BE49-F238E27FC236}">
                        <a16:creationId xmlns:a16="http://schemas.microsoft.com/office/drawing/2014/main" id="{E94D1AD8-9E3F-F390-F0C3-001475C536A7}"/>
                      </a:ext>
                    </a:extLst>
                  </p:cNvPr>
                  <p:cNvSpPr>
                    <a:spLocks/>
                  </p:cNvSpPr>
                  <p:nvPr/>
                </p:nvSpPr>
                <p:spPr bwMode="auto">
                  <a:xfrm rot="10800000">
                    <a:off x="4495" y="1939"/>
                    <a:ext cx="51" cy="87"/>
                  </a:xfrm>
                  <a:custGeom>
                    <a:avLst/>
                    <a:gdLst>
                      <a:gd name="T0" fmla="*/ 0 w 22481"/>
                      <a:gd name="T1" fmla="*/ 0 h 21600"/>
                      <a:gd name="T2" fmla="*/ 0 w 22481"/>
                      <a:gd name="T3" fmla="*/ 0 h 21600"/>
                      <a:gd name="T4" fmla="*/ 0 w 22481"/>
                      <a:gd name="T5" fmla="*/ 0 h 21600"/>
                      <a:gd name="T6" fmla="*/ 0 60000 65536"/>
                      <a:gd name="T7" fmla="*/ 0 60000 65536"/>
                      <a:gd name="T8" fmla="*/ 0 60000 65536"/>
                      <a:gd name="T9" fmla="*/ 0 w 22481"/>
                      <a:gd name="T10" fmla="*/ 0 h 21600"/>
                      <a:gd name="T11" fmla="*/ 22481 w 22481"/>
                      <a:gd name="T12" fmla="*/ 21600 h 21600"/>
                    </a:gdLst>
                    <a:ahLst/>
                    <a:cxnLst>
                      <a:cxn ang="T6">
                        <a:pos x="T0" y="T1"/>
                      </a:cxn>
                      <a:cxn ang="T7">
                        <a:pos x="T2" y="T3"/>
                      </a:cxn>
                      <a:cxn ang="T8">
                        <a:pos x="T4" y="T5"/>
                      </a:cxn>
                    </a:cxnLst>
                    <a:rect l="T9" t="T10" r="T11" b="T12"/>
                    <a:pathLst>
                      <a:path w="22481" h="21600" fill="none" extrusionOk="0">
                        <a:moveTo>
                          <a:pt x="-1" y="17"/>
                        </a:moveTo>
                        <a:cubicBezTo>
                          <a:pt x="293" y="5"/>
                          <a:pt x="587" y="-1"/>
                          <a:pt x="881" y="0"/>
                        </a:cubicBezTo>
                        <a:cubicBezTo>
                          <a:pt x="12810" y="0"/>
                          <a:pt x="22481" y="9670"/>
                          <a:pt x="22481" y="21600"/>
                        </a:cubicBezTo>
                      </a:path>
                      <a:path w="22481" h="21600" stroke="0" extrusionOk="0">
                        <a:moveTo>
                          <a:pt x="-1" y="17"/>
                        </a:moveTo>
                        <a:cubicBezTo>
                          <a:pt x="293" y="5"/>
                          <a:pt x="587" y="-1"/>
                          <a:pt x="881" y="0"/>
                        </a:cubicBezTo>
                        <a:cubicBezTo>
                          <a:pt x="12810" y="0"/>
                          <a:pt x="22481" y="9670"/>
                          <a:pt x="22481" y="21600"/>
                        </a:cubicBezTo>
                        <a:lnTo>
                          <a:pt x="881"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065" name="Line 443">
                  <a:extLst>
                    <a:ext uri="{FF2B5EF4-FFF2-40B4-BE49-F238E27FC236}">
                      <a16:creationId xmlns:a16="http://schemas.microsoft.com/office/drawing/2014/main" id="{F2D21266-6003-C1B3-FB0D-D451E72C3D2C}"/>
                    </a:ext>
                  </a:extLst>
                </p:cNvPr>
                <p:cNvSpPr>
                  <a:spLocks noChangeShapeType="1"/>
                </p:cNvSpPr>
                <p:nvPr/>
              </p:nvSpPr>
              <p:spPr bwMode="auto">
                <a:xfrm>
                  <a:off x="4419" y="1792"/>
                  <a:ext cx="79" cy="13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66" name="Line 444">
                  <a:extLst>
                    <a:ext uri="{FF2B5EF4-FFF2-40B4-BE49-F238E27FC236}">
                      <a16:creationId xmlns:a16="http://schemas.microsoft.com/office/drawing/2014/main" id="{A9A577C6-8B2D-2AC7-9B6D-3C2D6BB61AA2}"/>
                    </a:ext>
                  </a:extLst>
                </p:cNvPr>
                <p:cNvSpPr>
                  <a:spLocks noChangeShapeType="1"/>
                </p:cNvSpPr>
                <p:nvPr/>
              </p:nvSpPr>
              <p:spPr bwMode="auto">
                <a:xfrm flipH="1">
                  <a:off x="4419" y="1792"/>
                  <a:ext cx="90" cy="13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nvGrpSpPr>
                <p:cNvPr id="2067" name="Group 445">
                  <a:extLst>
                    <a:ext uri="{FF2B5EF4-FFF2-40B4-BE49-F238E27FC236}">
                      <a16:creationId xmlns:a16="http://schemas.microsoft.com/office/drawing/2014/main" id="{7E76643E-BB17-3A06-8022-23686FCC28F0}"/>
                    </a:ext>
                  </a:extLst>
                </p:cNvPr>
                <p:cNvGrpSpPr>
                  <a:grpSpLocks/>
                </p:cNvGrpSpPr>
                <p:nvPr/>
              </p:nvGrpSpPr>
              <p:grpSpPr bwMode="auto">
                <a:xfrm>
                  <a:off x="4507" y="1708"/>
                  <a:ext cx="62" cy="79"/>
                  <a:chOff x="4590" y="1687"/>
                  <a:chExt cx="65" cy="87"/>
                </a:xfrm>
              </p:grpSpPr>
              <p:sp>
                <p:nvSpPr>
                  <p:cNvPr id="2073" name="Arc 446">
                    <a:extLst>
                      <a:ext uri="{FF2B5EF4-FFF2-40B4-BE49-F238E27FC236}">
                        <a16:creationId xmlns:a16="http://schemas.microsoft.com/office/drawing/2014/main" id="{E646CB71-7A70-DF9F-6A68-B324152A255F}"/>
                      </a:ext>
                    </a:extLst>
                  </p:cNvPr>
                  <p:cNvSpPr>
                    <a:spLocks/>
                  </p:cNvSpPr>
                  <p:nvPr/>
                </p:nvSpPr>
                <p:spPr bwMode="auto">
                  <a:xfrm>
                    <a:off x="4621" y="1687"/>
                    <a:ext cx="34" cy="87"/>
                  </a:xfrm>
                  <a:custGeom>
                    <a:avLst/>
                    <a:gdLst>
                      <a:gd name="T0" fmla="*/ 0 w 22947"/>
                      <a:gd name="T1" fmla="*/ 0 h 21600"/>
                      <a:gd name="T2" fmla="*/ 0 w 22947"/>
                      <a:gd name="T3" fmla="*/ 0 h 21600"/>
                      <a:gd name="T4" fmla="*/ 0 w 22947"/>
                      <a:gd name="T5" fmla="*/ 0 h 21600"/>
                      <a:gd name="T6" fmla="*/ 0 60000 65536"/>
                      <a:gd name="T7" fmla="*/ 0 60000 65536"/>
                      <a:gd name="T8" fmla="*/ 0 60000 65536"/>
                      <a:gd name="T9" fmla="*/ 0 w 22947"/>
                      <a:gd name="T10" fmla="*/ 0 h 21600"/>
                      <a:gd name="T11" fmla="*/ 22947 w 22947"/>
                      <a:gd name="T12" fmla="*/ 21600 h 21600"/>
                    </a:gdLst>
                    <a:ahLst/>
                    <a:cxnLst>
                      <a:cxn ang="T6">
                        <a:pos x="T0" y="T1"/>
                      </a:cxn>
                      <a:cxn ang="T7">
                        <a:pos x="T2" y="T3"/>
                      </a:cxn>
                      <a:cxn ang="T8">
                        <a:pos x="T4" y="T5"/>
                      </a:cxn>
                    </a:cxnLst>
                    <a:rect l="T9" t="T10" r="T11" b="T12"/>
                    <a:pathLst>
                      <a:path w="22947" h="21600" fill="none" extrusionOk="0">
                        <a:moveTo>
                          <a:pt x="0" y="42"/>
                        </a:moveTo>
                        <a:cubicBezTo>
                          <a:pt x="448" y="14"/>
                          <a:pt x="897" y="-1"/>
                          <a:pt x="1347" y="0"/>
                        </a:cubicBezTo>
                        <a:cubicBezTo>
                          <a:pt x="13276" y="0"/>
                          <a:pt x="22947" y="9670"/>
                          <a:pt x="22947" y="21600"/>
                        </a:cubicBezTo>
                      </a:path>
                      <a:path w="22947" h="21600" stroke="0" extrusionOk="0">
                        <a:moveTo>
                          <a:pt x="0" y="42"/>
                        </a:moveTo>
                        <a:cubicBezTo>
                          <a:pt x="448" y="14"/>
                          <a:pt x="897" y="-1"/>
                          <a:pt x="1347" y="0"/>
                        </a:cubicBezTo>
                        <a:cubicBezTo>
                          <a:pt x="13276" y="0"/>
                          <a:pt x="22947" y="9670"/>
                          <a:pt x="22947" y="21600"/>
                        </a:cubicBezTo>
                        <a:lnTo>
                          <a:pt x="1347"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74" name="Arc 447">
                    <a:extLst>
                      <a:ext uri="{FF2B5EF4-FFF2-40B4-BE49-F238E27FC236}">
                        <a16:creationId xmlns:a16="http://schemas.microsoft.com/office/drawing/2014/main" id="{6C3C70C3-6498-C568-82C4-5D64B19CE55B}"/>
                      </a:ext>
                    </a:extLst>
                  </p:cNvPr>
                  <p:cNvSpPr>
                    <a:spLocks/>
                  </p:cNvSpPr>
                  <p:nvPr/>
                </p:nvSpPr>
                <p:spPr bwMode="auto">
                  <a:xfrm>
                    <a:off x="4590" y="1687"/>
                    <a:ext cx="32" cy="87"/>
                  </a:xfrm>
                  <a:custGeom>
                    <a:avLst/>
                    <a:gdLst>
                      <a:gd name="T0" fmla="*/ 0 w 21599"/>
                      <a:gd name="T1" fmla="*/ 0 h 21600"/>
                      <a:gd name="T2" fmla="*/ 0 w 21599"/>
                      <a:gd name="T3" fmla="*/ 0 h 21600"/>
                      <a:gd name="T4" fmla="*/ 0 w 21599"/>
                      <a:gd name="T5" fmla="*/ 0 h 21600"/>
                      <a:gd name="T6" fmla="*/ 0 60000 65536"/>
                      <a:gd name="T7" fmla="*/ 0 60000 65536"/>
                      <a:gd name="T8" fmla="*/ 0 60000 65536"/>
                      <a:gd name="T9" fmla="*/ 0 w 21599"/>
                      <a:gd name="T10" fmla="*/ 0 h 21600"/>
                      <a:gd name="T11" fmla="*/ 21599 w 21599"/>
                      <a:gd name="T12" fmla="*/ 21600 h 21600"/>
                    </a:gdLst>
                    <a:ahLst/>
                    <a:cxnLst>
                      <a:cxn ang="T6">
                        <a:pos x="T0" y="T1"/>
                      </a:cxn>
                      <a:cxn ang="T7">
                        <a:pos x="T2" y="T3"/>
                      </a:cxn>
                      <a:cxn ang="T8">
                        <a:pos x="T4" y="T5"/>
                      </a:cxn>
                    </a:cxnLst>
                    <a:rect l="T9" t="T10" r="T11" b="T12"/>
                    <a:pathLst>
                      <a:path w="21599" h="21600" fill="none" extrusionOk="0">
                        <a:moveTo>
                          <a:pt x="0" y="21352"/>
                        </a:moveTo>
                        <a:cubicBezTo>
                          <a:pt x="136" y="9520"/>
                          <a:pt x="9766" y="0"/>
                          <a:pt x="21598" y="0"/>
                        </a:cubicBezTo>
                      </a:path>
                      <a:path w="21599" h="21600" stroke="0" extrusionOk="0">
                        <a:moveTo>
                          <a:pt x="0" y="21352"/>
                        </a:moveTo>
                        <a:cubicBezTo>
                          <a:pt x="136" y="9520"/>
                          <a:pt x="9766" y="0"/>
                          <a:pt x="21598" y="0"/>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068" name="Group 448">
                  <a:extLst>
                    <a:ext uri="{FF2B5EF4-FFF2-40B4-BE49-F238E27FC236}">
                      <a16:creationId xmlns:a16="http://schemas.microsoft.com/office/drawing/2014/main" id="{DA7E9EA7-963F-538B-9FE3-6F8E874D4E0B}"/>
                    </a:ext>
                  </a:extLst>
                </p:cNvPr>
                <p:cNvGrpSpPr>
                  <a:grpSpLocks/>
                </p:cNvGrpSpPr>
                <p:nvPr/>
              </p:nvGrpSpPr>
              <p:grpSpPr bwMode="auto">
                <a:xfrm>
                  <a:off x="4507" y="1933"/>
                  <a:ext cx="63" cy="79"/>
                  <a:chOff x="4590" y="1935"/>
                  <a:chExt cx="66" cy="87"/>
                </a:xfrm>
              </p:grpSpPr>
              <p:sp>
                <p:nvSpPr>
                  <p:cNvPr id="2071" name="Arc 449">
                    <a:extLst>
                      <a:ext uri="{FF2B5EF4-FFF2-40B4-BE49-F238E27FC236}">
                        <a16:creationId xmlns:a16="http://schemas.microsoft.com/office/drawing/2014/main" id="{5B504FC4-B8E6-82EC-07E9-ADA50F4831E8}"/>
                      </a:ext>
                    </a:extLst>
                  </p:cNvPr>
                  <p:cNvSpPr>
                    <a:spLocks/>
                  </p:cNvSpPr>
                  <p:nvPr/>
                </p:nvSpPr>
                <p:spPr bwMode="auto">
                  <a:xfrm rot="10800000">
                    <a:off x="4622" y="1935"/>
                    <a:ext cx="34" cy="87"/>
                  </a:xfrm>
                  <a:custGeom>
                    <a:avLst/>
                    <a:gdLst>
                      <a:gd name="T0" fmla="*/ 0 w 22253"/>
                      <a:gd name="T1" fmla="*/ 0 h 21600"/>
                      <a:gd name="T2" fmla="*/ 0 w 22253"/>
                      <a:gd name="T3" fmla="*/ 0 h 21600"/>
                      <a:gd name="T4" fmla="*/ 0 w 22253"/>
                      <a:gd name="T5" fmla="*/ 0 h 21600"/>
                      <a:gd name="T6" fmla="*/ 0 60000 65536"/>
                      <a:gd name="T7" fmla="*/ 0 60000 65536"/>
                      <a:gd name="T8" fmla="*/ 0 60000 65536"/>
                      <a:gd name="T9" fmla="*/ 0 w 22253"/>
                      <a:gd name="T10" fmla="*/ 0 h 21600"/>
                      <a:gd name="T11" fmla="*/ 22253 w 22253"/>
                      <a:gd name="T12" fmla="*/ 21600 h 21600"/>
                    </a:gdLst>
                    <a:ahLst/>
                    <a:cxnLst>
                      <a:cxn ang="T6">
                        <a:pos x="T0" y="T1"/>
                      </a:cxn>
                      <a:cxn ang="T7">
                        <a:pos x="T2" y="T3"/>
                      </a:cxn>
                      <a:cxn ang="T8">
                        <a:pos x="T4" y="T5"/>
                      </a:cxn>
                    </a:cxnLst>
                    <a:rect l="T9" t="T10" r="T11" b="T12"/>
                    <a:pathLst>
                      <a:path w="22253" h="21600" fill="none" extrusionOk="0">
                        <a:moveTo>
                          <a:pt x="0" y="21352"/>
                        </a:moveTo>
                        <a:cubicBezTo>
                          <a:pt x="136" y="9520"/>
                          <a:pt x="9766" y="-1"/>
                          <a:pt x="21599" y="0"/>
                        </a:cubicBezTo>
                        <a:cubicBezTo>
                          <a:pt x="21817" y="0"/>
                          <a:pt x="22035" y="3"/>
                          <a:pt x="22253" y="9"/>
                        </a:cubicBezTo>
                      </a:path>
                      <a:path w="22253" h="21600" stroke="0" extrusionOk="0">
                        <a:moveTo>
                          <a:pt x="0" y="21352"/>
                        </a:moveTo>
                        <a:cubicBezTo>
                          <a:pt x="136" y="9520"/>
                          <a:pt x="9766" y="-1"/>
                          <a:pt x="21599" y="0"/>
                        </a:cubicBezTo>
                        <a:cubicBezTo>
                          <a:pt x="21817" y="0"/>
                          <a:pt x="22035" y="3"/>
                          <a:pt x="22253" y="9"/>
                        </a:cubicBezTo>
                        <a:lnTo>
                          <a:pt x="21599"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72" name="Arc 450">
                    <a:extLst>
                      <a:ext uri="{FF2B5EF4-FFF2-40B4-BE49-F238E27FC236}">
                        <a16:creationId xmlns:a16="http://schemas.microsoft.com/office/drawing/2014/main" id="{D8CCDF50-000E-BB04-87B1-D6451ED67592}"/>
                      </a:ext>
                    </a:extLst>
                  </p:cNvPr>
                  <p:cNvSpPr>
                    <a:spLocks/>
                  </p:cNvSpPr>
                  <p:nvPr/>
                </p:nvSpPr>
                <p:spPr bwMode="auto">
                  <a:xfrm rot="10800000">
                    <a:off x="4590" y="1935"/>
                    <a:ext cx="35" cy="87"/>
                  </a:xfrm>
                  <a:custGeom>
                    <a:avLst/>
                    <a:gdLst>
                      <a:gd name="T0" fmla="*/ 0 w 22907"/>
                      <a:gd name="T1" fmla="*/ 0 h 21600"/>
                      <a:gd name="T2" fmla="*/ 0 w 22907"/>
                      <a:gd name="T3" fmla="*/ 0 h 21600"/>
                      <a:gd name="T4" fmla="*/ 0 w 22907"/>
                      <a:gd name="T5" fmla="*/ 0 h 21600"/>
                      <a:gd name="T6" fmla="*/ 0 60000 65536"/>
                      <a:gd name="T7" fmla="*/ 0 60000 65536"/>
                      <a:gd name="T8" fmla="*/ 0 60000 65536"/>
                      <a:gd name="T9" fmla="*/ 0 w 22907"/>
                      <a:gd name="T10" fmla="*/ 0 h 21600"/>
                      <a:gd name="T11" fmla="*/ 22907 w 22907"/>
                      <a:gd name="T12" fmla="*/ 21600 h 21600"/>
                    </a:gdLst>
                    <a:ahLst/>
                    <a:cxnLst>
                      <a:cxn ang="T6">
                        <a:pos x="T0" y="T1"/>
                      </a:cxn>
                      <a:cxn ang="T7">
                        <a:pos x="T2" y="T3"/>
                      </a:cxn>
                      <a:cxn ang="T8">
                        <a:pos x="T4" y="T5"/>
                      </a:cxn>
                    </a:cxnLst>
                    <a:rect l="T9" t="T10" r="T11" b="T12"/>
                    <a:pathLst>
                      <a:path w="22907" h="21600" fill="none" extrusionOk="0">
                        <a:moveTo>
                          <a:pt x="-1" y="39"/>
                        </a:moveTo>
                        <a:cubicBezTo>
                          <a:pt x="435" y="13"/>
                          <a:pt x="871" y="-1"/>
                          <a:pt x="1307" y="0"/>
                        </a:cubicBezTo>
                        <a:cubicBezTo>
                          <a:pt x="13236" y="0"/>
                          <a:pt x="22907" y="9670"/>
                          <a:pt x="22907" y="21600"/>
                        </a:cubicBezTo>
                      </a:path>
                      <a:path w="22907" h="21600" stroke="0" extrusionOk="0">
                        <a:moveTo>
                          <a:pt x="-1" y="39"/>
                        </a:moveTo>
                        <a:cubicBezTo>
                          <a:pt x="435" y="13"/>
                          <a:pt x="871" y="-1"/>
                          <a:pt x="1307" y="0"/>
                        </a:cubicBezTo>
                        <a:cubicBezTo>
                          <a:pt x="13236" y="0"/>
                          <a:pt x="22907" y="9670"/>
                          <a:pt x="22907" y="21600"/>
                        </a:cubicBezTo>
                        <a:lnTo>
                          <a:pt x="1307" y="21600"/>
                        </a:lnTo>
                        <a:close/>
                      </a:path>
                    </a:pathLst>
                  </a:custGeom>
                  <a:noFill/>
                  <a:ln w="127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069" name="Line 451">
                  <a:extLst>
                    <a:ext uri="{FF2B5EF4-FFF2-40B4-BE49-F238E27FC236}">
                      <a16:creationId xmlns:a16="http://schemas.microsoft.com/office/drawing/2014/main" id="{9298CB64-7EFB-B63B-DFAA-0B459BE50D89}"/>
                    </a:ext>
                  </a:extLst>
                </p:cNvPr>
                <p:cNvSpPr>
                  <a:spLocks noChangeShapeType="1"/>
                </p:cNvSpPr>
                <p:nvPr/>
              </p:nvSpPr>
              <p:spPr bwMode="auto">
                <a:xfrm>
                  <a:off x="4510" y="1789"/>
                  <a:ext cx="56" cy="9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70" name="Line 452">
                  <a:extLst>
                    <a:ext uri="{FF2B5EF4-FFF2-40B4-BE49-F238E27FC236}">
                      <a16:creationId xmlns:a16="http://schemas.microsoft.com/office/drawing/2014/main" id="{22A8960D-5AE1-838A-E58A-A41C6CDFFC47}"/>
                    </a:ext>
                  </a:extLst>
                </p:cNvPr>
                <p:cNvSpPr>
                  <a:spLocks noChangeShapeType="1"/>
                </p:cNvSpPr>
                <p:nvPr/>
              </p:nvSpPr>
              <p:spPr bwMode="auto">
                <a:xfrm flipH="1">
                  <a:off x="4510" y="1837"/>
                  <a:ext cx="56" cy="86"/>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1839" name="Group 453">
                <a:extLst>
                  <a:ext uri="{FF2B5EF4-FFF2-40B4-BE49-F238E27FC236}">
                    <a16:creationId xmlns:a16="http://schemas.microsoft.com/office/drawing/2014/main" id="{A5FBDF99-3CE3-F79F-B49E-AF6A69AE057F}"/>
                  </a:ext>
                </a:extLst>
              </p:cNvPr>
              <p:cNvGrpSpPr>
                <a:grpSpLocks/>
              </p:cNvGrpSpPr>
              <p:nvPr/>
            </p:nvGrpSpPr>
            <p:grpSpPr bwMode="auto">
              <a:xfrm>
                <a:off x="1288" y="2039"/>
                <a:ext cx="3278" cy="36"/>
                <a:chOff x="1204" y="2052"/>
                <a:chExt cx="3448" cy="40"/>
              </a:xfrm>
            </p:grpSpPr>
            <p:sp>
              <p:nvSpPr>
                <p:cNvPr id="2011" name="Rectangle 454">
                  <a:extLst>
                    <a:ext uri="{FF2B5EF4-FFF2-40B4-BE49-F238E27FC236}">
                      <a16:creationId xmlns:a16="http://schemas.microsoft.com/office/drawing/2014/main" id="{D6D2B57C-421E-9792-49D2-07F45DBA8A09}"/>
                    </a:ext>
                  </a:extLst>
                </p:cNvPr>
                <p:cNvSpPr>
                  <a:spLocks noChangeArrowheads="1"/>
                </p:cNvSpPr>
                <p:nvPr/>
              </p:nvSpPr>
              <p:spPr bwMode="auto">
                <a:xfrm>
                  <a:off x="1204" y="2052"/>
                  <a:ext cx="3448" cy="40"/>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2012" name="Group 455">
                  <a:extLst>
                    <a:ext uri="{FF2B5EF4-FFF2-40B4-BE49-F238E27FC236}">
                      <a16:creationId xmlns:a16="http://schemas.microsoft.com/office/drawing/2014/main" id="{39FE8E33-7C9D-6E43-B7F2-66C2FCE57061}"/>
                    </a:ext>
                  </a:extLst>
                </p:cNvPr>
                <p:cNvGrpSpPr>
                  <a:grpSpLocks/>
                </p:cNvGrpSpPr>
                <p:nvPr/>
              </p:nvGrpSpPr>
              <p:grpSpPr bwMode="auto">
                <a:xfrm>
                  <a:off x="1234" y="2052"/>
                  <a:ext cx="1048" cy="40"/>
                  <a:chOff x="1234" y="2052"/>
                  <a:chExt cx="1048" cy="40"/>
                </a:xfrm>
              </p:grpSpPr>
              <p:grpSp>
                <p:nvGrpSpPr>
                  <p:cNvPr id="2033" name="Group 456">
                    <a:extLst>
                      <a:ext uri="{FF2B5EF4-FFF2-40B4-BE49-F238E27FC236}">
                        <a16:creationId xmlns:a16="http://schemas.microsoft.com/office/drawing/2014/main" id="{386A6BA3-2605-C532-6CCF-82A31E08BAD7}"/>
                      </a:ext>
                    </a:extLst>
                  </p:cNvPr>
                  <p:cNvGrpSpPr>
                    <a:grpSpLocks/>
                  </p:cNvGrpSpPr>
                  <p:nvPr/>
                </p:nvGrpSpPr>
                <p:grpSpPr bwMode="auto">
                  <a:xfrm>
                    <a:off x="1234" y="2052"/>
                    <a:ext cx="472" cy="40"/>
                    <a:chOff x="1234" y="2052"/>
                    <a:chExt cx="472" cy="40"/>
                  </a:xfrm>
                </p:grpSpPr>
                <p:sp>
                  <p:nvSpPr>
                    <p:cNvPr id="2039" name="Oval 457">
                      <a:extLst>
                        <a:ext uri="{FF2B5EF4-FFF2-40B4-BE49-F238E27FC236}">
                          <a16:creationId xmlns:a16="http://schemas.microsoft.com/office/drawing/2014/main" id="{D47C0BF8-E1DA-149F-23EF-6DDD92A49B8D}"/>
                        </a:ext>
                      </a:extLst>
                    </p:cNvPr>
                    <p:cNvSpPr>
                      <a:spLocks noChangeArrowheads="1"/>
                    </p:cNvSpPr>
                    <p:nvPr/>
                  </p:nvSpPr>
                  <p:spPr bwMode="auto">
                    <a:xfrm>
                      <a:off x="1234"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40" name="Oval 458">
                      <a:extLst>
                        <a:ext uri="{FF2B5EF4-FFF2-40B4-BE49-F238E27FC236}">
                          <a16:creationId xmlns:a16="http://schemas.microsoft.com/office/drawing/2014/main" id="{268A4B3D-250D-7CE6-7B8F-7C621CA3257D}"/>
                        </a:ext>
                      </a:extLst>
                    </p:cNvPr>
                    <p:cNvSpPr>
                      <a:spLocks noChangeArrowheads="1"/>
                    </p:cNvSpPr>
                    <p:nvPr/>
                  </p:nvSpPr>
                  <p:spPr bwMode="auto">
                    <a:xfrm>
                      <a:off x="1381"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41" name="Oval 459">
                      <a:extLst>
                        <a:ext uri="{FF2B5EF4-FFF2-40B4-BE49-F238E27FC236}">
                          <a16:creationId xmlns:a16="http://schemas.microsoft.com/office/drawing/2014/main" id="{D9A3EE73-BB55-5D43-F78B-85762272AFB9}"/>
                        </a:ext>
                      </a:extLst>
                    </p:cNvPr>
                    <p:cNvSpPr>
                      <a:spLocks noChangeArrowheads="1"/>
                    </p:cNvSpPr>
                    <p:nvPr/>
                  </p:nvSpPr>
                  <p:spPr bwMode="auto">
                    <a:xfrm>
                      <a:off x="1522"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42" name="Oval 460">
                      <a:extLst>
                        <a:ext uri="{FF2B5EF4-FFF2-40B4-BE49-F238E27FC236}">
                          <a16:creationId xmlns:a16="http://schemas.microsoft.com/office/drawing/2014/main" id="{EDFC8FE1-3EC7-6CCA-0A48-756875F24D70}"/>
                        </a:ext>
                      </a:extLst>
                    </p:cNvPr>
                    <p:cNvSpPr>
                      <a:spLocks noChangeArrowheads="1"/>
                    </p:cNvSpPr>
                    <p:nvPr/>
                  </p:nvSpPr>
                  <p:spPr bwMode="auto">
                    <a:xfrm>
                      <a:off x="1669"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034" name="Group 461">
                    <a:extLst>
                      <a:ext uri="{FF2B5EF4-FFF2-40B4-BE49-F238E27FC236}">
                        <a16:creationId xmlns:a16="http://schemas.microsoft.com/office/drawing/2014/main" id="{5AFF24BE-1F24-043B-FE82-00DABA8645CB}"/>
                      </a:ext>
                    </a:extLst>
                  </p:cNvPr>
                  <p:cNvGrpSpPr>
                    <a:grpSpLocks/>
                  </p:cNvGrpSpPr>
                  <p:nvPr/>
                </p:nvGrpSpPr>
                <p:grpSpPr bwMode="auto">
                  <a:xfrm>
                    <a:off x="1810" y="2052"/>
                    <a:ext cx="472" cy="40"/>
                    <a:chOff x="1810" y="2052"/>
                    <a:chExt cx="472" cy="40"/>
                  </a:xfrm>
                </p:grpSpPr>
                <p:sp>
                  <p:nvSpPr>
                    <p:cNvPr id="2035" name="Oval 462">
                      <a:extLst>
                        <a:ext uri="{FF2B5EF4-FFF2-40B4-BE49-F238E27FC236}">
                          <a16:creationId xmlns:a16="http://schemas.microsoft.com/office/drawing/2014/main" id="{BE578349-A135-747F-6059-FC958688344E}"/>
                        </a:ext>
                      </a:extLst>
                    </p:cNvPr>
                    <p:cNvSpPr>
                      <a:spLocks noChangeArrowheads="1"/>
                    </p:cNvSpPr>
                    <p:nvPr/>
                  </p:nvSpPr>
                  <p:spPr bwMode="auto">
                    <a:xfrm>
                      <a:off x="1810"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36" name="Oval 463">
                      <a:extLst>
                        <a:ext uri="{FF2B5EF4-FFF2-40B4-BE49-F238E27FC236}">
                          <a16:creationId xmlns:a16="http://schemas.microsoft.com/office/drawing/2014/main" id="{1E72BA92-ACAC-2CF4-4B52-1310B8F556D8}"/>
                        </a:ext>
                      </a:extLst>
                    </p:cNvPr>
                    <p:cNvSpPr>
                      <a:spLocks noChangeArrowheads="1"/>
                    </p:cNvSpPr>
                    <p:nvPr/>
                  </p:nvSpPr>
                  <p:spPr bwMode="auto">
                    <a:xfrm>
                      <a:off x="1957"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37" name="Oval 464">
                      <a:extLst>
                        <a:ext uri="{FF2B5EF4-FFF2-40B4-BE49-F238E27FC236}">
                          <a16:creationId xmlns:a16="http://schemas.microsoft.com/office/drawing/2014/main" id="{A35BC666-D9D3-A09E-30F2-FB8C2CD2B37B}"/>
                        </a:ext>
                      </a:extLst>
                    </p:cNvPr>
                    <p:cNvSpPr>
                      <a:spLocks noChangeArrowheads="1"/>
                    </p:cNvSpPr>
                    <p:nvPr/>
                  </p:nvSpPr>
                  <p:spPr bwMode="auto">
                    <a:xfrm>
                      <a:off x="2098"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38" name="Oval 465">
                      <a:extLst>
                        <a:ext uri="{FF2B5EF4-FFF2-40B4-BE49-F238E27FC236}">
                          <a16:creationId xmlns:a16="http://schemas.microsoft.com/office/drawing/2014/main" id="{56C4421B-7452-C417-55C6-09F69326812C}"/>
                        </a:ext>
                      </a:extLst>
                    </p:cNvPr>
                    <p:cNvSpPr>
                      <a:spLocks noChangeArrowheads="1"/>
                    </p:cNvSpPr>
                    <p:nvPr/>
                  </p:nvSpPr>
                  <p:spPr bwMode="auto">
                    <a:xfrm>
                      <a:off x="2245"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sp>
              <p:nvSpPr>
                <p:cNvPr id="2013" name="Oval 466">
                  <a:extLst>
                    <a:ext uri="{FF2B5EF4-FFF2-40B4-BE49-F238E27FC236}">
                      <a16:creationId xmlns:a16="http://schemas.microsoft.com/office/drawing/2014/main" id="{B9C4556A-E779-9EC7-4EC0-380732789D63}"/>
                    </a:ext>
                  </a:extLst>
                </p:cNvPr>
                <p:cNvSpPr>
                  <a:spLocks noChangeArrowheads="1"/>
                </p:cNvSpPr>
                <p:nvPr/>
              </p:nvSpPr>
              <p:spPr bwMode="auto">
                <a:xfrm>
                  <a:off x="2386"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14" name="Oval 467">
                  <a:extLst>
                    <a:ext uri="{FF2B5EF4-FFF2-40B4-BE49-F238E27FC236}">
                      <a16:creationId xmlns:a16="http://schemas.microsoft.com/office/drawing/2014/main" id="{63741DD1-C2A2-0D83-EB2C-86CBDD9A3A53}"/>
                    </a:ext>
                  </a:extLst>
                </p:cNvPr>
                <p:cNvSpPr>
                  <a:spLocks noChangeArrowheads="1"/>
                </p:cNvSpPr>
                <p:nvPr/>
              </p:nvSpPr>
              <p:spPr bwMode="auto">
                <a:xfrm>
                  <a:off x="2533"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15" name="Oval 468">
                  <a:extLst>
                    <a:ext uri="{FF2B5EF4-FFF2-40B4-BE49-F238E27FC236}">
                      <a16:creationId xmlns:a16="http://schemas.microsoft.com/office/drawing/2014/main" id="{5BE69ECF-F04F-B992-E908-193F2E4D1087}"/>
                    </a:ext>
                  </a:extLst>
                </p:cNvPr>
                <p:cNvSpPr>
                  <a:spLocks noChangeArrowheads="1"/>
                </p:cNvSpPr>
                <p:nvPr/>
              </p:nvSpPr>
              <p:spPr bwMode="auto">
                <a:xfrm>
                  <a:off x="2674"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16" name="Oval 469">
                  <a:extLst>
                    <a:ext uri="{FF2B5EF4-FFF2-40B4-BE49-F238E27FC236}">
                      <a16:creationId xmlns:a16="http://schemas.microsoft.com/office/drawing/2014/main" id="{39385C37-0567-885C-4A09-2BCDCDD6A787}"/>
                    </a:ext>
                  </a:extLst>
                </p:cNvPr>
                <p:cNvSpPr>
                  <a:spLocks noChangeArrowheads="1"/>
                </p:cNvSpPr>
                <p:nvPr/>
              </p:nvSpPr>
              <p:spPr bwMode="auto">
                <a:xfrm>
                  <a:off x="2821"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2017" name="Group 470">
                  <a:extLst>
                    <a:ext uri="{FF2B5EF4-FFF2-40B4-BE49-F238E27FC236}">
                      <a16:creationId xmlns:a16="http://schemas.microsoft.com/office/drawing/2014/main" id="{CACCF6EE-330A-98F7-BE5D-80EE0E50A797}"/>
                    </a:ext>
                  </a:extLst>
                </p:cNvPr>
                <p:cNvGrpSpPr>
                  <a:grpSpLocks/>
                </p:cNvGrpSpPr>
                <p:nvPr/>
              </p:nvGrpSpPr>
              <p:grpSpPr bwMode="auto">
                <a:xfrm>
                  <a:off x="2962" y="2052"/>
                  <a:ext cx="472" cy="40"/>
                  <a:chOff x="2962" y="2052"/>
                  <a:chExt cx="472" cy="40"/>
                </a:xfrm>
              </p:grpSpPr>
              <p:sp>
                <p:nvSpPr>
                  <p:cNvPr id="2029" name="Oval 471">
                    <a:extLst>
                      <a:ext uri="{FF2B5EF4-FFF2-40B4-BE49-F238E27FC236}">
                        <a16:creationId xmlns:a16="http://schemas.microsoft.com/office/drawing/2014/main" id="{C3632F5F-D1D8-2289-B8C8-2C35BD12F003}"/>
                      </a:ext>
                    </a:extLst>
                  </p:cNvPr>
                  <p:cNvSpPr>
                    <a:spLocks noChangeArrowheads="1"/>
                  </p:cNvSpPr>
                  <p:nvPr/>
                </p:nvSpPr>
                <p:spPr bwMode="auto">
                  <a:xfrm>
                    <a:off x="2962"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30" name="Oval 472">
                    <a:extLst>
                      <a:ext uri="{FF2B5EF4-FFF2-40B4-BE49-F238E27FC236}">
                        <a16:creationId xmlns:a16="http://schemas.microsoft.com/office/drawing/2014/main" id="{DA0AE0B8-20D7-BC27-DD89-23959ED059D5}"/>
                      </a:ext>
                    </a:extLst>
                  </p:cNvPr>
                  <p:cNvSpPr>
                    <a:spLocks noChangeArrowheads="1"/>
                  </p:cNvSpPr>
                  <p:nvPr/>
                </p:nvSpPr>
                <p:spPr bwMode="auto">
                  <a:xfrm>
                    <a:off x="3109"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31" name="Oval 473">
                    <a:extLst>
                      <a:ext uri="{FF2B5EF4-FFF2-40B4-BE49-F238E27FC236}">
                        <a16:creationId xmlns:a16="http://schemas.microsoft.com/office/drawing/2014/main" id="{986EC68B-0F9D-ABB9-6171-6C3179386FF0}"/>
                      </a:ext>
                    </a:extLst>
                  </p:cNvPr>
                  <p:cNvSpPr>
                    <a:spLocks noChangeArrowheads="1"/>
                  </p:cNvSpPr>
                  <p:nvPr/>
                </p:nvSpPr>
                <p:spPr bwMode="auto">
                  <a:xfrm>
                    <a:off x="3250"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32" name="Oval 474">
                    <a:extLst>
                      <a:ext uri="{FF2B5EF4-FFF2-40B4-BE49-F238E27FC236}">
                        <a16:creationId xmlns:a16="http://schemas.microsoft.com/office/drawing/2014/main" id="{455B458E-1DC4-6A20-63FC-1FC1154F9328}"/>
                      </a:ext>
                    </a:extLst>
                  </p:cNvPr>
                  <p:cNvSpPr>
                    <a:spLocks noChangeArrowheads="1"/>
                  </p:cNvSpPr>
                  <p:nvPr/>
                </p:nvSpPr>
                <p:spPr bwMode="auto">
                  <a:xfrm>
                    <a:off x="3397"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018" name="Group 475">
                  <a:extLst>
                    <a:ext uri="{FF2B5EF4-FFF2-40B4-BE49-F238E27FC236}">
                      <a16:creationId xmlns:a16="http://schemas.microsoft.com/office/drawing/2014/main" id="{D2063309-FB1E-EAA4-0BBE-B056F6249A9A}"/>
                    </a:ext>
                  </a:extLst>
                </p:cNvPr>
                <p:cNvGrpSpPr>
                  <a:grpSpLocks/>
                </p:cNvGrpSpPr>
                <p:nvPr/>
              </p:nvGrpSpPr>
              <p:grpSpPr bwMode="auto">
                <a:xfrm>
                  <a:off x="3538" y="2052"/>
                  <a:ext cx="1048" cy="40"/>
                  <a:chOff x="3538" y="2052"/>
                  <a:chExt cx="1048" cy="40"/>
                </a:xfrm>
              </p:grpSpPr>
              <p:grpSp>
                <p:nvGrpSpPr>
                  <p:cNvPr id="2019" name="Group 476">
                    <a:extLst>
                      <a:ext uri="{FF2B5EF4-FFF2-40B4-BE49-F238E27FC236}">
                        <a16:creationId xmlns:a16="http://schemas.microsoft.com/office/drawing/2014/main" id="{DC97DEC2-F10D-5179-94C5-CFE7BB03DC62}"/>
                      </a:ext>
                    </a:extLst>
                  </p:cNvPr>
                  <p:cNvGrpSpPr>
                    <a:grpSpLocks/>
                  </p:cNvGrpSpPr>
                  <p:nvPr/>
                </p:nvGrpSpPr>
                <p:grpSpPr bwMode="auto">
                  <a:xfrm>
                    <a:off x="3538" y="2052"/>
                    <a:ext cx="472" cy="40"/>
                    <a:chOff x="3538" y="2052"/>
                    <a:chExt cx="472" cy="40"/>
                  </a:xfrm>
                </p:grpSpPr>
                <p:sp>
                  <p:nvSpPr>
                    <p:cNvPr id="2025" name="Oval 477">
                      <a:extLst>
                        <a:ext uri="{FF2B5EF4-FFF2-40B4-BE49-F238E27FC236}">
                          <a16:creationId xmlns:a16="http://schemas.microsoft.com/office/drawing/2014/main" id="{0AE21771-E440-4911-21C8-B4E880542816}"/>
                        </a:ext>
                      </a:extLst>
                    </p:cNvPr>
                    <p:cNvSpPr>
                      <a:spLocks noChangeArrowheads="1"/>
                    </p:cNvSpPr>
                    <p:nvPr/>
                  </p:nvSpPr>
                  <p:spPr bwMode="auto">
                    <a:xfrm>
                      <a:off x="3538"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26" name="Oval 478">
                      <a:extLst>
                        <a:ext uri="{FF2B5EF4-FFF2-40B4-BE49-F238E27FC236}">
                          <a16:creationId xmlns:a16="http://schemas.microsoft.com/office/drawing/2014/main" id="{7B9D5821-17E0-400A-58D6-B1B33B4BCFCE}"/>
                        </a:ext>
                      </a:extLst>
                    </p:cNvPr>
                    <p:cNvSpPr>
                      <a:spLocks noChangeArrowheads="1"/>
                    </p:cNvSpPr>
                    <p:nvPr/>
                  </p:nvSpPr>
                  <p:spPr bwMode="auto">
                    <a:xfrm>
                      <a:off x="3685"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27" name="Oval 479">
                      <a:extLst>
                        <a:ext uri="{FF2B5EF4-FFF2-40B4-BE49-F238E27FC236}">
                          <a16:creationId xmlns:a16="http://schemas.microsoft.com/office/drawing/2014/main" id="{B9590596-EA70-9BF5-71F6-3717EF1FFFCD}"/>
                        </a:ext>
                      </a:extLst>
                    </p:cNvPr>
                    <p:cNvSpPr>
                      <a:spLocks noChangeArrowheads="1"/>
                    </p:cNvSpPr>
                    <p:nvPr/>
                  </p:nvSpPr>
                  <p:spPr bwMode="auto">
                    <a:xfrm>
                      <a:off x="3826"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28" name="Oval 480">
                      <a:extLst>
                        <a:ext uri="{FF2B5EF4-FFF2-40B4-BE49-F238E27FC236}">
                          <a16:creationId xmlns:a16="http://schemas.microsoft.com/office/drawing/2014/main" id="{A3EABD05-818C-5F3A-0020-3DC38E635013}"/>
                        </a:ext>
                      </a:extLst>
                    </p:cNvPr>
                    <p:cNvSpPr>
                      <a:spLocks noChangeArrowheads="1"/>
                    </p:cNvSpPr>
                    <p:nvPr/>
                  </p:nvSpPr>
                  <p:spPr bwMode="auto">
                    <a:xfrm>
                      <a:off x="3973"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020" name="Group 481">
                    <a:extLst>
                      <a:ext uri="{FF2B5EF4-FFF2-40B4-BE49-F238E27FC236}">
                        <a16:creationId xmlns:a16="http://schemas.microsoft.com/office/drawing/2014/main" id="{F07EB716-016D-134A-BB1F-B14AF2C0CEA8}"/>
                      </a:ext>
                    </a:extLst>
                  </p:cNvPr>
                  <p:cNvGrpSpPr>
                    <a:grpSpLocks/>
                  </p:cNvGrpSpPr>
                  <p:nvPr/>
                </p:nvGrpSpPr>
                <p:grpSpPr bwMode="auto">
                  <a:xfrm>
                    <a:off x="4114" y="2052"/>
                    <a:ext cx="472" cy="40"/>
                    <a:chOff x="4114" y="2052"/>
                    <a:chExt cx="472" cy="40"/>
                  </a:xfrm>
                </p:grpSpPr>
                <p:sp>
                  <p:nvSpPr>
                    <p:cNvPr id="2021" name="Oval 482">
                      <a:extLst>
                        <a:ext uri="{FF2B5EF4-FFF2-40B4-BE49-F238E27FC236}">
                          <a16:creationId xmlns:a16="http://schemas.microsoft.com/office/drawing/2014/main" id="{0DAC0814-43E5-D619-54C2-11A98A221B0B}"/>
                        </a:ext>
                      </a:extLst>
                    </p:cNvPr>
                    <p:cNvSpPr>
                      <a:spLocks noChangeArrowheads="1"/>
                    </p:cNvSpPr>
                    <p:nvPr/>
                  </p:nvSpPr>
                  <p:spPr bwMode="auto">
                    <a:xfrm>
                      <a:off x="4114"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22" name="Oval 483">
                      <a:extLst>
                        <a:ext uri="{FF2B5EF4-FFF2-40B4-BE49-F238E27FC236}">
                          <a16:creationId xmlns:a16="http://schemas.microsoft.com/office/drawing/2014/main" id="{B672401B-5495-46B1-0E9C-5A2EF1A56F82}"/>
                        </a:ext>
                      </a:extLst>
                    </p:cNvPr>
                    <p:cNvSpPr>
                      <a:spLocks noChangeArrowheads="1"/>
                    </p:cNvSpPr>
                    <p:nvPr/>
                  </p:nvSpPr>
                  <p:spPr bwMode="auto">
                    <a:xfrm>
                      <a:off x="4261"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23" name="Oval 484">
                      <a:extLst>
                        <a:ext uri="{FF2B5EF4-FFF2-40B4-BE49-F238E27FC236}">
                          <a16:creationId xmlns:a16="http://schemas.microsoft.com/office/drawing/2014/main" id="{6ACDBF98-F18C-551D-0545-5D772FA289D3}"/>
                        </a:ext>
                      </a:extLst>
                    </p:cNvPr>
                    <p:cNvSpPr>
                      <a:spLocks noChangeArrowheads="1"/>
                    </p:cNvSpPr>
                    <p:nvPr/>
                  </p:nvSpPr>
                  <p:spPr bwMode="auto">
                    <a:xfrm>
                      <a:off x="4402" y="205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024" name="Oval 485">
                      <a:extLst>
                        <a:ext uri="{FF2B5EF4-FFF2-40B4-BE49-F238E27FC236}">
                          <a16:creationId xmlns:a16="http://schemas.microsoft.com/office/drawing/2014/main" id="{844BA121-788A-4C46-3693-2226872FBDE1}"/>
                        </a:ext>
                      </a:extLst>
                    </p:cNvPr>
                    <p:cNvSpPr>
                      <a:spLocks noChangeArrowheads="1"/>
                    </p:cNvSpPr>
                    <p:nvPr/>
                  </p:nvSpPr>
                  <p:spPr bwMode="auto">
                    <a:xfrm>
                      <a:off x="4549" y="205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grpSp>
          <p:sp>
            <p:nvSpPr>
              <p:cNvPr id="1840" name="Rectangle 486" descr="White Marble">
                <a:extLst>
                  <a:ext uri="{FF2B5EF4-FFF2-40B4-BE49-F238E27FC236}">
                    <a16:creationId xmlns:a16="http://schemas.microsoft.com/office/drawing/2014/main" id="{4B7771B2-09C5-9B6D-1469-FE382ADC9B85}"/>
                  </a:ext>
                </a:extLst>
              </p:cNvPr>
              <p:cNvSpPr>
                <a:spLocks noChangeArrowheads="1"/>
              </p:cNvSpPr>
              <p:nvPr/>
            </p:nvSpPr>
            <p:spPr bwMode="auto">
              <a:xfrm>
                <a:off x="1291" y="2169"/>
                <a:ext cx="3279" cy="297"/>
              </a:xfrm>
              <a:prstGeom prst="rect">
                <a:avLst/>
              </a:prstGeom>
              <a:blipFill dpi="0" rotWithShape="0">
                <a:blip r:embed="rId7"/>
                <a:srcRect/>
                <a:tile tx="0" ty="0" sx="100000" sy="100000" flip="none" algn="tl"/>
              </a:blip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1841" name="Group 487">
                <a:extLst>
                  <a:ext uri="{FF2B5EF4-FFF2-40B4-BE49-F238E27FC236}">
                    <a16:creationId xmlns:a16="http://schemas.microsoft.com/office/drawing/2014/main" id="{77A247E7-C85D-A72F-7816-B35D6E3CC5A7}"/>
                  </a:ext>
                </a:extLst>
              </p:cNvPr>
              <p:cNvGrpSpPr>
                <a:grpSpLocks/>
              </p:cNvGrpSpPr>
              <p:nvPr/>
            </p:nvGrpSpPr>
            <p:grpSpPr bwMode="auto">
              <a:xfrm>
                <a:off x="1289" y="2101"/>
                <a:ext cx="3285" cy="43"/>
                <a:chOff x="1205" y="2121"/>
                <a:chExt cx="3455" cy="47"/>
              </a:xfrm>
            </p:grpSpPr>
            <p:sp>
              <p:nvSpPr>
                <p:cNvPr id="1938" name="Rectangle 488">
                  <a:extLst>
                    <a:ext uri="{FF2B5EF4-FFF2-40B4-BE49-F238E27FC236}">
                      <a16:creationId xmlns:a16="http://schemas.microsoft.com/office/drawing/2014/main" id="{1632797F-9F9A-105F-C9A7-DDA64CA83CD4}"/>
                    </a:ext>
                  </a:extLst>
                </p:cNvPr>
                <p:cNvSpPr>
                  <a:spLocks noChangeArrowheads="1"/>
                </p:cNvSpPr>
                <p:nvPr/>
              </p:nvSpPr>
              <p:spPr bwMode="auto">
                <a:xfrm>
                  <a:off x="1208" y="2124"/>
                  <a:ext cx="3448" cy="40"/>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939" name="Line 489">
                  <a:extLst>
                    <a:ext uri="{FF2B5EF4-FFF2-40B4-BE49-F238E27FC236}">
                      <a16:creationId xmlns:a16="http://schemas.microsoft.com/office/drawing/2014/main" id="{638E09D9-1948-73A5-77F1-737418777DFD}"/>
                    </a:ext>
                  </a:extLst>
                </p:cNvPr>
                <p:cNvSpPr>
                  <a:spLocks noChangeShapeType="1"/>
                </p:cNvSpPr>
                <p:nvPr/>
              </p:nvSpPr>
              <p:spPr bwMode="auto">
                <a:xfrm flipV="1">
                  <a:off x="120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40" name="Line 490">
                  <a:extLst>
                    <a:ext uri="{FF2B5EF4-FFF2-40B4-BE49-F238E27FC236}">
                      <a16:creationId xmlns:a16="http://schemas.microsoft.com/office/drawing/2014/main" id="{5DBA2C6D-4547-248A-9146-F6F7DEA9248F}"/>
                    </a:ext>
                  </a:extLst>
                </p:cNvPr>
                <p:cNvSpPr>
                  <a:spLocks noChangeShapeType="1"/>
                </p:cNvSpPr>
                <p:nvPr/>
              </p:nvSpPr>
              <p:spPr bwMode="auto">
                <a:xfrm>
                  <a:off x="125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41" name="Line 491">
                  <a:extLst>
                    <a:ext uri="{FF2B5EF4-FFF2-40B4-BE49-F238E27FC236}">
                      <a16:creationId xmlns:a16="http://schemas.microsoft.com/office/drawing/2014/main" id="{A8216D18-FEFF-5103-6AED-C767704CD1F6}"/>
                    </a:ext>
                  </a:extLst>
                </p:cNvPr>
                <p:cNvSpPr>
                  <a:spLocks noChangeShapeType="1"/>
                </p:cNvSpPr>
                <p:nvPr/>
              </p:nvSpPr>
              <p:spPr bwMode="auto">
                <a:xfrm flipV="1">
                  <a:off x="130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42" name="Line 492">
                  <a:extLst>
                    <a:ext uri="{FF2B5EF4-FFF2-40B4-BE49-F238E27FC236}">
                      <a16:creationId xmlns:a16="http://schemas.microsoft.com/office/drawing/2014/main" id="{E486F217-BCE9-7089-EEDC-50DE4371CCEF}"/>
                    </a:ext>
                  </a:extLst>
                </p:cNvPr>
                <p:cNvSpPr>
                  <a:spLocks noChangeShapeType="1"/>
                </p:cNvSpPr>
                <p:nvPr/>
              </p:nvSpPr>
              <p:spPr bwMode="auto">
                <a:xfrm>
                  <a:off x="134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43" name="Line 493">
                  <a:extLst>
                    <a:ext uri="{FF2B5EF4-FFF2-40B4-BE49-F238E27FC236}">
                      <a16:creationId xmlns:a16="http://schemas.microsoft.com/office/drawing/2014/main" id="{F7AEBBF0-AE98-C6F3-8AF5-4B19142B0FB0}"/>
                    </a:ext>
                  </a:extLst>
                </p:cNvPr>
                <p:cNvSpPr>
                  <a:spLocks noChangeShapeType="1"/>
                </p:cNvSpPr>
                <p:nvPr/>
              </p:nvSpPr>
              <p:spPr bwMode="auto">
                <a:xfrm flipV="1">
                  <a:off x="139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44" name="Line 494">
                  <a:extLst>
                    <a:ext uri="{FF2B5EF4-FFF2-40B4-BE49-F238E27FC236}">
                      <a16:creationId xmlns:a16="http://schemas.microsoft.com/office/drawing/2014/main" id="{F65DC14B-B4A6-DE57-2262-67159063820E}"/>
                    </a:ext>
                  </a:extLst>
                </p:cNvPr>
                <p:cNvSpPr>
                  <a:spLocks noChangeShapeType="1"/>
                </p:cNvSpPr>
                <p:nvPr/>
              </p:nvSpPr>
              <p:spPr bwMode="auto">
                <a:xfrm>
                  <a:off x="144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45" name="Line 495">
                  <a:extLst>
                    <a:ext uri="{FF2B5EF4-FFF2-40B4-BE49-F238E27FC236}">
                      <a16:creationId xmlns:a16="http://schemas.microsoft.com/office/drawing/2014/main" id="{2E5B6DF4-FFE4-F817-B624-3FD689B7322F}"/>
                    </a:ext>
                  </a:extLst>
                </p:cNvPr>
                <p:cNvSpPr>
                  <a:spLocks noChangeShapeType="1"/>
                </p:cNvSpPr>
                <p:nvPr/>
              </p:nvSpPr>
              <p:spPr bwMode="auto">
                <a:xfrm flipV="1">
                  <a:off x="149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46" name="Line 496">
                  <a:extLst>
                    <a:ext uri="{FF2B5EF4-FFF2-40B4-BE49-F238E27FC236}">
                      <a16:creationId xmlns:a16="http://schemas.microsoft.com/office/drawing/2014/main" id="{9FB860C8-1D37-E5C5-39A5-E644E650A360}"/>
                    </a:ext>
                  </a:extLst>
                </p:cNvPr>
                <p:cNvSpPr>
                  <a:spLocks noChangeShapeType="1"/>
                </p:cNvSpPr>
                <p:nvPr/>
              </p:nvSpPr>
              <p:spPr bwMode="auto">
                <a:xfrm>
                  <a:off x="154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47" name="Line 497">
                  <a:extLst>
                    <a:ext uri="{FF2B5EF4-FFF2-40B4-BE49-F238E27FC236}">
                      <a16:creationId xmlns:a16="http://schemas.microsoft.com/office/drawing/2014/main" id="{CB074E9F-7576-C655-AEDA-09FFCE589814}"/>
                    </a:ext>
                  </a:extLst>
                </p:cNvPr>
                <p:cNvSpPr>
                  <a:spLocks noChangeShapeType="1"/>
                </p:cNvSpPr>
                <p:nvPr/>
              </p:nvSpPr>
              <p:spPr bwMode="auto">
                <a:xfrm flipV="1">
                  <a:off x="158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48" name="Line 498">
                  <a:extLst>
                    <a:ext uri="{FF2B5EF4-FFF2-40B4-BE49-F238E27FC236}">
                      <a16:creationId xmlns:a16="http://schemas.microsoft.com/office/drawing/2014/main" id="{A400CC40-1478-3CBA-3423-58168BD20C8C}"/>
                    </a:ext>
                  </a:extLst>
                </p:cNvPr>
                <p:cNvSpPr>
                  <a:spLocks noChangeShapeType="1"/>
                </p:cNvSpPr>
                <p:nvPr/>
              </p:nvSpPr>
              <p:spPr bwMode="auto">
                <a:xfrm>
                  <a:off x="163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49" name="Line 499">
                  <a:extLst>
                    <a:ext uri="{FF2B5EF4-FFF2-40B4-BE49-F238E27FC236}">
                      <a16:creationId xmlns:a16="http://schemas.microsoft.com/office/drawing/2014/main" id="{CAD689C3-266D-81C9-3126-1311880C10F9}"/>
                    </a:ext>
                  </a:extLst>
                </p:cNvPr>
                <p:cNvSpPr>
                  <a:spLocks noChangeShapeType="1"/>
                </p:cNvSpPr>
                <p:nvPr/>
              </p:nvSpPr>
              <p:spPr bwMode="auto">
                <a:xfrm flipV="1">
                  <a:off x="168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50" name="Line 500">
                  <a:extLst>
                    <a:ext uri="{FF2B5EF4-FFF2-40B4-BE49-F238E27FC236}">
                      <a16:creationId xmlns:a16="http://schemas.microsoft.com/office/drawing/2014/main" id="{CF968AA9-4AE4-D1ED-6244-13EA7B7E7B0A}"/>
                    </a:ext>
                  </a:extLst>
                </p:cNvPr>
                <p:cNvSpPr>
                  <a:spLocks noChangeShapeType="1"/>
                </p:cNvSpPr>
                <p:nvPr/>
              </p:nvSpPr>
              <p:spPr bwMode="auto">
                <a:xfrm>
                  <a:off x="173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51" name="Line 501">
                  <a:extLst>
                    <a:ext uri="{FF2B5EF4-FFF2-40B4-BE49-F238E27FC236}">
                      <a16:creationId xmlns:a16="http://schemas.microsoft.com/office/drawing/2014/main" id="{E55D9A4A-8993-DFC1-8B52-3662AE8C12EE}"/>
                    </a:ext>
                  </a:extLst>
                </p:cNvPr>
                <p:cNvSpPr>
                  <a:spLocks noChangeShapeType="1"/>
                </p:cNvSpPr>
                <p:nvPr/>
              </p:nvSpPr>
              <p:spPr bwMode="auto">
                <a:xfrm flipV="1">
                  <a:off x="178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52" name="Line 502">
                  <a:extLst>
                    <a:ext uri="{FF2B5EF4-FFF2-40B4-BE49-F238E27FC236}">
                      <a16:creationId xmlns:a16="http://schemas.microsoft.com/office/drawing/2014/main" id="{3B9542B3-6192-B43D-5704-67FA9FFDEA5C}"/>
                    </a:ext>
                  </a:extLst>
                </p:cNvPr>
                <p:cNvSpPr>
                  <a:spLocks noChangeShapeType="1"/>
                </p:cNvSpPr>
                <p:nvPr/>
              </p:nvSpPr>
              <p:spPr bwMode="auto">
                <a:xfrm>
                  <a:off x="182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53" name="Line 503">
                  <a:extLst>
                    <a:ext uri="{FF2B5EF4-FFF2-40B4-BE49-F238E27FC236}">
                      <a16:creationId xmlns:a16="http://schemas.microsoft.com/office/drawing/2014/main" id="{F284922F-8FFE-5BC9-5B3E-7FA167C5961D}"/>
                    </a:ext>
                  </a:extLst>
                </p:cNvPr>
                <p:cNvSpPr>
                  <a:spLocks noChangeShapeType="1"/>
                </p:cNvSpPr>
                <p:nvPr/>
              </p:nvSpPr>
              <p:spPr bwMode="auto">
                <a:xfrm flipV="1">
                  <a:off x="187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54" name="Line 504">
                  <a:extLst>
                    <a:ext uri="{FF2B5EF4-FFF2-40B4-BE49-F238E27FC236}">
                      <a16:creationId xmlns:a16="http://schemas.microsoft.com/office/drawing/2014/main" id="{65DC218C-130E-6182-5D2C-27D39F5145C2}"/>
                    </a:ext>
                  </a:extLst>
                </p:cNvPr>
                <p:cNvSpPr>
                  <a:spLocks noChangeShapeType="1"/>
                </p:cNvSpPr>
                <p:nvPr/>
              </p:nvSpPr>
              <p:spPr bwMode="auto">
                <a:xfrm>
                  <a:off x="192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55" name="Line 505">
                  <a:extLst>
                    <a:ext uri="{FF2B5EF4-FFF2-40B4-BE49-F238E27FC236}">
                      <a16:creationId xmlns:a16="http://schemas.microsoft.com/office/drawing/2014/main" id="{7DA2C509-1FB7-4861-0880-E937245F02A8}"/>
                    </a:ext>
                  </a:extLst>
                </p:cNvPr>
                <p:cNvSpPr>
                  <a:spLocks noChangeShapeType="1"/>
                </p:cNvSpPr>
                <p:nvPr/>
              </p:nvSpPr>
              <p:spPr bwMode="auto">
                <a:xfrm flipV="1">
                  <a:off x="197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56" name="Line 506">
                  <a:extLst>
                    <a:ext uri="{FF2B5EF4-FFF2-40B4-BE49-F238E27FC236}">
                      <a16:creationId xmlns:a16="http://schemas.microsoft.com/office/drawing/2014/main" id="{F00DC20F-5621-850C-AE9B-BC020F017A58}"/>
                    </a:ext>
                  </a:extLst>
                </p:cNvPr>
                <p:cNvSpPr>
                  <a:spLocks noChangeShapeType="1"/>
                </p:cNvSpPr>
                <p:nvPr/>
              </p:nvSpPr>
              <p:spPr bwMode="auto">
                <a:xfrm>
                  <a:off x="202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57" name="Line 507">
                  <a:extLst>
                    <a:ext uri="{FF2B5EF4-FFF2-40B4-BE49-F238E27FC236}">
                      <a16:creationId xmlns:a16="http://schemas.microsoft.com/office/drawing/2014/main" id="{4C2F66D7-D9A1-8C7A-5198-B7C6C2FB769F}"/>
                    </a:ext>
                  </a:extLst>
                </p:cNvPr>
                <p:cNvSpPr>
                  <a:spLocks noChangeShapeType="1"/>
                </p:cNvSpPr>
                <p:nvPr/>
              </p:nvSpPr>
              <p:spPr bwMode="auto">
                <a:xfrm flipV="1">
                  <a:off x="206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58" name="Line 508">
                  <a:extLst>
                    <a:ext uri="{FF2B5EF4-FFF2-40B4-BE49-F238E27FC236}">
                      <a16:creationId xmlns:a16="http://schemas.microsoft.com/office/drawing/2014/main" id="{D38E9918-0FFE-182B-84E4-E5F348131374}"/>
                    </a:ext>
                  </a:extLst>
                </p:cNvPr>
                <p:cNvSpPr>
                  <a:spLocks noChangeShapeType="1"/>
                </p:cNvSpPr>
                <p:nvPr/>
              </p:nvSpPr>
              <p:spPr bwMode="auto">
                <a:xfrm>
                  <a:off x="211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59" name="Line 509">
                  <a:extLst>
                    <a:ext uri="{FF2B5EF4-FFF2-40B4-BE49-F238E27FC236}">
                      <a16:creationId xmlns:a16="http://schemas.microsoft.com/office/drawing/2014/main" id="{BD2BF0AC-E587-F875-CB98-B9E0A6F60A2C}"/>
                    </a:ext>
                  </a:extLst>
                </p:cNvPr>
                <p:cNvSpPr>
                  <a:spLocks noChangeShapeType="1"/>
                </p:cNvSpPr>
                <p:nvPr/>
              </p:nvSpPr>
              <p:spPr bwMode="auto">
                <a:xfrm flipV="1">
                  <a:off x="216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60" name="Line 510">
                  <a:extLst>
                    <a:ext uri="{FF2B5EF4-FFF2-40B4-BE49-F238E27FC236}">
                      <a16:creationId xmlns:a16="http://schemas.microsoft.com/office/drawing/2014/main" id="{67131021-8189-1195-37D4-CCEAF8DAE6EC}"/>
                    </a:ext>
                  </a:extLst>
                </p:cNvPr>
                <p:cNvSpPr>
                  <a:spLocks noChangeShapeType="1"/>
                </p:cNvSpPr>
                <p:nvPr/>
              </p:nvSpPr>
              <p:spPr bwMode="auto">
                <a:xfrm>
                  <a:off x="221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61" name="Line 511">
                  <a:extLst>
                    <a:ext uri="{FF2B5EF4-FFF2-40B4-BE49-F238E27FC236}">
                      <a16:creationId xmlns:a16="http://schemas.microsoft.com/office/drawing/2014/main" id="{A9C13D32-E336-1C9A-5DC7-635B1854D8DB}"/>
                    </a:ext>
                  </a:extLst>
                </p:cNvPr>
                <p:cNvSpPr>
                  <a:spLocks noChangeShapeType="1"/>
                </p:cNvSpPr>
                <p:nvPr/>
              </p:nvSpPr>
              <p:spPr bwMode="auto">
                <a:xfrm flipV="1">
                  <a:off x="226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62" name="Line 512">
                  <a:extLst>
                    <a:ext uri="{FF2B5EF4-FFF2-40B4-BE49-F238E27FC236}">
                      <a16:creationId xmlns:a16="http://schemas.microsoft.com/office/drawing/2014/main" id="{195D97DB-C1A6-D1C1-9E92-F3AE86E7BD35}"/>
                    </a:ext>
                  </a:extLst>
                </p:cNvPr>
                <p:cNvSpPr>
                  <a:spLocks noChangeShapeType="1"/>
                </p:cNvSpPr>
                <p:nvPr/>
              </p:nvSpPr>
              <p:spPr bwMode="auto">
                <a:xfrm>
                  <a:off x="230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63" name="Line 513">
                  <a:extLst>
                    <a:ext uri="{FF2B5EF4-FFF2-40B4-BE49-F238E27FC236}">
                      <a16:creationId xmlns:a16="http://schemas.microsoft.com/office/drawing/2014/main" id="{23957651-0CF8-CE18-B761-5E9D245BC1DF}"/>
                    </a:ext>
                  </a:extLst>
                </p:cNvPr>
                <p:cNvSpPr>
                  <a:spLocks noChangeShapeType="1"/>
                </p:cNvSpPr>
                <p:nvPr/>
              </p:nvSpPr>
              <p:spPr bwMode="auto">
                <a:xfrm flipV="1">
                  <a:off x="235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64" name="Line 514">
                  <a:extLst>
                    <a:ext uri="{FF2B5EF4-FFF2-40B4-BE49-F238E27FC236}">
                      <a16:creationId xmlns:a16="http://schemas.microsoft.com/office/drawing/2014/main" id="{425A67FD-EF0F-1FE8-3174-4D0C03C78846}"/>
                    </a:ext>
                  </a:extLst>
                </p:cNvPr>
                <p:cNvSpPr>
                  <a:spLocks noChangeShapeType="1"/>
                </p:cNvSpPr>
                <p:nvPr/>
              </p:nvSpPr>
              <p:spPr bwMode="auto">
                <a:xfrm>
                  <a:off x="240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65" name="Line 515">
                  <a:extLst>
                    <a:ext uri="{FF2B5EF4-FFF2-40B4-BE49-F238E27FC236}">
                      <a16:creationId xmlns:a16="http://schemas.microsoft.com/office/drawing/2014/main" id="{B75EBB8A-ED79-3323-F5D7-60EF8B098ABC}"/>
                    </a:ext>
                  </a:extLst>
                </p:cNvPr>
                <p:cNvSpPr>
                  <a:spLocks noChangeShapeType="1"/>
                </p:cNvSpPr>
                <p:nvPr/>
              </p:nvSpPr>
              <p:spPr bwMode="auto">
                <a:xfrm flipV="1">
                  <a:off x="245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66" name="Line 516">
                  <a:extLst>
                    <a:ext uri="{FF2B5EF4-FFF2-40B4-BE49-F238E27FC236}">
                      <a16:creationId xmlns:a16="http://schemas.microsoft.com/office/drawing/2014/main" id="{70D37420-89B2-512B-56C4-9138609C873F}"/>
                    </a:ext>
                  </a:extLst>
                </p:cNvPr>
                <p:cNvSpPr>
                  <a:spLocks noChangeShapeType="1"/>
                </p:cNvSpPr>
                <p:nvPr/>
              </p:nvSpPr>
              <p:spPr bwMode="auto">
                <a:xfrm>
                  <a:off x="250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67" name="Line 517">
                  <a:extLst>
                    <a:ext uri="{FF2B5EF4-FFF2-40B4-BE49-F238E27FC236}">
                      <a16:creationId xmlns:a16="http://schemas.microsoft.com/office/drawing/2014/main" id="{0ECBCFC0-1B14-4E01-1432-BB3EAA08D5B3}"/>
                    </a:ext>
                  </a:extLst>
                </p:cNvPr>
                <p:cNvSpPr>
                  <a:spLocks noChangeShapeType="1"/>
                </p:cNvSpPr>
                <p:nvPr/>
              </p:nvSpPr>
              <p:spPr bwMode="auto">
                <a:xfrm flipV="1">
                  <a:off x="254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68" name="Line 518">
                  <a:extLst>
                    <a:ext uri="{FF2B5EF4-FFF2-40B4-BE49-F238E27FC236}">
                      <a16:creationId xmlns:a16="http://schemas.microsoft.com/office/drawing/2014/main" id="{3C2A6800-6CE8-792D-A246-7CB9A048448D}"/>
                    </a:ext>
                  </a:extLst>
                </p:cNvPr>
                <p:cNvSpPr>
                  <a:spLocks noChangeShapeType="1"/>
                </p:cNvSpPr>
                <p:nvPr/>
              </p:nvSpPr>
              <p:spPr bwMode="auto">
                <a:xfrm>
                  <a:off x="259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69" name="Line 519">
                  <a:extLst>
                    <a:ext uri="{FF2B5EF4-FFF2-40B4-BE49-F238E27FC236}">
                      <a16:creationId xmlns:a16="http://schemas.microsoft.com/office/drawing/2014/main" id="{990AE4DF-B7A4-5D98-266E-D72AA997CEDB}"/>
                    </a:ext>
                  </a:extLst>
                </p:cNvPr>
                <p:cNvSpPr>
                  <a:spLocks noChangeShapeType="1"/>
                </p:cNvSpPr>
                <p:nvPr/>
              </p:nvSpPr>
              <p:spPr bwMode="auto">
                <a:xfrm flipV="1">
                  <a:off x="264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70" name="Line 520">
                  <a:extLst>
                    <a:ext uri="{FF2B5EF4-FFF2-40B4-BE49-F238E27FC236}">
                      <a16:creationId xmlns:a16="http://schemas.microsoft.com/office/drawing/2014/main" id="{D6881395-06DB-3D19-7DED-F0010FA5433A}"/>
                    </a:ext>
                  </a:extLst>
                </p:cNvPr>
                <p:cNvSpPr>
                  <a:spLocks noChangeShapeType="1"/>
                </p:cNvSpPr>
                <p:nvPr/>
              </p:nvSpPr>
              <p:spPr bwMode="auto">
                <a:xfrm>
                  <a:off x="269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71" name="Line 521">
                  <a:extLst>
                    <a:ext uri="{FF2B5EF4-FFF2-40B4-BE49-F238E27FC236}">
                      <a16:creationId xmlns:a16="http://schemas.microsoft.com/office/drawing/2014/main" id="{BE3B2C77-FE16-4C8B-F324-F2A4D76CE2AF}"/>
                    </a:ext>
                  </a:extLst>
                </p:cNvPr>
                <p:cNvSpPr>
                  <a:spLocks noChangeShapeType="1"/>
                </p:cNvSpPr>
                <p:nvPr/>
              </p:nvSpPr>
              <p:spPr bwMode="auto">
                <a:xfrm flipV="1">
                  <a:off x="274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72" name="Line 522">
                  <a:extLst>
                    <a:ext uri="{FF2B5EF4-FFF2-40B4-BE49-F238E27FC236}">
                      <a16:creationId xmlns:a16="http://schemas.microsoft.com/office/drawing/2014/main" id="{324D2D37-CA81-9576-90CD-32B3DC1F18AE}"/>
                    </a:ext>
                  </a:extLst>
                </p:cNvPr>
                <p:cNvSpPr>
                  <a:spLocks noChangeShapeType="1"/>
                </p:cNvSpPr>
                <p:nvPr/>
              </p:nvSpPr>
              <p:spPr bwMode="auto">
                <a:xfrm>
                  <a:off x="278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73" name="Line 523">
                  <a:extLst>
                    <a:ext uri="{FF2B5EF4-FFF2-40B4-BE49-F238E27FC236}">
                      <a16:creationId xmlns:a16="http://schemas.microsoft.com/office/drawing/2014/main" id="{79924971-954C-12D6-50A5-6E2B89B09FD7}"/>
                    </a:ext>
                  </a:extLst>
                </p:cNvPr>
                <p:cNvSpPr>
                  <a:spLocks noChangeShapeType="1"/>
                </p:cNvSpPr>
                <p:nvPr/>
              </p:nvSpPr>
              <p:spPr bwMode="auto">
                <a:xfrm flipV="1">
                  <a:off x="283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74" name="Line 524">
                  <a:extLst>
                    <a:ext uri="{FF2B5EF4-FFF2-40B4-BE49-F238E27FC236}">
                      <a16:creationId xmlns:a16="http://schemas.microsoft.com/office/drawing/2014/main" id="{179BD44F-520B-DCFC-5311-4B04586E403B}"/>
                    </a:ext>
                  </a:extLst>
                </p:cNvPr>
                <p:cNvSpPr>
                  <a:spLocks noChangeShapeType="1"/>
                </p:cNvSpPr>
                <p:nvPr/>
              </p:nvSpPr>
              <p:spPr bwMode="auto">
                <a:xfrm>
                  <a:off x="288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75" name="Line 525">
                  <a:extLst>
                    <a:ext uri="{FF2B5EF4-FFF2-40B4-BE49-F238E27FC236}">
                      <a16:creationId xmlns:a16="http://schemas.microsoft.com/office/drawing/2014/main" id="{DABD8407-FFB5-6B2B-46A9-26438089BDFA}"/>
                    </a:ext>
                  </a:extLst>
                </p:cNvPr>
                <p:cNvSpPr>
                  <a:spLocks noChangeShapeType="1"/>
                </p:cNvSpPr>
                <p:nvPr/>
              </p:nvSpPr>
              <p:spPr bwMode="auto">
                <a:xfrm flipV="1">
                  <a:off x="293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76" name="Line 526">
                  <a:extLst>
                    <a:ext uri="{FF2B5EF4-FFF2-40B4-BE49-F238E27FC236}">
                      <a16:creationId xmlns:a16="http://schemas.microsoft.com/office/drawing/2014/main" id="{0FD343B2-C5AD-56A7-E726-CA79C6031A23}"/>
                    </a:ext>
                  </a:extLst>
                </p:cNvPr>
                <p:cNvSpPr>
                  <a:spLocks noChangeShapeType="1"/>
                </p:cNvSpPr>
                <p:nvPr/>
              </p:nvSpPr>
              <p:spPr bwMode="auto">
                <a:xfrm>
                  <a:off x="298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77" name="Line 527">
                  <a:extLst>
                    <a:ext uri="{FF2B5EF4-FFF2-40B4-BE49-F238E27FC236}">
                      <a16:creationId xmlns:a16="http://schemas.microsoft.com/office/drawing/2014/main" id="{A34AAE36-F9C4-AA01-C542-15958A581BD5}"/>
                    </a:ext>
                  </a:extLst>
                </p:cNvPr>
                <p:cNvSpPr>
                  <a:spLocks noChangeShapeType="1"/>
                </p:cNvSpPr>
                <p:nvPr/>
              </p:nvSpPr>
              <p:spPr bwMode="auto">
                <a:xfrm flipV="1">
                  <a:off x="302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78" name="Line 528">
                  <a:extLst>
                    <a:ext uri="{FF2B5EF4-FFF2-40B4-BE49-F238E27FC236}">
                      <a16:creationId xmlns:a16="http://schemas.microsoft.com/office/drawing/2014/main" id="{A0BF67CE-72CF-0344-4282-6DE3A771A3D2}"/>
                    </a:ext>
                  </a:extLst>
                </p:cNvPr>
                <p:cNvSpPr>
                  <a:spLocks noChangeShapeType="1"/>
                </p:cNvSpPr>
                <p:nvPr/>
              </p:nvSpPr>
              <p:spPr bwMode="auto">
                <a:xfrm>
                  <a:off x="307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79" name="Line 529">
                  <a:extLst>
                    <a:ext uri="{FF2B5EF4-FFF2-40B4-BE49-F238E27FC236}">
                      <a16:creationId xmlns:a16="http://schemas.microsoft.com/office/drawing/2014/main" id="{184DAC23-6E09-CE7B-D7CB-98992B500787}"/>
                    </a:ext>
                  </a:extLst>
                </p:cNvPr>
                <p:cNvSpPr>
                  <a:spLocks noChangeShapeType="1"/>
                </p:cNvSpPr>
                <p:nvPr/>
              </p:nvSpPr>
              <p:spPr bwMode="auto">
                <a:xfrm flipV="1">
                  <a:off x="312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80" name="Line 530">
                  <a:extLst>
                    <a:ext uri="{FF2B5EF4-FFF2-40B4-BE49-F238E27FC236}">
                      <a16:creationId xmlns:a16="http://schemas.microsoft.com/office/drawing/2014/main" id="{15F982F8-EE62-26B0-8E65-EC1A2F0BCDB7}"/>
                    </a:ext>
                  </a:extLst>
                </p:cNvPr>
                <p:cNvSpPr>
                  <a:spLocks noChangeShapeType="1"/>
                </p:cNvSpPr>
                <p:nvPr/>
              </p:nvSpPr>
              <p:spPr bwMode="auto">
                <a:xfrm>
                  <a:off x="317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81" name="Line 531">
                  <a:extLst>
                    <a:ext uri="{FF2B5EF4-FFF2-40B4-BE49-F238E27FC236}">
                      <a16:creationId xmlns:a16="http://schemas.microsoft.com/office/drawing/2014/main" id="{50A3BA19-ED90-4E70-222B-0079B453FFE3}"/>
                    </a:ext>
                  </a:extLst>
                </p:cNvPr>
                <p:cNvSpPr>
                  <a:spLocks noChangeShapeType="1"/>
                </p:cNvSpPr>
                <p:nvPr/>
              </p:nvSpPr>
              <p:spPr bwMode="auto">
                <a:xfrm flipV="1">
                  <a:off x="322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82" name="Line 532">
                  <a:extLst>
                    <a:ext uri="{FF2B5EF4-FFF2-40B4-BE49-F238E27FC236}">
                      <a16:creationId xmlns:a16="http://schemas.microsoft.com/office/drawing/2014/main" id="{5C7498A8-2052-FA7A-1252-7235B411E59B}"/>
                    </a:ext>
                  </a:extLst>
                </p:cNvPr>
                <p:cNvSpPr>
                  <a:spLocks noChangeShapeType="1"/>
                </p:cNvSpPr>
                <p:nvPr/>
              </p:nvSpPr>
              <p:spPr bwMode="auto">
                <a:xfrm>
                  <a:off x="326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83" name="Line 533">
                  <a:extLst>
                    <a:ext uri="{FF2B5EF4-FFF2-40B4-BE49-F238E27FC236}">
                      <a16:creationId xmlns:a16="http://schemas.microsoft.com/office/drawing/2014/main" id="{5209563E-1DA9-AC00-B16E-5FCF3B8416FC}"/>
                    </a:ext>
                  </a:extLst>
                </p:cNvPr>
                <p:cNvSpPr>
                  <a:spLocks noChangeShapeType="1"/>
                </p:cNvSpPr>
                <p:nvPr/>
              </p:nvSpPr>
              <p:spPr bwMode="auto">
                <a:xfrm flipV="1">
                  <a:off x="331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84" name="Line 534">
                  <a:extLst>
                    <a:ext uri="{FF2B5EF4-FFF2-40B4-BE49-F238E27FC236}">
                      <a16:creationId xmlns:a16="http://schemas.microsoft.com/office/drawing/2014/main" id="{56018DC3-E16D-617F-7E30-1FE366D64DD4}"/>
                    </a:ext>
                  </a:extLst>
                </p:cNvPr>
                <p:cNvSpPr>
                  <a:spLocks noChangeShapeType="1"/>
                </p:cNvSpPr>
                <p:nvPr/>
              </p:nvSpPr>
              <p:spPr bwMode="auto">
                <a:xfrm>
                  <a:off x="336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85" name="Line 535">
                  <a:extLst>
                    <a:ext uri="{FF2B5EF4-FFF2-40B4-BE49-F238E27FC236}">
                      <a16:creationId xmlns:a16="http://schemas.microsoft.com/office/drawing/2014/main" id="{D4538401-C08B-43A5-14EA-4231813F615B}"/>
                    </a:ext>
                  </a:extLst>
                </p:cNvPr>
                <p:cNvSpPr>
                  <a:spLocks noChangeShapeType="1"/>
                </p:cNvSpPr>
                <p:nvPr/>
              </p:nvSpPr>
              <p:spPr bwMode="auto">
                <a:xfrm flipV="1">
                  <a:off x="341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86" name="Line 536">
                  <a:extLst>
                    <a:ext uri="{FF2B5EF4-FFF2-40B4-BE49-F238E27FC236}">
                      <a16:creationId xmlns:a16="http://schemas.microsoft.com/office/drawing/2014/main" id="{9CE6AD19-5EF4-B247-C9AD-577FCA71DAEF}"/>
                    </a:ext>
                  </a:extLst>
                </p:cNvPr>
                <p:cNvSpPr>
                  <a:spLocks noChangeShapeType="1"/>
                </p:cNvSpPr>
                <p:nvPr/>
              </p:nvSpPr>
              <p:spPr bwMode="auto">
                <a:xfrm>
                  <a:off x="346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87" name="Line 537">
                  <a:extLst>
                    <a:ext uri="{FF2B5EF4-FFF2-40B4-BE49-F238E27FC236}">
                      <a16:creationId xmlns:a16="http://schemas.microsoft.com/office/drawing/2014/main" id="{2D38E162-29FE-27DA-84DE-E2C55F954E91}"/>
                    </a:ext>
                  </a:extLst>
                </p:cNvPr>
                <p:cNvSpPr>
                  <a:spLocks noChangeShapeType="1"/>
                </p:cNvSpPr>
                <p:nvPr/>
              </p:nvSpPr>
              <p:spPr bwMode="auto">
                <a:xfrm flipV="1">
                  <a:off x="350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88" name="Line 538">
                  <a:extLst>
                    <a:ext uri="{FF2B5EF4-FFF2-40B4-BE49-F238E27FC236}">
                      <a16:creationId xmlns:a16="http://schemas.microsoft.com/office/drawing/2014/main" id="{3E7BFBE3-0992-E0A6-FF55-F04F5A85EFA6}"/>
                    </a:ext>
                  </a:extLst>
                </p:cNvPr>
                <p:cNvSpPr>
                  <a:spLocks noChangeShapeType="1"/>
                </p:cNvSpPr>
                <p:nvPr/>
              </p:nvSpPr>
              <p:spPr bwMode="auto">
                <a:xfrm>
                  <a:off x="355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89" name="Line 539">
                  <a:extLst>
                    <a:ext uri="{FF2B5EF4-FFF2-40B4-BE49-F238E27FC236}">
                      <a16:creationId xmlns:a16="http://schemas.microsoft.com/office/drawing/2014/main" id="{A604F447-EDEF-456E-28A4-C3953F8CDDEE}"/>
                    </a:ext>
                  </a:extLst>
                </p:cNvPr>
                <p:cNvSpPr>
                  <a:spLocks noChangeShapeType="1"/>
                </p:cNvSpPr>
                <p:nvPr/>
              </p:nvSpPr>
              <p:spPr bwMode="auto">
                <a:xfrm flipV="1">
                  <a:off x="360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90" name="Line 540">
                  <a:extLst>
                    <a:ext uri="{FF2B5EF4-FFF2-40B4-BE49-F238E27FC236}">
                      <a16:creationId xmlns:a16="http://schemas.microsoft.com/office/drawing/2014/main" id="{07EA32B7-EFD8-E147-858C-1FF7E35BADDB}"/>
                    </a:ext>
                  </a:extLst>
                </p:cNvPr>
                <p:cNvSpPr>
                  <a:spLocks noChangeShapeType="1"/>
                </p:cNvSpPr>
                <p:nvPr/>
              </p:nvSpPr>
              <p:spPr bwMode="auto">
                <a:xfrm>
                  <a:off x="365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91" name="Line 541">
                  <a:extLst>
                    <a:ext uri="{FF2B5EF4-FFF2-40B4-BE49-F238E27FC236}">
                      <a16:creationId xmlns:a16="http://schemas.microsoft.com/office/drawing/2014/main" id="{1BAA32A5-3E24-3377-65CA-AEDB2A013988}"/>
                    </a:ext>
                  </a:extLst>
                </p:cNvPr>
                <p:cNvSpPr>
                  <a:spLocks noChangeShapeType="1"/>
                </p:cNvSpPr>
                <p:nvPr/>
              </p:nvSpPr>
              <p:spPr bwMode="auto">
                <a:xfrm flipV="1">
                  <a:off x="370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92" name="Line 542">
                  <a:extLst>
                    <a:ext uri="{FF2B5EF4-FFF2-40B4-BE49-F238E27FC236}">
                      <a16:creationId xmlns:a16="http://schemas.microsoft.com/office/drawing/2014/main" id="{F8369D77-B677-FC4F-3B49-3F1517F9FC79}"/>
                    </a:ext>
                  </a:extLst>
                </p:cNvPr>
                <p:cNvSpPr>
                  <a:spLocks noChangeShapeType="1"/>
                </p:cNvSpPr>
                <p:nvPr/>
              </p:nvSpPr>
              <p:spPr bwMode="auto">
                <a:xfrm>
                  <a:off x="374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93" name="Line 543">
                  <a:extLst>
                    <a:ext uri="{FF2B5EF4-FFF2-40B4-BE49-F238E27FC236}">
                      <a16:creationId xmlns:a16="http://schemas.microsoft.com/office/drawing/2014/main" id="{D0BA47AF-01B3-3874-3CF7-6DD1177AE6D1}"/>
                    </a:ext>
                  </a:extLst>
                </p:cNvPr>
                <p:cNvSpPr>
                  <a:spLocks noChangeShapeType="1"/>
                </p:cNvSpPr>
                <p:nvPr/>
              </p:nvSpPr>
              <p:spPr bwMode="auto">
                <a:xfrm flipV="1">
                  <a:off x="379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94" name="Line 544">
                  <a:extLst>
                    <a:ext uri="{FF2B5EF4-FFF2-40B4-BE49-F238E27FC236}">
                      <a16:creationId xmlns:a16="http://schemas.microsoft.com/office/drawing/2014/main" id="{F7D1FB27-2269-0541-6D9F-0F7DC71DAC22}"/>
                    </a:ext>
                  </a:extLst>
                </p:cNvPr>
                <p:cNvSpPr>
                  <a:spLocks noChangeShapeType="1"/>
                </p:cNvSpPr>
                <p:nvPr/>
              </p:nvSpPr>
              <p:spPr bwMode="auto">
                <a:xfrm>
                  <a:off x="384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95" name="Line 545">
                  <a:extLst>
                    <a:ext uri="{FF2B5EF4-FFF2-40B4-BE49-F238E27FC236}">
                      <a16:creationId xmlns:a16="http://schemas.microsoft.com/office/drawing/2014/main" id="{71E6ED2C-FD6A-0AAF-0362-0AE861485D4A}"/>
                    </a:ext>
                  </a:extLst>
                </p:cNvPr>
                <p:cNvSpPr>
                  <a:spLocks noChangeShapeType="1"/>
                </p:cNvSpPr>
                <p:nvPr/>
              </p:nvSpPr>
              <p:spPr bwMode="auto">
                <a:xfrm flipV="1">
                  <a:off x="389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96" name="Line 546">
                  <a:extLst>
                    <a:ext uri="{FF2B5EF4-FFF2-40B4-BE49-F238E27FC236}">
                      <a16:creationId xmlns:a16="http://schemas.microsoft.com/office/drawing/2014/main" id="{778CE829-28C0-D519-B1F3-38C42DE6A485}"/>
                    </a:ext>
                  </a:extLst>
                </p:cNvPr>
                <p:cNvSpPr>
                  <a:spLocks noChangeShapeType="1"/>
                </p:cNvSpPr>
                <p:nvPr/>
              </p:nvSpPr>
              <p:spPr bwMode="auto">
                <a:xfrm>
                  <a:off x="394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97" name="Line 547">
                  <a:extLst>
                    <a:ext uri="{FF2B5EF4-FFF2-40B4-BE49-F238E27FC236}">
                      <a16:creationId xmlns:a16="http://schemas.microsoft.com/office/drawing/2014/main" id="{BF9F6814-822D-E945-D57A-8062B73D19C3}"/>
                    </a:ext>
                  </a:extLst>
                </p:cNvPr>
                <p:cNvSpPr>
                  <a:spLocks noChangeShapeType="1"/>
                </p:cNvSpPr>
                <p:nvPr/>
              </p:nvSpPr>
              <p:spPr bwMode="auto">
                <a:xfrm flipV="1">
                  <a:off x="398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98" name="Line 548">
                  <a:extLst>
                    <a:ext uri="{FF2B5EF4-FFF2-40B4-BE49-F238E27FC236}">
                      <a16:creationId xmlns:a16="http://schemas.microsoft.com/office/drawing/2014/main" id="{B19B9320-0450-BC37-5A6F-AC94BBA14CBE}"/>
                    </a:ext>
                  </a:extLst>
                </p:cNvPr>
                <p:cNvSpPr>
                  <a:spLocks noChangeShapeType="1"/>
                </p:cNvSpPr>
                <p:nvPr/>
              </p:nvSpPr>
              <p:spPr bwMode="auto">
                <a:xfrm>
                  <a:off x="403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99" name="Line 549">
                  <a:extLst>
                    <a:ext uri="{FF2B5EF4-FFF2-40B4-BE49-F238E27FC236}">
                      <a16:creationId xmlns:a16="http://schemas.microsoft.com/office/drawing/2014/main" id="{5645B18A-F7A0-8ABB-402C-6144249023B9}"/>
                    </a:ext>
                  </a:extLst>
                </p:cNvPr>
                <p:cNvSpPr>
                  <a:spLocks noChangeShapeType="1"/>
                </p:cNvSpPr>
                <p:nvPr/>
              </p:nvSpPr>
              <p:spPr bwMode="auto">
                <a:xfrm flipV="1">
                  <a:off x="408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00" name="Line 550">
                  <a:extLst>
                    <a:ext uri="{FF2B5EF4-FFF2-40B4-BE49-F238E27FC236}">
                      <a16:creationId xmlns:a16="http://schemas.microsoft.com/office/drawing/2014/main" id="{6699AD0C-20C7-9E1D-DC79-1C8369C9202D}"/>
                    </a:ext>
                  </a:extLst>
                </p:cNvPr>
                <p:cNvSpPr>
                  <a:spLocks noChangeShapeType="1"/>
                </p:cNvSpPr>
                <p:nvPr/>
              </p:nvSpPr>
              <p:spPr bwMode="auto">
                <a:xfrm>
                  <a:off x="413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01" name="Line 551">
                  <a:extLst>
                    <a:ext uri="{FF2B5EF4-FFF2-40B4-BE49-F238E27FC236}">
                      <a16:creationId xmlns:a16="http://schemas.microsoft.com/office/drawing/2014/main" id="{F3CE0BBC-08AE-B9E9-2297-F1FE36693021}"/>
                    </a:ext>
                  </a:extLst>
                </p:cNvPr>
                <p:cNvSpPr>
                  <a:spLocks noChangeShapeType="1"/>
                </p:cNvSpPr>
                <p:nvPr/>
              </p:nvSpPr>
              <p:spPr bwMode="auto">
                <a:xfrm flipV="1">
                  <a:off x="418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02" name="Line 552">
                  <a:extLst>
                    <a:ext uri="{FF2B5EF4-FFF2-40B4-BE49-F238E27FC236}">
                      <a16:creationId xmlns:a16="http://schemas.microsoft.com/office/drawing/2014/main" id="{63527857-1DF1-9B6D-F555-32CF364DD3C3}"/>
                    </a:ext>
                  </a:extLst>
                </p:cNvPr>
                <p:cNvSpPr>
                  <a:spLocks noChangeShapeType="1"/>
                </p:cNvSpPr>
                <p:nvPr/>
              </p:nvSpPr>
              <p:spPr bwMode="auto">
                <a:xfrm>
                  <a:off x="422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03" name="Line 553">
                  <a:extLst>
                    <a:ext uri="{FF2B5EF4-FFF2-40B4-BE49-F238E27FC236}">
                      <a16:creationId xmlns:a16="http://schemas.microsoft.com/office/drawing/2014/main" id="{777E57E3-66F3-16F4-265D-13F1B6048702}"/>
                    </a:ext>
                  </a:extLst>
                </p:cNvPr>
                <p:cNvSpPr>
                  <a:spLocks noChangeShapeType="1"/>
                </p:cNvSpPr>
                <p:nvPr/>
              </p:nvSpPr>
              <p:spPr bwMode="auto">
                <a:xfrm flipV="1">
                  <a:off x="427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04" name="Line 554">
                  <a:extLst>
                    <a:ext uri="{FF2B5EF4-FFF2-40B4-BE49-F238E27FC236}">
                      <a16:creationId xmlns:a16="http://schemas.microsoft.com/office/drawing/2014/main" id="{3D0C5DAD-BBC3-36CB-8021-57FD9F8E4453}"/>
                    </a:ext>
                  </a:extLst>
                </p:cNvPr>
                <p:cNvSpPr>
                  <a:spLocks noChangeShapeType="1"/>
                </p:cNvSpPr>
                <p:nvPr/>
              </p:nvSpPr>
              <p:spPr bwMode="auto">
                <a:xfrm>
                  <a:off x="432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05" name="Line 555">
                  <a:extLst>
                    <a:ext uri="{FF2B5EF4-FFF2-40B4-BE49-F238E27FC236}">
                      <a16:creationId xmlns:a16="http://schemas.microsoft.com/office/drawing/2014/main" id="{12FE3C00-5F4E-0E5A-3EE1-5D033339E233}"/>
                    </a:ext>
                  </a:extLst>
                </p:cNvPr>
                <p:cNvSpPr>
                  <a:spLocks noChangeShapeType="1"/>
                </p:cNvSpPr>
                <p:nvPr/>
              </p:nvSpPr>
              <p:spPr bwMode="auto">
                <a:xfrm flipV="1">
                  <a:off x="437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06" name="Line 556">
                  <a:extLst>
                    <a:ext uri="{FF2B5EF4-FFF2-40B4-BE49-F238E27FC236}">
                      <a16:creationId xmlns:a16="http://schemas.microsoft.com/office/drawing/2014/main" id="{878CE5D5-716F-3FFC-54C1-376AB1F2AB2C}"/>
                    </a:ext>
                  </a:extLst>
                </p:cNvPr>
                <p:cNvSpPr>
                  <a:spLocks noChangeShapeType="1"/>
                </p:cNvSpPr>
                <p:nvPr/>
              </p:nvSpPr>
              <p:spPr bwMode="auto">
                <a:xfrm>
                  <a:off x="4421"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07" name="Line 557">
                  <a:extLst>
                    <a:ext uri="{FF2B5EF4-FFF2-40B4-BE49-F238E27FC236}">
                      <a16:creationId xmlns:a16="http://schemas.microsoft.com/office/drawing/2014/main" id="{B4001FC5-788B-B6DB-2948-D0A86D45A510}"/>
                    </a:ext>
                  </a:extLst>
                </p:cNvPr>
                <p:cNvSpPr>
                  <a:spLocks noChangeShapeType="1"/>
                </p:cNvSpPr>
                <p:nvPr/>
              </p:nvSpPr>
              <p:spPr bwMode="auto">
                <a:xfrm flipV="1">
                  <a:off x="4469"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08" name="Line 558">
                  <a:extLst>
                    <a:ext uri="{FF2B5EF4-FFF2-40B4-BE49-F238E27FC236}">
                      <a16:creationId xmlns:a16="http://schemas.microsoft.com/office/drawing/2014/main" id="{6BD74579-C020-0486-1DF1-1EAD95B767ED}"/>
                    </a:ext>
                  </a:extLst>
                </p:cNvPr>
                <p:cNvSpPr>
                  <a:spLocks noChangeShapeType="1"/>
                </p:cNvSpPr>
                <p:nvPr/>
              </p:nvSpPr>
              <p:spPr bwMode="auto">
                <a:xfrm>
                  <a:off x="4517"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09" name="Line 559">
                  <a:extLst>
                    <a:ext uri="{FF2B5EF4-FFF2-40B4-BE49-F238E27FC236}">
                      <a16:creationId xmlns:a16="http://schemas.microsoft.com/office/drawing/2014/main" id="{A0D36DD9-C676-A6D2-F319-54AEF258D2B4}"/>
                    </a:ext>
                  </a:extLst>
                </p:cNvPr>
                <p:cNvSpPr>
                  <a:spLocks noChangeShapeType="1"/>
                </p:cNvSpPr>
                <p:nvPr/>
              </p:nvSpPr>
              <p:spPr bwMode="auto">
                <a:xfrm flipV="1">
                  <a:off x="4565"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010" name="Line 560">
                  <a:extLst>
                    <a:ext uri="{FF2B5EF4-FFF2-40B4-BE49-F238E27FC236}">
                      <a16:creationId xmlns:a16="http://schemas.microsoft.com/office/drawing/2014/main" id="{637BD536-5584-85A0-563F-82C5693B53E8}"/>
                    </a:ext>
                  </a:extLst>
                </p:cNvPr>
                <p:cNvSpPr>
                  <a:spLocks noChangeShapeType="1"/>
                </p:cNvSpPr>
                <p:nvPr/>
              </p:nvSpPr>
              <p:spPr bwMode="auto">
                <a:xfrm>
                  <a:off x="4613" y="2121"/>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1842" name="Group 561">
                <a:extLst>
                  <a:ext uri="{FF2B5EF4-FFF2-40B4-BE49-F238E27FC236}">
                    <a16:creationId xmlns:a16="http://schemas.microsoft.com/office/drawing/2014/main" id="{1681F658-6ADD-304C-A21D-6791B86F0476}"/>
                  </a:ext>
                </a:extLst>
              </p:cNvPr>
              <p:cNvGrpSpPr>
                <a:grpSpLocks/>
              </p:cNvGrpSpPr>
              <p:nvPr/>
            </p:nvGrpSpPr>
            <p:grpSpPr bwMode="auto">
              <a:xfrm>
                <a:off x="1281" y="1645"/>
                <a:ext cx="3285" cy="50"/>
                <a:chOff x="1281" y="1645"/>
                <a:chExt cx="3285" cy="50"/>
              </a:xfrm>
            </p:grpSpPr>
            <p:sp>
              <p:nvSpPr>
                <p:cNvPr id="1865" name="Rectangle 562">
                  <a:extLst>
                    <a:ext uri="{FF2B5EF4-FFF2-40B4-BE49-F238E27FC236}">
                      <a16:creationId xmlns:a16="http://schemas.microsoft.com/office/drawing/2014/main" id="{5ADB9863-ECCB-D0EE-3268-BA70117F6789}"/>
                    </a:ext>
                  </a:extLst>
                </p:cNvPr>
                <p:cNvSpPr>
                  <a:spLocks noChangeArrowheads="1"/>
                </p:cNvSpPr>
                <p:nvPr/>
              </p:nvSpPr>
              <p:spPr bwMode="auto">
                <a:xfrm>
                  <a:off x="1284" y="1648"/>
                  <a:ext cx="3278" cy="47"/>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66" name="Line 563">
                  <a:extLst>
                    <a:ext uri="{FF2B5EF4-FFF2-40B4-BE49-F238E27FC236}">
                      <a16:creationId xmlns:a16="http://schemas.microsoft.com/office/drawing/2014/main" id="{C64CB1E5-410B-B4C9-85B3-74410672B86E}"/>
                    </a:ext>
                  </a:extLst>
                </p:cNvPr>
                <p:cNvSpPr>
                  <a:spLocks noChangeShapeType="1"/>
                </p:cNvSpPr>
                <p:nvPr/>
              </p:nvSpPr>
              <p:spPr bwMode="auto">
                <a:xfrm flipV="1">
                  <a:off x="1281"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67" name="Line 564">
                  <a:extLst>
                    <a:ext uri="{FF2B5EF4-FFF2-40B4-BE49-F238E27FC236}">
                      <a16:creationId xmlns:a16="http://schemas.microsoft.com/office/drawing/2014/main" id="{719609ED-AF39-9EE0-043F-593AB026C739}"/>
                    </a:ext>
                  </a:extLst>
                </p:cNvPr>
                <p:cNvSpPr>
                  <a:spLocks noChangeShapeType="1"/>
                </p:cNvSpPr>
                <p:nvPr/>
              </p:nvSpPr>
              <p:spPr bwMode="auto">
                <a:xfrm>
                  <a:off x="1327"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68" name="Line 565">
                  <a:extLst>
                    <a:ext uri="{FF2B5EF4-FFF2-40B4-BE49-F238E27FC236}">
                      <a16:creationId xmlns:a16="http://schemas.microsoft.com/office/drawing/2014/main" id="{E23BA939-98BD-5FB4-8558-B5C9CD8B212E}"/>
                    </a:ext>
                  </a:extLst>
                </p:cNvPr>
                <p:cNvSpPr>
                  <a:spLocks noChangeShapeType="1"/>
                </p:cNvSpPr>
                <p:nvPr/>
              </p:nvSpPr>
              <p:spPr bwMode="auto">
                <a:xfrm flipV="1">
                  <a:off x="1372"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69" name="Line 566">
                  <a:extLst>
                    <a:ext uri="{FF2B5EF4-FFF2-40B4-BE49-F238E27FC236}">
                      <a16:creationId xmlns:a16="http://schemas.microsoft.com/office/drawing/2014/main" id="{94007D9E-5C9D-CFFE-E402-0A8448BD9376}"/>
                    </a:ext>
                  </a:extLst>
                </p:cNvPr>
                <p:cNvSpPr>
                  <a:spLocks noChangeShapeType="1"/>
                </p:cNvSpPr>
                <p:nvPr/>
              </p:nvSpPr>
              <p:spPr bwMode="auto">
                <a:xfrm>
                  <a:off x="1418"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70" name="Line 567">
                  <a:extLst>
                    <a:ext uri="{FF2B5EF4-FFF2-40B4-BE49-F238E27FC236}">
                      <a16:creationId xmlns:a16="http://schemas.microsoft.com/office/drawing/2014/main" id="{35C353AA-1F24-92D9-24CA-E855F17A9E2D}"/>
                    </a:ext>
                  </a:extLst>
                </p:cNvPr>
                <p:cNvSpPr>
                  <a:spLocks noChangeShapeType="1"/>
                </p:cNvSpPr>
                <p:nvPr/>
              </p:nvSpPr>
              <p:spPr bwMode="auto">
                <a:xfrm flipV="1">
                  <a:off x="1464"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71" name="Line 568">
                  <a:extLst>
                    <a:ext uri="{FF2B5EF4-FFF2-40B4-BE49-F238E27FC236}">
                      <a16:creationId xmlns:a16="http://schemas.microsoft.com/office/drawing/2014/main" id="{9BB28ABA-C2B1-E89B-1965-A76EC931729A}"/>
                    </a:ext>
                  </a:extLst>
                </p:cNvPr>
                <p:cNvSpPr>
                  <a:spLocks noChangeShapeType="1"/>
                </p:cNvSpPr>
                <p:nvPr/>
              </p:nvSpPr>
              <p:spPr bwMode="auto">
                <a:xfrm>
                  <a:off x="1509"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72" name="Line 569">
                  <a:extLst>
                    <a:ext uri="{FF2B5EF4-FFF2-40B4-BE49-F238E27FC236}">
                      <a16:creationId xmlns:a16="http://schemas.microsoft.com/office/drawing/2014/main" id="{C96DC4C9-6A74-ED2E-3A31-6D82EE8D89AA}"/>
                    </a:ext>
                  </a:extLst>
                </p:cNvPr>
                <p:cNvSpPr>
                  <a:spLocks noChangeShapeType="1"/>
                </p:cNvSpPr>
                <p:nvPr/>
              </p:nvSpPr>
              <p:spPr bwMode="auto">
                <a:xfrm flipV="1">
                  <a:off x="1555"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73" name="Line 570">
                  <a:extLst>
                    <a:ext uri="{FF2B5EF4-FFF2-40B4-BE49-F238E27FC236}">
                      <a16:creationId xmlns:a16="http://schemas.microsoft.com/office/drawing/2014/main" id="{F412FB6E-4406-CD9E-8E68-2CED22FFEC8F}"/>
                    </a:ext>
                  </a:extLst>
                </p:cNvPr>
                <p:cNvSpPr>
                  <a:spLocks noChangeShapeType="1"/>
                </p:cNvSpPr>
                <p:nvPr/>
              </p:nvSpPr>
              <p:spPr bwMode="auto">
                <a:xfrm>
                  <a:off x="1600"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74" name="Line 571">
                  <a:extLst>
                    <a:ext uri="{FF2B5EF4-FFF2-40B4-BE49-F238E27FC236}">
                      <a16:creationId xmlns:a16="http://schemas.microsoft.com/office/drawing/2014/main" id="{FA4C4A4D-BB3D-FE3E-BE11-8822AB00ED32}"/>
                    </a:ext>
                  </a:extLst>
                </p:cNvPr>
                <p:cNvSpPr>
                  <a:spLocks noChangeShapeType="1"/>
                </p:cNvSpPr>
                <p:nvPr/>
              </p:nvSpPr>
              <p:spPr bwMode="auto">
                <a:xfrm flipV="1">
                  <a:off x="1646"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75" name="Line 572">
                  <a:extLst>
                    <a:ext uri="{FF2B5EF4-FFF2-40B4-BE49-F238E27FC236}">
                      <a16:creationId xmlns:a16="http://schemas.microsoft.com/office/drawing/2014/main" id="{37C4A1E8-B330-3BBB-A6C8-4120725D356E}"/>
                    </a:ext>
                  </a:extLst>
                </p:cNvPr>
                <p:cNvSpPr>
                  <a:spLocks noChangeShapeType="1"/>
                </p:cNvSpPr>
                <p:nvPr/>
              </p:nvSpPr>
              <p:spPr bwMode="auto">
                <a:xfrm>
                  <a:off x="1692"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76" name="Line 573">
                  <a:extLst>
                    <a:ext uri="{FF2B5EF4-FFF2-40B4-BE49-F238E27FC236}">
                      <a16:creationId xmlns:a16="http://schemas.microsoft.com/office/drawing/2014/main" id="{D1AB470C-A5B8-55F9-146E-B9CE8700004D}"/>
                    </a:ext>
                  </a:extLst>
                </p:cNvPr>
                <p:cNvSpPr>
                  <a:spLocks noChangeShapeType="1"/>
                </p:cNvSpPr>
                <p:nvPr/>
              </p:nvSpPr>
              <p:spPr bwMode="auto">
                <a:xfrm flipV="1">
                  <a:off x="1737"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77" name="Line 574">
                  <a:extLst>
                    <a:ext uri="{FF2B5EF4-FFF2-40B4-BE49-F238E27FC236}">
                      <a16:creationId xmlns:a16="http://schemas.microsoft.com/office/drawing/2014/main" id="{85FFCB1F-79E5-8DD5-BEA9-452F2D0092A5}"/>
                    </a:ext>
                  </a:extLst>
                </p:cNvPr>
                <p:cNvSpPr>
                  <a:spLocks noChangeShapeType="1"/>
                </p:cNvSpPr>
                <p:nvPr/>
              </p:nvSpPr>
              <p:spPr bwMode="auto">
                <a:xfrm>
                  <a:off x="1783"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78" name="Line 575">
                  <a:extLst>
                    <a:ext uri="{FF2B5EF4-FFF2-40B4-BE49-F238E27FC236}">
                      <a16:creationId xmlns:a16="http://schemas.microsoft.com/office/drawing/2014/main" id="{E452C0E2-6A75-A470-3CC7-62E25E3956BD}"/>
                    </a:ext>
                  </a:extLst>
                </p:cNvPr>
                <p:cNvSpPr>
                  <a:spLocks noChangeShapeType="1"/>
                </p:cNvSpPr>
                <p:nvPr/>
              </p:nvSpPr>
              <p:spPr bwMode="auto">
                <a:xfrm flipV="1">
                  <a:off x="1829"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79" name="Line 576">
                  <a:extLst>
                    <a:ext uri="{FF2B5EF4-FFF2-40B4-BE49-F238E27FC236}">
                      <a16:creationId xmlns:a16="http://schemas.microsoft.com/office/drawing/2014/main" id="{CA255E1A-BE8C-7303-DE26-C7E8F121CEAF}"/>
                    </a:ext>
                  </a:extLst>
                </p:cNvPr>
                <p:cNvSpPr>
                  <a:spLocks noChangeShapeType="1"/>
                </p:cNvSpPr>
                <p:nvPr/>
              </p:nvSpPr>
              <p:spPr bwMode="auto">
                <a:xfrm>
                  <a:off x="1874"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80" name="Line 577">
                  <a:extLst>
                    <a:ext uri="{FF2B5EF4-FFF2-40B4-BE49-F238E27FC236}">
                      <a16:creationId xmlns:a16="http://schemas.microsoft.com/office/drawing/2014/main" id="{AB9E5216-4BF2-E21B-DE6F-E3A80F81C7F7}"/>
                    </a:ext>
                  </a:extLst>
                </p:cNvPr>
                <p:cNvSpPr>
                  <a:spLocks noChangeShapeType="1"/>
                </p:cNvSpPr>
                <p:nvPr/>
              </p:nvSpPr>
              <p:spPr bwMode="auto">
                <a:xfrm flipV="1">
                  <a:off x="1920"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81" name="Line 578">
                  <a:extLst>
                    <a:ext uri="{FF2B5EF4-FFF2-40B4-BE49-F238E27FC236}">
                      <a16:creationId xmlns:a16="http://schemas.microsoft.com/office/drawing/2014/main" id="{95A7779D-F000-2DB5-86E2-A64480ADCEC2}"/>
                    </a:ext>
                  </a:extLst>
                </p:cNvPr>
                <p:cNvSpPr>
                  <a:spLocks noChangeShapeType="1"/>
                </p:cNvSpPr>
                <p:nvPr/>
              </p:nvSpPr>
              <p:spPr bwMode="auto">
                <a:xfrm>
                  <a:off x="1966"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82" name="Line 579">
                  <a:extLst>
                    <a:ext uri="{FF2B5EF4-FFF2-40B4-BE49-F238E27FC236}">
                      <a16:creationId xmlns:a16="http://schemas.microsoft.com/office/drawing/2014/main" id="{FDB1A16A-B590-112B-59AF-4658D801AF71}"/>
                    </a:ext>
                  </a:extLst>
                </p:cNvPr>
                <p:cNvSpPr>
                  <a:spLocks noChangeShapeType="1"/>
                </p:cNvSpPr>
                <p:nvPr/>
              </p:nvSpPr>
              <p:spPr bwMode="auto">
                <a:xfrm flipV="1">
                  <a:off x="2011"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83" name="Line 580">
                  <a:extLst>
                    <a:ext uri="{FF2B5EF4-FFF2-40B4-BE49-F238E27FC236}">
                      <a16:creationId xmlns:a16="http://schemas.microsoft.com/office/drawing/2014/main" id="{051B0963-C406-C6B4-682E-B489B0A9AA33}"/>
                    </a:ext>
                  </a:extLst>
                </p:cNvPr>
                <p:cNvSpPr>
                  <a:spLocks noChangeShapeType="1"/>
                </p:cNvSpPr>
                <p:nvPr/>
              </p:nvSpPr>
              <p:spPr bwMode="auto">
                <a:xfrm>
                  <a:off x="2057"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84" name="Line 581">
                  <a:extLst>
                    <a:ext uri="{FF2B5EF4-FFF2-40B4-BE49-F238E27FC236}">
                      <a16:creationId xmlns:a16="http://schemas.microsoft.com/office/drawing/2014/main" id="{ABA14157-7CE5-63B6-F59F-9F2734C1EADF}"/>
                    </a:ext>
                  </a:extLst>
                </p:cNvPr>
                <p:cNvSpPr>
                  <a:spLocks noChangeShapeType="1"/>
                </p:cNvSpPr>
                <p:nvPr/>
              </p:nvSpPr>
              <p:spPr bwMode="auto">
                <a:xfrm flipV="1">
                  <a:off x="2102"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85" name="Line 582">
                  <a:extLst>
                    <a:ext uri="{FF2B5EF4-FFF2-40B4-BE49-F238E27FC236}">
                      <a16:creationId xmlns:a16="http://schemas.microsoft.com/office/drawing/2014/main" id="{F0184B5B-1537-3249-4F5A-A1EB1AF1754C}"/>
                    </a:ext>
                  </a:extLst>
                </p:cNvPr>
                <p:cNvSpPr>
                  <a:spLocks noChangeShapeType="1"/>
                </p:cNvSpPr>
                <p:nvPr/>
              </p:nvSpPr>
              <p:spPr bwMode="auto">
                <a:xfrm>
                  <a:off x="2148"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86" name="Line 583">
                  <a:extLst>
                    <a:ext uri="{FF2B5EF4-FFF2-40B4-BE49-F238E27FC236}">
                      <a16:creationId xmlns:a16="http://schemas.microsoft.com/office/drawing/2014/main" id="{B99F3226-9386-E126-1EE1-F02855682570}"/>
                    </a:ext>
                  </a:extLst>
                </p:cNvPr>
                <p:cNvSpPr>
                  <a:spLocks noChangeShapeType="1"/>
                </p:cNvSpPr>
                <p:nvPr/>
              </p:nvSpPr>
              <p:spPr bwMode="auto">
                <a:xfrm flipV="1">
                  <a:off x="2194"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87" name="Line 584">
                  <a:extLst>
                    <a:ext uri="{FF2B5EF4-FFF2-40B4-BE49-F238E27FC236}">
                      <a16:creationId xmlns:a16="http://schemas.microsoft.com/office/drawing/2014/main" id="{59DB6AD0-854A-6290-082F-766A06B48F74}"/>
                    </a:ext>
                  </a:extLst>
                </p:cNvPr>
                <p:cNvSpPr>
                  <a:spLocks noChangeShapeType="1"/>
                </p:cNvSpPr>
                <p:nvPr/>
              </p:nvSpPr>
              <p:spPr bwMode="auto">
                <a:xfrm>
                  <a:off x="2239"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88" name="Line 585">
                  <a:extLst>
                    <a:ext uri="{FF2B5EF4-FFF2-40B4-BE49-F238E27FC236}">
                      <a16:creationId xmlns:a16="http://schemas.microsoft.com/office/drawing/2014/main" id="{E00EDBE6-E7D8-CAA2-7B8D-00708930220B}"/>
                    </a:ext>
                  </a:extLst>
                </p:cNvPr>
                <p:cNvSpPr>
                  <a:spLocks noChangeShapeType="1"/>
                </p:cNvSpPr>
                <p:nvPr/>
              </p:nvSpPr>
              <p:spPr bwMode="auto">
                <a:xfrm flipV="1">
                  <a:off x="2285"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89" name="Line 586">
                  <a:extLst>
                    <a:ext uri="{FF2B5EF4-FFF2-40B4-BE49-F238E27FC236}">
                      <a16:creationId xmlns:a16="http://schemas.microsoft.com/office/drawing/2014/main" id="{C851F0C0-9014-D6F3-3D87-1B1FD649A54F}"/>
                    </a:ext>
                  </a:extLst>
                </p:cNvPr>
                <p:cNvSpPr>
                  <a:spLocks noChangeShapeType="1"/>
                </p:cNvSpPr>
                <p:nvPr/>
              </p:nvSpPr>
              <p:spPr bwMode="auto">
                <a:xfrm>
                  <a:off x="2331"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90" name="Line 587">
                  <a:extLst>
                    <a:ext uri="{FF2B5EF4-FFF2-40B4-BE49-F238E27FC236}">
                      <a16:creationId xmlns:a16="http://schemas.microsoft.com/office/drawing/2014/main" id="{A990E277-157D-E33A-F1C6-7C46A26D701C}"/>
                    </a:ext>
                  </a:extLst>
                </p:cNvPr>
                <p:cNvSpPr>
                  <a:spLocks noChangeShapeType="1"/>
                </p:cNvSpPr>
                <p:nvPr/>
              </p:nvSpPr>
              <p:spPr bwMode="auto">
                <a:xfrm flipV="1">
                  <a:off x="2376"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91" name="Line 588">
                  <a:extLst>
                    <a:ext uri="{FF2B5EF4-FFF2-40B4-BE49-F238E27FC236}">
                      <a16:creationId xmlns:a16="http://schemas.microsoft.com/office/drawing/2014/main" id="{AB9F4C06-F675-12E0-F680-A3B3C0607F08}"/>
                    </a:ext>
                  </a:extLst>
                </p:cNvPr>
                <p:cNvSpPr>
                  <a:spLocks noChangeShapeType="1"/>
                </p:cNvSpPr>
                <p:nvPr/>
              </p:nvSpPr>
              <p:spPr bwMode="auto">
                <a:xfrm>
                  <a:off x="2422"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92" name="Line 589">
                  <a:extLst>
                    <a:ext uri="{FF2B5EF4-FFF2-40B4-BE49-F238E27FC236}">
                      <a16:creationId xmlns:a16="http://schemas.microsoft.com/office/drawing/2014/main" id="{3924351B-6DC5-4DC2-2E37-F2596B6268BD}"/>
                    </a:ext>
                  </a:extLst>
                </p:cNvPr>
                <p:cNvSpPr>
                  <a:spLocks noChangeShapeType="1"/>
                </p:cNvSpPr>
                <p:nvPr/>
              </p:nvSpPr>
              <p:spPr bwMode="auto">
                <a:xfrm flipV="1">
                  <a:off x="2468"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93" name="Line 590">
                  <a:extLst>
                    <a:ext uri="{FF2B5EF4-FFF2-40B4-BE49-F238E27FC236}">
                      <a16:creationId xmlns:a16="http://schemas.microsoft.com/office/drawing/2014/main" id="{190FB4D3-C89F-BA23-C11D-FDD2F4F4C638}"/>
                    </a:ext>
                  </a:extLst>
                </p:cNvPr>
                <p:cNvSpPr>
                  <a:spLocks noChangeShapeType="1"/>
                </p:cNvSpPr>
                <p:nvPr/>
              </p:nvSpPr>
              <p:spPr bwMode="auto">
                <a:xfrm>
                  <a:off x="2513"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94" name="Line 591">
                  <a:extLst>
                    <a:ext uri="{FF2B5EF4-FFF2-40B4-BE49-F238E27FC236}">
                      <a16:creationId xmlns:a16="http://schemas.microsoft.com/office/drawing/2014/main" id="{6CAD4C1F-FD3E-3105-445E-2450E8C5EB39}"/>
                    </a:ext>
                  </a:extLst>
                </p:cNvPr>
                <p:cNvSpPr>
                  <a:spLocks noChangeShapeType="1"/>
                </p:cNvSpPr>
                <p:nvPr/>
              </p:nvSpPr>
              <p:spPr bwMode="auto">
                <a:xfrm flipV="1">
                  <a:off x="2559"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95" name="Line 592">
                  <a:extLst>
                    <a:ext uri="{FF2B5EF4-FFF2-40B4-BE49-F238E27FC236}">
                      <a16:creationId xmlns:a16="http://schemas.microsoft.com/office/drawing/2014/main" id="{14DC5103-8683-CC2C-CE77-A6E570B9A7F0}"/>
                    </a:ext>
                  </a:extLst>
                </p:cNvPr>
                <p:cNvSpPr>
                  <a:spLocks noChangeShapeType="1"/>
                </p:cNvSpPr>
                <p:nvPr/>
              </p:nvSpPr>
              <p:spPr bwMode="auto">
                <a:xfrm>
                  <a:off x="2605"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96" name="Line 593">
                  <a:extLst>
                    <a:ext uri="{FF2B5EF4-FFF2-40B4-BE49-F238E27FC236}">
                      <a16:creationId xmlns:a16="http://schemas.microsoft.com/office/drawing/2014/main" id="{9C327A10-946E-E095-14D1-3FDC5182D5C7}"/>
                    </a:ext>
                  </a:extLst>
                </p:cNvPr>
                <p:cNvSpPr>
                  <a:spLocks noChangeShapeType="1"/>
                </p:cNvSpPr>
                <p:nvPr/>
              </p:nvSpPr>
              <p:spPr bwMode="auto">
                <a:xfrm flipV="1">
                  <a:off x="2650"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97" name="Line 594">
                  <a:extLst>
                    <a:ext uri="{FF2B5EF4-FFF2-40B4-BE49-F238E27FC236}">
                      <a16:creationId xmlns:a16="http://schemas.microsoft.com/office/drawing/2014/main" id="{CC81DC37-CE20-8C29-027F-60A621D3CC68}"/>
                    </a:ext>
                  </a:extLst>
                </p:cNvPr>
                <p:cNvSpPr>
                  <a:spLocks noChangeShapeType="1"/>
                </p:cNvSpPr>
                <p:nvPr/>
              </p:nvSpPr>
              <p:spPr bwMode="auto">
                <a:xfrm>
                  <a:off x="2696"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98" name="Line 595">
                  <a:extLst>
                    <a:ext uri="{FF2B5EF4-FFF2-40B4-BE49-F238E27FC236}">
                      <a16:creationId xmlns:a16="http://schemas.microsoft.com/office/drawing/2014/main" id="{5B6D379F-CC62-69A0-2390-7C91503790A2}"/>
                    </a:ext>
                  </a:extLst>
                </p:cNvPr>
                <p:cNvSpPr>
                  <a:spLocks noChangeShapeType="1"/>
                </p:cNvSpPr>
                <p:nvPr/>
              </p:nvSpPr>
              <p:spPr bwMode="auto">
                <a:xfrm flipV="1">
                  <a:off x="2741"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99" name="Line 596">
                  <a:extLst>
                    <a:ext uri="{FF2B5EF4-FFF2-40B4-BE49-F238E27FC236}">
                      <a16:creationId xmlns:a16="http://schemas.microsoft.com/office/drawing/2014/main" id="{6F578523-6A38-3B64-CE79-95686B371FDF}"/>
                    </a:ext>
                  </a:extLst>
                </p:cNvPr>
                <p:cNvSpPr>
                  <a:spLocks noChangeShapeType="1"/>
                </p:cNvSpPr>
                <p:nvPr/>
              </p:nvSpPr>
              <p:spPr bwMode="auto">
                <a:xfrm>
                  <a:off x="2787"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00" name="Line 597">
                  <a:extLst>
                    <a:ext uri="{FF2B5EF4-FFF2-40B4-BE49-F238E27FC236}">
                      <a16:creationId xmlns:a16="http://schemas.microsoft.com/office/drawing/2014/main" id="{630539EB-7D5F-3A25-EF26-3BB98DEECD56}"/>
                    </a:ext>
                  </a:extLst>
                </p:cNvPr>
                <p:cNvSpPr>
                  <a:spLocks noChangeShapeType="1"/>
                </p:cNvSpPr>
                <p:nvPr/>
              </p:nvSpPr>
              <p:spPr bwMode="auto">
                <a:xfrm flipV="1">
                  <a:off x="2833"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01" name="Line 598">
                  <a:extLst>
                    <a:ext uri="{FF2B5EF4-FFF2-40B4-BE49-F238E27FC236}">
                      <a16:creationId xmlns:a16="http://schemas.microsoft.com/office/drawing/2014/main" id="{0DBBD94A-E5F1-B30F-30AD-6FA6CC2DC221}"/>
                    </a:ext>
                  </a:extLst>
                </p:cNvPr>
                <p:cNvSpPr>
                  <a:spLocks noChangeShapeType="1"/>
                </p:cNvSpPr>
                <p:nvPr/>
              </p:nvSpPr>
              <p:spPr bwMode="auto">
                <a:xfrm>
                  <a:off x="2878"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02" name="Line 599">
                  <a:extLst>
                    <a:ext uri="{FF2B5EF4-FFF2-40B4-BE49-F238E27FC236}">
                      <a16:creationId xmlns:a16="http://schemas.microsoft.com/office/drawing/2014/main" id="{3A1283BB-1113-14E9-2E75-54ABAA0C46BA}"/>
                    </a:ext>
                  </a:extLst>
                </p:cNvPr>
                <p:cNvSpPr>
                  <a:spLocks noChangeShapeType="1"/>
                </p:cNvSpPr>
                <p:nvPr/>
              </p:nvSpPr>
              <p:spPr bwMode="auto">
                <a:xfrm flipV="1">
                  <a:off x="2924"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03" name="Line 600">
                  <a:extLst>
                    <a:ext uri="{FF2B5EF4-FFF2-40B4-BE49-F238E27FC236}">
                      <a16:creationId xmlns:a16="http://schemas.microsoft.com/office/drawing/2014/main" id="{DDD9D86E-7C8D-96CA-BD4F-0FBA2EA39157}"/>
                    </a:ext>
                  </a:extLst>
                </p:cNvPr>
                <p:cNvSpPr>
                  <a:spLocks noChangeShapeType="1"/>
                </p:cNvSpPr>
                <p:nvPr/>
              </p:nvSpPr>
              <p:spPr bwMode="auto">
                <a:xfrm>
                  <a:off x="2970"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04" name="Line 601">
                  <a:extLst>
                    <a:ext uri="{FF2B5EF4-FFF2-40B4-BE49-F238E27FC236}">
                      <a16:creationId xmlns:a16="http://schemas.microsoft.com/office/drawing/2014/main" id="{81DF76FF-E9B2-8403-BB68-2DEF6BA8DFED}"/>
                    </a:ext>
                  </a:extLst>
                </p:cNvPr>
                <p:cNvSpPr>
                  <a:spLocks noChangeShapeType="1"/>
                </p:cNvSpPr>
                <p:nvPr/>
              </p:nvSpPr>
              <p:spPr bwMode="auto">
                <a:xfrm flipV="1">
                  <a:off x="3015"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05" name="Line 602">
                  <a:extLst>
                    <a:ext uri="{FF2B5EF4-FFF2-40B4-BE49-F238E27FC236}">
                      <a16:creationId xmlns:a16="http://schemas.microsoft.com/office/drawing/2014/main" id="{BBB19CF7-E484-CCA1-275A-94D39C63922C}"/>
                    </a:ext>
                  </a:extLst>
                </p:cNvPr>
                <p:cNvSpPr>
                  <a:spLocks noChangeShapeType="1"/>
                </p:cNvSpPr>
                <p:nvPr/>
              </p:nvSpPr>
              <p:spPr bwMode="auto">
                <a:xfrm>
                  <a:off x="3061"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06" name="Line 603">
                  <a:extLst>
                    <a:ext uri="{FF2B5EF4-FFF2-40B4-BE49-F238E27FC236}">
                      <a16:creationId xmlns:a16="http://schemas.microsoft.com/office/drawing/2014/main" id="{A044A88C-CE04-FE16-8FB2-3CAD88333063}"/>
                    </a:ext>
                  </a:extLst>
                </p:cNvPr>
                <p:cNvSpPr>
                  <a:spLocks noChangeShapeType="1"/>
                </p:cNvSpPr>
                <p:nvPr/>
              </p:nvSpPr>
              <p:spPr bwMode="auto">
                <a:xfrm flipV="1">
                  <a:off x="3107"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07" name="Line 604">
                  <a:extLst>
                    <a:ext uri="{FF2B5EF4-FFF2-40B4-BE49-F238E27FC236}">
                      <a16:creationId xmlns:a16="http://schemas.microsoft.com/office/drawing/2014/main" id="{233222BE-8EF0-C5C2-F1AC-B9AFA99AA36F}"/>
                    </a:ext>
                  </a:extLst>
                </p:cNvPr>
                <p:cNvSpPr>
                  <a:spLocks noChangeShapeType="1"/>
                </p:cNvSpPr>
                <p:nvPr/>
              </p:nvSpPr>
              <p:spPr bwMode="auto">
                <a:xfrm>
                  <a:off x="3152"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08" name="Line 605">
                  <a:extLst>
                    <a:ext uri="{FF2B5EF4-FFF2-40B4-BE49-F238E27FC236}">
                      <a16:creationId xmlns:a16="http://schemas.microsoft.com/office/drawing/2014/main" id="{22760456-1D84-805F-7E6C-8224201E7E36}"/>
                    </a:ext>
                  </a:extLst>
                </p:cNvPr>
                <p:cNvSpPr>
                  <a:spLocks noChangeShapeType="1"/>
                </p:cNvSpPr>
                <p:nvPr/>
              </p:nvSpPr>
              <p:spPr bwMode="auto">
                <a:xfrm flipV="1">
                  <a:off x="3198"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09" name="Line 606">
                  <a:extLst>
                    <a:ext uri="{FF2B5EF4-FFF2-40B4-BE49-F238E27FC236}">
                      <a16:creationId xmlns:a16="http://schemas.microsoft.com/office/drawing/2014/main" id="{1D7D27AA-8D60-26D6-F5AB-55E6B55EC180}"/>
                    </a:ext>
                  </a:extLst>
                </p:cNvPr>
                <p:cNvSpPr>
                  <a:spLocks noChangeShapeType="1"/>
                </p:cNvSpPr>
                <p:nvPr/>
              </p:nvSpPr>
              <p:spPr bwMode="auto">
                <a:xfrm>
                  <a:off x="3243"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10" name="Line 607">
                  <a:extLst>
                    <a:ext uri="{FF2B5EF4-FFF2-40B4-BE49-F238E27FC236}">
                      <a16:creationId xmlns:a16="http://schemas.microsoft.com/office/drawing/2014/main" id="{A4DC9726-0098-81FE-F8EC-D4CFB9CB6690}"/>
                    </a:ext>
                  </a:extLst>
                </p:cNvPr>
                <p:cNvSpPr>
                  <a:spLocks noChangeShapeType="1"/>
                </p:cNvSpPr>
                <p:nvPr/>
              </p:nvSpPr>
              <p:spPr bwMode="auto">
                <a:xfrm flipV="1">
                  <a:off x="3289"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11" name="Line 608">
                  <a:extLst>
                    <a:ext uri="{FF2B5EF4-FFF2-40B4-BE49-F238E27FC236}">
                      <a16:creationId xmlns:a16="http://schemas.microsoft.com/office/drawing/2014/main" id="{18E417F5-B893-766E-D85B-848289D1538F}"/>
                    </a:ext>
                  </a:extLst>
                </p:cNvPr>
                <p:cNvSpPr>
                  <a:spLocks noChangeShapeType="1"/>
                </p:cNvSpPr>
                <p:nvPr/>
              </p:nvSpPr>
              <p:spPr bwMode="auto">
                <a:xfrm>
                  <a:off x="3335"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12" name="Line 609">
                  <a:extLst>
                    <a:ext uri="{FF2B5EF4-FFF2-40B4-BE49-F238E27FC236}">
                      <a16:creationId xmlns:a16="http://schemas.microsoft.com/office/drawing/2014/main" id="{E4B29533-E24D-5C9C-64C7-B87377F36132}"/>
                    </a:ext>
                  </a:extLst>
                </p:cNvPr>
                <p:cNvSpPr>
                  <a:spLocks noChangeShapeType="1"/>
                </p:cNvSpPr>
                <p:nvPr/>
              </p:nvSpPr>
              <p:spPr bwMode="auto">
                <a:xfrm flipV="1">
                  <a:off x="3380"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13" name="Line 610">
                  <a:extLst>
                    <a:ext uri="{FF2B5EF4-FFF2-40B4-BE49-F238E27FC236}">
                      <a16:creationId xmlns:a16="http://schemas.microsoft.com/office/drawing/2014/main" id="{FE2DF0EC-70B7-17B7-9DBD-A47A30AF99EF}"/>
                    </a:ext>
                  </a:extLst>
                </p:cNvPr>
                <p:cNvSpPr>
                  <a:spLocks noChangeShapeType="1"/>
                </p:cNvSpPr>
                <p:nvPr/>
              </p:nvSpPr>
              <p:spPr bwMode="auto">
                <a:xfrm>
                  <a:off x="3426"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14" name="Line 611">
                  <a:extLst>
                    <a:ext uri="{FF2B5EF4-FFF2-40B4-BE49-F238E27FC236}">
                      <a16:creationId xmlns:a16="http://schemas.microsoft.com/office/drawing/2014/main" id="{4BC24855-0FE6-D309-1571-301F62489AE1}"/>
                    </a:ext>
                  </a:extLst>
                </p:cNvPr>
                <p:cNvSpPr>
                  <a:spLocks noChangeShapeType="1"/>
                </p:cNvSpPr>
                <p:nvPr/>
              </p:nvSpPr>
              <p:spPr bwMode="auto">
                <a:xfrm flipV="1">
                  <a:off x="3472"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15" name="Line 612">
                  <a:extLst>
                    <a:ext uri="{FF2B5EF4-FFF2-40B4-BE49-F238E27FC236}">
                      <a16:creationId xmlns:a16="http://schemas.microsoft.com/office/drawing/2014/main" id="{29028CF5-60B2-765A-97A5-3C7F3DB3301F}"/>
                    </a:ext>
                  </a:extLst>
                </p:cNvPr>
                <p:cNvSpPr>
                  <a:spLocks noChangeShapeType="1"/>
                </p:cNvSpPr>
                <p:nvPr/>
              </p:nvSpPr>
              <p:spPr bwMode="auto">
                <a:xfrm>
                  <a:off x="3517"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16" name="Line 613">
                  <a:extLst>
                    <a:ext uri="{FF2B5EF4-FFF2-40B4-BE49-F238E27FC236}">
                      <a16:creationId xmlns:a16="http://schemas.microsoft.com/office/drawing/2014/main" id="{4C346DA3-F8AB-6EFD-52BC-4126C49BD8E2}"/>
                    </a:ext>
                  </a:extLst>
                </p:cNvPr>
                <p:cNvSpPr>
                  <a:spLocks noChangeShapeType="1"/>
                </p:cNvSpPr>
                <p:nvPr/>
              </p:nvSpPr>
              <p:spPr bwMode="auto">
                <a:xfrm flipV="1">
                  <a:off x="3563"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17" name="Line 614">
                  <a:extLst>
                    <a:ext uri="{FF2B5EF4-FFF2-40B4-BE49-F238E27FC236}">
                      <a16:creationId xmlns:a16="http://schemas.microsoft.com/office/drawing/2014/main" id="{ADD84311-4727-C42D-2B93-ADFE565217C8}"/>
                    </a:ext>
                  </a:extLst>
                </p:cNvPr>
                <p:cNvSpPr>
                  <a:spLocks noChangeShapeType="1"/>
                </p:cNvSpPr>
                <p:nvPr/>
              </p:nvSpPr>
              <p:spPr bwMode="auto">
                <a:xfrm>
                  <a:off x="3609"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18" name="Line 615">
                  <a:extLst>
                    <a:ext uri="{FF2B5EF4-FFF2-40B4-BE49-F238E27FC236}">
                      <a16:creationId xmlns:a16="http://schemas.microsoft.com/office/drawing/2014/main" id="{F28A5692-F150-FF78-755D-65B0E4D681A4}"/>
                    </a:ext>
                  </a:extLst>
                </p:cNvPr>
                <p:cNvSpPr>
                  <a:spLocks noChangeShapeType="1"/>
                </p:cNvSpPr>
                <p:nvPr/>
              </p:nvSpPr>
              <p:spPr bwMode="auto">
                <a:xfrm flipV="1">
                  <a:off x="3654"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19" name="Line 616">
                  <a:extLst>
                    <a:ext uri="{FF2B5EF4-FFF2-40B4-BE49-F238E27FC236}">
                      <a16:creationId xmlns:a16="http://schemas.microsoft.com/office/drawing/2014/main" id="{9FFCD7CF-7254-559F-625A-31099A0BE011}"/>
                    </a:ext>
                  </a:extLst>
                </p:cNvPr>
                <p:cNvSpPr>
                  <a:spLocks noChangeShapeType="1"/>
                </p:cNvSpPr>
                <p:nvPr/>
              </p:nvSpPr>
              <p:spPr bwMode="auto">
                <a:xfrm>
                  <a:off x="3700"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20" name="Line 617">
                  <a:extLst>
                    <a:ext uri="{FF2B5EF4-FFF2-40B4-BE49-F238E27FC236}">
                      <a16:creationId xmlns:a16="http://schemas.microsoft.com/office/drawing/2014/main" id="{3F0C6DE8-C319-FE1D-71AD-36FBB0EBACD2}"/>
                    </a:ext>
                  </a:extLst>
                </p:cNvPr>
                <p:cNvSpPr>
                  <a:spLocks noChangeShapeType="1"/>
                </p:cNvSpPr>
                <p:nvPr/>
              </p:nvSpPr>
              <p:spPr bwMode="auto">
                <a:xfrm flipV="1">
                  <a:off x="3745"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21" name="Line 618">
                  <a:extLst>
                    <a:ext uri="{FF2B5EF4-FFF2-40B4-BE49-F238E27FC236}">
                      <a16:creationId xmlns:a16="http://schemas.microsoft.com/office/drawing/2014/main" id="{D24F32B0-30E6-F3B5-5798-1D88EF3DB15B}"/>
                    </a:ext>
                  </a:extLst>
                </p:cNvPr>
                <p:cNvSpPr>
                  <a:spLocks noChangeShapeType="1"/>
                </p:cNvSpPr>
                <p:nvPr/>
              </p:nvSpPr>
              <p:spPr bwMode="auto">
                <a:xfrm>
                  <a:off x="3791"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22" name="Line 619">
                  <a:extLst>
                    <a:ext uri="{FF2B5EF4-FFF2-40B4-BE49-F238E27FC236}">
                      <a16:creationId xmlns:a16="http://schemas.microsoft.com/office/drawing/2014/main" id="{329463D2-CB14-02C6-0088-A4DEB3A1D676}"/>
                    </a:ext>
                  </a:extLst>
                </p:cNvPr>
                <p:cNvSpPr>
                  <a:spLocks noChangeShapeType="1"/>
                </p:cNvSpPr>
                <p:nvPr/>
              </p:nvSpPr>
              <p:spPr bwMode="auto">
                <a:xfrm flipV="1">
                  <a:off x="3837"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23" name="Line 620">
                  <a:extLst>
                    <a:ext uri="{FF2B5EF4-FFF2-40B4-BE49-F238E27FC236}">
                      <a16:creationId xmlns:a16="http://schemas.microsoft.com/office/drawing/2014/main" id="{8D241DD3-DFD1-BFE7-6096-A903052215F2}"/>
                    </a:ext>
                  </a:extLst>
                </p:cNvPr>
                <p:cNvSpPr>
                  <a:spLocks noChangeShapeType="1"/>
                </p:cNvSpPr>
                <p:nvPr/>
              </p:nvSpPr>
              <p:spPr bwMode="auto">
                <a:xfrm>
                  <a:off x="3882"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24" name="Line 621">
                  <a:extLst>
                    <a:ext uri="{FF2B5EF4-FFF2-40B4-BE49-F238E27FC236}">
                      <a16:creationId xmlns:a16="http://schemas.microsoft.com/office/drawing/2014/main" id="{01316611-9AFF-E571-067B-F28196D225E0}"/>
                    </a:ext>
                  </a:extLst>
                </p:cNvPr>
                <p:cNvSpPr>
                  <a:spLocks noChangeShapeType="1"/>
                </p:cNvSpPr>
                <p:nvPr/>
              </p:nvSpPr>
              <p:spPr bwMode="auto">
                <a:xfrm flipV="1">
                  <a:off x="3928"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25" name="Line 622">
                  <a:extLst>
                    <a:ext uri="{FF2B5EF4-FFF2-40B4-BE49-F238E27FC236}">
                      <a16:creationId xmlns:a16="http://schemas.microsoft.com/office/drawing/2014/main" id="{0008FD3B-4439-51AA-55FF-6A60B05F04E3}"/>
                    </a:ext>
                  </a:extLst>
                </p:cNvPr>
                <p:cNvSpPr>
                  <a:spLocks noChangeShapeType="1"/>
                </p:cNvSpPr>
                <p:nvPr/>
              </p:nvSpPr>
              <p:spPr bwMode="auto">
                <a:xfrm>
                  <a:off x="3974"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26" name="Line 623">
                  <a:extLst>
                    <a:ext uri="{FF2B5EF4-FFF2-40B4-BE49-F238E27FC236}">
                      <a16:creationId xmlns:a16="http://schemas.microsoft.com/office/drawing/2014/main" id="{D2AF9B39-78A3-6273-CF89-672B1D1D83F0}"/>
                    </a:ext>
                  </a:extLst>
                </p:cNvPr>
                <p:cNvSpPr>
                  <a:spLocks noChangeShapeType="1"/>
                </p:cNvSpPr>
                <p:nvPr/>
              </p:nvSpPr>
              <p:spPr bwMode="auto">
                <a:xfrm flipV="1">
                  <a:off x="4019"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27" name="Line 624">
                  <a:extLst>
                    <a:ext uri="{FF2B5EF4-FFF2-40B4-BE49-F238E27FC236}">
                      <a16:creationId xmlns:a16="http://schemas.microsoft.com/office/drawing/2014/main" id="{2CD1F57B-6352-0C7A-8B16-BC9E846B907D}"/>
                    </a:ext>
                  </a:extLst>
                </p:cNvPr>
                <p:cNvSpPr>
                  <a:spLocks noChangeShapeType="1"/>
                </p:cNvSpPr>
                <p:nvPr/>
              </p:nvSpPr>
              <p:spPr bwMode="auto">
                <a:xfrm>
                  <a:off x="4065"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28" name="Line 625">
                  <a:extLst>
                    <a:ext uri="{FF2B5EF4-FFF2-40B4-BE49-F238E27FC236}">
                      <a16:creationId xmlns:a16="http://schemas.microsoft.com/office/drawing/2014/main" id="{7684C021-3BFE-DA1C-06FE-ECF729CC7C9E}"/>
                    </a:ext>
                  </a:extLst>
                </p:cNvPr>
                <p:cNvSpPr>
                  <a:spLocks noChangeShapeType="1"/>
                </p:cNvSpPr>
                <p:nvPr/>
              </p:nvSpPr>
              <p:spPr bwMode="auto">
                <a:xfrm flipV="1">
                  <a:off x="4111"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29" name="Line 626">
                  <a:extLst>
                    <a:ext uri="{FF2B5EF4-FFF2-40B4-BE49-F238E27FC236}">
                      <a16:creationId xmlns:a16="http://schemas.microsoft.com/office/drawing/2014/main" id="{C672154D-A986-0756-1350-BDE3731475D6}"/>
                    </a:ext>
                  </a:extLst>
                </p:cNvPr>
                <p:cNvSpPr>
                  <a:spLocks noChangeShapeType="1"/>
                </p:cNvSpPr>
                <p:nvPr/>
              </p:nvSpPr>
              <p:spPr bwMode="auto">
                <a:xfrm>
                  <a:off x="4156"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30" name="Line 627">
                  <a:extLst>
                    <a:ext uri="{FF2B5EF4-FFF2-40B4-BE49-F238E27FC236}">
                      <a16:creationId xmlns:a16="http://schemas.microsoft.com/office/drawing/2014/main" id="{ADF79E91-BA49-FD67-0DE8-CE55ED32161D}"/>
                    </a:ext>
                  </a:extLst>
                </p:cNvPr>
                <p:cNvSpPr>
                  <a:spLocks noChangeShapeType="1"/>
                </p:cNvSpPr>
                <p:nvPr/>
              </p:nvSpPr>
              <p:spPr bwMode="auto">
                <a:xfrm flipV="1">
                  <a:off x="4202"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31" name="Line 628">
                  <a:extLst>
                    <a:ext uri="{FF2B5EF4-FFF2-40B4-BE49-F238E27FC236}">
                      <a16:creationId xmlns:a16="http://schemas.microsoft.com/office/drawing/2014/main" id="{A1303B3C-1298-26EF-7A9B-4EF5D4715A7D}"/>
                    </a:ext>
                  </a:extLst>
                </p:cNvPr>
                <p:cNvSpPr>
                  <a:spLocks noChangeShapeType="1"/>
                </p:cNvSpPr>
                <p:nvPr/>
              </p:nvSpPr>
              <p:spPr bwMode="auto">
                <a:xfrm>
                  <a:off x="4247"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32" name="Line 629">
                  <a:extLst>
                    <a:ext uri="{FF2B5EF4-FFF2-40B4-BE49-F238E27FC236}">
                      <a16:creationId xmlns:a16="http://schemas.microsoft.com/office/drawing/2014/main" id="{5B90705F-F86E-E3E5-ED1C-846FD53C813C}"/>
                    </a:ext>
                  </a:extLst>
                </p:cNvPr>
                <p:cNvSpPr>
                  <a:spLocks noChangeShapeType="1"/>
                </p:cNvSpPr>
                <p:nvPr/>
              </p:nvSpPr>
              <p:spPr bwMode="auto">
                <a:xfrm flipV="1">
                  <a:off x="4293"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33" name="Line 630">
                  <a:extLst>
                    <a:ext uri="{FF2B5EF4-FFF2-40B4-BE49-F238E27FC236}">
                      <a16:creationId xmlns:a16="http://schemas.microsoft.com/office/drawing/2014/main" id="{BD4EECBD-00B8-249C-BBEF-E5B9F2B5EFE5}"/>
                    </a:ext>
                  </a:extLst>
                </p:cNvPr>
                <p:cNvSpPr>
                  <a:spLocks noChangeShapeType="1"/>
                </p:cNvSpPr>
                <p:nvPr/>
              </p:nvSpPr>
              <p:spPr bwMode="auto">
                <a:xfrm>
                  <a:off x="4339"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34" name="Line 631">
                  <a:extLst>
                    <a:ext uri="{FF2B5EF4-FFF2-40B4-BE49-F238E27FC236}">
                      <a16:creationId xmlns:a16="http://schemas.microsoft.com/office/drawing/2014/main" id="{95AC48AD-24BF-A20D-3618-636B4C566AC1}"/>
                    </a:ext>
                  </a:extLst>
                </p:cNvPr>
                <p:cNvSpPr>
                  <a:spLocks noChangeShapeType="1"/>
                </p:cNvSpPr>
                <p:nvPr/>
              </p:nvSpPr>
              <p:spPr bwMode="auto">
                <a:xfrm flipV="1">
                  <a:off x="4384"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35" name="Line 632">
                  <a:extLst>
                    <a:ext uri="{FF2B5EF4-FFF2-40B4-BE49-F238E27FC236}">
                      <a16:creationId xmlns:a16="http://schemas.microsoft.com/office/drawing/2014/main" id="{0EB3EE1D-7BF4-FDB1-9D53-E3C954A246F0}"/>
                    </a:ext>
                  </a:extLst>
                </p:cNvPr>
                <p:cNvSpPr>
                  <a:spLocks noChangeShapeType="1"/>
                </p:cNvSpPr>
                <p:nvPr/>
              </p:nvSpPr>
              <p:spPr bwMode="auto">
                <a:xfrm>
                  <a:off x="4430"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36" name="Line 633">
                  <a:extLst>
                    <a:ext uri="{FF2B5EF4-FFF2-40B4-BE49-F238E27FC236}">
                      <a16:creationId xmlns:a16="http://schemas.microsoft.com/office/drawing/2014/main" id="{7D9F0740-074F-D69D-C76F-3ED3C907201C}"/>
                    </a:ext>
                  </a:extLst>
                </p:cNvPr>
                <p:cNvSpPr>
                  <a:spLocks noChangeShapeType="1"/>
                </p:cNvSpPr>
                <p:nvPr/>
              </p:nvSpPr>
              <p:spPr bwMode="auto">
                <a:xfrm flipV="1">
                  <a:off x="4476" y="1645"/>
                  <a:ext cx="44"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37" name="Line 634">
                  <a:extLst>
                    <a:ext uri="{FF2B5EF4-FFF2-40B4-BE49-F238E27FC236}">
                      <a16:creationId xmlns:a16="http://schemas.microsoft.com/office/drawing/2014/main" id="{AAA79104-DEF7-8ECA-C3EE-6D34421B90F4}"/>
                    </a:ext>
                  </a:extLst>
                </p:cNvPr>
                <p:cNvSpPr>
                  <a:spLocks noChangeShapeType="1"/>
                </p:cNvSpPr>
                <p:nvPr/>
              </p:nvSpPr>
              <p:spPr bwMode="auto">
                <a:xfrm>
                  <a:off x="4521" y="1645"/>
                  <a:ext cx="45" cy="4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sp>
            <p:nvSpPr>
              <p:cNvPr id="1844" name="Line 636">
                <a:extLst>
                  <a:ext uri="{FF2B5EF4-FFF2-40B4-BE49-F238E27FC236}">
                    <a16:creationId xmlns:a16="http://schemas.microsoft.com/office/drawing/2014/main" id="{F0495EBC-4F47-A5F0-BB8D-D32F7AB0D7EC}"/>
                  </a:ext>
                </a:extLst>
              </p:cNvPr>
              <p:cNvSpPr>
                <a:spLocks noChangeShapeType="1"/>
              </p:cNvSpPr>
              <p:nvPr/>
            </p:nvSpPr>
            <p:spPr bwMode="auto">
              <a:xfrm flipH="1">
                <a:off x="2893" y="1563"/>
                <a:ext cx="8" cy="145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45" name="Line 637">
                <a:extLst>
                  <a:ext uri="{FF2B5EF4-FFF2-40B4-BE49-F238E27FC236}">
                    <a16:creationId xmlns:a16="http://schemas.microsoft.com/office/drawing/2014/main" id="{09ACA7D8-079C-0378-8A00-EB25D83310C5}"/>
                  </a:ext>
                </a:extLst>
              </p:cNvPr>
              <p:cNvSpPr>
                <a:spLocks noChangeShapeType="1"/>
              </p:cNvSpPr>
              <p:nvPr/>
            </p:nvSpPr>
            <p:spPr bwMode="auto">
              <a:xfrm>
                <a:off x="2836" y="1644"/>
                <a:ext cx="0" cy="150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46" name="Line 638">
                <a:extLst>
                  <a:ext uri="{FF2B5EF4-FFF2-40B4-BE49-F238E27FC236}">
                    <a16:creationId xmlns:a16="http://schemas.microsoft.com/office/drawing/2014/main" id="{E1467851-C0F4-CFF3-3523-0C7ADE0DEF34}"/>
                  </a:ext>
                </a:extLst>
              </p:cNvPr>
              <p:cNvSpPr>
                <a:spLocks noChangeShapeType="1"/>
              </p:cNvSpPr>
              <p:nvPr/>
            </p:nvSpPr>
            <p:spPr bwMode="auto">
              <a:xfrm>
                <a:off x="2779" y="1702"/>
                <a:ext cx="0" cy="157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47" name="Line 639">
                <a:extLst>
                  <a:ext uri="{FF2B5EF4-FFF2-40B4-BE49-F238E27FC236}">
                    <a16:creationId xmlns:a16="http://schemas.microsoft.com/office/drawing/2014/main" id="{79C843CB-9532-859D-8B9A-4601B121E2FF}"/>
                  </a:ext>
                </a:extLst>
              </p:cNvPr>
              <p:cNvSpPr>
                <a:spLocks noChangeShapeType="1"/>
              </p:cNvSpPr>
              <p:nvPr/>
            </p:nvSpPr>
            <p:spPr bwMode="auto">
              <a:xfrm>
                <a:off x="2722" y="1896"/>
                <a:ext cx="0" cy="150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48" name="Line 640">
                <a:extLst>
                  <a:ext uri="{FF2B5EF4-FFF2-40B4-BE49-F238E27FC236}">
                    <a16:creationId xmlns:a16="http://schemas.microsoft.com/office/drawing/2014/main" id="{CC4956E2-C0B3-83CA-6C99-61AF4EA455DC}"/>
                  </a:ext>
                </a:extLst>
              </p:cNvPr>
              <p:cNvSpPr>
                <a:spLocks noChangeShapeType="1"/>
              </p:cNvSpPr>
              <p:nvPr/>
            </p:nvSpPr>
            <p:spPr bwMode="auto">
              <a:xfrm>
                <a:off x="2665" y="2087"/>
                <a:ext cx="0" cy="146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49" name="Line 641">
                <a:extLst>
                  <a:ext uri="{FF2B5EF4-FFF2-40B4-BE49-F238E27FC236}">
                    <a16:creationId xmlns:a16="http://schemas.microsoft.com/office/drawing/2014/main" id="{CAB6A60A-5B8A-CD66-C082-F6DDFE680C84}"/>
                  </a:ext>
                </a:extLst>
              </p:cNvPr>
              <p:cNvSpPr>
                <a:spLocks noChangeShapeType="1"/>
              </p:cNvSpPr>
              <p:nvPr/>
            </p:nvSpPr>
            <p:spPr bwMode="auto">
              <a:xfrm>
                <a:off x="2608" y="2162"/>
                <a:ext cx="0" cy="153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50" name="Line 642">
                <a:extLst>
                  <a:ext uri="{FF2B5EF4-FFF2-40B4-BE49-F238E27FC236}">
                    <a16:creationId xmlns:a16="http://schemas.microsoft.com/office/drawing/2014/main" id="{E7183AA2-7526-39E4-CDFB-F2D8C4688F0E}"/>
                  </a:ext>
                </a:extLst>
              </p:cNvPr>
              <p:cNvSpPr>
                <a:spLocks noChangeShapeType="1"/>
              </p:cNvSpPr>
              <p:nvPr/>
            </p:nvSpPr>
            <p:spPr bwMode="auto">
              <a:xfrm>
                <a:off x="3008" y="2744"/>
                <a:ext cx="227"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51" name="Line 643">
                <a:extLst>
                  <a:ext uri="{FF2B5EF4-FFF2-40B4-BE49-F238E27FC236}">
                    <a16:creationId xmlns:a16="http://schemas.microsoft.com/office/drawing/2014/main" id="{037FA9BD-1B34-7216-2ED0-A80ED4EDADCE}"/>
                  </a:ext>
                </a:extLst>
              </p:cNvPr>
              <p:cNvSpPr>
                <a:spLocks noChangeShapeType="1"/>
              </p:cNvSpPr>
              <p:nvPr/>
            </p:nvSpPr>
            <p:spPr bwMode="auto">
              <a:xfrm>
                <a:off x="2951" y="2896"/>
                <a:ext cx="284"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52" name="Line 644">
                <a:extLst>
                  <a:ext uri="{FF2B5EF4-FFF2-40B4-BE49-F238E27FC236}">
                    <a16:creationId xmlns:a16="http://schemas.microsoft.com/office/drawing/2014/main" id="{BE10DCFC-4310-9F57-D120-089161B7059F}"/>
                  </a:ext>
                </a:extLst>
              </p:cNvPr>
              <p:cNvSpPr>
                <a:spLocks noChangeShapeType="1"/>
              </p:cNvSpPr>
              <p:nvPr/>
            </p:nvSpPr>
            <p:spPr bwMode="auto">
              <a:xfrm>
                <a:off x="2894" y="3013"/>
                <a:ext cx="341"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53" name="Line 645">
                <a:extLst>
                  <a:ext uri="{FF2B5EF4-FFF2-40B4-BE49-F238E27FC236}">
                    <a16:creationId xmlns:a16="http://schemas.microsoft.com/office/drawing/2014/main" id="{1AA417DA-A2C8-0193-D70E-3BADC531E934}"/>
                  </a:ext>
                </a:extLst>
              </p:cNvPr>
              <p:cNvSpPr>
                <a:spLocks noChangeShapeType="1"/>
              </p:cNvSpPr>
              <p:nvPr/>
            </p:nvSpPr>
            <p:spPr bwMode="auto">
              <a:xfrm>
                <a:off x="2837" y="3139"/>
                <a:ext cx="398"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54" name="Line 646">
                <a:extLst>
                  <a:ext uri="{FF2B5EF4-FFF2-40B4-BE49-F238E27FC236}">
                    <a16:creationId xmlns:a16="http://schemas.microsoft.com/office/drawing/2014/main" id="{0487F6E1-5136-20B3-825C-54E4C9EDA9D4}"/>
                  </a:ext>
                </a:extLst>
              </p:cNvPr>
              <p:cNvSpPr>
                <a:spLocks noChangeShapeType="1"/>
              </p:cNvSpPr>
              <p:nvPr/>
            </p:nvSpPr>
            <p:spPr bwMode="auto">
              <a:xfrm>
                <a:off x="2780" y="3276"/>
                <a:ext cx="45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55" name="Line 647">
                <a:extLst>
                  <a:ext uri="{FF2B5EF4-FFF2-40B4-BE49-F238E27FC236}">
                    <a16:creationId xmlns:a16="http://schemas.microsoft.com/office/drawing/2014/main" id="{F6B2A9D0-9434-852B-DAF7-B561C1DBE0C4}"/>
                  </a:ext>
                </a:extLst>
              </p:cNvPr>
              <p:cNvSpPr>
                <a:spLocks noChangeShapeType="1"/>
              </p:cNvSpPr>
              <p:nvPr/>
            </p:nvSpPr>
            <p:spPr bwMode="auto">
              <a:xfrm>
                <a:off x="2723" y="3407"/>
                <a:ext cx="512"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0" name="Line 648">
                <a:extLst>
                  <a:ext uri="{FF2B5EF4-FFF2-40B4-BE49-F238E27FC236}">
                    <a16:creationId xmlns:a16="http://schemas.microsoft.com/office/drawing/2014/main" id="{CA08A181-3C46-942B-E450-060B7EE10F1B}"/>
                  </a:ext>
                </a:extLst>
              </p:cNvPr>
              <p:cNvSpPr>
                <a:spLocks noChangeShapeType="1"/>
              </p:cNvSpPr>
              <p:nvPr/>
            </p:nvSpPr>
            <p:spPr bwMode="auto">
              <a:xfrm>
                <a:off x="2666" y="3556"/>
                <a:ext cx="569"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2" name="Line 649">
                <a:extLst>
                  <a:ext uri="{FF2B5EF4-FFF2-40B4-BE49-F238E27FC236}">
                    <a16:creationId xmlns:a16="http://schemas.microsoft.com/office/drawing/2014/main" id="{70585E47-BEE7-8417-5142-FA78F14174EF}"/>
                  </a:ext>
                </a:extLst>
              </p:cNvPr>
              <p:cNvSpPr>
                <a:spLocks noChangeShapeType="1"/>
              </p:cNvSpPr>
              <p:nvPr/>
            </p:nvSpPr>
            <p:spPr bwMode="auto">
              <a:xfrm>
                <a:off x="2608" y="3695"/>
                <a:ext cx="627"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4" name="Oval 650">
                <a:extLst>
                  <a:ext uri="{FF2B5EF4-FFF2-40B4-BE49-F238E27FC236}">
                    <a16:creationId xmlns:a16="http://schemas.microsoft.com/office/drawing/2014/main" id="{DFAD1A2A-CC08-5D6B-B684-C4E4E7BA0709}"/>
                  </a:ext>
                </a:extLst>
              </p:cNvPr>
              <p:cNvSpPr>
                <a:spLocks noChangeArrowheads="1"/>
              </p:cNvSpPr>
              <p:nvPr/>
            </p:nvSpPr>
            <p:spPr bwMode="auto">
              <a:xfrm>
                <a:off x="2589" y="2117"/>
                <a:ext cx="35" cy="33"/>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56" name="Oval 651">
                <a:extLst>
                  <a:ext uri="{FF2B5EF4-FFF2-40B4-BE49-F238E27FC236}">
                    <a16:creationId xmlns:a16="http://schemas.microsoft.com/office/drawing/2014/main" id="{EFAFE634-B82C-6DC3-D44A-3EFC9C1F909A}"/>
                  </a:ext>
                </a:extLst>
              </p:cNvPr>
              <p:cNvSpPr>
                <a:spLocks noChangeArrowheads="1"/>
              </p:cNvSpPr>
              <p:nvPr/>
            </p:nvSpPr>
            <p:spPr bwMode="auto">
              <a:xfrm>
                <a:off x="2648" y="2038"/>
                <a:ext cx="36" cy="34"/>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57" name="Oval 652">
                <a:extLst>
                  <a:ext uri="{FF2B5EF4-FFF2-40B4-BE49-F238E27FC236}">
                    <a16:creationId xmlns:a16="http://schemas.microsoft.com/office/drawing/2014/main" id="{9AB8B00F-86A7-F520-28CB-0CECDBBACF76}"/>
                  </a:ext>
                </a:extLst>
              </p:cNvPr>
              <p:cNvSpPr>
                <a:spLocks noChangeArrowheads="1"/>
              </p:cNvSpPr>
              <p:nvPr/>
            </p:nvSpPr>
            <p:spPr bwMode="auto">
              <a:xfrm>
                <a:off x="2760" y="1652"/>
                <a:ext cx="35" cy="34"/>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58" name="Oval 653">
                <a:extLst>
                  <a:ext uri="{FF2B5EF4-FFF2-40B4-BE49-F238E27FC236}">
                    <a16:creationId xmlns:a16="http://schemas.microsoft.com/office/drawing/2014/main" id="{44FAB885-69AF-C29D-2921-19EB65C86277}"/>
                  </a:ext>
                </a:extLst>
              </p:cNvPr>
              <p:cNvSpPr>
                <a:spLocks noChangeArrowheads="1"/>
              </p:cNvSpPr>
              <p:nvPr/>
            </p:nvSpPr>
            <p:spPr bwMode="auto">
              <a:xfrm>
                <a:off x="2702" y="1823"/>
                <a:ext cx="35" cy="33"/>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59" name="Line 654">
                <a:extLst>
                  <a:ext uri="{FF2B5EF4-FFF2-40B4-BE49-F238E27FC236}">
                    <a16:creationId xmlns:a16="http://schemas.microsoft.com/office/drawing/2014/main" id="{F0F4D7E6-35A8-9FB9-879F-A234607343EE}"/>
                  </a:ext>
                </a:extLst>
              </p:cNvPr>
              <p:cNvSpPr>
                <a:spLocks noChangeShapeType="1"/>
              </p:cNvSpPr>
              <p:nvPr/>
            </p:nvSpPr>
            <p:spPr bwMode="auto">
              <a:xfrm>
                <a:off x="3007" y="1331"/>
                <a:ext cx="0" cy="142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60" name="Oval 655">
                <a:extLst>
                  <a:ext uri="{FF2B5EF4-FFF2-40B4-BE49-F238E27FC236}">
                    <a16:creationId xmlns:a16="http://schemas.microsoft.com/office/drawing/2014/main" id="{70A3CE34-A77D-3592-E502-BD93697FBDD2}"/>
                  </a:ext>
                </a:extLst>
              </p:cNvPr>
              <p:cNvSpPr>
                <a:spLocks noChangeArrowheads="1"/>
              </p:cNvSpPr>
              <p:nvPr/>
            </p:nvSpPr>
            <p:spPr bwMode="auto">
              <a:xfrm>
                <a:off x="2988" y="1300"/>
                <a:ext cx="35" cy="33"/>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61" name="Line 656">
                <a:extLst>
                  <a:ext uri="{FF2B5EF4-FFF2-40B4-BE49-F238E27FC236}">
                    <a16:creationId xmlns:a16="http://schemas.microsoft.com/office/drawing/2014/main" id="{5FDFF6DB-792C-AB5B-A634-4203991ABDC3}"/>
                  </a:ext>
                </a:extLst>
              </p:cNvPr>
              <p:cNvSpPr>
                <a:spLocks noChangeShapeType="1"/>
              </p:cNvSpPr>
              <p:nvPr/>
            </p:nvSpPr>
            <p:spPr bwMode="auto">
              <a:xfrm>
                <a:off x="2537" y="2305"/>
                <a:ext cx="0" cy="15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1862" name="Line 657">
                <a:extLst>
                  <a:ext uri="{FF2B5EF4-FFF2-40B4-BE49-F238E27FC236}">
                    <a16:creationId xmlns:a16="http://schemas.microsoft.com/office/drawing/2014/main" id="{A2E0BE91-F313-F3D7-67E0-2AF067D4F1C9}"/>
                  </a:ext>
                </a:extLst>
              </p:cNvPr>
              <p:cNvSpPr>
                <a:spLocks noChangeShapeType="1"/>
              </p:cNvSpPr>
              <p:nvPr/>
            </p:nvSpPr>
            <p:spPr bwMode="auto">
              <a:xfrm>
                <a:off x="2537" y="3835"/>
                <a:ext cx="69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1863" name="Oval 658">
                <a:extLst>
                  <a:ext uri="{FF2B5EF4-FFF2-40B4-BE49-F238E27FC236}">
                    <a16:creationId xmlns:a16="http://schemas.microsoft.com/office/drawing/2014/main" id="{0E3BA0DC-9BD6-F614-4DEF-BDDBC5E40756}"/>
                  </a:ext>
                </a:extLst>
              </p:cNvPr>
              <p:cNvSpPr>
                <a:spLocks noChangeArrowheads="1"/>
              </p:cNvSpPr>
              <p:nvPr/>
            </p:nvSpPr>
            <p:spPr bwMode="auto">
              <a:xfrm>
                <a:off x="2517" y="2261"/>
                <a:ext cx="35" cy="33"/>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64" name="Line 659">
                <a:extLst>
                  <a:ext uri="{FF2B5EF4-FFF2-40B4-BE49-F238E27FC236}">
                    <a16:creationId xmlns:a16="http://schemas.microsoft.com/office/drawing/2014/main" id="{EE51FA12-20C2-C67E-C5B6-DB834FDC43C9}"/>
                  </a:ext>
                </a:extLst>
              </p:cNvPr>
              <p:cNvSpPr>
                <a:spLocks noChangeShapeType="1"/>
              </p:cNvSpPr>
              <p:nvPr/>
            </p:nvSpPr>
            <p:spPr bwMode="auto">
              <a:xfrm>
                <a:off x="2942" y="1443"/>
                <a:ext cx="8" cy="145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sp>
          <p:nvSpPr>
            <p:cNvPr id="1831" name="Oval 660">
              <a:extLst>
                <a:ext uri="{FF2B5EF4-FFF2-40B4-BE49-F238E27FC236}">
                  <a16:creationId xmlns:a16="http://schemas.microsoft.com/office/drawing/2014/main" id="{00B83294-E60F-9D0A-D668-C9E4FFA50BE6}"/>
                </a:ext>
              </a:extLst>
            </p:cNvPr>
            <p:cNvSpPr>
              <a:spLocks noChangeArrowheads="1"/>
            </p:cNvSpPr>
            <p:nvPr/>
          </p:nvSpPr>
          <p:spPr bwMode="auto">
            <a:xfrm>
              <a:off x="2884" y="1540"/>
              <a:ext cx="35" cy="33"/>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32" name="Oval 661">
              <a:extLst>
                <a:ext uri="{FF2B5EF4-FFF2-40B4-BE49-F238E27FC236}">
                  <a16:creationId xmlns:a16="http://schemas.microsoft.com/office/drawing/2014/main" id="{20ABEEC1-1319-9956-6637-D6CA1A0934EE}"/>
                </a:ext>
              </a:extLst>
            </p:cNvPr>
            <p:cNvSpPr>
              <a:spLocks noChangeArrowheads="1"/>
            </p:cNvSpPr>
            <p:nvPr/>
          </p:nvSpPr>
          <p:spPr bwMode="auto">
            <a:xfrm>
              <a:off x="2924" y="1452"/>
              <a:ext cx="35" cy="33"/>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33" name="Oval 662">
              <a:extLst>
                <a:ext uri="{FF2B5EF4-FFF2-40B4-BE49-F238E27FC236}">
                  <a16:creationId xmlns:a16="http://schemas.microsoft.com/office/drawing/2014/main" id="{A3BC7B41-DB16-3ECF-2E57-02E9F372C82B}"/>
                </a:ext>
              </a:extLst>
            </p:cNvPr>
            <p:cNvSpPr>
              <a:spLocks noChangeArrowheads="1"/>
            </p:cNvSpPr>
            <p:nvPr/>
          </p:nvSpPr>
          <p:spPr bwMode="auto">
            <a:xfrm>
              <a:off x="2924" y="1444"/>
              <a:ext cx="35" cy="33"/>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834" name="Oval 663">
              <a:extLst>
                <a:ext uri="{FF2B5EF4-FFF2-40B4-BE49-F238E27FC236}">
                  <a16:creationId xmlns:a16="http://schemas.microsoft.com/office/drawing/2014/main" id="{1367E208-6BB3-F6D4-A657-6CA9FF5DFC6B}"/>
                </a:ext>
              </a:extLst>
            </p:cNvPr>
            <p:cNvSpPr>
              <a:spLocks noChangeArrowheads="1"/>
            </p:cNvSpPr>
            <p:nvPr/>
          </p:nvSpPr>
          <p:spPr bwMode="auto">
            <a:xfrm>
              <a:off x="2884" y="1532"/>
              <a:ext cx="35" cy="33"/>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489" name="Rectangle 635">
            <a:extLst>
              <a:ext uri="{FF2B5EF4-FFF2-40B4-BE49-F238E27FC236}">
                <a16:creationId xmlns:a16="http://schemas.microsoft.com/office/drawing/2014/main" id="{E23496E0-4646-B710-ACD0-F44B6C9DE8E0}"/>
              </a:ext>
            </a:extLst>
          </p:cNvPr>
          <p:cNvSpPr>
            <a:spLocks noChangeArrowheads="1"/>
          </p:cNvSpPr>
          <p:nvPr/>
        </p:nvSpPr>
        <p:spPr bwMode="auto">
          <a:xfrm>
            <a:off x="9296400" y="6296038"/>
            <a:ext cx="6759433" cy="5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r>
              <a:rPr lang="de-DE" altLang="it-IT" sz="1400" b="1" dirty="0" err="1">
                <a:latin typeface="Inter" panose="020B0604020202020204" charset="0"/>
                <a:ea typeface="Inter" panose="020B0604020202020204" charset="0"/>
              </a:rPr>
              <a:t>Vegetation</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p:txBody>
      </p:sp>
      <p:sp>
        <p:nvSpPr>
          <p:cNvPr id="2490" name="Rectangle 635">
            <a:extLst>
              <a:ext uri="{FF2B5EF4-FFF2-40B4-BE49-F238E27FC236}">
                <a16:creationId xmlns:a16="http://schemas.microsoft.com/office/drawing/2014/main" id="{AB12E078-7CE3-3F51-5542-807EF4C470D7}"/>
              </a:ext>
            </a:extLst>
          </p:cNvPr>
          <p:cNvSpPr>
            <a:spLocks noChangeArrowheads="1"/>
          </p:cNvSpPr>
          <p:nvPr/>
        </p:nvSpPr>
        <p:spPr bwMode="auto">
          <a:xfrm>
            <a:off x="9308386" y="6461594"/>
            <a:ext cx="6759433" cy="73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layer </a:t>
            </a:r>
            <a:r>
              <a:rPr lang="de-DE" altLang="it-IT" sz="1400" b="1" dirty="0">
                <a:latin typeface="Inter" panose="020B0604020202020204" charset="0"/>
                <a:ea typeface="Inter" panose="020B0604020202020204" charset="0"/>
              </a:rPr>
              <a:t>of </a:t>
            </a:r>
            <a:r>
              <a:rPr lang="de-DE" altLang="it-IT" sz="1400" b="1" dirty="0" err="1">
                <a:latin typeface="Inter" panose="020B0604020202020204" charset="0"/>
                <a:ea typeface="Inter" panose="020B0604020202020204" charset="0"/>
              </a:rPr>
              <a:t>vegetation</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p:txBody>
      </p:sp>
      <p:sp>
        <p:nvSpPr>
          <p:cNvPr id="2491" name="Rectangle 635">
            <a:extLst>
              <a:ext uri="{FF2B5EF4-FFF2-40B4-BE49-F238E27FC236}">
                <a16:creationId xmlns:a16="http://schemas.microsoft.com/office/drawing/2014/main" id="{6DE5B51A-FE57-54A2-24EB-C8D9EADB6F45}"/>
              </a:ext>
            </a:extLst>
          </p:cNvPr>
          <p:cNvSpPr>
            <a:spLocks noChangeArrowheads="1"/>
          </p:cNvSpPr>
          <p:nvPr/>
        </p:nvSpPr>
        <p:spPr bwMode="auto">
          <a:xfrm>
            <a:off x="9305025" y="6842594"/>
            <a:ext cx="6759433" cy="73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protection/division/storage area</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p:txBody>
      </p:sp>
      <p:sp>
        <p:nvSpPr>
          <p:cNvPr id="2492" name="Rectangle 635">
            <a:extLst>
              <a:ext uri="{FF2B5EF4-FFF2-40B4-BE49-F238E27FC236}">
                <a16:creationId xmlns:a16="http://schemas.microsoft.com/office/drawing/2014/main" id="{8894FF15-1F31-D265-1A66-B5A5E5CD5D14}"/>
              </a:ext>
            </a:extLst>
          </p:cNvPr>
          <p:cNvSpPr>
            <a:spLocks noChangeArrowheads="1"/>
          </p:cNvSpPr>
          <p:nvPr/>
        </p:nvSpPr>
        <p:spPr bwMode="auto">
          <a:xfrm>
            <a:off x="9308000" y="7178683"/>
            <a:ext cx="6759433" cy="73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root-resistant waterproofing</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p:txBody>
      </p:sp>
      <p:sp>
        <p:nvSpPr>
          <p:cNvPr id="2493" name="Rectangle 635">
            <a:extLst>
              <a:ext uri="{FF2B5EF4-FFF2-40B4-BE49-F238E27FC236}">
                <a16:creationId xmlns:a16="http://schemas.microsoft.com/office/drawing/2014/main" id="{92859CAA-63F7-8D08-6EE1-4B1FBF53B975}"/>
              </a:ext>
            </a:extLst>
          </p:cNvPr>
          <p:cNvSpPr>
            <a:spLocks noChangeArrowheads="1"/>
          </p:cNvSpPr>
          <p:nvPr/>
        </p:nvSpPr>
        <p:spPr bwMode="auto">
          <a:xfrm>
            <a:off x="9333210" y="7539419"/>
            <a:ext cx="6759433" cy="73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de-DE" altLang="it-IT" sz="1400" b="1" dirty="0">
              <a:latin typeface="Inter" panose="020B0604020202020204" charset="0"/>
              <a:ea typeface="Inter" panose="020B0604020202020204" charset="0"/>
            </a:endParaRPr>
          </a:p>
          <a:p>
            <a:r>
              <a:rPr lang="de-DE" altLang="it-IT" sz="1400" b="1" dirty="0">
                <a:latin typeface="Inter" panose="020B0604020202020204" charset="0"/>
                <a:ea typeface="Inter" panose="020B0604020202020204" charset="0"/>
              </a:rPr>
              <a:t>division </a:t>
            </a:r>
            <a:r>
              <a:rPr lang="de-DE" altLang="it-IT" sz="1400" b="1" dirty="0" err="1">
                <a:latin typeface="Inter" panose="020B0604020202020204" charset="0"/>
                <a:ea typeface="Inter" panose="020B0604020202020204" charset="0"/>
              </a:rPr>
              <a:t>area </a:t>
            </a:r>
          </a:p>
          <a:p>
            <a:endParaRPr lang="de-DE" altLang="it-IT" sz="1400" b="1" dirty="0">
              <a:latin typeface="Inter" panose="020B0604020202020204" charset="0"/>
              <a:ea typeface="Inter" panose="020B0604020202020204" charset="0"/>
            </a:endParaRPr>
          </a:p>
        </p:txBody>
      </p:sp>
      <p:sp>
        <p:nvSpPr>
          <p:cNvPr id="2494" name="Rectangle 635">
            <a:extLst>
              <a:ext uri="{FF2B5EF4-FFF2-40B4-BE49-F238E27FC236}">
                <a16:creationId xmlns:a16="http://schemas.microsoft.com/office/drawing/2014/main" id="{85B5E320-B86D-35D6-AB6B-74164197F9A2}"/>
              </a:ext>
            </a:extLst>
          </p:cNvPr>
          <p:cNvSpPr>
            <a:spLocks noChangeArrowheads="1"/>
          </p:cNvSpPr>
          <p:nvPr/>
        </p:nvSpPr>
        <p:spPr bwMode="auto">
          <a:xfrm>
            <a:off x="9360463" y="7911107"/>
            <a:ext cx="6759433" cy="73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thermal insulation</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p:txBody>
      </p:sp>
      <p:sp>
        <p:nvSpPr>
          <p:cNvPr id="2495" name="Rectangle 635">
            <a:extLst>
              <a:ext uri="{FF2B5EF4-FFF2-40B4-BE49-F238E27FC236}">
                <a16:creationId xmlns:a16="http://schemas.microsoft.com/office/drawing/2014/main" id="{6D5AD992-EAD4-5164-0235-65F1AF3912E7}"/>
              </a:ext>
            </a:extLst>
          </p:cNvPr>
          <p:cNvSpPr>
            <a:spLocks noChangeArrowheads="1"/>
          </p:cNvSpPr>
          <p:nvPr/>
        </p:nvSpPr>
        <p:spPr bwMode="auto">
          <a:xfrm>
            <a:off x="9360228" y="8352455"/>
            <a:ext cx="6759433" cy="73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vapour barrier</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p:txBody>
      </p:sp>
      <p:sp>
        <p:nvSpPr>
          <p:cNvPr id="2496" name="Rectangle 635">
            <a:extLst>
              <a:ext uri="{FF2B5EF4-FFF2-40B4-BE49-F238E27FC236}">
                <a16:creationId xmlns:a16="http://schemas.microsoft.com/office/drawing/2014/main" id="{DCE55178-5741-0AD1-BAF6-48F126C580A3}"/>
              </a:ext>
            </a:extLst>
          </p:cNvPr>
          <p:cNvSpPr>
            <a:spLocks noChangeArrowheads="1"/>
          </p:cNvSpPr>
          <p:nvPr/>
        </p:nvSpPr>
        <p:spPr bwMode="auto">
          <a:xfrm>
            <a:off x="9325133" y="8648700"/>
            <a:ext cx="6759433" cy="95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 compensation layer</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supporting substructure</a:t>
            </a:r>
            <a:endParaRPr lang="de-DE" altLang="it-IT" sz="1400" b="1" dirty="0">
              <a:latin typeface="Inter" panose="020B0604020202020204" charset="0"/>
              <a:ea typeface="Inter" panose="020B0604020202020204" charset="0"/>
            </a:endParaRPr>
          </a:p>
        </p:txBody>
      </p:sp>
    </p:spTree>
    <p:extLst>
      <p:ext uri="{BB962C8B-B14F-4D97-AF65-F5344CB8AC3E}">
        <p14:creationId xmlns:p14="http://schemas.microsoft.com/office/powerpoint/2010/main" val="7096266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342900"/>
            <a:ext cx="11353800" cy="1317822"/>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3</a:t>
            </a:r>
            <a:r>
              <a:rPr lang="en-US" sz="1400" dirty="0">
                <a:solidFill>
                  <a:schemeClr val="bg1"/>
                </a:solidFill>
              </a:rPr>
              <a:t>: Roof assemblies &amp; structures</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22</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124200" y="339784"/>
            <a:ext cx="11353800" cy="1317822"/>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Single-layer roof - with thermal insulation</a:t>
            </a:r>
            <a:br>
              <a:rPr lang="it-IT" sz="4200" b="1" dirty="0">
                <a:solidFill>
                  <a:schemeClr val="bg1"/>
                </a:solidFill>
                <a:latin typeface="Inter" panose="020B0604020202020204" charset="0"/>
                <a:ea typeface="Inter" panose="020B0604020202020204" charset="0"/>
              </a:rPr>
            </a:br>
            <a:r>
              <a:rPr lang="it-IT" sz="4200" b="1" dirty="0">
                <a:solidFill>
                  <a:schemeClr val="bg1"/>
                </a:solidFill>
                <a:latin typeface="Inter" panose="020B0604020202020204" charset="0"/>
                <a:ea typeface="Inter" panose="020B0604020202020204" charset="0"/>
              </a:rPr>
              <a:t>(inverted roof)</a:t>
            </a:r>
            <a:endParaRPr lang="it-IT" sz="4200" b="1" spc="19" dirty="0">
              <a:solidFill>
                <a:schemeClr val="bg1"/>
              </a:solidFill>
              <a:latin typeface="Inter" panose="020B0604020202020204" charset="0"/>
              <a:ea typeface="Inter" panose="020B0604020202020204" charset="0"/>
            </a:endParaRPr>
          </a:p>
        </p:txBody>
      </p:sp>
      <p:grpSp>
        <p:nvGrpSpPr>
          <p:cNvPr id="8" name="Group 3">
            <a:extLst>
              <a:ext uri="{FF2B5EF4-FFF2-40B4-BE49-F238E27FC236}">
                <a16:creationId xmlns:a16="http://schemas.microsoft.com/office/drawing/2014/main" id="{A3455C73-D754-01E1-538A-D129A6FF568E}"/>
              </a:ext>
            </a:extLst>
          </p:cNvPr>
          <p:cNvGrpSpPr>
            <a:grpSpLocks/>
          </p:cNvGrpSpPr>
          <p:nvPr/>
        </p:nvGrpSpPr>
        <p:grpSpPr bwMode="auto">
          <a:xfrm>
            <a:off x="3962400" y="2019300"/>
            <a:ext cx="13121031" cy="7918409"/>
            <a:chOff x="1170" y="1307"/>
            <a:chExt cx="4484" cy="2478"/>
          </a:xfrm>
        </p:grpSpPr>
        <p:grpSp>
          <p:nvGrpSpPr>
            <p:cNvPr id="9" name="Group 4">
              <a:extLst>
                <a:ext uri="{FF2B5EF4-FFF2-40B4-BE49-F238E27FC236}">
                  <a16:creationId xmlns:a16="http://schemas.microsoft.com/office/drawing/2014/main" id="{E1B689FF-94C2-AAC8-D43D-3D9952CAE833}"/>
                </a:ext>
              </a:extLst>
            </p:cNvPr>
            <p:cNvGrpSpPr>
              <a:grpSpLocks/>
            </p:cNvGrpSpPr>
            <p:nvPr/>
          </p:nvGrpSpPr>
          <p:grpSpPr bwMode="auto">
            <a:xfrm>
              <a:off x="1176" y="1704"/>
              <a:ext cx="3450" cy="332"/>
              <a:chOff x="1320" y="3904"/>
              <a:chExt cx="3450" cy="332"/>
            </a:xfrm>
          </p:grpSpPr>
          <p:sp>
            <p:nvSpPr>
              <p:cNvPr id="2658" name="Rectangle 5">
                <a:extLst>
                  <a:ext uri="{FF2B5EF4-FFF2-40B4-BE49-F238E27FC236}">
                    <a16:creationId xmlns:a16="http://schemas.microsoft.com/office/drawing/2014/main" id="{86FD97C3-8703-4B3C-15DA-8879051EBF13}"/>
                  </a:ext>
                </a:extLst>
              </p:cNvPr>
              <p:cNvSpPr>
                <a:spLocks noChangeArrowheads="1"/>
              </p:cNvSpPr>
              <p:nvPr/>
            </p:nvSpPr>
            <p:spPr bwMode="auto">
              <a:xfrm>
                <a:off x="1320" y="3912"/>
                <a:ext cx="3450" cy="324"/>
              </a:xfrm>
              <a:prstGeom prst="rect">
                <a:avLst/>
              </a:prstGeom>
              <a:solidFill>
                <a:schemeClr val="bg1"/>
              </a:solidFill>
              <a:ln w="9525">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2659" name="Group 6">
                <a:extLst>
                  <a:ext uri="{FF2B5EF4-FFF2-40B4-BE49-F238E27FC236}">
                    <a16:creationId xmlns:a16="http://schemas.microsoft.com/office/drawing/2014/main" id="{7D95B2E6-33BF-342C-68B1-E419DD8242CD}"/>
                  </a:ext>
                </a:extLst>
              </p:cNvPr>
              <p:cNvGrpSpPr>
                <a:grpSpLocks/>
              </p:cNvGrpSpPr>
              <p:nvPr/>
            </p:nvGrpSpPr>
            <p:grpSpPr bwMode="auto">
              <a:xfrm>
                <a:off x="1320" y="3904"/>
                <a:ext cx="1348" cy="332"/>
                <a:chOff x="1320" y="3904"/>
                <a:chExt cx="1348" cy="332"/>
              </a:xfrm>
            </p:grpSpPr>
            <p:sp>
              <p:nvSpPr>
                <p:cNvPr id="2686" name="Line 7">
                  <a:extLst>
                    <a:ext uri="{FF2B5EF4-FFF2-40B4-BE49-F238E27FC236}">
                      <a16:creationId xmlns:a16="http://schemas.microsoft.com/office/drawing/2014/main" id="{8C406D5B-A5F9-6930-CFC3-5579D26C5FBB}"/>
                    </a:ext>
                  </a:extLst>
                </p:cNvPr>
                <p:cNvSpPr>
                  <a:spLocks noChangeShapeType="1"/>
                </p:cNvSpPr>
                <p:nvPr/>
              </p:nvSpPr>
              <p:spPr bwMode="auto">
                <a:xfrm flipV="1">
                  <a:off x="1320"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87" name="Line 8">
                  <a:extLst>
                    <a:ext uri="{FF2B5EF4-FFF2-40B4-BE49-F238E27FC236}">
                      <a16:creationId xmlns:a16="http://schemas.microsoft.com/office/drawing/2014/main" id="{2B107522-8A15-FFBC-2183-CF7DECDFCA66}"/>
                    </a:ext>
                  </a:extLst>
                </p:cNvPr>
                <p:cNvSpPr>
                  <a:spLocks noChangeShapeType="1"/>
                </p:cNvSpPr>
                <p:nvPr/>
              </p:nvSpPr>
              <p:spPr bwMode="auto">
                <a:xfrm flipH="1" flipV="1">
                  <a:off x="1404"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88" name="Line 9">
                  <a:extLst>
                    <a:ext uri="{FF2B5EF4-FFF2-40B4-BE49-F238E27FC236}">
                      <a16:creationId xmlns:a16="http://schemas.microsoft.com/office/drawing/2014/main" id="{79F61B9C-6FFF-D8F4-813E-7BDEF738D7A7}"/>
                    </a:ext>
                  </a:extLst>
                </p:cNvPr>
                <p:cNvSpPr>
                  <a:spLocks noChangeShapeType="1"/>
                </p:cNvSpPr>
                <p:nvPr/>
              </p:nvSpPr>
              <p:spPr bwMode="auto">
                <a:xfrm flipV="1">
                  <a:off x="1488"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89" name="Line 10">
                  <a:extLst>
                    <a:ext uri="{FF2B5EF4-FFF2-40B4-BE49-F238E27FC236}">
                      <a16:creationId xmlns:a16="http://schemas.microsoft.com/office/drawing/2014/main" id="{B867C236-B258-E6C5-EF4E-30CE12736C90}"/>
                    </a:ext>
                  </a:extLst>
                </p:cNvPr>
                <p:cNvSpPr>
                  <a:spLocks noChangeShapeType="1"/>
                </p:cNvSpPr>
                <p:nvPr/>
              </p:nvSpPr>
              <p:spPr bwMode="auto">
                <a:xfrm flipH="1" flipV="1">
                  <a:off x="1572"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90" name="Line 11">
                  <a:extLst>
                    <a:ext uri="{FF2B5EF4-FFF2-40B4-BE49-F238E27FC236}">
                      <a16:creationId xmlns:a16="http://schemas.microsoft.com/office/drawing/2014/main" id="{FC1D250F-EA5E-7E54-F904-A27D856AC0D9}"/>
                    </a:ext>
                  </a:extLst>
                </p:cNvPr>
                <p:cNvSpPr>
                  <a:spLocks noChangeShapeType="1"/>
                </p:cNvSpPr>
                <p:nvPr/>
              </p:nvSpPr>
              <p:spPr bwMode="auto">
                <a:xfrm flipV="1">
                  <a:off x="1656"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91" name="Line 12">
                  <a:extLst>
                    <a:ext uri="{FF2B5EF4-FFF2-40B4-BE49-F238E27FC236}">
                      <a16:creationId xmlns:a16="http://schemas.microsoft.com/office/drawing/2014/main" id="{9A09128D-B0F2-73DA-0F10-4A3CB40C8A8F}"/>
                    </a:ext>
                  </a:extLst>
                </p:cNvPr>
                <p:cNvSpPr>
                  <a:spLocks noChangeShapeType="1"/>
                </p:cNvSpPr>
                <p:nvPr/>
              </p:nvSpPr>
              <p:spPr bwMode="auto">
                <a:xfrm flipH="1" flipV="1">
                  <a:off x="1740"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92" name="Line 13">
                  <a:extLst>
                    <a:ext uri="{FF2B5EF4-FFF2-40B4-BE49-F238E27FC236}">
                      <a16:creationId xmlns:a16="http://schemas.microsoft.com/office/drawing/2014/main" id="{050A375C-0B95-D970-6C0D-CC3A1F6112CB}"/>
                    </a:ext>
                  </a:extLst>
                </p:cNvPr>
                <p:cNvSpPr>
                  <a:spLocks noChangeShapeType="1"/>
                </p:cNvSpPr>
                <p:nvPr/>
              </p:nvSpPr>
              <p:spPr bwMode="auto">
                <a:xfrm flipV="1">
                  <a:off x="1824"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93" name="Line 14">
                  <a:extLst>
                    <a:ext uri="{FF2B5EF4-FFF2-40B4-BE49-F238E27FC236}">
                      <a16:creationId xmlns:a16="http://schemas.microsoft.com/office/drawing/2014/main" id="{F0C8BB4D-7740-7A2E-F78D-41DA264E8855}"/>
                    </a:ext>
                  </a:extLst>
                </p:cNvPr>
                <p:cNvSpPr>
                  <a:spLocks noChangeShapeType="1"/>
                </p:cNvSpPr>
                <p:nvPr/>
              </p:nvSpPr>
              <p:spPr bwMode="auto">
                <a:xfrm flipH="1" flipV="1">
                  <a:off x="1908"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94" name="Line 15">
                  <a:extLst>
                    <a:ext uri="{FF2B5EF4-FFF2-40B4-BE49-F238E27FC236}">
                      <a16:creationId xmlns:a16="http://schemas.microsoft.com/office/drawing/2014/main" id="{979DF285-E36A-6140-46AE-36F93350601D}"/>
                    </a:ext>
                  </a:extLst>
                </p:cNvPr>
                <p:cNvSpPr>
                  <a:spLocks noChangeShapeType="1"/>
                </p:cNvSpPr>
                <p:nvPr/>
              </p:nvSpPr>
              <p:spPr bwMode="auto">
                <a:xfrm flipV="1">
                  <a:off x="1996" y="3904"/>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95" name="Line 16">
                  <a:extLst>
                    <a:ext uri="{FF2B5EF4-FFF2-40B4-BE49-F238E27FC236}">
                      <a16:creationId xmlns:a16="http://schemas.microsoft.com/office/drawing/2014/main" id="{24FD4365-7708-913C-CEF7-22E125B4E466}"/>
                    </a:ext>
                  </a:extLst>
                </p:cNvPr>
                <p:cNvSpPr>
                  <a:spLocks noChangeShapeType="1"/>
                </p:cNvSpPr>
                <p:nvPr/>
              </p:nvSpPr>
              <p:spPr bwMode="auto">
                <a:xfrm flipH="1" flipV="1">
                  <a:off x="2080" y="3904"/>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96" name="Line 17">
                  <a:extLst>
                    <a:ext uri="{FF2B5EF4-FFF2-40B4-BE49-F238E27FC236}">
                      <a16:creationId xmlns:a16="http://schemas.microsoft.com/office/drawing/2014/main" id="{8C26FEAC-E1C8-595C-5F1B-7002E2447F6E}"/>
                    </a:ext>
                  </a:extLst>
                </p:cNvPr>
                <p:cNvSpPr>
                  <a:spLocks noChangeShapeType="1"/>
                </p:cNvSpPr>
                <p:nvPr/>
              </p:nvSpPr>
              <p:spPr bwMode="auto">
                <a:xfrm flipV="1">
                  <a:off x="2164"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97" name="Line 18">
                  <a:extLst>
                    <a:ext uri="{FF2B5EF4-FFF2-40B4-BE49-F238E27FC236}">
                      <a16:creationId xmlns:a16="http://schemas.microsoft.com/office/drawing/2014/main" id="{8C52AA3A-1CAF-1D73-2BE1-E99E09759665}"/>
                    </a:ext>
                  </a:extLst>
                </p:cNvPr>
                <p:cNvSpPr>
                  <a:spLocks noChangeShapeType="1"/>
                </p:cNvSpPr>
                <p:nvPr/>
              </p:nvSpPr>
              <p:spPr bwMode="auto">
                <a:xfrm flipH="1" flipV="1">
                  <a:off x="2248"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98" name="Line 19">
                  <a:extLst>
                    <a:ext uri="{FF2B5EF4-FFF2-40B4-BE49-F238E27FC236}">
                      <a16:creationId xmlns:a16="http://schemas.microsoft.com/office/drawing/2014/main" id="{92027327-C9B3-BB5C-0D51-9F829EED9F48}"/>
                    </a:ext>
                  </a:extLst>
                </p:cNvPr>
                <p:cNvSpPr>
                  <a:spLocks noChangeShapeType="1"/>
                </p:cNvSpPr>
                <p:nvPr/>
              </p:nvSpPr>
              <p:spPr bwMode="auto">
                <a:xfrm flipV="1">
                  <a:off x="2332"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99" name="Line 20">
                  <a:extLst>
                    <a:ext uri="{FF2B5EF4-FFF2-40B4-BE49-F238E27FC236}">
                      <a16:creationId xmlns:a16="http://schemas.microsoft.com/office/drawing/2014/main" id="{4061A147-943C-5148-A1BF-85BC1151EE04}"/>
                    </a:ext>
                  </a:extLst>
                </p:cNvPr>
                <p:cNvSpPr>
                  <a:spLocks noChangeShapeType="1"/>
                </p:cNvSpPr>
                <p:nvPr/>
              </p:nvSpPr>
              <p:spPr bwMode="auto">
                <a:xfrm flipH="1" flipV="1">
                  <a:off x="2416"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700" name="Line 21">
                  <a:extLst>
                    <a:ext uri="{FF2B5EF4-FFF2-40B4-BE49-F238E27FC236}">
                      <a16:creationId xmlns:a16="http://schemas.microsoft.com/office/drawing/2014/main" id="{7A153699-CA17-A9D8-E241-E41B7226D19B}"/>
                    </a:ext>
                  </a:extLst>
                </p:cNvPr>
                <p:cNvSpPr>
                  <a:spLocks noChangeShapeType="1"/>
                </p:cNvSpPr>
                <p:nvPr/>
              </p:nvSpPr>
              <p:spPr bwMode="auto">
                <a:xfrm flipV="1">
                  <a:off x="2500"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701" name="Line 22">
                  <a:extLst>
                    <a:ext uri="{FF2B5EF4-FFF2-40B4-BE49-F238E27FC236}">
                      <a16:creationId xmlns:a16="http://schemas.microsoft.com/office/drawing/2014/main" id="{C96689C6-F741-D5EB-1004-EA843D634BD0}"/>
                    </a:ext>
                  </a:extLst>
                </p:cNvPr>
                <p:cNvSpPr>
                  <a:spLocks noChangeShapeType="1"/>
                </p:cNvSpPr>
                <p:nvPr/>
              </p:nvSpPr>
              <p:spPr bwMode="auto">
                <a:xfrm flipH="1" flipV="1">
                  <a:off x="2584"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2660" name="Group 23">
                <a:extLst>
                  <a:ext uri="{FF2B5EF4-FFF2-40B4-BE49-F238E27FC236}">
                    <a16:creationId xmlns:a16="http://schemas.microsoft.com/office/drawing/2014/main" id="{B54649AC-944D-9887-84A4-0A6646A2D2FC}"/>
                  </a:ext>
                </a:extLst>
              </p:cNvPr>
              <p:cNvGrpSpPr>
                <a:grpSpLocks/>
              </p:cNvGrpSpPr>
              <p:nvPr/>
            </p:nvGrpSpPr>
            <p:grpSpPr bwMode="auto">
              <a:xfrm>
                <a:off x="2668" y="3904"/>
                <a:ext cx="1348" cy="332"/>
                <a:chOff x="1320" y="3904"/>
                <a:chExt cx="1348" cy="332"/>
              </a:xfrm>
            </p:grpSpPr>
            <p:sp>
              <p:nvSpPr>
                <p:cNvPr id="2670" name="Line 24">
                  <a:extLst>
                    <a:ext uri="{FF2B5EF4-FFF2-40B4-BE49-F238E27FC236}">
                      <a16:creationId xmlns:a16="http://schemas.microsoft.com/office/drawing/2014/main" id="{C5452F65-C824-FB4E-2C82-F81DF17359E3}"/>
                    </a:ext>
                  </a:extLst>
                </p:cNvPr>
                <p:cNvSpPr>
                  <a:spLocks noChangeShapeType="1"/>
                </p:cNvSpPr>
                <p:nvPr/>
              </p:nvSpPr>
              <p:spPr bwMode="auto">
                <a:xfrm flipV="1">
                  <a:off x="1320"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71" name="Line 25">
                  <a:extLst>
                    <a:ext uri="{FF2B5EF4-FFF2-40B4-BE49-F238E27FC236}">
                      <a16:creationId xmlns:a16="http://schemas.microsoft.com/office/drawing/2014/main" id="{153CC03F-A2D7-D804-A040-E08C0C75D446}"/>
                    </a:ext>
                  </a:extLst>
                </p:cNvPr>
                <p:cNvSpPr>
                  <a:spLocks noChangeShapeType="1"/>
                </p:cNvSpPr>
                <p:nvPr/>
              </p:nvSpPr>
              <p:spPr bwMode="auto">
                <a:xfrm flipH="1" flipV="1">
                  <a:off x="1404"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72" name="Line 26">
                  <a:extLst>
                    <a:ext uri="{FF2B5EF4-FFF2-40B4-BE49-F238E27FC236}">
                      <a16:creationId xmlns:a16="http://schemas.microsoft.com/office/drawing/2014/main" id="{A5FCD079-C082-389C-2A29-DF632169382F}"/>
                    </a:ext>
                  </a:extLst>
                </p:cNvPr>
                <p:cNvSpPr>
                  <a:spLocks noChangeShapeType="1"/>
                </p:cNvSpPr>
                <p:nvPr/>
              </p:nvSpPr>
              <p:spPr bwMode="auto">
                <a:xfrm flipV="1">
                  <a:off x="1488"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73" name="Line 27">
                  <a:extLst>
                    <a:ext uri="{FF2B5EF4-FFF2-40B4-BE49-F238E27FC236}">
                      <a16:creationId xmlns:a16="http://schemas.microsoft.com/office/drawing/2014/main" id="{19A6486C-8BC8-6159-5904-790CB535DE1E}"/>
                    </a:ext>
                  </a:extLst>
                </p:cNvPr>
                <p:cNvSpPr>
                  <a:spLocks noChangeShapeType="1"/>
                </p:cNvSpPr>
                <p:nvPr/>
              </p:nvSpPr>
              <p:spPr bwMode="auto">
                <a:xfrm flipH="1" flipV="1">
                  <a:off x="1572"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74" name="Line 28">
                  <a:extLst>
                    <a:ext uri="{FF2B5EF4-FFF2-40B4-BE49-F238E27FC236}">
                      <a16:creationId xmlns:a16="http://schemas.microsoft.com/office/drawing/2014/main" id="{3353E549-68E9-F7E6-25E3-16C05894909E}"/>
                    </a:ext>
                  </a:extLst>
                </p:cNvPr>
                <p:cNvSpPr>
                  <a:spLocks noChangeShapeType="1"/>
                </p:cNvSpPr>
                <p:nvPr/>
              </p:nvSpPr>
              <p:spPr bwMode="auto">
                <a:xfrm flipV="1">
                  <a:off x="1656"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75" name="Line 29">
                  <a:extLst>
                    <a:ext uri="{FF2B5EF4-FFF2-40B4-BE49-F238E27FC236}">
                      <a16:creationId xmlns:a16="http://schemas.microsoft.com/office/drawing/2014/main" id="{D368F44B-6EA1-CFF3-4443-A7C0A5197258}"/>
                    </a:ext>
                  </a:extLst>
                </p:cNvPr>
                <p:cNvSpPr>
                  <a:spLocks noChangeShapeType="1"/>
                </p:cNvSpPr>
                <p:nvPr/>
              </p:nvSpPr>
              <p:spPr bwMode="auto">
                <a:xfrm flipH="1" flipV="1">
                  <a:off x="1740"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76" name="Line 30">
                  <a:extLst>
                    <a:ext uri="{FF2B5EF4-FFF2-40B4-BE49-F238E27FC236}">
                      <a16:creationId xmlns:a16="http://schemas.microsoft.com/office/drawing/2014/main" id="{F3258D2C-E090-393B-1C3B-C680BD44793F}"/>
                    </a:ext>
                  </a:extLst>
                </p:cNvPr>
                <p:cNvSpPr>
                  <a:spLocks noChangeShapeType="1"/>
                </p:cNvSpPr>
                <p:nvPr/>
              </p:nvSpPr>
              <p:spPr bwMode="auto">
                <a:xfrm flipV="1">
                  <a:off x="1824"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77" name="Line 31">
                  <a:extLst>
                    <a:ext uri="{FF2B5EF4-FFF2-40B4-BE49-F238E27FC236}">
                      <a16:creationId xmlns:a16="http://schemas.microsoft.com/office/drawing/2014/main" id="{B2050B99-4354-9836-C2CB-6E90C5F99F52}"/>
                    </a:ext>
                  </a:extLst>
                </p:cNvPr>
                <p:cNvSpPr>
                  <a:spLocks noChangeShapeType="1"/>
                </p:cNvSpPr>
                <p:nvPr/>
              </p:nvSpPr>
              <p:spPr bwMode="auto">
                <a:xfrm flipH="1" flipV="1">
                  <a:off x="1908" y="3912"/>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78" name="Line 32">
                  <a:extLst>
                    <a:ext uri="{FF2B5EF4-FFF2-40B4-BE49-F238E27FC236}">
                      <a16:creationId xmlns:a16="http://schemas.microsoft.com/office/drawing/2014/main" id="{BA3D2E22-C588-0D25-34AC-2A0E6141719E}"/>
                    </a:ext>
                  </a:extLst>
                </p:cNvPr>
                <p:cNvSpPr>
                  <a:spLocks noChangeShapeType="1"/>
                </p:cNvSpPr>
                <p:nvPr/>
              </p:nvSpPr>
              <p:spPr bwMode="auto">
                <a:xfrm flipV="1">
                  <a:off x="1996" y="3904"/>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79" name="Line 33">
                  <a:extLst>
                    <a:ext uri="{FF2B5EF4-FFF2-40B4-BE49-F238E27FC236}">
                      <a16:creationId xmlns:a16="http://schemas.microsoft.com/office/drawing/2014/main" id="{2A6A27BC-A712-DC83-C406-727BEBE1827D}"/>
                    </a:ext>
                  </a:extLst>
                </p:cNvPr>
                <p:cNvSpPr>
                  <a:spLocks noChangeShapeType="1"/>
                </p:cNvSpPr>
                <p:nvPr/>
              </p:nvSpPr>
              <p:spPr bwMode="auto">
                <a:xfrm flipH="1" flipV="1">
                  <a:off x="2080" y="3904"/>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80" name="Line 34">
                  <a:extLst>
                    <a:ext uri="{FF2B5EF4-FFF2-40B4-BE49-F238E27FC236}">
                      <a16:creationId xmlns:a16="http://schemas.microsoft.com/office/drawing/2014/main" id="{D3A7BF63-70B9-2810-5D9C-8986F26930FA}"/>
                    </a:ext>
                  </a:extLst>
                </p:cNvPr>
                <p:cNvSpPr>
                  <a:spLocks noChangeShapeType="1"/>
                </p:cNvSpPr>
                <p:nvPr/>
              </p:nvSpPr>
              <p:spPr bwMode="auto">
                <a:xfrm flipV="1">
                  <a:off x="2164"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81" name="Line 35">
                  <a:extLst>
                    <a:ext uri="{FF2B5EF4-FFF2-40B4-BE49-F238E27FC236}">
                      <a16:creationId xmlns:a16="http://schemas.microsoft.com/office/drawing/2014/main" id="{9CE7EAF6-2F64-656F-253C-D3AE60317B70}"/>
                    </a:ext>
                  </a:extLst>
                </p:cNvPr>
                <p:cNvSpPr>
                  <a:spLocks noChangeShapeType="1"/>
                </p:cNvSpPr>
                <p:nvPr/>
              </p:nvSpPr>
              <p:spPr bwMode="auto">
                <a:xfrm flipH="1" flipV="1">
                  <a:off x="2248"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82" name="Line 36">
                  <a:extLst>
                    <a:ext uri="{FF2B5EF4-FFF2-40B4-BE49-F238E27FC236}">
                      <a16:creationId xmlns:a16="http://schemas.microsoft.com/office/drawing/2014/main" id="{6AEF6517-2850-4A7D-D176-D920B5A6ED93}"/>
                    </a:ext>
                  </a:extLst>
                </p:cNvPr>
                <p:cNvSpPr>
                  <a:spLocks noChangeShapeType="1"/>
                </p:cNvSpPr>
                <p:nvPr/>
              </p:nvSpPr>
              <p:spPr bwMode="auto">
                <a:xfrm flipV="1">
                  <a:off x="2332"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83" name="Line 37">
                  <a:extLst>
                    <a:ext uri="{FF2B5EF4-FFF2-40B4-BE49-F238E27FC236}">
                      <a16:creationId xmlns:a16="http://schemas.microsoft.com/office/drawing/2014/main" id="{1277CEFD-ACDE-F172-4DF7-EF479389D2A9}"/>
                    </a:ext>
                  </a:extLst>
                </p:cNvPr>
                <p:cNvSpPr>
                  <a:spLocks noChangeShapeType="1"/>
                </p:cNvSpPr>
                <p:nvPr/>
              </p:nvSpPr>
              <p:spPr bwMode="auto">
                <a:xfrm flipH="1" flipV="1">
                  <a:off x="2416"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84" name="Line 38">
                  <a:extLst>
                    <a:ext uri="{FF2B5EF4-FFF2-40B4-BE49-F238E27FC236}">
                      <a16:creationId xmlns:a16="http://schemas.microsoft.com/office/drawing/2014/main" id="{AFF87F29-9771-648A-A230-0E91558ADA4F}"/>
                    </a:ext>
                  </a:extLst>
                </p:cNvPr>
                <p:cNvSpPr>
                  <a:spLocks noChangeShapeType="1"/>
                </p:cNvSpPr>
                <p:nvPr/>
              </p:nvSpPr>
              <p:spPr bwMode="auto">
                <a:xfrm flipV="1">
                  <a:off x="2500"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85" name="Line 39">
                  <a:extLst>
                    <a:ext uri="{FF2B5EF4-FFF2-40B4-BE49-F238E27FC236}">
                      <a16:creationId xmlns:a16="http://schemas.microsoft.com/office/drawing/2014/main" id="{DF974DF3-382A-E17E-84F7-CDF27A058686}"/>
                    </a:ext>
                  </a:extLst>
                </p:cNvPr>
                <p:cNvSpPr>
                  <a:spLocks noChangeShapeType="1"/>
                </p:cNvSpPr>
                <p:nvPr/>
              </p:nvSpPr>
              <p:spPr bwMode="auto">
                <a:xfrm flipH="1" flipV="1">
                  <a:off x="2584"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grpSp>
          <p:sp>
            <p:nvSpPr>
              <p:cNvPr id="2661" name="Line 40">
                <a:extLst>
                  <a:ext uri="{FF2B5EF4-FFF2-40B4-BE49-F238E27FC236}">
                    <a16:creationId xmlns:a16="http://schemas.microsoft.com/office/drawing/2014/main" id="{E7D69E7E-5C39-2F8B-33DF-80C7D1458778}"/>
                  </a:ext>
                </a:extLst>
              </p:cNvPr>
              <p:cNvSpPr>
                <a:spLocks noChangeShapeType="1"/>
              </p:cNvSpPr>
              <p:nvPr/>
            </p:nvSpPr>
            <p:spPr bwMode="auto">
              <a:xfrm flipV="1">
                <a:off x="4024"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62" name="Line 41">
                <a:extLst>
                  <a:ext uri="{FF2B5EF4-FFF2-40B4-BE49-F238E27FC236}">
                    <a16:creationId xmlns:a16="http://schemas.microsoft.com/office/drawing/2014/main" id="{5BB445AE-524B-4C10-D4F3-1E2E509494E3}"/>
                  </a:ext>
                </a:extLst>
              </p:cNvPr>
              <p:cNvSpPr>
                <a:spLocks noChangeShapeType="1"/>
              </p:cNvSpPr>
              <p:nvPr/>
            </p:nvSpPr>
            <p:spPr bwMode="auto">
              <a:xfrm flipH="1" flipV="1">
                <a:off x="4108"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63" name="Line 42">
                <a:extLst>
                  <a:ext uri="{FF2B5EF4-FFF2-40B4-BE49-F238E27FC236}">
                    <a16:creationId xmlns:a16="http://schemas.microsoft.com/office/drawing/2014/main" id="{66EBF5BE-F61B-B945-C7FF-797ABD422310}"/>
                  </a:ext>
                </a:extLst>
              </p:cNvPr>
              <p:cNvSpPr>
                <a:spLocks noChangeShapeType="1"/>
              </p:cNvSpPr>
              <p:nvPr/>
            </p:nvSpPr>
            <p:spPr bwMode="auto">
              <a:xfrm flipV="1">
                <a:off x="4192"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64" name="Line 43">
                <a:extLst>
                  <a:ext uri="{FF2B5EF4-FFF2-40B4-BE49-F238E27FC236}">
                    <a16:creationId xmlns:a16="http://schemas.microsoft.com/office/drawing/2014/main" id="{375C2BDA-485C-1218-689D-7B51624F0167}"/>
                  </a:ext>
                </a:extLst>
              </p:cNvPr>
              <p:cNvSpPr>
                <a:spLocks noChangeShapeType="1"/>
              </p:cNvSpPr>
              <p:nvPr/>
            </p:nvSpPr>
            <p:spPr bwMode="auto">
              <a:xfrm flipH="1" flipV="1">
                <a:off x="4276"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65" name="Line 44">
                <a:extLst>
                  <a:ext uri="{FF2B5EF4-FFF2-40B4-BE49-F238E27FC236}">
                    <a16:creationId xmlns:a16="http://schemas.microsoft.com/office/drawing/2014/main" id="{C0676D82-9BCA-6292-E8A6-DD8F1588A00F}"/>
                  </a:ext>
                </a:extLst>
              </p:cNvPr>
              <p:cNvSpPr>
                <a:spLocks noChangeShapeType="1"/>
              </p:cNvSpPr>
              <p:nvPr/>
            </p:nvSpPr>
            <p:spPr bwMode="auto">
              <a:xfrm flipV="1">
                <a:off x="4360"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66" name="Line 45">
                <a:extLst>
                  <a:ext uri="{FF2B5EF4-FFF2-40B4-BE49-F238E27FC236}">
                    <a16:creationId xmlns:a16="http://schemas.microsoft.com/office/drawing/2014/main" id="{B6019B26-3347-826D-EA6F-19186A71C02A}"/>
                  </a:ext>
                </a:extLst>
              </p:cNvPr>
              <p:cNvSpPr>
                <a:spLocks noChangeShapeType="1"/>
              </p:cNvSpPr>
              <p:nvPr/>
            </p:nvSpPr>
            <p:spPr bwMode="auto">
              <a:xfrm flipH="1" flipV="1">
                <a:off x="4444"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67" name="Line 46">
                <a:extLst>
                  <a:ext uri="{FF2B5EF4-FFF2-40B4-BE49-F238E27FC236}">
                    <a16:creationId xmlns:a16="http://schemas.microsoft.com/office/drawing/2014/main" id="{FA1A8207-0522-14D6-8F27-62B2B53060EE}"/>
                  </a:ext>
                </a:extLst>
              </p:cNvPr>
              <p:cNvSpPr>
                <a:spLocks noChangeShapeType="1"/>
              </p:cNvSpPr>
              <p:nvPr/>
            </p:nvSpPr>
            <p:spPr bwMode="auto">
              <a:xfrm flipV="1">
                <a:off x="4528"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68" name="Line 47">
                <a:extLst>
                  <a:ext uri="{FF2B5EF4-FFF2-40B4-BE49-F238E27FC236}">
                    <a16:creationId xmlns:a16="http://schemas.microsoft.com/office/drawing/2014/main" id="{DB9AE538-F35D-052C-D407-0F0EE1D0A354}"/>
                  </a:ext>
                </a:extLst>
              </p:cNvPr>
              <p:cNvSpPr>
                <a:spLocks noChangeShapeType="1"/>
              </p:cNvSpPr>
              <p:nvPr/>
            </p:nvSpPr>
            <p:spPr bwMode="auto">
              <a:xfrm flipH="1" flipV="1">
                <a:off x="4612" y="3908"/>
                <a:ext cx="84" cy="3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2669" name="Line 48">
                <a:extLst>
                  <a:ext uri="{FF2B5EF4-FFF2-40B4-BE49-F238E27FC236}">
                    <a16:creationId xmlns:a16="http://schemas.microsoft.com/office/drawing/2014/main" id="{DD0214AC-4D43-F34A-56DD-6DF10510ECCF}"/>
                  </a:ext>
                </a:extLst>
              </p:cNvPr>
              <p:cNvSpPr>
                <a:spLocks noChangeShapeType="1"/>
              </p:cNvSpPr>
              <p:nvPr/>
            </p:nvSpPr>
            <p:spPr bwMode="auto">
              <a:xfrm flipV="1">
                <a:off x="4700" y="3972"/>
                <a:ext cx="60" cy="25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grpSp>
        <p:grpSp>
          <p:nvGrpSpPr>
            <p:cNvPr id="10" name="Group 49">
              <a:extLst>
                <a:ext uri="{FF2B5EF4-FFF2-40B4-BE49-F238E27FC236}">
                  <a16:creationId xmlns:a16="http://schemas.microsoft.com/office/drawing/2014/main" id="{BBDEEE84-435B-0E9D-1F3B-29405FF85551}"/>
                </a:ext>
              </a:extLst>
            </p:cNvPr>
            <p:cNvGrpSpPr>
              <a:grpSpLocks/>
            </p:cNvGrpSpPr>
            <p:nvPr/>
          </p:nvGrpSpPr>
          <p:grpSpPr bwMode="auto">
            <a:xfrm>
              <a:off x="1170" y="1307"/>
              <a:ext cx="3468" cy="346"/>
              <a:chOff x="1184" y="1531"/>
              <a:chExt cx="3445" cy="382"/>
            </a:xfrm>
          </p:grpSpPr>
          <p:sp>
            <p:nvSpPr>
              <p:cNvPr id="2589" name="Oval 50">
                <a:extLst>
                  <a:ext uri="{FF2B5EF4-FFF2-40B4-BE49-F238E27FC236}">
                    <a16:creationId xmlns:a16="http://schemas.microsoft.com/office/drawing/2014/main" id="{284EBBE8-935D-8870-1834-7DCBEE9B6E24}"/>
                  </a:ext>
                </a:extLst>
              </p:cNvPr>
              <p:cNvSpPr>
                <a:spLocks noChangeArrowheads="1"/>
              </p:cNvSpPr>
              <p:nvPr/>
            </p:nvSpPr>
            <p:spPr bwMode="auto">
              <a:xfrm>
                <a:off x="3035" y="1791"/>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2590" name="Group 51">
                <a:extLst>
                  <a:ext uri="{FF2B5EF4-FFF2-40B4-BE49-F238E27FC236}">
                    <a16:creationId xmlns:a16="http://schemas.microsoft.com/office/drawing/2014/main" id="{AA62A856-DD89-2545-0DD8-9B499862EA9C}"/>
                  </a:ext>
                </a:extLst>
              </p:cNvPr>
              <p:cNvGrpSpPr>
                <a:grpSpLocks/>
              </p:cNvGrpSpPr>
              <p:nvPr/>
            </p:nvGrpSpPr>
            <p:grpSpPr bwMode="auto">
              <a:xfrm>
                <a:off x="1184" y="1531"/>
                <a:ext cx="1891" cy="378"/>
                <a:chOff x="3166" y="1085"/>
                <a:chExt cx="1891" cy="378"/>
              </a:xfrm>
            </p:grpSpPr>
            <p:graphicFrame>
              <p:nvGraphicFramePr>
                <p:cNvPr id="2655" name="Object 52">
                  <a:extLst>
                    <a:ext uri="{FF2B5EF4-FFF2-40B4-BE49-F238E27FC236}">
                      <a16:creationId xmlns:a16="http://schemas.microsoft.com/office/drawing/2014/main" id="{E9B8DC46-709E-0FEA-65D3-CAF45A158C78}"/>
                    </a:ext>
                  </a:extLst>
                </p:cNvPr>
                <p:cNvGraphicFramePr>
                  <a:graphicFrameLocks/>
                </p:cNvGraphicFramePr>
                <p:nvPr/>
              </p:nvGraphicFramePr>
              <p:xfrm>
                <a:off x="3181" y="1085"/>
                <a:ext cx="945" cy="333"/>
              </p:xfrm>
              <a:graphic>
                <a:graphicData uri="http://schemas.openxmlformats.org/presentationml/2006/ole">
                  <mc:AlternateContent xmlns:mc="http://schemas.openxmlformats.org/markup-compatibility/2006">
                    <mc:Choice xmlns:v="urn:schemas-microsoft-com:vml" Requires="v">
                      <p:oleObj name="CorelDRAW" r:id="rId3" imgW="1923840" imgH="537840" progId="CorelDraw.Graphic.7">
                        <p:embed/>
                      </p:oleObj>
                    </mc:Choice>
                    <mc:Fallback>
                      <p:oleObj name="CorelDRAW" r:id="rId3" imgW="1923840" imgH="537840" progId="CorelDraw.Graphic.7">
                        <p:embed/>
                        <p:pic>
                          <p:nvPicPr>
                            <p:cNvPr id="2655" name="Object 52">
                              <a:extLst>
                                <a:ext uri="{FF2B5EF4-FFF2-40B4-BE49-F238E27FC236}">
                                  <a16:creationId xmlns:a16="http://schemas.microsoft.com/office/drawing/2014/main" id="{E9B8DC46-709E-0FEA-65D3-CAF45A158C78}"/>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1" y="1085"/>
                              <a:ext cx="945"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56" name="Object 53">
                  <a:extLst>
                    <a:ext uri="{FF2B5EF4-FFF2-40B4-BE49-F238E27FC236}">
                      <a16:creationId xmlns:a16="http://schemas.microsoft.com/office/drawing/2014/main" id="{5C91D958-779F-5AF6-E6AA-1774E30855CD}"/>
                    </a:ext>
                  </a:extLst>
                </p:cNvPr>
                <p:cNvGraphicFramePr>
                  <a:graphicFrameLocks/>
                </p:cNvGraphicFramePr>
                <p:nvPr/>
              </p:nvGraphicFramePr>
              <p:xfrm>
                <a:off x="4093" y="1085"/>
                <a:ext cx="945" cy="333"/>
              </p:xfrm>
              <a:graphic>
                <a:graphicData uri="http://schemas.openxmlformats.org/presentationml/2006/ole">
                  <mc:AlternateContent xmlns:mc="http://schemas.openxmlformats.org/markup-compatibility/2006">
                    <mc:Choice xmlns:v="urn:schemas-microsoft-com:vml" Requires="v">
                      <p:oleObj name="CorelDRAW" r:id="rId5" imgW="1923840" imgH="537840" progId="CorelDraw.Graphic.7">
                        <p:embed/>
                      </p:oleObj>
                    </mc:Choice>
                    <mc:Fallback>
                      <p:oleObj name="CorelDRAW" r:id="rId5" imgW="1923840" imgH="537840" progId="CorelDraw.Graphic.7">
                        <p:embed/>
                        <p:pic>
                          <p:nvPicPr>
                            <p:cNvPr id="2656" name="Object 53">
                              <a:extLst>
                                <a:ext uri="{FF2B5EF4-FFF2-40B4-BE49-F238E27FC236}">
                                  <a16:creationId xmlns:a16="http://schemas.microsoft.com/office/drawing/2014/main" id="{5C91D958-779F-5AF6-E6AA-1774E30855CD}"/>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3" y="1085"/>
                              <a:ext cx="945"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57" name="Rectangle 54" descr="Kork">
                  <a:extLst>
                    <a:ext uri="{FF2B5EF4-FFF2-40B4-BE49-F238E27FC236}">
                      <a16:creationId xmlns:a16="http://schemas.microsoft.com/office/drawing/2014/main" id="{E30417C3-2498-AC54-0828-4019A2960E2D}"/>
                    </a:ext>
                  </a:extLst>
                </p:cNvPr>
                <p:cNvSpPr>
                  <a:spLocks noChangeArrowheads="1"/>
                </p:cNvSpPr>
                <p:nvPr/>
              </p:nvSpPr>
              <p:spPr bwMode="auto">
                <a:xfrm>
                  <a:off x="3166" y="1290"/>
                  <a:ext cx="1891" cy="173"/>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591" name="Group 55">
                <a:extLst>
                  <a:ext uri="{FF2B5EF4-FFF2-40B4-BE49-F238E27FC236}">
                    <a16:creationId xmlns:a16="http://schemas.microsoft.com/office/drawing/2014/main" id="{394A28D9-487A-C3F6-FD5A-898AE2F5DC24}"/>
                  </a:ext>
                </a:extLst>
              </p:cNvPr>
              <p:cNvGrpSpPr>
                <a:grpSpLocks/>
              </p:cNvGrpSpPr>
              <p:nvPr/>
            </p:nvGrpSpPr>
            <p:grpSpPr bwMode="auto">
              <a:xfrm>
                <a:off x="3001" y="1535"/>
                <a:ext cx="1628" cy="378"/>
                <a:chOff x="3064" y="1535"/>
                <a:chExt cx="1573" cy="378"/>
              </a:xfrm>
            </p:grpSpPr>
            <p:graphicFrame>
              <p:nvGraphicFramePr>
                <p:cNvPr id="2592" name="Object 56">
                  <a:extLst>
                    <a:ext uri="{FF2B5EF4-FFF2-40B4-BE49-F238E27FC236}">
                      <a16:creationId xmlns:a16="http://schemas.microsoft.com/office/drawing/2014/main" id="{5478527A-4814-5D11-26E4-C1204A337968}"/>
                    </a:ext>
                  </a:extLst>
                </p:cNvPr>
                <p:cNvGraphicFramePr>
                  <a:graphicFrameLocks/>
                </p:cNvGraphicFramePr>
                <p:nvPr/>
              </p:nvGraphicFramePr>
              <p:xfrm>
                <a:off x="3076" y="1535"/>
                <a:ext cx="787" cy="333"/>
              </p:xfrm>
              <a:graphic>
                <a:graphicData uri="http://schemas.openxmlformats.org/presentationml/2006/ole">
                  <mc:AlternateContent xmlns:mc="http://schemas.openxmlformats.org/markup-compatibility/2006">
                    <mc:Choice xmlns:v="urn:schemas-microsoft-com:vml" Requires="v">
                      <p:oleObj name="CorelDRAW" r:id="rId3" imgW="1923840" imgH="537840" progId="CorelDraw.Graphic.7">
                        <p:embed/>
                      </p:oleObj>
                    </mc:Choice>
                    <mc:Fallback>
                      <p:oleObj name="CorelDRAW" r:id="rId3" imgW="1923840" imgH="537840" progId="CorelDraw.Graphic.7">
                        <p:embed/>
                        <p:pic>
                          <p:nvPicPr>
                            <p:cNvPr id="2592" name="Object 56">
                              <a:extLst>
                                <a:ext uri="{FF2B5EF4-FFF2-40B4-BE49-F238E27FC236}">
                                  <a16:creationId xmlns:a16="http://schemas.microsoft.com/office/drawing/2014/main" id="{5478527A-4814-5D11-26E4-C1204A337968}"/>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6" y="1535"/>
                              <a:ext cx="787" cy="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93" name="Freeform 57">
                  <a:extLst>
                    <a:ext uri="{FF2B5EF4-FFF2-40B4-BE49-F238E27FC236}">
                      <a16:creationId xmlns:a16="http://schemas.microsoft.com/office/drawing/2014/main" id="{5831FB1F-78CD-17B5-CC9C-DF7DECE8EA4C}"/>
                    </a:ext>
                  </a:extLst>
                </p:cNvPr>
                <p:cNvSpPr>
                  <a:spLocks/>
                </p:cNvSpPr>
                <p:nvPr/>
              </p:nvSpPr>
              <p:spPr bwMode="auto">
                <a:xfrm>
                  <a:off x="3841" y="1647"/>
                  <a:ext cx="71" cy="208"/>
                </a:xfrm>
                <a:custGeom>
                  <a:avLst/>
                  <a:gdLst>
                    <a:gd name="T0" fmla="*/ 0 w 215"/>
                    <a:gd name="T1" fmla="*/ 0 h 417"/>
                    <a:gd name="T2" fmla="*/ 0 w 215"/>
                    <a:gd name="T3" fmla="*/ 0 h 417"/>
                    <a:gd name="T4" fmla="*/ 0 w 215"/>
                    <a:gd name="T5" fmla="*/ 0 h 417"/>
                    <a:gd name="T6" fmla="*/ 0 w 215"/>
                    <a:gd name="T7" fmla="*/ 0 h 417"/>
                    <a:gd name="T8" fmla="*/ 0 w 215"/>
                    <a:gd name="T9" fmla="*/ 0 h 417"/>
                    <a:gd name="T10" fmla="*/ 0 w 215"/>
                    <a:gd name="T11" fmla="*/ 0 h 417"/>
                    <a:gd name="T12" fmla="*/ 0 w 215"/>
                    <a:gd name="T13" fmla="*/ 0 h 417"/>
                    <a:gd name="T14" fmla="*/ 0 w 215"/>
                    <a:gd name="T15" fmla="*/ 0 h 417"/>
                    <a:gd name="T16" fmla="*/ 0 w 215"/>
                    <a:gd name="T17" fmla="*/ 0 h 417"/>
                    <a:gd name="T18" fmla="*/ 0 w 215"/>
                    <a:gd name="T19" fmla="*/ 0 h 417"/>
                    <a:gd name="T20" fmla="*/ 0 w 215"/>
                    <a:gd name="T21" fmla="*/ 0 h 417"/>
                    <a:gd name="T22" fmla="*/ 0 w 215"/>
                    <a:gd name="T23" fmla="*/ 0 h 417"/>
                    <a:gd name="T24" fmla="*/ 0 w 215"/>
                    <a:gd name="T25" fmla="*/ 0 h 417"/>
                    <a:gd name="T26" fmla="*/ 0 w 215"/>
                    <a:gd name="T27" fmla="*/ 0 h 417"/>
                    <a:gd name="T28" fmla="*/ 0 w 215"/>
                    <a:gd name="T29" fmla="*/ 0 h 417"/>
                    <a:gd name="T30" fmla="*/ 0 w 215"/>
                    <a:gd name="T31" fmla="*/ 0 h 417"/>
                    <a:gd name="T32" fmla="*/ 0 w 215"/>
                    <a:gd name="T33" fmla="*/ 0 h 417"/>
                    <a:gd name="T34" fmla="*/ 0 w 215"/>
                    <a:gd name="T35" fmla="*/ 0 h 417"/>
                    <a:gd name="T36" fmla="*/ 0 w 215"/>
                    <a:gd name="T37" fmla="*/ 0 h 417"/>
                    <a:gd name="T38" fmla="*/ 0 w 215"/>
                    <a:gd name="T39" fmla="*/ 0 h 417"/>
                    <a:gd name="T40" fmla="*/ 0 w 215"/>
                    <a:gd name="T41" fmla="*/ 0 h 417"/>
                    <a:gd name="T42" fmla="*/ 0 w 215"/>
                    <a:gd name="T43" fmla="*/ 0 h 417"/>
                    <a:gd name="T44" fmla="*/ 0 w 215"/>
                    <a:gd name="T45" fmla="*/ 0 h 417"/>
                    <a:gd name="T46" fmla="*/ 0 w 215"/>
                    <a:gd name="T47" fmla="*/ 0 h 417"/>
                    <a:gd name="T48" fmla="*/ 0 w 215"/>
                    <a:gd name="T49" fmla="*/ 0 h 417"/>
                    <a:gd name="T50" fmla="*/ 0 w 215"/>
                    <a:gd name="T51" fmla="*/ 0 h 417"/>
                    <a:gd name="T52" fmla="*/ 0 w 215"/>
                    <a:gd name="T53" fmla="*/ 0 h 417"/>
                    <a:gd name="T54" fmla="*/ 0 w 215"/>
                    <a:gd name="T55" fmla="*/ 0 h 417"/>
                    <a:gd name="T56" fmla="*/ 0 w 215"/>
                    <a:gd name="T57" fmla="*/ 0 h 417"/>
                    <a:gd name="T58" fmla="*/ 0 w 215"/>
                    <a:gd name="T59" fmla="*/ 0 h 417"/>
                    <a:gd name="T60" fmla="*/ 0 w 215"/>
                    <a:gd name="T61" fmla="*/ 0 h 417"/>
                    <a:gd name="T62" fmla="*/ 0 w 215"/>
                    <a:gd name="T63" fmla="*/ 0 h 417"/>
                    <a:gd name="T64" fmla="*/ 0 w 215"/>
                    <a:gd name="T65" fmla="*/ 0 h 417"/>
                    <a:gd name="T66" fmla="*/ 0 w 215"/>
                    <a:gd name="T67" fmla="*/ 0 h 417"/>
                    <a:gd name="T68" fmla="*/ 0 w 215"/>
                    <a:gd name="T69" fmla="*/ 0 h 417"/>
                    <a:gd name="T70" fmla="*/ 0 w 215"/>
                    <a:gd name="T71" fmla="*/ 0 h 417"/>
                    <a:gd name="T72" fmla="*/ 0 w 215"/>
                    <a:gd name="T73" fmla="*/ 0 h 417"/>
                    <a:gd name="T74" fmla="*/ 0 w 215"/>
                    <a:gd name="T75" fmla="*/ 0 h 417"/>
                    <a:gd name="T76" fmla="*/ 0 w 215"/>
                    <a:gd name="T77" fmla="*/ 0 h 4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5"/>
                    <a:gd name="T118" fmla="*/ 0 h 417"/>
                    <a:gd name="T119" fmla="*/ 215 w 215"/>
                    <a:gd name="T120" fmla="*/ 417 h 4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5" h="417">
                      <a:moveTo>
                        <a:pt x="159" y="409"/>
                      </a:moveTo>
                      <a:lnTo>
                        <a:pt x="159" y="409"/>
                      </a:lnTo>
                      <a:lnTo>
                        <a:pt x="153" y="401"/>
                      </a:lnTo>
                      <a:lnTo>
                        <a:pt x="150" y="392"/>
                      </a:lnTo>
                      <a:lnTo>
                        <a:pt x="149" y="383"/>
                      </a:lnTo>
                      <a:lnTo>
                        <a:pt x="149" y="376"/>
                      </a:lnTo>
                      <a:lnTo>
                        <a:pt x="140" y="376"/>
                      </a:lnTo>
                      <a:lnTo>
                        <a:pt x="134" y="367"/>
                      </a:lnTo>
                      <a:lnTo>
                        <a:pt x="129" y="357"/>
                      </a:lnTo>
                      <a:lnTo>
                        <a:pt x="124" y="344"/>
                      </a:lnTo>
                      <a:lnTo>
                        <a:pt x="119" y="330"/>
                      </a:lnTo>
                      <a:lnTo>
                        <a:pt x="114" y="315"/>
                      </a:lnTo>
                      <a:lnTo>
                        <a:pt x="109" y="299"/>
                      </a:lnTo>
                      <a:lnTo>
                        <a:pt x="104" y="282"/>
                      </a:lnTo>
                      <a:lnTo>
                        <a:pt x="101" y="265"/>
                      </a:lnTo>
                      <a:lnTo>
                        <a:pt x="96" y="248"/>
                      </a:lnTo>
                      <a:lnTo>
                        <a:pt x="93" y="231"/>
                      </a:lnTo>
                      <a:lnTo>
                        <a:pt x="91" y="214"/>
                      </a:lnTo>
                      <a:lnTo>
                        <a:pt x="87" y="198"/>
                      </a:lnTo>
                      <a:lnTo>
                        <a:pt x="85" y="184"/>
                      </a:lnTo>
                      <a:lnTo>
                        <a:pt x="84" y="170"/>
                      </a:lnTo>
                      <a:lnTo>
                        <a:pt x="83" y="158"/>
                      </a:lnTo>
                      <a:lnTo>
                        <a:pt x="83" y="147"/>
                      </a:lnTo>
                      <a:lnTo>
                        <a:pt x="73" y="136"/>
                      </a:lnTo>
                      <a:lnTo>
                        <a:pt x="61" y="120"/>
                      </a:lnTo>
                      <a:lnTo>
                        <a:pt x="51" y="101"/>
                      </a:lnTo>
                      <a:lnTo>
                        <a:pt x="41" y="81"/>
                      </a:lnTo>
                      <a:lnTo>
                        <a:pt x="30" y="59"/>
                      </a:lnTo>
                      <a:lnTo>
                        <a:pt x="20" y="38"/>
                      </a:lnTo>
                      <a:lnTo>
                        <a:pt x="10" y="17"/>
                      </a:lnTo>
                      <a:lnTo>
                        <a:pt x="0" y="0"/>
                      </a:lnTo>
                      <a:lnTo>
                        <a:pt x="4" y="6"/>
                      </a:lnTo>
                      <a:lnTo>
                        <a:pt x="12" y="15"/>
                      </a:lnTo>
                      <a:lnTo>
                        <a:pt x="21" y="27"/>
                      </a:lnTo>
                      <a:lnTo>
                        <a:pt x="32" y="40"/>
                      </a:lnTo>
                      <a:lnTo>
                        <a:pt x="44" y="52"/>
                      </a:lnTo>
                      <a:lnTo>
                        <a:pt x="56" y="64"/>
                      </a:lnTo>
                      <a:lnTo>
                        <a:pt x="66" y="70"/>
                      </a:lnTo>
                      <a:lnTo>
                        <a:pt x="74" y="74"/>
                      </a:lnTo>
                      <a:lnTo>
                        <a:pt x="75" y="84"/>
                      </a:lnTo>
                      <a:lnTo>
                        <a:pt x="79" y="93"/>
                      </a:lnTo>
                      <a:lnTo>
                        <a:pt x="85" y="104"/>
                      </a:lnTo>
                      <a:lnTo>
                        <a:pt x="93" y="115"/>
                      </a:lnTo>
                      <a:lnTo>
                        <a:pt x="100" y="125"/>
                      </a:lnTo>
                      <a:lnTo>
                        <a:pt x="105" y="136"/>
                      </a:lnTo>
                      <a:lnTo>
                        <a:pt x="110" y="145"/>
                      </a:lnTo>
                      <a:lnTo>
                        <a:pt x="111" y="155"/>
                      </a:lnTo>
                      <a:lnTo>
                        <a:pt x="117" y="158"/>
                      </a:lnTo>
                      <a:lnTo>
                        <a:pt x="125" y="164"/>
                      </a:lnTo>
                      <a:lnTo>
                        <a:pt x="132" y="173"/>
                      </a:lnTo>
                      <a:lnTo>
                        <a:pt x="139" y="187"/>
                      </a:lnTo>
                      <a:lnTo>
                        <a:pt x="146" y="202"/>
                      </a:lnTo>
                      <a:lnTo>
                        <a:pt x="151" y="220"/>
                      </a:lnTo>
                      <a:lnTo>
                        <a:pt x="158" y="238"/>
                      </a:lnTo>
                      <a:lnTo>
                        <a:pt x="163" y="257"/>
                      </a:lnTo>
                      <a:lnTo>
                        <a:pt x="168" y="278"/>
                      </a:lnTo>
                      <a:lnTo>
                        <a:pt x="172" y="298"/>
                      </a:lnTo>
                      <a:lnTo>
                        <a:pt x="177" y="317"/>
                      </a:lnTo>
                      <a:lnTo>
                        <a:pt x="180" y="335"/>
                      </a:lnTo>
                      <a:lnTo>
                        <a:pt x="184" y="351"/>
                      </a:lnTo>
                      <a:lnTo>
                        <a:pt x="185" y="365"/>
                      </a:lnTo>
                      <a:lnTo>
                        <a:pt x="187" y="376"/>
                      </a:lnTo>
                      <a:lnTo>
                        <a:pt x="187" y="384"/>
                      </a:lnTo>
                      <a:lnTo>
                        <a:pt x="195" y="385"/>
                      </a:lnTo>
                      <a:lnTo>
                        <a:pt x="197" y="388"/>
                      </a:lnTo>
                      <a:lnTo>
                        <a:pt x="198" y="391"/>
                      </a:lnTo>
                      <a:lnTo>
                        <a:pt x="206" y="392"/>
                      </a:lnTo>
                      <a:lnTo>
                        <a:pt x="206" y="399"/>
                      </a:lnTo>
                      <a:lnTo>
                        <a:pt x="207" y="408"/>
                      </a:lnTo>
                      <a:lnTo>
                        <a:pt x="209" y="415"/>
                      </a:lnTo>
                      <a:lnTo>
                        <a:pt x="215" y="41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594" name="Freeform 58">
                  <a:extLst>
                    <a:ext uri="{FF2B5EF4-FFF2-40B4-BE49-F238E27FC236}">
                      <a16:creationId xmlns:a16="http://schemas.microsoft.com/office/drawing/2014/main" id="{5B2F6207-84F7-2E82-D369-9DEBC5C55D50}"/>
                    </a:ext>
                  </a:extLst>
                </p:cNvPr>
                <p:cNvSpPr>
                  <a:spLocks/>
                </p:cNvSpPr>
                <p:nvPr/>
              </p:nvSpPr>
              <p:spPr bwMode="auto">
                <a:xfrm>
                  <a:off x="3884" y="1622"/>
                  <a:ext cx="43" cy="224"/>
                </a:xfrm>
                <a:custGeom>
                  <a:avLst/>
                  <a:gdLst>
                    <a:gd name="T0" fmla="*/ 0 w 128"/>
                    <a:gd name="T1" fmla="*/ 0 h 449"/>
                    <a:gd name="T2" fmla="*/ 0 w 128"/>
                    <a:gd name="T3" fmla="*/ 0 h 449"/>
                    <a:gd name="T4" fmla="*/ 0 w 128"/>
                    <a:gd name="T5" fmla="*/ 0 h 449"/>
                    <a:gd name="T6" fmla="*/ 0 w 128"/>
                    <a:gd name="T7" fmla="*/ 0 h 449"/>
                    <a:gd name="T8" fmla="*/ 0 w 128"/>
                    <a:gd name="T9" fmla="*/ 0 h 449"/>
                    <a:gd name="T10" fmla="*/ 0 w 128"/>
                    <a:gd name="T11" fmla="*/ 0 h 449"/>
                    <a:gd name="T12" fmla="*/ 0 w 128"/>
                    <a:gd name="T13" fmla="*/ 0 h 449"/>
                    <a:gd name="T14" fmla="*/ 0 w 128"/>
                    <a:gd name="T15" fmla="*/ 0 h 449"/>
                    <a:gd name="T16" fmla="*/ 0 w 128"/>
                    <a:gd name="T17" fmla="*/ 0 h 449"/>
                    <a:gd name="T18" fmla="*/ 0 w 128"/>
                    <a:gd name="T19" fmla="*/ 0 h 449"/>
                    <a:gd name="T20" fmla="*/ 0 w 128"/>
                    <a:gd name="T21" fmla="*/ 0 h 449"/>
                    <a:gd name="T22" fmla="*/ 0 w 128"/>
                    <a:gd name="T23" fmla="*/ 0 h 449"/>
                    <a:gd name="T24" fmla="*/ 0 w 128"/>
                    <a:gd name="T25" fmla="*/ 0 h 449"/>
                    <a:gd name="T26" fmla="*/ 0 w 128"/>
                    <a:gd name="T27" fmla="*/ 0 h 449"/>
                    <a:gd name="T28" fmla="*/ 0 w 128"/>
                    <a:gd name="T29" fmla="*/ 0 h 449"/>
                    <a:gd name="T30" fmla="*/ 0 w 128"/>
                    <a:gd name="T31" fmla="*/ 0 h 449"/>
                    <a:gd name="T32" fmla="*/ 0 w 128"/>
                    <a:gd name="T33" fmla="*/ 0 h 449"/>
                    <a:gd name="T34" fmla="*/ 0 w 128"/>
                    <a:gd name="T35" fmla="*/ 0 h 449"/>
                    <a:gd name="T36" fmla="*/ 0 w 128"/>
                    <a:gd name="T37" fmla="*/ 0 h 449"/>
                    <a:gd name="T38" fmla="*/ 0 w 128"/>
                    <a:gd name="T39" fmla="*/ 0 h 449"/>
                    <a:gd name="T40" fmla="*/ 0 w 128"/>
                    <a:gd name="T41" fmla="*/ 0 h 449"/>
                    <a:gd name="T42" fmla="*/ 0 w 128"/>
                    <a:gd name="T43" fmla="*/ 0 h 449"/>
                    <a:gd name="T44" fmla="*/ 0 w 128"/>
                    <a:gd name="T45" fmla="*/ 0 h 449"/>
                    <a:gd name="T46" fmla="*/ 0 w 128"/>
                    <a:gd name="T47" fmla="*/ 0 h 449"/>
                    <a:gd name="T48" fmla="*/ 0 w 128"/>
                    <a:gd name="T49" fmla="*/ 0 h 449"/>
                    <a:gd name="T50" fmla="*/ 0 w 128"/>
                    <a:gd name="T51" fmla="*/ 0 h 449"/>
                    <a:gd name="T52" fmla="*/ 0 w 128"/>
                    <a:gd name="T53" fmla="*/ 0 h 449"/>
                    <a:gd name="T54" fmla="*/ 0 w 128"/>
                    <a:gd name="T55" fmla="*/ 0 h 449"/>
                    <a:gd name="T56" fmla="*/ 0 w 128"/>
                    <a:gd name="T57" fmla="*/ 0 h 449"/>
                    <a:gd name="T58" fmla="*/ 0 w 128"/>
                    <a:gd name="T59" fmla="*/ 0 h 449"/>
                    <a:gd name="T60" fmla="*/ 0 w 128"/>
                    <a:gd name="T61" fmla="*/ 0 h 449"/>
                    <a:gd name="T62" fmla="*/ 0 w 128"/>
                    <a:gd name="T63" fmla="*/ 0 h 449"/>
                    <a:gd name="T64" fmla="*/ 0 w 128"/>
                    <a:gd name="T65" fmla="*/ 0 h 449"/>
                    <a:gd name="T66" fmla="*/ 0 w 128"/>
                    <a:gd name="T67" fmla="*/ 0 h 449"/>
                    <a:gd name="T68" fmla="*/ 0 w 128"/>
                    <a:gd name="T69" fmla="*/ 0 h 449"/>
                    <a:gd name="T70" fmla="*/ 0 w 128"/>
                    <a:gd name="T71" fmla="*/ 0 h 449"/>
                    <a:gd name="T72" fmla="*/ 0 w 128"/>
                    <a:gd name="T73" fmla="*/ 0 h 449"/>
                    <a:gd name="T74" fmla="*/ 0 w 128"/>
                    <a:gd name="T75" fmla="*/ 0 h 449"/>
                    <a:gd name="T76" fmla="*/ 0 w 128"/>
                    <a:gd name="T77" fmla="*/ 0 h 449"/>
                    <a:gd name="T78" fmla="*/ 0 w 128"/>
                    <a:gd name="T79" fmla="*/ 0 h 449"/>
                    <a:gd name="T80" fmla="*/ 0 w 128"/>
                    <a:gd name="T81" fmla="*/ 0 h 449"/>
                    <a:gd name="T82" fmla="*/ 0 w 128"/>
                    <a:gd name="T83" fmla="*/ 0 h 449"/>
                    <a:gd name="T84" fmla="*/ 0 w 128"/>
                    <a:gd name="T85" fmla="*/ 0 h 449"/>
                    <a:gd name="T86" fmla="*/ 0 w 128"/>
                    <a:gd name="T87" fmla="*/ 0 h 449"/>
                    <a:gd name="T88" fmla="*/ 0 w 128"/>
                    <a:gd name="T89" fmla="*/ 0 h 449"/>
                    <a:gd name="T90" fmla="*/ 0 w 128"/>
                    <a:gd name="T91" fmla="*/ 0 h 449"/>
                    <a:gd name="T92" fmla="*/ 0 w 128"/>
                    <a:gd name="T93" fmla="*/ 0 h 449"/>
                    <a:gd name="T94" fmla="*/ 0 w 128"/>
                    <a:gd name="T95" fmla="*/ 0 h 449"/>
                    <a:gd name="T96" fmla="*/ 0 w 128"/>
                    <a:gd name="T97" fmla="*/ 0 h 449"/>
                    <a:gd name="T98" fmla="*/ 0 w 128"/>
                    <a:gd name="T99" fmla="*/ 0 h 449"/>
                    <a:gd name="T100" fmla="*/ 0 w 128"/>
                    <a:gd name="T101" fmla="*/ 0 h 449"/>
                    <a:gd name="T102" fmla="*/ 0 w 128"/>
                    <a:gd name="T103" fmla="*/ 0 h 449"/>
                    <a:gd name="T104" fmla="*/ 0 w 128"/>
                    <a:gd name="T105" fmla="*/ 0 h 44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449"/>
                    <a:gd name="T161" fmla="*/ 128 w 128"/>
                    <a:gd name="T162" fmla="*/ 449 h 44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449">
                      <a:moveTo>
                        <a:pt x="10" y="229"/>
                      </a:moveTo>
                      <a:lnTo>
                        <a:pt x="10" y="229"/>
                      </a:lnTo>
                      <a:lnTo>
                        <a:pt x="13" y="215"/>
                      </a:lnTo>
                      <a:lnTo>
                        <a:pt x="14" y="199"/>
                      </a:lnTo>
                      <a:lnTo>
                        <a:pt x="16" y="184"/>
                      </a:lnTo>
                      <a:lnTo>
                        <a:pt x="17" y="169"/>
                      </a:lnTo>
                      <a:lnTo>
                        <a:pt x="16" y="154"/>
                      </a:lnTo>
                      <a:lnTo>
                        <a:pt x="16" y="141"/>
                      </a:lnTo>
                      <a:lnTo>
                        <a:pt x="13" y="126"/>
                      </a:lnTo>
                      <a:lnTo>
                        <a:pt x="12" y="111"/>
                      </a:lnTo>
                      <a:lnTo>
                        <a:pt x="10" y="98"/>
                      </a:lnTo>
                      <a:lnTo>
                        <a:pt x="8" y="83"/>
                      </a:lnTo>
                      <a:lnTo>
                        <a:pt x="7" y="70"/>
                      </a:lnTo>
                      <a:lnTo>
                        <a:pt x="4" y="56"/>
                      </a:lnTo>
                      <a:lnTo>
                        <a:pt x="2" y="42"/>
                      </a:lnTo>
                      <a:lnTo>
                        <a:pt x="1" y="28"/>
                      </a:lnTo>
                      <a:lnTo>
                        <a:pt x="0" y="14"/>
                      </a:lnTo>
                      <a:lnTo>
                        <a:pt x="0" y="0"/>
                      </a:lnTo>
                      <a:lnTo>
                        <a:pt x="5" y="17"/>
                      </a:lnTo>
                      <a:lnTo>
                        <a:pt x="11" y="36"/>
                      </a:lnTo>
                      <a:lnTo>
                        <a:pt x="18" y="55"/>
                      </a:lnTo>
                      <a:lnTo>
                        <a:pt x="24" y="73"/>
                      </a:lnTo>
                      <a:lnTo>
                        <a:pt x="30" y="92"/>
                      </a:lnTo>
                      <a:lnTo>
                        <a:pt x="37" y="113"/>
                      </a:lnTo>
                      <a:lnTo>
                        <a:pt x="42" y="132"/>
                      </a:lnTo>
                      <a:lnTo>
                        <a:pt x="49" y="152"/>
                      </a:lnTo>
                      <a:lnTo>
                        <a:pt x="55" y="171"/>
                      </a:lnTo>
                      <a:lnTo>
                        <a:pt x="59" y="192"/>
                      </a:lnTo>
                      <a:lnTo>
                        <a:pt x="64" y="211"/>
                      </a:lnTo>
                      <a:lnTo>
                        <a:pt x="68" y="230"/>
                      </a:lnTo>
                      <a:lnTo>
                        <a:pt x="72" y="248"/>
                      </a:lnTo>
                      <a:lnTo>
                        <a:pt x="74" y="267"/>
                      </a:lnTo>
                      <a:lnTo>
                        <a:pt x="76" y="285"/>
                      </a:lnTo>
                      <a:lnTo>
                        <a:pt x="76" y="302"/>
                      </a:lnTo>
                      <a:lnTo>
                        <a:pt x="83" y="309"/>
                      </a:lnTo>
                      <a:lnTo>
                        <a:pt x="88" y="315"/>
                      </a:lnTo>
                      <a:lnTo>
                        <a:pt x="93" y="323"/>
                      </a:lnTo>
                      <a:lnTo>
                        <a:pt x="97" y="332"/>
                      </a:lnTo>
                      <a:lnTo>
                        <a:pt x="102" y="341"/>
                      </a:lnTo>
                      <a:lnTo>
                        <a:pt x="105" y="350"/>
                      </a:lnTo>
                      <a:lnTo>
                        <a:pt x="110" y="359"/>
                      </a:lnTo>
                      <a:lnTo>
                        <a:pt x="113" y="369"/>
                      </a:lnTo>
                      <a:lnTo>
                        <a:pt x="121" y="371"/>
                      </a:lnTo>
                      <a:lnTo>
                        <a:pt x="125" y="379"/>
                      </a:lnTo>
                      <a:lnTo>
                        <a:pt x="128" y="390"/>
                      </a:lnTo>
                      <a:lnTo>
                        <a:pt x="128" y="403"/>
                      </a:lnTo>
                      <a:lnTo>
                        <a:pt x="126" y="416"/>
                      </a:lnTo>
                      <a:lnTo>
                        <a:pt x="124" y="430"/>
                      </a:lnTo>
                      <a:lnTo>
                        <a:pt x="123" y="441"/>
                      </a:lnTo>
                      <a:lnTo>
                        <a:pt x="122" y="44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595" name="Freeform 59">
                  <a:extLst>
                    <a:ext uri="{FF2B5EF4-FFF2-40B4-BE49-F238E27FC236}">
                      <a16:creationId xmlns:a16="http://schemas.microsoft.com/office/drawing/2014/main" id="{0EB828EA-3B64-31A9-50EB-C346BBC3E379}"/>
                    </a:ext>
                  </a:extLst>
                </p:cNvPr>
                <p:cNvSpPr>
                  <a:spLocks/>
                </p:cNvSpPr>
                <p:nvPr/>
              </p:nvSpPr>
              <p:spPr bwMode="auto">
                <a:xfrm>
                  <a:off x="3922" y="1618"/>
                  <a:ext cx="30" cy="229"/>
                </a:xfrm>
                <a:custGeom>
                  <a:avLst/>
                  <a:gdLst>
                    <a:gd name="T0" fmla="*/ 0 w 92"/>
                    <a:gd name="T1" fmla="*/ 1 h 457"/>
                    <a:gd name="T2" fmla="*/ 0 w 92"/>
                    <a:gd name="T3" fmla="*/ 1 h 457"/>
                    <a:gd name="T4" fmla="*/ 0 w 92"/>
                    <a:gd name="T5" fmla="*/ 1 h 457"/>
                    <a:gd name="T6" fmla="*/ 0 w 92"/>
                    <a:gd name="T7" fmla="*/ 1 h 457"/>
                    <a:gd name="T8" fmla="*/ 0 w 92"/>
                    <a:gd name="T9" fmla="*/ 1 h 457"/>
                    <a:gd name="T10" fmla="*/ 0 w 92"/>
                    <a:gd name="T11" fmla="*/ 1 h 457"/>
                    <a:gd name="T12" fmla="*/ 0 w 92"/>
                    <a:gd name="T13" fmla="*/ 1 h 457"/>
                    <a:gd name="T14" fmla="*/ 0 w 92"/>
                    <a:gd name="T15" fmla="*/ 1 h 457"/>
                    <a:gd name="T16" fmla="*/ 0 w 92"/>
                    <a:gd name="T17" fmla="*/ 1 h 457"/>
                    <a:gd name="T18" fmla="*/ 0 w 92"/>
                    <a:gd name="T19" fmla="*/ 1 h 457"/>
                    <a:gd name="T20" fmla="*/ 0 w 92"/>
                    <a:gd name="T21" fmla="*/ 1 h 457"/>
                    <a:gd name="T22" fmla="*/ 0 w 92"/>
                    <a:gd name="T23" fmla="*/ 1 h 457"/>
                    <a:gd name="T24" fmla="*/ 0 w 92"/>
                    <a:gd name="T25" fmla="*/ 1 h 457"/>
                    <a:gd name="T26" fmla="*/ 0 w 92"/>
                    <a:gd name="T27" fmla="*/ 1 h 457"/>
                    <a:gd name="T28" fmla="*/ 0 w 92"/>
                    <a:gd name="T29" fmla="*/ 1 h 457"/>
                    <a:gd name="T30" fmla="*/ 0 w 92"/>
                    <a:gd name="T31" fmla="*/ 1 h 457"/>
                    <a:gd name="T32" fmla="*/ 0 w 92"/>
                    <a:gd name="T33" fmla="*/ 1 h 457"/>
                    <a:gd name="T34" fmla="*/ 0 w 92"/>
                    <a:gd name="T35" fmla="*/ 0 h 457"/>
                    <a:gd name="T36" fmla="*/ 0 w 92"/>
                    <a:gd name="T37" fmla="*/ 0 h 457"/>
                    <a:gd name="T38" fmla="*/ 0 w 92"/>
                    <a:gd name="T39" fmla="*/ 1 h 457"/>
                    <a:gd name="T40" fmla="*/ 0 w 92"/>
                    <a:gd name="T41" fmla="*/ 1 h 457"/>
                    <a:gd name="T42" fmla="*/ 0 w 92"/>
                    <a:gd name="T43" fmla="*/ 1 h 457"/>
                    <a:gd name="T44" fmla="*/ 0 w 92"/>
                    <a:gd name="T45" fmla="*/ 1 h 457"/>
                    <a:gd name="T46" fmla="*/ 0 w 92"/>
                    <a:gd name="T47" fmla="*/ 1 h 457"/>
                    <a:gd name="T48" fmla="*/ 0 w 92"/>
                    <a:gd name="T49" fmla="*/ 1 h 457"/>
                    <a:gd name="T50" fmla="*/ 0 w 92"/>
                    <a:gd name="T51" fmla="*/ 1 h 457"/>
                    <a:gd name="T52" fmla="*/ 0 w 92"/>
                    <a:gd name="T53" fmla="*/ 1 h 457"/>
                    <a:gd name="T54" fmla="*/ 0 w 92"/>
                    <a:gd name="T55" fmla="*/ 1 h 457"/>
                    <a:gd name="T56" fmla="*/ 0 w 92"/>
                    <a:gd name="T57" fmla="*/ 1 h 457"/>
                    <a:gd name="T58" fmla="*/ 0 w 92"/>
                    <a:gd name="T59" fmla="*/ 1 h 457"/>
                    <a:gd name="T60" fmla="*/ 0 w 92"/>
                    <a:gd name="T61" fmla="*/ 1 h 457"/>
                    <a:gd name="T62" fmla="*/ 0 w 92"/>
                    <a:gd name="T63" fmla="*/ 1 h 457"/>
                    <a:gd name="T64" fmla="*/ 0 w 92"/>
                    <a:gd name="T65" fmla="*/ 1 h 457"/>
                    <a:gd name="T66" fmla="*/ 0 w 92"/>
                    <a:gd name="T67" fmla="*/ 1 h 457"/>
                    <a:gd name="T68" fmla="*/ 0 w 92"/>
                    <a:gd name="T69" fmla="*/ 1 h 457"/>
                    <a:gd name="T70" fmla="*/ 0 w 92"/>
                    <a:gd name="T71" fmla="*/ 1 h 457"/>
                    <a:gd name="T72" fmla="*/ 0 w 92"/>
                    <a:gd name="T73" fmla="*/ 1 h 457"/>
                    <a:gd name="T74" fmla="*/ 0 w 92"/>
                    <a:gd name="T75" fmla="*/ 1 h 457"/>
                    <a:gd name="T76" fmla="*/ 0 w 92"/>
                    <a:gd name="T77" fmla="*/ 1 h 457"/>
                    <a:gd name="T78" fmla="*/ 0 w 92"/>
                    <a:gd name="T79" fmla="*/ 1 h 457"/>
                    <a:gd name="T80" fmla="*/ 0 w 92"/>
                    <a:gd name="T81" fmla="*/ 1 h 457"/>
                    <a:gd name="T82" fmla="*/ 0 w 92"/>
                    <a:gd name="T83" fmla="*/ 1 h 457"/>
                    <a:gd name="T84" fmla="*/ 0 w 92"/>
                    <a:gd name="T85" fmla="*/ 1 h 457"/>
                    <a:gd name="T86" fmla="*/ 0 w 92"/>
                    <a:gd name="T87" fmla="*/ 1 h 457"/>
                    <a:gd name="T88" fmla="*/ 0 w 92"/>
                    <a:gd name="T89" fmla="*/ 1 h 457"/>
                    <a:gd name="T90" fmla="*/ 0 w 92"/>
                    <a:gd name="T91" fmla="*/ 1 h 457"/>
                    <a:gd name="T92" fmla="*/ 0 w 92"/>
                    <a:gd name="T93" fmla="*/ 1 h 457"/>
                    <a:gd name="T94" fmla="*/ 0 w 92"/>
                    <a:gd name="T95" fmla="*/ 1 h 457"/>
                    <a:gd name="T96" fmla="*/ 0 w 92"/>
                    <a:gd name="T97" fmla="*/ 1 h 4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2"/>
                    <a:gd name="T148" fmla="*/ 0 h 457"/>
                    <a:gd name="T149" fmla="*/ 92 w 92"/>
                    <a:gd name="T150" fmla="*/ 457 h 4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2" h="457">
                      <a:moveTo>
                        <a:pt x="9" y="368"/>
                      </a:moveTo>
                      <a:lnTo>
                        <a:pt x="9" y="368"/>
                      </a:lnTo>
                      <a:lnTo>
                        <a:pt x="9" y="344"/>
                      </a:lnTo>
                      <a:lnTo>
                        <a:pt x="9" y="321"/>
                      </a:lnTo>
                      <a:lnTo>
                        <a:pt x="10" y="297"/>
                      </a:lnTo>
                      <a:lnTo>
                        <a:pt x="10" y="274"/>
                      </a:lnTo>
                      <a:lnTo>
                        <a:pt x="10" y="251"/>
                      </a:lnTo>
                      <a:lnTo>
                        <a:pt x="11" y="227"/>
                      </a:lnTo>
                      <a:lnTo>
                        <a:pt x="11" y="203"/>
                      </a:lnTo>
                      <a:lnTo>
                        <a:pt x="11" y="180"/>
                      </a:lnTo>
                      <a:lnTo>
                        <a:pt x="11" y="157"/>
                      </a:lnTo>
                      <a:lnTo>
                        <a:pt x="11" y="133"/>
                      </a:lnTo>
                      <a:lnTo>
                        <a:pt x="10" y="111"/>
                      </a:lnTo>
                      <a:lnTo>
                        <a:pt x="9" y="88"/>
                      </a:lnTo>
                      <a:lnTo>
                        <a:pt x="8" y="65"/>
                      </a:lnTo>
                      <a:lnTo>
                        <a:pt x="6" y="43"/>
                      </a:lnTo>
                      <a:lnTo>
                        <a:pt x="3" y="21"/>
                      </a:lnTo>
                      <a:lnTo>
                        <a:pt x="0" y="0"/>
                      </a:lnTo>
                      <a:lnTo>
                        <a:pt x="1" y="14"/>
                      </a:lnTo>
                      <a:lnTo>
                        <a:pt x="4" y="31"/>
                      </a:lnTo>
                      <a:lnTo>
                        <a:pt x="10" y="52"/>
                      </a:lnTo>
                      <a:lnTo>
                        <a:pt x="17" y="72"/>
                      </a:lnTo>
                      <a:lnTo>
                        <a:pt x="26" y="92"/>
                      </a:lnTo>
                      <a:lnTo>
                        <a:pt x="35" y="112"/>
                      </a:lnTo>
                      <a:lnTo>
                        <a:pt x="45" y="127"/>
                      </a:lnTo>
                      <a:lnTo>
                        <a:pt x="55" y="139"/>
                      </a:lnTo>
                      <a:lnTo>
                        <a:pt x="55" y="147"/>
                      </a:lnTo>
                      <a:lnTo>
                        <a:pt x="55" y="160"/>
                      </a:lnTo>
                      <a:lnTo>
                        <a:pt x="55" y="177"/>
                      </a:lnTo>
                      <a:lnTo>
                        <a:pt x="56" y="197"/>
                      </a:lnTo>
                      <a:lnTo>
                        <a:pt x="56" y="219"/>
                      </a:lnTo>
                      <a:lnTo>
                        <a:pt x="57" y="243"/>
                      </a:lnTo>
                      <a:lnTo>
                        <a:pt x="58" y="268"/>
                      </a:lnTo>
                      <a:lnTo>
                        <a:pt x="59" y="293"/>
                      </a:lnTo>
                      <a:lnTo>
                        <a:pt x="62" y="319"/>
                      </a:lnTo>
                      <a:lnTo>
                        <a:pt x="64" y="343"/>
                      </a:lnTo>
                      <a:lnTo>
                        <a:pt x="67" y="364"/>
                      </a:lnTo>
                      <a:lnTo>
                        <a:pt x="71" y="385"/>
                      </a:lnTo>
                      <a:lnTo>
                        <a:pt x="75" y="400"/>
                      </a:lnTo>
                      <a:lnTo>
                        <a:pt x="80" y="413"/>
                      </a:lnTo>
                      <a:lnTo>
                        <a:pt x="85" y="421"/>
                      </a:lnTo>
                      <a:lnTo>
                        <a:pt x="92" y="424"/>
                      </a:lnTo>
                      <a:lnTo>
                        <a:pt x="91" y="434"/>
                      </a:lnTo>
                      <a:lnTo>
                        <a:pt x="87" y="444"/>
                      </a:lnTo>
                      <a:lnTo>
                        <a:pt x="84" y="450"/>
                      </a:lnTo>
                      <a:lnTo>
                        <a:pt x="83" y="45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596" name="Freeform 60">
                  <a:extLst>
                    <a:ext uri="{FF2B5EF4-FFF2-40B4-BE49-F238E27FC236}">
                      <a16:creationId xmlns:a16="http://schemas.microsoft.com/office/drawing/2014/main" id="{31079D67-911B-6F44-2527-DB935C2C7208}"/>
                    </a:ext>
                  </a:extLst>
                </p:cNvPr>
                <p:cNvSpPr>
                  <a:spLocks/>
                </p:cNvSpPr>
                <p:nvPr/>
              </p:nvSpPr>
              <p:spPr bwMode="auto">
                <a:xfrm>
                  <a:off x="3946" y="1643"/>
                  <a:ext cx="75" cy="196"/>
                </a:xfrm>
                <a:custGeom>
                  <a:avLst/>
                  <a:gdLst>
                    <a:gd name="T0" fmla="*/ 0 w 224"/>
                    <a:gd name="T1" fmla="*/ 1 h 392"/>
                    <a:gd name="T2" fmla="*/ 0 w 224"/>
                    <a:gd name="T3" fmla="*/ 1 h 392"/>
                    <a:gd name="T4" fmla="*/ 0 w 224"/>
                    <a:gd name="T5" fmla="*/ 1 h 392"/>
                    <a:gd name="T6" fmla="*/ 0 w 224"/>
                    <a:gd name="T7" fmla="*/ 1 h 392"/>
                    <a:gd name="T8" fmla="*/ 0 w 224"/>
                    <a:gd name="T9" fmla="*/ 1 h 392"/>
                    <a:gd name="T10" fmla="*/ 0 w 224"/>
                    <a:gd name="T11" fmla="*/ 1 h 392"/>
                    <a:gd name="T12" fmla="*/ 0 w 224"/>
                    <a:gd name="T13" fmla="*/ 1 h 392"/>
                    <a:gd name="T14" fmla="*/ 0 w 224"/>
                    <a:gd name="T15" fmla="*/ 1 h 392"/>
                    <a:gd name="T16" fmla="*/ 0 w 224"/>
                    <a:gd name="T17" fmla="*/ 1 h 392"/>
                    <a:gd name="T18" fmla="*/ 0 w 224"/>
                    <a:gd name="T19" fmla="*/ 1 h 392"/>
                    <a:gd name="T20" fmla="*/ 0 w 224"/>
                    <a:gd name="T21" fmla="*/ 1 h 392"/>
                    <a:gd name="T22" fmla="*/ 0 w 224"/>
                    <a:gd name="T23" fmla="*/ 1 h 392"/>
                    <a:gd name="T24" fmla="*/ 0 w 224"/>
                    <a:gd name="T25" fmla="*/ 1 h 392"/>
                    <a:gd name="T26" fmla="*/ 0 w 224"/>
                    <a:gd name="T27" fmla="*/ 0 h 392"/>
                    <a:gd name="T28" fmla="*/ 0 w 224"/>
                    <a:gd name="T29" fmla="*/ 0 h 392"/>
                    <a:gd name="T30" fmla="*/ 0 w 224"/>
                    <a:gd name="T31" fmla="*/ 1 h 392"/>
                    <a:gd name="T32" fmla="*/ 0 w 224"/>
                    <a:gd name="T33" fmla="*/ 1 h 392"/>
                    <a:gd name="T34" fmla="*/ 0 w 224"/>
                    <a:gd name="T35" fmla="*/ 1 h 392"/>
                    <a:gd name="T36" fmla="*/ 0 w 224"/>
                    <a:gd name="T37" fmla="*/ 1 h 392"/>
                    <a:gd name="T38" fmla="*/ 0 w 224"/>
                    <a:gd name="T39" fmla="*/ 1 h 392"/>
                    <a:gd name="T40" fmla="*/ 0 w 224"/>
                    <a:gd name="T41" fmla="*/ 1 h 392"/>
                    <a:gd name="T42" fmla="*/ 0 w 224"/>
                    <a:gd name="T43" fmla="*/ 1 h 392"/>
                    <a:gd name="T44" fmla="*/ 0 w 224"/>
                    <a:gd name="T45" fmla="*/ 1 h 392"/>
                    <a:gd name="T46" fmla="*/ 0 w 224"/>
                    <a:gd name="T47" fmla="*/ 1 h 392"/>
                    <a:gd name="T48" fmla="*/ 0 w 224"/>
                    <a:gd name="T49" fmla="*/ 1 h 392"/>
                    <a:gd name="T50" fmla="*/ 0 w 224"/>
                    <a:gd name="T51" fmla="*/ 1 h 392"/>
                    <a:gd name="T52" fmla="*/ 0 w 224"/>
                    <a:gd name="T53" fmla="*/ 1 h 392"/>
                    <a:gd name="T54" fmla="*/ 0 w 224"/>
                    <a:gd name="T55" fmla="*/ 1 h 392"/>
                    <a:gd name="T56" fmla="*/ 0 w 224"/>
                    <a:gd name="T57" fmla="*/ 1 h 392"/>
                    <a:gd name="T58" fmla="*/ 0 w 224"/>
                    <a:gd name="T59" fmla="*/ 1 h 392"/>
                    <a:gd name="T60" fmla="*/ 0 w 224"/>
                    <a:gd name="T61" fmla="*/ 1 h 392"/>
                    <a:gd name="T62" fmla="*/ 0 w 224"/>
                    <a:gd name="T63" fmla="*/ 1 h 392"/>
                    <a:gd name="T64" fmla="*/ 0 w 224"/>
                    <a:gd name="T65" fmla="*/ 1 h 392"/>
                    <a:gd name="T66" fmla="*/ 0 w 224"/>
                    <a:gd name="T67" fmla="*/ 1 h 392"/>
                    <a:gd name="T68" fmla="*/ 0 w 224"/>
                    <a:gd name="T69" fmla="*/ 1 h 392"/>
                    <a:gd name="T70" fmla="*/ 0 w 224"/>
                    <a:gd name="T71" fmla="*/ 1 h 392"/>
                    <a:gd name="T72" fmla="*/ 0 w 224"/>
                    <a:gd name="T73" fmla="*/ 1 h 392"/>
                    <a:gd name="T74" fmla="*/ 0 w 224"/>
                    <a:gd name="T75" fmla="*/ 1 h 392"/>
                    <a:gd name="T76" fmla="*/ 0 w 224"/>
                    <a:gd name="T77" fmla="*/ 1 h 392"/>
                    <a:gd name="T78" fmla="*/ 0 w 224"/>
                    <a:gd name="T79" fmla="*/ 1 h 392"/>
                    <a:gd name="T80" fmla="*/ 0 w 224"/>
                    <a:gd name="T81" fmla="*/ 1 h 3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4"/>
                    <a:gd name="T124" fmla="*/ 0 h 392"/>
                    <a:gd name="T125" fmla="*/ 224 w 224"/>
                    <a:gd name="T126" fmla="*/ 392 h 3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4" h="392">
                      <a:moveTo>
                        <a:pt x="37" y="392"/>
                      </a:moveTo>
                      <a:lnTo>
                        <a:pt x="9" y="392"/>
                      </a:lnTo>
                      <a:lnTo>
                        <a:pt x="9" y="381"/>
                      </a:lnTo>
                      <a:lnTo>
                        <a:pt x="10" y="369"/>
                      </a:lnTo>
                      <a:lnTo>
                        <a:pt x="12" y="359"/>
                      </a:lnTo>
                      <a:lnTo>
                        <a:pt x="15" y="349"/>
                      </a:lnTo>
                      <a:lnTo>
                        <a:pt x="18" y="339"/>
                      </a:lnTo>
                      <a:lnTo>
                        <a:pt x="21" y="330"/>
                      </a:lnTo>
                      <a:lnTo>
                        <a:pt x="25" y="320"/>
                      </a:lnTo>
                      <a:lnTo>
                        <a:pt x="28" y="311"/>
                      </a:lnTo>
                      <a:lnTo>
                        <a:pt x="44" y="307"/>
                      </a:lnTo>
                      <a:lnTo>
                        <a:pt x="60" y="299"/>
                      </a:lnTo>
                      <a:lnTo>
                        <a:pt x="77" y="286"/>
                      </a:lnTo>
                      <a:lnTo>
                        <a:pt x="94" y="269"/>
                      </a:lnTo>
                      <a:lnTo>
                        <a:pt x="111" y="248"/>
                      </a:lnTo>
                      <a:lnTo>
                        <a:pt x="127" y="226"/>
                      </a:lnTo>
                      <a:lnTo>
                        <a:pt x="142" y="201"/>
                      </a:lnTo>
                      <a:lnTo>
                        <a:pt x="158" y="174"/>
                      </a:lnTo>
                      <a:lnTo>
                        <a:pt x="171" y="147"/>
                      </a:lnTo>
                      <a:lnTo>
                        <a:pt x="184" y="120"/>
                      </a:lnTo>
                      <a:lnTo>
                        <a:pt x="196" y="94"/>
                      </a:lnTo>
                      <a:lnTo>
                        <a:pt x="205" y="69"/>
                      </a:lnTo>
                      <a:lnTo>
                        <a:pt x="213" y="48"/>
                      </a:lnTo>
                      <a:lnTo>
                        <a:pt x="220" y="27"/>
                      </a:lnTo>
                      <a:lnTo>
                        <a:pt x="223" y="12"/>
                      </a:lnTo>
                      <a:lnTo>
                        <a:pt x="224" y="0"/>
                      </a:lnTo>
                      <a:lnTo>
                        <a:pt x="217" y="0"/>
                      </a:lnTo>
                      <a:lnTo>
                        <a:pt x="211" y="1"/>
                      </a:lnTo>
                      <a:lnTo>
                        <a:pt x="204" y="2"/>
                      </a:lnTo>
                      <a:lnTo>
                        <a:pt x="196" y="4"/>
                      </a:lnTo>
                      <a:lnTo>
                        <a:pt x="189" y="6"/>
                      </a:lnTo>
                      <a:lnTo>
                        <a:pt x="183" y="7"/>
                      </a:lnTo>
                      <a:lnTo>
                        <a:pt x="175" y="8"/>
                      </a:lnTo>
                      <a:lnTo>
                        <a:pt x="168" y="8"/>
                      </a:lnTo>
                      <a:lnTo>
                        <a:pt x="155" y="25"/>
                      </a:lnTo>
                      <a:lnTo>
                        <a:pt x="141" y="43"/>
                      </a:lnTo>
                      <a:lnTo>
                        <a:pt x="130" y="60"/>
                      </a:lnTo>
                      <a:lnTo>
                        <a:pt x="118" y="78"/>
                      </a:lnTo>
                      <a:lnTo>
                        <a:pt x="108" y="96"/>
                      </a:lnTo>
                      <a:lnTo>
                        <a:pt x="96" y="116"/>
                      </a:lnTo>
                      <a:lnTo>
                        <a:pt x="86" y="134"/>
                      </a:lnTo>
                      <a:lnTo>
                        <a:pt x="77" y="153"/>
                      </a:lnTo>
                      <a:lnTo>
                        <a:pt x="67" y="171"/>
                      </a:lnTo>
                      <a:lnTo>
                        <a:pt x="58" y="190"/>
                      </a:lnTo>
                      <a:lnTo>
                        <a:pt x="48" y="210"/>
                      </a:lnTo>
                      <a:lnTo>
                        <a:pt x="39" y="228"/>
                      </a:lnTo>
                      <a:lnTo>
                        <a:pt x="30" y="247"/>
                      </a:lnTo>
                      <a:lnTo>
                        <a:pt x="20" y="265"/>
                      </a:lnTo>
                      <a:lnTo>
                        <a:pt x="10" y="285"/>
                      </a:lnTo>
                      <a:lnTo>
                        <a:pt x="0" y="303"/>
                      </a:lnTo>
                      <a:lnTo>
                        <a:pt x="12" y="303"/>
                      </a:lnTo>
                      <a:lnTo>
                        <a:pt x="22" y="301"/>
                      </a:lnTo>
                      <a:lnTo>
                        <a:pt x="31" y="299"/>
                      </a:lnTo>
                      <a:lnTo>
                        <a:pt x="37" y="297"/>
                      </a:lnTo>
                      <a:lnTo>
                        <a:pt x="41" y="294"/>
                      </a:lnTo>
                      <a:lnTo>
                        <a:pt x="45" y="289"/>
                      </a:lnTo>
                      <a:lnTo>
                        <a:pt x="47" y="285"/>
                      </a:lnTo>
                      <a:lnTo>
                        <a:pt x="47" y="279"/>
                      </a:lnTo>
                      <a:lnTo>
                        <a:pt x="84" y="262"/>
                      </a:lnTo>
                      <a:lnTo>
                        <a:pt x="84" y="245"/>
                      </a:lnTo>
                      <a:lnTo>
                        <a:pt x="86" y="239"/>
                      </a:lnTo>
                      <a:lnTo>
                        <a:pt x="92" y="229"/>
                      </a:lnTo>
                      <a:lnTo>
                        <a:pt x="100" y="215"/>
                      </a:lnTo>
                      <a:lnTo>
                        <a:pt x="109" y="201"/>
                      </a:lnTo>
                      <a:lnTo>
                        <a:pt x="119" y="187"/>
                      </a:lnTo>
                      <a:lnTo>
                        <a:pt x="128" y="175"/>
                      </a:lnTo>
                      <a:lnTo>
                        <a:pt x="136" y="167"/>
                      </a:lnTo>
                      <a:lnTo>
                        <a:pt x="140" y="163"/>
                      </a:lnTo>
                      <a:lnTo>
                        <a:pt x="141" y="154"/>
                      </a:lnTo>
                      <a:lnTo>
                        <a:pt x="145" y="144"/>
                      </a:lnTo>
                      <a:lnTo>
                        <a:pt x="149" y="133"/>
                      </a:lnTo>
                      <a:lnTo>
                        <a:pt x="155" y="121"/>
                      </a:lnTo>
                      <a:lnTo>
                        <a:pt x="159" y="110"/>
                      </a:lnTo>
                      <a:lnTo>
                        <a:pt x="164" y="99"/>
                      </a:lnTo>
                      <a:lnTo>
                        <a:pt x="167" y="86"/>
                      </a:lnTo>
                      <a:lnTo>
                        <a:pt x="168" y="7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597" name="Freeform 61">
                  <a:extLst>
                    <a:ext uri="{FF2B5EF4-FFF2-40B4-BE49-F238E27FC236}">
                      <a16:creationId xmlns:a16="http://schemas.microsoft.com/office/drawing/2014/main" id="{B95DC717-B59D-AA74-4B31-43A757AA7BDF}"/>
                    </a:ext>
                  </a:extLst>
                </p:cNvPr>
                <p:cNvSpPr>
                  <a:spLocks/>
                </p:cNvSpPr>
                <p:nvPr/>
              </p:nvSpPr>
              <p:spPr bwMode="auto">
                <a:xfrm>
                  <a:off x="3996" y="1729"/>
                  <a:ext cx="8" cy="126"/>
                </a:xfrm>
                <a:custGeom>
                  <a:avLst/>
                  <a:gdLst>
                    <a:gd name="T0" fmla="*/ 0 w 23"/>
                    <a:gd name="T1" fmla="*/ 0 h 253"/>
                    <a:gd name="T2" fmla="*/ 0 w 23"/>
                    <a:gd name="T3" fmla="*/ 0 h 253"/>
                    <a:gd name="T4" fmla="*/ 0 w 23"/>
                    <a:gd name="T5" fmla="*/ 0 h 253"/>
                    <a:gd name="T6" fmla="*/ 0 w 23"/>
                    <a:gd name="T7" fmla="*/ 0 h 253"/>
                    <a:gd name="T8" fmla="*/ 0 w 23"/>
                    <a:gd name="T9" fmla="*/ 0 h 253"/>
                    <a:gd name="T10" fmla="*/ 0 w 23"/>
                    <a:gd name="T11" fmla="*/ 0 h 253"/>
                    <a:gd name="T12" fmla="*/ 0 w 23"/>
                    <a:gd name="T13" fmla="*/ 0 h 253"/>
                    <a:gd name="T14" fmla="*/ 0 w 23"/>
                    <a:gd name="T15" fmla="*/ 0 h 253"/>
                    <a:gd name="T16" fmla="*/ 0 w 23"/>
                    <a:gd name="T17" fmla="*/ 0 h 253"/>
                    <a:gd name="T18" fmla="*/ 0 w 23"/>
                    <a:gd name="T19" fmla="*/ 0 h 253"/>
                    <a:gd name="T20" fmla="*/ 0 w 23"/>
                    <a:gd name="T21" fmla="*/ 0 h 253"/>
                    <a:gd name="T22" fmla="*/ 0 w 23"/>
                    <a:gd name="T23" fmla="*/ 0 h 253"/>
                    <a:gd name="T24" fmla="*/ 0 w 23"/>
                    <a:gd name="T25" fmla="*/ 0 h 253"/>
                    <a:gd name="T26" fmla="*/ 0 w 23"/>
                    <a:gd name="T27" fmla="*/ 0 h 253"/>
                    <a:gd name="T28" fmla="*/ 0 w 23"/>
                    <a:gd name="T29" fmla="*/ 0 h 253"/>
                    <a:gd name="T30" fmla="*/ 0 w 23"/>
                    <a:gd name="T31" fmla="*/ 0 h 253"/>
                    <a:gd name="T32" fmla="*/ 0 w 23"/>
                    <a:gd name="T33" fmla="*/ 0 h 253"/>
                    <a:gd name="T34" fmla="*/ 0 w 23"/>
                    <a:gd name="T35" fmla="*/ 0 h 2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3"/>
                    <a:gd name="T55" fmla="*/ 0 h 253"/>
                    <a:gd name="T56" fmla="*/ 23 w 23"/>
                    <a:gd name="T57" fmla="*/ 253 h 2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3" h="253">
                      <a:moveTo>
                        <a:pt x="0" y="253"/>
                      </a:moveTo>
                      <a:lnTo>
                        <a:pt x="0" y="253"/>
                      </a:lnTo>
                      <a:lnTo>
                        <a:pt x="7" y="240"/>
                      </a:lnTo>
                      <a:lnTo>
                        <a:pt x="11" y="227"/>
                      </a:lnTo>
                      <a:lnTo>
                        <a:pt x="16" y="212"/>
                      </a:lnTo>
                      <a:lnTo>
                        <a:pt x="18" y="196"/>
                      </a:lnTo>
                      <a:lnTo>
                        <a:pt x="20" y="180"/>
                      </a:lnTo>
                      <a:lnTo>
                        <a:pt x="23" y="163"/>
                      </a:lnTo>
                      <a:lnTo>
                        <a:pt x="23" y="146"/>
                      </a:lnTo>
                      <a:lnTo>
                        <a:pt x="23" y="129"/>
                      </a:lnTo>
                      <a:lnTo>
                        <a:pt x="23" y="113"/>
                      </a:lnTo>
                      <a:lnTo>
                        <a:pt x="23" y="96"/>
                      </a:lnTo>
                      <a:lnTo>
                        <a:pt x="21" y="79"/>
                      </a:lnTo>
                      <a:lnTo>
                        <a:pt x="20" y="62"/>
                      </a:lnTo>
                      <a:lnTo>
                        <a:pt x="19" y="45"/>
                      </a:lnTo>
                      <a:lnTo>
                        <a:pt x="19" y="30"/>
                      </a:lnTo>
                      <a:lnTo>
                        <a:pt x="18" y="14"/>
                      </a:lnTo>
                      <a:lnTo>
                        <a:pt x="18"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598" name="Freeform 62">
                  <a:extLst>
                    <a:ext uri="{FF2B5EF4-FFF2-40B4-BE49-F238E27FC236}">
                      <a16:creationId xmlns:a16="http://schemas.microsoft.com/office/drawing/2014/main" id="{B1102AC4-42CB-6298-5892-8B33B333BED8}"/>
                    </a:ext>
                  </a:extLst>
                </p:cNvPr>
                <p:cNvSpPr>
                  <a:spLocks/>
                </p:cNvSpPr>
                <p:nvPr/>
              </p:nvSpPr>
              <p:spPr bwMode="auto">
                <a:xfrm>
                  <a:off x="3965" y="1610"/>
                  <a:ext cx="29" cy="61"/>
                </a:xfrm>
                <a:custGeom>
                  <a:avLst/>
                  <a:gdLst>
                    <a:gd name="T0" fmla="*/ 0 w 86"/>
                    <a:gd name="T1" fmla="*/ 0 h 123"/>
                    <a:gd name="T2" fmla="*/ 0 w 86"/>
                    <a:gd name="T3" fmla="*/ 0 h 123"/>
                    <a:gd name="T4" fmla="*/ 0 w 86"/>
                    <a:gd name="T5" fmla="*/ 0 h 123"/>
                    <a:gd name="T6" fmla="*/ 0 w 86"/>
                    <a:gd name="T7" fmla="*/ 0 h 123"/>
                    <a:gd name="T8" fmla="*/ 0 w 86"/>
                    <a:gd name="T9" fmla="*/ 0 h 123"/>
                    <a:gd name="T10" fmla="*/ 0 w 86"/>
                    <a:gd name="T11" fmla="*/ 0 h 123"/>
                    <a:gd name="T12" fmla="*/ 0 w 86"/>
                    <a:gd name="T13" fmla="*/ 0 h 123"/>
                    <a:gd name="T14" fmla="*/ 0 w 86"/>
                    <a:gd name="T15" fmla="*/ 0 h 123"/>
                    <a:gd name="T16" fmla="*/ 0 w 86"/>
                    <a:gd name="T17" fmla="*/ 0 h 123"/>
                    <a:gd name="T18" fmla="*/ 0 w 86"/>
                    <a:gd name="T19" fmla="*/ 0 h 123"/>
                    <a:gd name="T20" fmla="*/ 0 w 86"/>
                    <a:gd name="T21" fmla="*/ 0 h 123"/>
                    <a:gd name="T22" fmla="*/ 0 w 86"/>
                    <a:gd name="T23" fmla="*/ 0 h 123"/>
                    <a:gd name="T24" fmla="*/ 0 w 86"/>
                    <a:gd name="T25" fmla="*/ 0 h 123"/>
                    <a:gd name="T26" fmla="*/ 0 w 86"/>
                    <a:gd name="T27" fmla="*/ 0 h 123"/>
                    <a:gd name="T28" fmla="*/ 0 w 86"/>
                    <a:gd name="T29" fmla="*/ 0 h 123"/>
                    <a:gd name="T30" fmla="*/ 0 w 86"/>
                    <a:gd name="T31" fmla="*/ 0 h 123"/>
                    <a:gd name="T32" fmla="*/ 0 w 86"/>
                    <a:gd name="T33" fmla="*/ 0 h 123"/>
                    <a:gd name="T34" fmla="*/ 0 w 86"/>
                    <a:gd name="T35" fmla="*/ 0 h 123"/>
                    <a:gd name="T36" fmla="*/ 0 w 86"/>
                    <a:gd name="T37" fmla="*/ 0 h 123"/>
                    <a:gd name="T38" fmla="*/ 0 w 86"/>
                    <a:gd name="T39" fmla="*/ 0 h 123"/>
                    <a:gd name="T40" fmla="*/ 0 w 86"/>
                    <a:gd name="T41" fmla="*/ 0 h 123"/>
                    <a:gd name="T42" fmla="*/ 0 w 86"/>
                    <a:gd name="T43" fmla="*/ 0 h 123"/>
                    <a:gd name="T44" fmla="*/ 0 w 86"/>
                    <a:gd name="T45" fmla="*/ 0 h 123"/>
                    <a:gd name="T46" fmla="*/ 0 w 86"/>
                    <a:gd name="T47" fmla="*/ 0 h 123"/>
                    <a:gd name="T48" fmla="*/ 0 w 86"/>
                    <a:gd name="T49" fmla="*/ 0 h 123"/>
                    <a:gd name="T50" fmla="*/ 0 w 86"/>
                    <a:gd name="T51" fmla="*/ 0 h 123"/>
                    <a:gd name="T52" fmla="*/ 0 w 86"/>
                    <a:gd name="T53" fmla="*/ 0 h 123"/>
                    <a:gd name="T54" fmla="*/ 0 w 86"/>
                    <a:gd name="T55" fmla="*/ 0 h 123"/>
                    <a:gd name="T56" fmla="*/ 0 w 86"/>
                    <a:gd name="T57" fmla="*/ 0 h 1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123"/>
                    <a:gd name="T89" fmla="*/ 86 w 86"/>
                    <a:gd name="T90" fmla="*/ 123 h 1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123">
                      <a:moveTo>
                        <a:pt x="75" y="123"/>
                      </a:moveTo>
                      <a:lnTo>
                        <a:pt x="75" y="123"/>
                      </a:lnTo>
                      <a:lnTo>
                        <a:pt x="72" y="107"/>
                      </a:lnTo>
                      <a:lnTo>
                        <a:pt x="64" y="92"/>
                      </a:lnTo>
                      <a:lnTo>
                        <a:pt x="52" y="77"/>
                      </a:lnTo>
                      <a:lnTo>
                        <a:pt x="38" y="61"/>
                      </a:lnTo>
                      <a:lnTo>
                        <a:pt x="24" y="46"/>
                      </a:lnTo>
                      <a:lnTo>
                        <a:pt x="11" y="30"/>
                      </a:lnTo>
                      <a:lnTo>
                        <a:pt x="3" y="15"/>
                      </a:lnTo>
                      <a:lnTo>
                        <a:pt x="0" y="0"/>
                      </a:lnTo>
                      <a:lnTo>
                        <a:pt x="19" y="9"/>
                      </a:lnTo>
                      <a:lnTo>
                        <a:pt x="24" y="15"/>
                      </a:lnTo>
                      <a:lnTo>
                        <a:pt x="31" y="24"/>
                      </a:lnTo>
                      <a:lnTo>
                        <a:pt x="41" y="33"/>
                      </a:lnTo>
                      <a:lnTo>
                        <a:pt x="52" y="44"/>
                      </a:lnTo>
                      <a:lnTo>
                        <a:pt x="62" y="54"/>
                      </a:lnTo>
                      <a:lnTo>
                        <a:pt x="72" y="62"/>
                      </a:lnTo>
                      <a:lnTo>
                        <a:pt x="80" y="69"/>
                      </a:lnTo>
                      <a:lnTo>
                        <a:pt x="84" y="73"/>
                      </a:lnTo>
                      <a:lnTo>
                        <a:pt x="84" y="79"/>
                      </a:lnTo>
                      <a:lnTo>
                        <a:pt x="85" y="84"/>
                      </a:lnTo>
                      <a:lnTo>
                        <a:pt x="86" y="90"/>
                      </a:lnTo>
                      <a:lnTo>
                        <a:pt x="86" y="95"/>
                      </a:lnTo>
                      <a:lnTo>
                        <a:pt x="86" y="100"/>
                      </a:lnTo>
                      <a:lnTo>
                        <a:pt x="84" y="107"/>
                      </a:lnTo>
                      <a:lnTo>
                        <a:pt x="81" y="114"/>
                      </a:lnTo>
                      <a:lnTo>
                        <a:pt x="75" y="12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599" name="Freeform 63">
                  <a:extLst>
                    <a:ext uri="{FF2B5EF4-FFF2-40B4-BE49-F238E27FC236}">
                      <a16:creationId xmlns:a16="http://schemas.microsoft.com/office/drawing/2014/main" id="{489FB6EB-D0EB-A7EB-63B8-03AF07146BD8}"/>
                    </a:ext>
                  </a:extLst>
                </p:cNvPr>
                <p:cNvSpPr>
                  <a:spLocks/>
                </p:cNvSpPr>
                <p:nvPr/>
              </p:nvSpPr>
              <p:spPr bwMode="auto">
                <a:xfrm>
                  <a:off x="3956" y="1651"/>
                  <a:ext cx="25" cy="65"/>
                </a:xfrm>
                <a:custGeom>
                  <a:avLst/>
                  <a:gdLst>
                    <a:gd name="T0" fmla="*/ 0 w 75"/>
                    <a:gd name="T1" fmla="*/ 1 h 130"/>
                    <a:gd name="T2" fmla="*/ 0 w 75"/>
                    <a:gd name="T3" fmla="*/ 1 h 130"/>
                    <a:gd name="T4" fmla="*/ 0 w 75"/>
                    <a:gd name="T5" fmla="*/ 1 h 130"/>
                    <a:gd name="T6" fmla="*/ 0 w 75"/>
                    <a:gd name="T7" fmla="*/ 1 h 130"/>
                    <a:gd name="T8" fmla="*/ 0 w 75"/>
                    <a:gd name="T9" fmla="*/ 1 h 130"/>
                    <a:gd name="T10" fmla="*/ 0 w 75"/>
                    <a:gd name="T11" fmla="*/ 1 h 130"/>
                    <a:gd name="T12" fmla="*/ 0 w 75"/>
                    <a:gd name="T13" fmla="*/ 1 h 130"/>
                    <a:gd name="T14" fmla="*/ 0 w 75"/>
                    <a:gd name="T15" fmla="*/ 1 h 130"/>
                    <a:gd name="T16" fmla="*/ 0 w 75"/>
                    <a:gd name="T17" fmla="*/ 1 h 130"/>
                    <a:gd name="T18" fmla="*/ 0 w 75"/>
                    <a:gd name="T19" fmla="*/ 1 h 130"/>
                    <a:gd name="T20" fmla="*/ 0 w 75"/>
                    <a:gd name="T21" fmla="*/ 0 h 130"/>
                    <a:gd name="T22" fmla="*/ 0 w 75"/>
                    <a:gd name="T23" fmla="*/ 1 h 130"/>
                    <a:gd name="T24" fmla="*/ 0 w 75"/>
                    <a:gd name="T25" fmla="*/ 1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
                    <a:gd name="T40" fmla="*/ 0 h 130"/>
                    <a:gd name="T41" fmla="*/ 75 w 75"/>
                    <a:gd name="T42" fmla="*/ 130 h 1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 h="130">
                      <a:moveTo>
                        <a:pt x="28" y="130"/>
                      </a:moveTo>
                      <a:lnTo>
                        <a:pt x="28" y="49"/>
                      </a:lnTo>
                      <a:lnTo>
                        <a:pt x="25" y="48"/>
                      </a:lnTo>
                      <a:lnTo>
                        <a:pt x="20" y="43"/>
                      </a:lnTo>
                      <a:lnTo>
                        <a:pt x="16" y="38"/>
                      </a:lnTo>
                      <a:lnTo>
                        <a:pt x="11" y="31"/>
                      </a:lnTo>
                      <a:lnTo>
                        <a:pt x="7" y="23"/>
                      </a:lnTo>
                      <a:lnTo>
                        <a:pt x="3" y="15"/>
                      </a:lnTo>
                      <a:lnTo>
                        <a:pt x="1" y="7"/>
                      </a:lnTo>
                      <a:lnTo>
                        <a:pt x="0" y="0"/>
                      </a:lnTo>
                      <a:lnTo>
                        <a:pt x="75" y="57"/>
                      </a:lnTo>
                      <a:lnTo>
                        <a:pt x="75" y="81"/>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00" name="Freeform 64">
                  <a:extLst>
                    <a:ext uri="{FF2B5EF4-FFF2-40B4-BE49-F238E27FC236}">
                      <a16:creationId xmlns:a16="http://schemas.microsoft.com/office/drawing/2014/main" id="{D269AAE2-F630-0CB2-53E2-DFC015154DAD}"/>
                    </a:ext>
                  </a:extLst>
                </p:cNvPr>
                <p:cNvSpPr>
                  <a:spLocks/>
                </p:cNvSpPr>
                <p:nvPr/>
              </p:nvSpPr>
              <p:spPr bwMode="auto">
                <a:xfrm>
                  <a:off x="3987" y="1761"/>
                  <a:ext cx="13" cy="86"/>
                </a:xfrm>
                <a:custGeom>
                  <a:avLst/>
                  <a:gdLst>
                    <a:gd name="T0" fmla="*/ 0 w 39"/>
                    <a:gd name="T1" fmla="*/ 1 h 172"/>
                    <a:gd name="T2" fmla="*/ 0 w 39"/>
                    <a:gd name="T3" fmla="*/ 1 h 172"/>
                    <a:gd name="T4" fmla="*/ 0 w 39"/>
                    <a:gd name="T5" fmla="*/ 1 h 172"/>
                    <a:gd name="T6" fmla="*/ 0 w 39"/>
                    <a:gd name="T7" fmla="*/ 1 h 172"/>
                    <a:gd name="T8" fmla="*/ 0 w 39"/>
                    <a:gd name="T9" fmla="*/ 1 h 172"/>
                    <a:gd name="T10" fmla="*/ 0 w 39"/>
                    <a:gd name="T11" fmla="*/ 1 h 172"/>
                    <a:gd name="T12" fmla="*/ 0 w 39"/>
                    <a:gd name="T13" fmla="*/ 1 h 172"/>
                    <a:gd name="T14" fmla="*/ 0 w 39"/>
                    <a:gd name="T15" fmla="*/ 1 h 172"/>
                    <a:gd name="T16" fmla="*/ 0 w 39"/>
                    <a:gd name="T17" fmla="*/ 1 h 172"/>
                    <a:gd name="T18" fmla="*/ 0 w 39"/>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
                    <a:gd name="T31" fmla="*/ 0 h 172"/>
                    <a:gd name="T32" fmla="*/ 39 w 39"/>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 h="172">
                      <a:moveTo>
                        <a:pt x="38" y="172"/>
                      </a:moveTo>
                      <a:lnTo>
                        <a:pt x="38" y="172"/>
                      </a:lnTo>
                      <a:lnTo>
                        <a:pt x="39" y="148"/>
                      </a:lnTo>
                      <a:lnTo>
                        <a:pt x="36" y="127"/>
                      </a:lnTo>
                      <a:lnTo>
                        <a:pt x="30" y="106"/>
                      </a:lnTo>
                      <a:lnTo>
                        <a:pt x="22" y="86"/>
                      </a:lnTo>
                      <a:lnTo>
                        <a:pt x="15" y="66"/>
                      </a:lnTo>
                      <a:lnTo>
                        <a:pt x="7" y="45"/>
                      </a:lnTo>
                      <a:lnTo>
                        <a:pt x="2" y="24"/>
                      </a:lnTo>
                      <a:lnTo>
                        <a:pt x="0"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01" name="Freeform 65">
                  <a:extLst>
                    <a:ext uri="{FF2B5EF4-FFF2-40B4-BE49-F238E27FC236}">
                      <a16:creationId xmlns:a16="http://schemas.microsoft.com/office/drawing/2014/main" id="{BD119D41-552E-0D10-B4DC-7E7A1FB3CA12}"/>
                    </a:ext>
                  </a:extLst>
                </p:cNvPr>
                <p:cNvSpPr>
                  <a:spLocks/>
                </p:cNvSpPr>
                <p:nvPr/>
              </p:nvSpPr>
              <p:spPr bwMode="auto">
                <a:xfrm>
                  <a:off x="4021" y="1602"/>
                  <a:ext cx="112" cy="253"/>
                </a:xfrm>
                <a:custGeom>
                  <a:avLst/>
                  <a:gdLst>
                    <a:gd name="T0" fmla="*/ 0 w 335"/>
                    <a:gd name="T1" fmla="*/ 1 h 506"/>
                    <a:gd name="T2" fmla="*/ 0 w 335"/>
                    <a:gd name="T3" fmla="*/ 1 h 506"/>
                    <a:gd name="T4" fmla="*/ 0 w 335"/>
                    <a:gd name="T5" fmla="*/ 1 h 506"/>
                    <a:gd name="T6" fmla="*/ 0 w 335"/>
                    <a:gd name="T7" fmla="*/ 1 h 506"/>
                    <a:gd name="T8" fmla="*/ 0 w 335"/>
                    <a:gd name="T9" fmla="*/ 1 h 506"/>
                    <a:gd name="T10" fmla="*/ 0 w 335"/>
                    <a:gd name="T11" fmla="*/ 1 h 506"/>
                    <a:gd name="T12" fmla="*/ 0 w 335"/>
                    <a:gd name="T13" fmla="*/ 1 h 506"/>
                    <a:gd name="T14" fmla="*/ 0 w 335"/>
                    <a:gd name="T15" fmla="*/ 1 h 506"/>
                    <a:gd name="T16" fmla="*/ 0 w 335"/>
                    <a:gd name="T17" fmla="*/ 1 h 506"/>
                    <a:gd name="T18" fmla="*/ 0 w 335"/>
                    <a:gd name="T19" fmla="*/ 1 h 506"/>
                    <a:gd name="T20" fmla="*/ 0 w 335"/>
                    <a:gd name="T21" fmla="*/ 1 h 506"/>
                    <a:gd name="T22" fmla="*/ 0 w 335"/>
                    <a:gd name="T23" fmla="*/ 1 h 506"/>
                    <a:gd name="T24" fmla="*/ 0 w 335"/>
                    <a:gd name="T25" fmla="*/ 1 h 506"/>
                    <a:gd name="T26" fmla="*/ 0 w 335"/>
                    <a:gd name="T27" fmla="*/ 1 h 506"/>
                    <a:gd name="T28" fmla="*/ 0 w 335"/>
                    <a:gd name="T29" fmla="*/ 1 h 506"/>
                    <a:gd name="T30" fmla="*/ 0 w 335"/>
                    <a:gd name="T31" fmla="*/ 1 h 506"/>
                    <a:gd name="T32" fmla="*/ 0 w 335"/>
                    <a:gd name="T33" fmla="*/ 1 h 506"/>
                    <a:gd name="T34" fmla="*/ 0 w 335"/>
                    <a:gd name="T35" fmla="*/ 1 h 506"/>
                    <a:gd name="T36" fmla="*/ 0 w 335"/>
                    <a:gd name="T37" fmla="*/ 1 h 506"/>
                    <a:gd name="T38" fmla="*/ 0 w 335"/>
                    <a:gd name="T39" fmla="*/ 1 h 506"/>
                    <a:gd name="T40" fmla="*/ 0 w 335"/>
                    <a:gd name="T41" fmla="*/ 1 h 506"/>
                    <a:gd name="T42" fmla="*/ 0 w 335"/>
                    <a:gd name="T43" fmla="*/ 1 h 506"/>
                    <a:gd name="T44" fmla="*/ 0 w 335"/>
                    <a:gd name="T45" fmla="*/ 1 h 506"/>
                    <a:gd name="T46" fmla="*/ 0 w 335"/>
                    <a:gd name="T47" fmla="*/ 1 h 506"/>
                    <a:gd name="T48" fmla="*/ 0 w 335"/>
                    <a:gd name="T49" fmla="*/ 1 h 506"/>
                    <a:gd name="T50" fmla="*/ 0 w 335"/>
                    <a:gd name="T51" fmla="*/ 1 h 506"/>
                    <a:gd name="T52" fmla="*/ 0 w 335"/>
                    <a:gd name="T53" fmla="*/ 0 h 506"/>
                    <a:gd name="T54" fmla="*/ 0 w 335"/>
                    <a:gd name="T55" fmla="*/ 0 h 506"/>
                    <a:gd name="T56" fmla="*/ 0 w 335"/>
                    <a:gd name="T57" fmla="*/ 1 h 506"/>
                    <a:gd name="T58" fmla="*/ 0 w 335"/>
                    <a:gd name="T59" fmla="*/ 1 h 506"/>
                    <a:gd name="T60" fmla="*/ 0 w 335"/>
                    <a:gd name="T61" fmla="*/ 1 h 506"/>
                    <a:gd name="T62" fmla="*/ 0 w 335"/>
                    <a:gd name="T63" fmla="*/ 1 h 506"/>
                    <a:gd name="T64" fmla="*/ 0 w 335"/>
                    <a:gd name="T65" fmla="*/ 1 h 506"/>
                    <a:gd name="T66" fmla="*/ 0 w 335"/>
                    <a:gd name="T67" fmla="*/ 1 h 506"/>
                    <a:gd name="T68" fmla="*/ 0 w 335"/>
                    <a:gd name="T69" fmla="*/ 1 h 506"/>
                    <a:gd name="T70" fmla="*/ 0 w 335"/>
                    <a:gd name="T71" fmla="*/ 1 h 506"/>
                    <a:gd name="T72" fmla="*/ 0 w 335"/>
                    <a:gd name="T73" fmla="*/ 1 h 506"/>
                    <a:gd name="T74" fmla="*/ 0 w 335"/>
                    <a:gd name="T75" fmla="*/ 1 h 506"/>
                    <a:gd name="T76" fmla="*/ 0 w 335"/>
                    <a:gd name="T77" fmla="*/ 1 h 506"/>
                    <a:gd name="T78" fmla="*/ 0 w 335"/>
                    <a:gd name="T79" fmla="*/ 1 h 506"/>
                    <a:gd name="T80" fmla="*/ 0 w 335"/>
                    <a:gd name="T81" fmla="*/ 1 h 506"/>
                    <a:gd name="T82" fmla="*/ 0 w 335"/>
                    <a:gd name="T83" fmla="*/ 1 h 506"/>
                    <a:gd name="T84" fmla="*/ 0 w 335"/>
                    <a:gd name="T85" fmla="*/ 1 h 506"/>
                    <a:gd name="T86" fmla="*/ 0 w 335"/>
                    <a:gd name="T87" fmla="*/ 1 h 506"/>
                    <a:gd name="T88" fmla="*/ 0 w 335"/>
                    <a:gd name="T89" fmla="*/ 1 h 506"/>
                    <a:gd name="T90" fmla="*/ 0 w 335"/>
                    <a:gd name="T91" fmla="*/ 1 h 506"/>
                    <a:gd name="T92" fmla="*/ 0 w 335"/>
                    <a:gd name="T93" fmla="*/ 1 h 506"/>
                    <a:gd name="T94" fmla="*/ 0 w 335"/>
                    <a:gd name="T95" fmla="*/ 1 h 506"/>
                    <a:gd name="T96" fmla="*/ 0 w 335"/>
                    <a:gd name="T97" fmla="*/ 1 h 506"/>
                    <a:gd name="T98" fmla="*/ 0 w 335"/>
                    <a:gd name="T99" fmla="*/ 1 h 506"/>
                    <a:gd name="T100" fmla="*/ 0 w 335"/>
                    <a:gd name="T101" fmla="*/ 1 h 506"/>
                    <a:gd name="T102" fmla="*/ 0 w 335"/>
                    <a:gd name="T103" fmla="*/ 1 h 506"/>
                    <a:gd name="T104" fmla="*/ 0 w 335"/>
                    <a:gd name="T105" fmla="*/ 1 h 506"/>
                    <a:gd name="T106" fmla="*/ 0 w 335"/>
                    <a:gd name="T107" fmla="*/ 1 h 506"/>
                    <a:gd name="T108" fmla="*/ 0 w 335"/>
                    <a:gd name="T109" fmla="*/ 1 h 506"/>
                    <a:gd name="T110" fmla="*/ 0 w 335"/>
                    <a:gd name="T111" fmla="*/ 1 h 506"/>
                    <a:gd name="T112" fmla="*/ 0 w 335"/>
                    <a:gd name="T113" fmla="*/ 1 h 506"/>
                    <a:gd name="T114" fmla="*/ 0 w 335"/>
                    <a:gd name="T115" fmla="*/ 1 h 506"/>
                    <a:gd name="T116" fmla="*/ 0 w 335"/>
                    <a:gd name="T117" fmla="*/ 1 h 506"/>
                    <a:gd name="T118" fmla="*/ 0 w 335"/>
                    <a:gd name="T119" fmla="*/ 1 h 506"/>
                    <a:gd name="T120" fmla="*/ 0 w 335"/>
                    <a:gd name="T121" fmla="*/ 1 h 506"/>
                    <a:gd name="T122" fmla="*/ 0 w 335"/>
                    <a:gd name="T123" fmla="*/ 1 h 5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35"/>
                    <a:gd name="T187" fmla="*/ 0 h 506"/>
                    <a:gd name="T188" fmla="*/ 335 w 335"/>
                    <a:gd name="T189" fmla="*/ 506 h 5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35" h="506">
                      <a:moveTo>
                        <a:pt x="0" y="506"/>
                      </a:moveTo>
                      <a:lnTo>
                        <a:pt x="0" y="506"/>
                      </a:lnTo>
                      <a:lnTo>
                        <a:pt x="6" y="475"/>
                      </a:lnTo>
                      <a:lnTo>
                        <a:pt x="12" y="445"/>
                      </a:lnTo>
                      <a:lnTo>
                        <a:pt x="21" y="413"/>
                      </a:lnTo>
                      <a:lnTo>
                        <a:pt x="30" y="382"/>
                      </a:lnTo>
                      <a:lnTo>
                        <a:pt x="42" y="351"/>
                      </a:lnTo>
                      <a:lnTo>
                        <a:pt x="54" y="321"/>
                      </a:lnTo>
                      <a:lnTo>
                        <a:pt x="67" y="291"/>
                      </a:lnTo>
                      <a:lnTo>
                        <a:pt x="83" y="261"/>
                      </a:lnTo>
                      <a:lnTo>
                        <a:pt x="100" y="233"/>
                      </a:lnTo>
                      <a:lnTo>
                        <a:pt x="119" y="205"/>
                      </a:lnTo>
                      <a:lnTo>
                        <a:pt x="139" y="179"/>
                      </a:lnTo>
                      <a:lnTo>
                        <a:pt x="162" y="153"/>
                      </a:lnTo>
                      <a:lnTo>
                        <a:pt x="186" y="129"/>
                      </a:lnTo>
                      <a:lnTo>
                        <a:pt x="213" y="106"/>
                      </a:lnTo>
                      <a:lnTo>
                        <a:pt x="241" y="85"/>
                      </a:lnTo>
                      <a:lnTo>
                        <a:pt x="271" y="65"/>
                      </a:lnTo>
                      <a:lnTo>
                        <a:pt x="274" y="57"/>
                      </a:lnTo>
                      <a:lnTo>
                        <a:pt x="280" y="48"/>
                      </a:lnTo>
                      <a:lnTo>
                        <a:pt x="289" y="37"/>
                      </a:lnTo>
                      <a:lnTo>
                        <a:pt x="300" y="26"/>
                      </a:lnTo>
                      <a:lnTo>
                        <a:pt x="311" y="16"/>
                      </a:lnTo>
                      <a:lnTo>
                        <a:pt x="322" y="8"/>
                      </a:lnTo>
                      <a:lnTo>
                        <a:pt x="330" y="2"/>
                      </a:lnTo>
                      <a:lnTo>
                        <a:pt x="335" y="0"/>
                      </a:lnTo>
                      <a:lnTo>
                        <a:pt x="333" y="19"/>
                      </a:lnTo>
                      <a:lnTo>
                        <a:pt x="326" y="39"/>
                      </a:lnTo>
                      <a:lnTo>
                        <a:pt x="316" y="62"/>
                      </a:lnTo>
                      <a:lnTo>
                        <a:pt x="303" y="83"/>
                      </a:lnTo>
                      <a:lnTo>
                        <a:pt x="288" y="104"/>
                      </a:lnTo>
                      <a:lnTo>
                        <a:pt x="274" y="123"/>
                      </a:lnTo>
                      <a:lnTo>
                        <a:pt x="258" y="141"/>
                      </a:lnTo>
                      <a:lnTo>
                        <a:pt x="243" y="155"/>
                      </a:lnTo>
                      <a:lnTo>
                        <a:pt x="231" y="165"/>
                      </a:lnTo>
                      <a:lnTo>
                        <a:pt x="218" y="176"/>
                      </a:lnTo>
                      <a:lnTo>
                        <a:pt x="203" y="187"/>
                      </a:lnTo>
                      <a:lnTo>
                        <a:pt x="190" y="198"/>
                      </a:lnTo>
                      <a:lnTo>
                        <a:pt x="175" y="209"/>
                      </a:lnTo>
                      <a:lnTo>
                        <a:pt x="160" y="221"/>
                      </a:lnTo>
                      <a:lnTo>
                        <a:pt x="146" y="232"/>
                      </a:lnTo>
                      <a:lnTo>
                        <a:pt x="131" y="243"/>
                      </a:lnTo>
                      <a:lnTo>
                        <a:pt x="118" y="256"/>
                      </a:lnTo>
                      <a:lnTo>
                        <a:pt x="104" y="268"/>
                      </a:lnTo>
                      <a:lnTo>
                        <a:pt x="92" y="281"/>
                      </a:lnTo>
                      <a:lnTo>
                        <a:pt x="81" y="294"/>
                      </a:lnTo>
                      <a:lnTo>
                        <a:pt x="70" y="308"/>
                      </a:lnTo>
                      <a:lnTo>
                        <a:pt x="61" y="321"/>
                      </a:lnTo>
                      <a:lnTo>
                        <a:pt x="53" y="336"/>
                      </a:lnTo>
                      <a:lnTo>
                        <a:pt x="47" y="351"/>
                      </a:lnTo>
                      <a:lnTo>
                        <a:pt x="45" y="370"/>
                      </a:lnTo>
                      <a:lnTo>
                        <a:pt x="47" y="396"/>
                      </a:lnTo>
                      <a:lnTo>
                        <a:pt x="52" y="424"/>
                      </a:lnTo>
                      <a:lnTo>
                        <a:pt x="57" y="453"/>
                      </a:lnTo>
                      <a:lnTo>
                        <a:pt x="64" y="477"/>
                      </a:lnTo>
                      <a:lnTo>
                        <a:pt x="70" y="495"/>
                      </a:lnTo>
                      <a:lnTo>
                        <a:pt x="74" y="503"/>
                      </a:lnTo>
                      <a:lnTo>
                        <a:pt x="75" y="49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02" name="Freeform 66">
                  <a:extLst>
                    <a:ext uri="{FF2B5EF4-FFF2-40B4-BE49-F238E27FC236}">
                      <a16:creationId xmlns:a16="http://schemas.microsoft.com/office/drawing/2014/main" id="{C52CB511-2F82-F833-033B-46F5B6C87B8A}"/>
                    </a:ext>
                  </a:extLst>
                </p:cNvPr>
                <p:cNvSpPr>
                  <a:spLocks/>
                </p:cNvSpPr>
                <p:nvPr/>
              </p:nvSpPr>
              <p:spPr bwMode="auto">
                <a:xfrm>
                  <a:off x="4021" y="1585"/>
                  <a:ext cx="26" cy="168"/>
                </a:xfrm>
                <a:custGeom>
                  <a:avLst/>
                  <a:gdLst>
                    <a:gd name="T0" fmla="*/ 0 w 79"/>
                    <a:gd name="T1" fmla="*/ 1 h 335"/>
                    <a:gd name="T2" fmla="*/ 0 w 79"/>
                    <a:gd name="T3" fmla="*/ 1 h 335"/>
                    <a:gd name="T4" fmla="*/ 0 w 79"/>
                    <a:gd name="T5" fmla="*/ 1 h 335"/>
                    <a:gd name="T6" fmla="*/ 0 w 79"/>
                    <a:gd name="T7" fmla="*/ 1 h 335"/>
                    <a:gd name="T8" fmla="*/ 0 w 79"/>
                    <a:gd name="T9" fmla="*/ 1 h 335"/>
                    <a:gd name="T10" fmla="*/ 0 w 79"/>
                    <a:gd name="T11" fmla="*/ 1 h 335"/>
                    <a:gd name="T12" fmla="*/ 0 w 79"/>
                    <a:gd name="T13" fmla="*/ 1 h 335"/>
                    <a:gd name="T14" fmla="*/ 0 w 79"/>
                    <a:gd name="T15" fmla="*/ 1 h 335"/>
                    <a:gd name="T16" fmla="*/ 0 w 79"/>
                    <a:gd name="T17" fmla="*/ 1 h 335"/>
                    <a:gd name="T18" fmla="*/ 0 w 79"/>
                    <a:gd name="T19" fmla="*/ 1 h 335"/>
                    <a:gd name="T20" fmla="*/ 0 w 79"/>
                    <a:gd name="T21" fmla="*/ 1 h 335"/>
                    <a:gd name="T22" fmla="*/ 0 w 79"/>
                    <a:gd name="T23" fmla="*/ 1 h 335"/>
                    <a:gd name="T24" fmla="*/ 0 w 79"/>
                    <a:gd name="T25" fmla="*/ 1 h 335"/>
                    <a:gd name="T26" fmla="*/ 0 w 79"/>
                    <a:gd name="T27" fmla="*/ 1 h 335"/>
                    <a:gd name="T28" fmla="*/ 0 w 79"/>
                    <a:gd name="T29" fmla="*/ 1 h 335"/>
                    <a:gd name="T30" fmla="*/ 0 w 79"/>
                    <a:gd name="T31" fmla="*/ 1 h 335"/>
                    <a:gd name="T32" fmla="*/ 0 w 79"/>
                    <a:gd name="T33" fmla="*/ 1 h 335"/>
                    <a:gd name="T34" fmla="*/ 0 w 79"/>
                    <a:gd name="T35" fmla="*/ 0 h 335"/>
                    <a:gd name="T36" fmla="*/ 0 w 79"/>
                    <a:gd name="T37" fmla="*/ 0 h 335"/>
                    <a:gd name="T38" fmla="*/ 0 w 79"/>
                    <a:gd name="T39" fmla="*/ 1 h 335"/>
                    <a:gd name="T40" fmla="*/ 0 w 79"/>
                    <a:gd name="T41" fmla="*/ 1 h 335"/>
                    <a:gd name="T42" fmla="*/ 0 w 79"/>
                    <a:gd name="T43" fmla="*/ 1 h 335"/>
                    <a:gd name="T44" fmla="*/ 0 w 79"/>
                    <a:gd name="T45" fmla="*/ 1 h 335"/>
                    <a:gd name="T46" fmla="*/ 0 w 79"/>
                    <a:gd name="T47" fmla="*/ 1 h 335"/>
                    <a:gd name="T48" fmla="*/ 0 w 79"/>
                    <a:gd name="T49" fmla="*/ 1 h 335"/>
                    <a:gd name="T50" fmla="*/ 0 w 79"/>
                    <a:gd name="T51" fmla="*/ 1 h 335"/>
                    <a:gd name="T52" fmla="*/ 0 w 79"/>
                    <a:gd name="T53" fmla="*/ 1 h 335"/>
                    <a:gd name="T54" fmla="*/ 0 w 79"/>
                    <a:gd name="T55" fmla="*/ 1 h 335"/>
                    <a:gd name="T56" fmla="*/ 0 w 79"/>
                    <a:gd name="T57" fmla="*/ 1 h 335"/>
                    <a:gd name="T58" fmla="*/ 0 w 79"/>
                    <a:gd name="T59" fmla="*/ 1 h 335"/>
                    <a:gd name="T60" fmla="*/ 0 w 79"/>
                    <a:gd name="T61" fmla="*/ 1 h 335"/>
                    <a:gd name="T62" fmla="*/ 0 w 79"/>
                    <a:gd name="T63" fmla="*/ 1 h 335"/>
                    <a:gd name="T64" fmla="*/ 0 w 79"/>
                    <a:gd name="T65" fmla="*/ 1 h 335"/>
                    <a:gd name="T66" fmla="*/ 0 w 79"/>
                    <a:gd name="T67" fmla="*/ 1 h 335"/>
                    <a:gd name="T68" fmla="*/ 0 w 79"/>
                    <a:gd name="T69" fmla="*/ 1 h 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9"/>
                    <a:gd name="T106" fmla="*/ 0 h 335"/>
                    <a:gd name="T107" fmla="*/ 79 w 79"/>
                    <a:gd name="T108" fmla="*/ 335 h 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9" h="335">
                      <a:moveTo>
                        <a:pt x="66" y="335"/>
                      </a:moveTo>
                      <a:lnTo>
                        <a:pt x="66" y="335"/>
                      </a:lnTo>
                      <a:lnTo>
                        <a:pt x="67" y="316"/>
                      </a:lnTo>
                      <a:lnTo>
                        <a:pt x="68" y="294"/>
                      </a:lnTo>
                      <a:lnTo>
                        <a:pt x="71" y="272"/>
                      </a:lnTo>
                      <a:lnTo>
                        <a:pt x="73" y="248"/>
                      </a:lnTo>
                      <a:lnTo>
                        <a:pt x="75" y="223"/>
                      </a:lnTo>
                      <a:lnTo>
                        <a:pt x="77" y="198"/>
                      </a:lnTo>
                      <a:lnTo>
                        <a:pt x="79" y="173"/>
                      </a:lnTo>
                      <a:lnTo>
                        <a:pt x="79" y="148"/>
                      </a:lnTo>
                      <a:lnTo>
                        <a:pt x="77" y="124"/>
                      </a:lnTo>
                      <a:lnTo>
                        <a:pt x="74" y="102"/>
                      </a:lnTo>
                      <a:lnTo>
                        <a:pt x="70" y="79"/>
                      </a:lnTo>
                      <a:lnTo>
                        <a:pt x="62" y="59"/>
                      </a:lnTo>
                      <a:lnTo>
                        <a:pt x="52" y="41"/>
                      </a:lnTo>
                      <a:lnTo>
                        <a:pt x="38" y="24"/>
                      </a:lnTo>
                      <a:lnTo>
                        <a:pt x="20" y="10"/>
                      </a:lnTo>
                      <a:lnTo>
                        <a:pt x="0" y="0"/>
                      </a:lnTo>
                      <a:lnTo>
                        <a:pt x="1" y="20"/>
                      </a:lnTo>
                      <a:lnTo>
                        <a:pt x="2" y="41"/>
                      </a:lnTo>
                      <a:lnTo>
                        <a:pt x="6" y="61"/>
                      </a:lnTo>
                      <a:lnTo>
                        <a:pt x="9" y="82"/>
                      </a:lnTo>
                      <a:lnTo>
                        <a:pt x="14" y="103"/>
                      </a:lnTo>
                      <a:lnTo>
                        <a:pt x="18" y="124"/>
                      </a:lnTo>
                      <a:lnTo>
                        <a:pt x="24" y="146"/>
                      </a:lnTo>
                      <a:lnTo>
                        <a:pt x="29" y="167"/>
                      </a:lnTo>
                      <a:lnTo>
                        <a:pt x="35" y="189"/>
                      </a:lnTo>
                      <a:lnTo>
                        <a:pt x="40" y="210"/>
                      </a:lnTo>
                      <a:lnTo>
                        <a:pt x="46" y="232"/>
                      </a:lnTo>
                      <a:lnTo>
                        <a:pt x="52" y="252"/>
                      </a:lnTo>
                      <a:lnTo>
                        <a:pt x="56" y="274"/>
                      </a:lnTo>
                      <a:lnTo>
                        <a:pt x="61" y="294"/>
                      </a:lnTo>
                      <a:lnTo>
                        <a:pt x="64" y="315"/>
                      </a:lnTo>
                      <a:lnTo>
                        <a:pt x="66" y="33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03" name="Freeform 67">
                  <a:extLst>
                    <a:ext uri="{FF2B5EF4-FFF2-40B4-BE49-F238E27FC236}">
                      <a16:creationId xmlns:a16="http://schemas.microsoft.com/office/drawing/2014/main" id="{95B805FB-84F9-6CEA-A61E-99FFAECF36C5}"/>
                    </a:ext>
                  </a:extLst>
                </p:cNvPr>
                <p:cNvSpPr>
                  <a:spLocks/>
                </p:cNvSpPr>
                <p:nvPr/>
              </p:nvSpPr>
              <p:spPr bwMode="auto">
                <a:xfrm>
                  <a:off x="4005" y="1720"/>
                  <a:ext cx="19" cy="107"/>
                </a:xfrm>
                <a:custGeom>
                  <a:avLst/>
                  <a:gdLst>
                    <a:gd name="T0" fmla="*/ 0 w 56"/>
                    <a:gd name="T1" fmla="*/ 0 h 213"/>
                    <a:gd name="T2" fmla="*/ 0 w 56"/>
                    <a:gd name="T3" fmla="*/ 0 h 213"/>
                    <a:gd name="T4" fmla="*/ 0 w 56"/>
                    <a:gd name="T5" fmla="*/ 1 h 213"/>
                    <a:gd name="T6" fmla="*/ 0 w 56"/>
                    <a:gd name="T7" fmla="*/ 1 h 213"/>
                    <a:gd name="T8" fmla="*/ 0 w 56"/>
                    <a:gd name="T9" fmla="*/ 1 h 213"/>
                    <a:gd name="T10" fmla="*/ 0 w 56"/>
                    <a:gd name="T11" fmla="*/ 1 h 213"/>
                    <a:gd name="T12" fmla="*/ 0 w 56"/>
                    <a:gd name="T13" fmla="*/ 1 h 213"/>
                    <a:gd name="T14" fmla="*/ 0 w 56"/>
                    <a:gd name="T15" fmla="*/ 1 h 213"/>
                    <a:gd name="T16" fmla="*/ 0 w 56"/>
                    <a:gd name="T17" fmla="*/ 1 h 213"/>
                    <a:gd name="T18" fmla="*/ 0 w 56"/>
                    <a:gd name="T19" fmla="*/ 1 h 213"/>
                    <a:gd name="T20" fmla="*/ 0 w 56"/>
                    <a:gd name="T21" fmla="*/ 1 h 213"/>
                    <a:gd name="T22" fmla="*/ 0 w 56"/>
                    <a:gd name="T23" fmla="*/ 1 h 213"/>
                    <a:gd name="T24" fmla="*/ 0 w 56"/>
                    <a:gd name="T25" fmla="*/ 1 h 213"/>
                    <a:gd name="T26" fmla="*/ 0 w 56"/>
                    <a:gd name="T27" fmla="*/ 1 h 213"/>
                    <a:gd name="T28" fmla="*/ 0 w 56"/>
                    <a:gd name="T29" fmla="*/ 1 h 213"/>
                    <a:gd name="T30" fmla="*/ 0 w 56"/>
                    <a:gd name="T31" fmla="*/ 1 h 213"/>
                    <a:gd name="T32" fmla="*/ 0 w 56"/>
                    <a:gd name="T33" fmla="*/ 1 h 213"/>
                    <a:gd name="T34" fmla="*/ 0 w 56"/>
                    <a:gd name="T35" fmla="*/ 1 h 213"/>
                    <a:gd name="T36" fmla="*/ 0 w 56"/>
                    <a:gd name="T37" fmla="*/ 1 h 213"/>
                    <a:gd name="T38" fmla="*/ 0 w 56"/>
                    <a:gd name="T39" fmla="*/ 1 h 213"/>
                    <a:gd name="T40" fmla="*/ 0 w 56"/>
                    <a:gd name="T41" fmla="*/ 1 h 213"/>
                    <a:gd name="T42" fmla="*/ 0 w 56"/>
                    <a:gd name="T43" fmla="*/ 1 h 213"/>
                    <a:gd name="T44" fmla="*/ 0 w 56"/>
                    <a:gd name="T45" fmla="*/ 1 h 2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6"/>
                    <a:gd name="T70" fmla="*/ 0 h 213"/>
                    <a:gd name="T71" fmla="*/ 56 w 56"/>
                    <a:gd name="T72" fmla="*/ 213 h 2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6" h="213">
                      <a:moveTo>
                        <a:pt x="56" y="0"/>
                      </a:moveTo>
                      <a:lnTo>
                        <a:pt x="56" y="0"/>
                      </a:lnTo>
                      <a:lnTo>
                        <a:pt x="56" y="14"/>
                      </a:lnTo>
                      <a:lnTo>
                        <a:pt x="54" y="28"/>
                      </a:lnTo>
                      <a:lnTo>
                        <a:pt x="52" y="41"/>
                      </a:lnTo>
                      <a:lnTo>
                        <a:pt x="49" y="55"/>
                      </a:lnTo>
                      <a:lnTo>
                        <a:pt x="45" y="67"/>
                      </a:lnTo>
                      <a:lnTo>
                        <a:pt x="42" y="81"/>
                      </a:lnTo>
                      <a:lnTo>
                        <a:pt x="37" y="93"/>
                      </a:lnTo>
                      <a:lnTo>
                        <a:pt x="34" y="107"/>
                      </a:lnTo>
                      <a:lnTo>
                        <a:pt x="29" y="120"/>
                      </a:lnTo>
                      <a:lnTo>
                        <a:pt x="25" y="133"/>
                      </a:lnTo>
                      <a:lnTo>
                        <a:pt x="21" y="146"/>
                      </a:lnTo>
                      <a:lnTo>
                        <a:pt x="17" y="159"/>
                      </a:lnTo>
                      <a:lnTo>
                        <a:pt x="15" y="173"/>
                      </a:lnTo>
                      <a:lnTo>
                        <a:pt x="12" y="186"/>
                      </a:lnTo>
                      <a:lnTo>
                        <a:pt x="10" y="200"/>
                      </a:lnTo>
                      <a:lnTo>
                        <a:pt x="10" y="213"/>
                      </a:lnTo>
                      <a:lnTo>
                        <a:pt x="9" y="205"/>
                      </a:lnTo>
                      <a:lnTo>
                        <a:pt x="6" y="196"/>
                      </a:lnTo>
                      <a:lnTo>
                        <a:pt x="1" y="187"/>
                      </a:lnTo>
                      <a:lnTo>
                        <a:pt x="0"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04" name="Freeform 68">
                  <a:extLst>
                    <a:ext uri="{FF2B5EF4-FFF2-40B4-BE49-F238E27FC236}">
                      <a16:creationId xmlns:a16="http://schemas.microsoft.com/office/drawing/2014/main" id="{B2ECEB26-E982-6E24-A847-278E89645B24}"/>
                    </a:ext>
                  </a:extLst>
                </p:cNvPr>
                <p:cNvSpPr>
                  <a:spLocks/>
                </p:cNvSpPr>
                <p:nvPr/>
              </p:nvSpPr>
              <p:spPr bwMode="auto">
                <a:xfrm>
                  <a:off x="3956" y="1790"/>
                  <a:ext cx="34" cy="37"/>
                </a:xfrm>
                <a:custGeom>
                  <a:avLst/>
                  <a:gdLst>
                    <a:gd name="T0" fmla="*/ 0 w 103"/>
                    <a:gd name="T1" fmla="*/ 0 h 73"/>
                    <a:gd name="T2" fmla="*/ 0 w 103"/>
                    <a:gd name="T3" fmla="*/ 1 h 73"/>
                    <a:gd name="T4" fmla="*/ 0 w 103"/>
                    <a:gd name="T5" fmla="*/ 1 h 73"/>
                    <a:gd name="T6" fmla="*/ 0 w 103"/>
                    <a:gd name="T7" fmla="*/ 1 h 73"/>
                    <a:gd name="T8" fmla="*/ 0 w 103"/>
                    <a:gd name="T9" fmla="*/ 1 h 73"/>
                    <a:gd name="T10" fmla="*/ 0 w 103"/>
                    <a:gd name="T11" fmla="*/ 1 h 73"/>
                    <a:gd name="T12" fmla="*/ 0 w 103"/>
                    <a:gd name="T13" fmla="*/ 1 h 73"/>
                    <a:gd name="T14" fmla="*/ 0 w 103"/>
                    <a:gd name="T15" fmla="*/ 1 h 73"/>
                    <a:gd name="T16" fmla="*/ 0 w 103"/>
                    <a:gd name="T17" fmla="*/ 1 h 73"/>
                    <a:gd name="T18" fmla="*/ 0 w 103"/>
                    <a:gd name="T19" fmla="*/ 1 h 73"/>
                    <a:gd name="T20" fmla="*/ 0 w 103"/>
                    <a:gd name="T21" fmla="*/ 1 h 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3"/>
                    <a:gd name="T34" fmla="*/ 0 h 73"/>
                    <a:gd name="T35" fmla="*/ 103 w 103"/>
                    <a:gd name="T36" fmla="*/ 73 h 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3" h="73">
                      <a:moveTo>
                        <a:pt x="0" y="0"/>
                      </a:moveTo>
                      <a:lnTo>
                        <a:pt x="19" y="33"/>
                      </a:lnTo>
                      <a:lnTo>
                        <a:pt x="32" y="42"/>
                      </a:lnTo>
                      <a:lnTo>
                        <a:pt x="45" y="52"/>
                      </a:lnTo>
                      <a:lnTo>
                        <a:pt x="57" y="61"/>
                      </a:lnTo>
                      <a:lnTo>
                        <a:pt x="68" y="69"/>
                      </a:lnTo>
                      <a:lnTo>
                        <a:pt x="78" y="73"/>
                      </a:lnTo>
                      <a:lnTo>
                        <a:pt x="87" y="73"/>
                      </a:lnTo>
                      <a:lnTo>
                        <a:pt x="95" y="68"/>
                      </a:lnTo>
                      <a:lnTo>
                        <a:pt x="103" y="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05" name="Freeform 69">
                  <a:extLst>
                    <a:ext uri="{FF2B5EF4-FFF2-40B4-BE49-F238E27FC236}">
                      <a16:creationId xmlns:a16="http://schemas.microsoft.com/office/drawing/2014/main" id="{832A6B3C-CDF2-5134-24B6-40FEDA398944}"/>
                    </a:ext>
                  </a:extLst>
                </p:cNvPr>
                <p:cNvSpPr>
                  <a:spLocks/>
                </p:cNvSpPr>
                <p:nvPr/>
              </p:nvSpPr>
              <p:spPr bwMode="auto">
                <a:xfrm>
                  <a:off x="3847" y="1745"/>
                  <a:ext cx="27" cy="102"/>
                </a:xfrm>
                <a:custGeom>
                  <a:avLst/>
                  <a:gdLst>
                    <a:gd name="T0" fmla="*/ 0 w 82"/>
                    <a:gd name="T1" fmla="*/ 0 h 204"/>
                    <a:gd name="T2" fmla="*/ 0 w 82"/>
                    <a:gd name="T3" fmla="*/ 0 h 204"/>
                    <a:gd name="T4" fmla="*/ 0 w 82"/>
                    <a:gd name="T5" fmla="*/ 1 h 204"/>
                    <a:gd name="T6" fmla="*/ 0 w 82"/>
                    <a:gd name="T7" fmla="*/ 1 h 204"/>
                    <a:gd name="T8" fmla="*/ 0 w 82"/>
                    <a:gd name="T9" fmla="*/ 1 h 204"/>
                    <a:gd name="T10" fmla="*/ 0 w 82"/>
                    <a:gd name="T11" fmla="*/ 1 h 204"/>
                    <a:gd name="T12" fmla="*/ 0 w 82"/>
                    <a:gd name="T13" fmla="*/ 1 h 204"/>
                    <a:gd name="T14" fmla="*/ 0 w 82"/>
                    <a:gd name="T15" fmla="*/ 1 h 204"/>
                    <a:gd name="T16" fmla="*/ 0 w 82"/>
                    <a:gd name="T17" fmla="*/ 1 h 204"/>
                    <a:gd name="T18" fmla="*/ 0 w 82"/>
                    <a:gd name="T19" fmla="*/ 1 h 204"/>
                    <a:gd name="T20" fmla="*/ 0 w 82"/>
                    <a:gd name="T21" fmla="*/ 1 h 204"/>
                    <a:gd name="T22" fmla="*/ 0 w 82"/>
                    <a:gd name="T23" fmla="*/ 1 h 204"/>
                    <a:gd name="T24" fmla="*/ 0 w 82"/>
                    <a:gd name="T25" fmla="*/ 1 h 204"/>
                    <a:gd name="T26" fmla="*/ 0 w 82"/>
                    <a:gd name="T27" fmla="*/ 1 h 204"/>
                    <a:gd name="T28" fmla="*/ 0 w 82"/>
                    <a:gd name="T29" fmla="*/ 1 h 204"/>
                    <a:gd name="T30" fmla="*/ 0 w 82"/>
                    <a:gd name="T31" fmla="*/ 1 h 204"/>
                    <a:gd name="T32" fmla="*/ 0 w 82"/>
                    <a:gd name="T33" fmla="*/ 1 h 204"/>
                    <a:gd name="T34" fmla="*/ 0 w 82"/>
                    <a:gd name="T35" fmla="*/ 1 h 204"/>
                    <a:gd name="T36" fmla="*/ 0 w 82"/>
                    <a:gd name="T37" fmla="*/ 1 h 204"/>
                    <a:gd name="T38" fmla="*/ 0 w 82"/>
                    <a:gd name="T39" fmla="*/ 1 h 204"/>
                    <a:gd name="T40" fmla="*/ 0 w 82"/>
                    <a:gd name="T41" fmla="*/ 1 h 204"/>
                    <a:gd name="T42" fmla="*/ 0 w 82"/>
                    <a:gd name="T43" fmla="*/ 1 h 204"/>
                    <a:gd name="T44" fmla="*/ 0 w 82"/>
                    <a:gd name="T45" fmla="*/ 1 h 204"/>
                    <a:gd name="T46" fmla="*/ 0 w 82"/>
                    <a:gd name="T47" fmla="*/ 1 h 204"/>
                    <a:gd name="T48" fmla="*/ 0 w 82"/>
                    <a:gd name="T49" fmla="*/ 1 h 204"/>
                    <a:gd name="T50" fmla="*/ 0 w 82"/>
                    <a:gd name="T51" fmla="*/ 1 h 204"/>
                    <a:gd name="T52" fmla="*/ 0 w 82"/>
                    <a:gd name="T53" fmla="*/ 1 h 204"/>
                    <a:gd name="T54" fmla="*/ 0 w 82"/>
                    <a:gd name="T55" fmla="*/ 1 h 204"/>
                    <a:gd name="T56" fmla="*/ 0 w 82"/>
                    <a:gd name="T57" fmla="*/ 1 h 204"/>
                    <a:gd name="T58" fmla="*/ 0 w 82"/>
                    <a:gd name="T59" fmla="*/ 1 h 204"/>
                    <a:gd name="T60" fmla="*/ 0 w 82"/>
                    <a:gd name="T61" fmla="*/ 1 h 204"/>
                    <a:gd name="T62" fmla="*/ 0 w 82"/>
                    <a:gd name="T63" fmla="*/ 1 h 204"/>
                    <a:gd name="T64" fmla="*/ 0 w 82"/>
                    <a:gd name="T65" fmla="*/ 1 h 204"/>
                    <a:gd name="T66" fmla="*/ 0 w 82"/>
                    <a:gd name="T67" fmla="*/ 1 h 204"/>
                    <a:gd name="T68" fmla="*/ 0 w 82"/>
                    <a:gd name="T69" fmla="*/ 1 h 204"/>
                    <a:gd name="T70" fmla="*/ 0 w 82"/>
                    <a:gd name="T71" fmla="*/ 1 h 2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204"/>
                    <a:gd name="T110" fmla="*/ 82 w 82"/>
                    <a:gd name="T111" fmla="*/ 204 h 2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204">
                      <a:moveTo>
                        <a:pt x="0" y="0"/>
                      </a:moveTo>
                      <a:lnTo>
                        <a:pt x="0" y="0"/>
                      </a:lnTo>
                      <a:lnTo>
                        <a:pt x="3" y="8"/>
                      </a:lnTo>
                      <a:lnTo>
                        <a:pt x="6" y="18"/>
                      </a:lnTo>
                      <a:lnTo>
                        <a:pt x="9" y="31"/>
                      </a:lnTo>
                      <a:lnTo>
                        <a:pt x="11" y="46"/>
                      </a:lnTo>
                      <a:lnTo>
                        <a:pt x="14" y="61"/>
                      </a:lnTo>
                      <a:lnTo>
                        <a:pt x="17" y="78"/>
                      </a:lnTo>
                      <a:lnTo>
                        <a:pt x="19" y="96"/>
                      </a:lnTo>
                      <a:lnTo>
                        <a:pt x="22" y="113"/>
                      </a:lnTo>
                      <a:lnTo>
                        <a:pt x="26" y="132"/>
                      </a:lnTo>
                      <a:lnTo>
                        <a:pt x="29" y="147"/>
                      </a:lnTo>
                      <a:lnTo>
                        <a:pt x="33" y="163"/>
                      </a:lnTo>
                      <a:lnTo>
                        <a:pt x="38" y="177"/>
                      </a:lnTo>
                      <a:lnTo>
                        <a:pt x="43" y="188"/>
                      </a:lnTo>
                      <a:lnTo>
                        <a:pt x="49" y="196"/>
                      </a:lnTo>
                      <a:lnTo>
                        <a:pt x="57" y="202"/>
                      </a:lnTo>
                      <a:lnTo>
                        <a:pt x="65" y="204"/>
                      </a:lnTo>
                      <a:lnTo>
                        <a:pt x="65" y="192"/>
                      </a:lnTo>
                      <a:lnTo>
                        <a:pt x="66" y="180"/>
                      </a:lnTo>
                      <a:lnTo>
                        <a:pt x="68" y="170"/>
                      </a:lnTo>
                      <a:lnTo>
                        <a:pt x="70" y="159"/>
                      </a:lnTo>
                      <a:lnTo>
                        <a:pt x="71" y="149"/>
                      </a:lnTo>
                      <a:lnTo>
                        <a:pt x="74" y="137"/>
                      </a:lnTo>
                      <a:lnTo>
                        <a:pt x="75" y="126"/>
                      </a:lnTo>
                      <a:lnTo>
                        <a:pt x="75" y="115"/>
                      </a:lnTo>
                      <a:lnTo>
                        <a:pt x="78" y="110"/>
                      </a:lnTo>
                      <a:lnTo>
                        <a:pt x="80" y="103"/>
                      </a:lnTo>
                      <a:lnTo>
                        <a:pt x="82" y="94"/>
                      </a:lnTo>
                      <a:lnTo>
                        <a:pt x="82" y="84"/>
                      </a:lnTo>
                      <a:lnTo>
                        <a:pt x="82" y="74"/>
                      </a:lnTo>
                      <a:lnTo>
                        <a:pt x="80" y="65"/>
                      </a:lnTo>
                      <a:lnTo>
                        <a:pt x="78" y="56"/>
                      </a:lnTo>
                      <a:lnTo>
                        <a:pt x="75" y="4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06" name="Freeform 70">
                  <a:extLst>
                    <a:ext uri="{FF2B5EF4-FFF2-40B4-BE49-F238E27FC236}">
                      <a16:creationId xmlns:a16="http://schemas.microsoft.com/office/drawing/2014/main" id="{64A00F44-9FB5-CB09-E35D-7F8AFC8A2E04}"/>
                    </a:ext>
                  </a:extLst>
                </p:cNvPr>
                <p:cNvSpPr>
                  <a:spLocks/>
                </p:cNvSpPr>
                <p:nvPr/>
              </p:nvSpPr>
              <p:spPr bwMode="auto">
                <a:xfrm>
                  <a:off x="4055" y="1712"/>
                  <a:ext cx="32" cy="139"/>
                </a:xfrm>
                <a:custGeom>
                  <a:avLst/>
                  <a:gdLst>
                    <a:gd name="T0" fmla="*/ 0 w 94"/>
                    <a:gd name="T1" fmla="*/ 1 h 277"/>
                    <a:gd name="T2" fmla="*/ 0 w 94"/>
                    <a:gd name="T3" fmla="*/ 1 h 277"/>
                    <a:gd name="T4" fmla="*/ 0 w 94"/>
                    <a:gd name="T5" fmla="*/ 1 h 277"/>
                    <a:gd name="T6" fmla="*/ 0 w 94"/>
                    <a:gd name="T7" fmla="*/ 1 h 277"/>
                    <a:gd name="T8" fmla="*/ 0 w 94"/>
                    <a:gd name="T9" fmla="*/ 1 h 277"/>
                    <a:gd name="T10" fmla="*/ 0 w 94"/>
                    <a:gd name="T11" fmla="*/ 1 h 277"/>
                    <a:gd name="T12" fmla="*/ 0 w 94"/>
                    <a:gd name="T13" fmla="*/ 1 h 277"/>
                    <a:gd name="T14" fmla="*/ 0 w 94"/>
                    <a:gd name="T15" fmla="*/ 1 h 277"/>
                    <a:gd name="T16" fmla="*/ 0 w 94"/>
                    <a:gd name="T17" fmla="*/ 1 h 277"/>
                    <a:gd name="T18" fmla="*/ 0 w 94"/>
                    <a:gd name="T19" fmla="*/ 1 h 277"/>
                    <a:gd name="T20" fmla="*/ 0 w 94"/>
                    <a:gd name="T21" fmla="*/ 1 h 277"/>
                    <a:gd name="T22" fmla="*/ 0 w 94"/>
                    <a:gd name="T23" fmla="*/ 1 h 277"/>
                    <a:gd name="T24" fmla="*/ 0 w 94"/>
                    <a:gd name="T25" fmla="*/ 1 h 277"/>
                    <a:gd name="T26" fmla="*/ 0 w 94"/>
                    <a:gd name="T27" fmla="*/ 1 h 277"/>
                    <a:gd name="T28" fmla="*/ 0 w 94"/>
                    <a:gd name="T29" fmla="*/ 1 h 277"/>
                    <a:gd name="T30" fmla="*/ 0 w 94"/>
                    <a:gd name="T31" fmla="*/ 1 h 277"/>
                    <a:gd name="T32" fmla="*/ 0 w 94"/>
                    <a:gd name="T33" fmla="*/ 1 h 277"/>
                    <a:gd name="T34" fmla="*/ 0 w 94"/>
                    <a:gd name="T35" fmla="*/ 1 h 277"/>
                    <a:gd name="T36" fmla="*/ 0 w 94"/>
                    <a:gd name="T37" fmla="*/ 1 h 277"/>
                    <a:gd name="T38" fmla="*/ 0 w 94"/>
                    <a:gd name="T39" fmla="*/ 1 h 277"/>
                    <a:gd name="T40" fmla="*/ 0 w 94"/>
                    <a:gd name="T41" fmla="*/ 1 h 277"/>
                    <a:gd name="T42" fmla="*/ 0 w 94"/>
                    <a:gd name="T43" fmla="*/ 1 h 277"/>
                    <a:gd name="T44" fmla="*/ 0 w 94"/>
                    <a:gd name="T45" fmla="*/ 1 h 277"/>
                    <a:gd name="T46" fmla="*/ 0 w 94"/>
                    <a:gd name="T47" fmla="*/ 1 h 277"/>
                    <a:gd name="T48" fmla="*/ 0 w 94"/>
                    <a:gd name="T49" fmla="*/ 1 h 277"/>
                    <a:gd name="T50" fmla="*/ 0 w 94"/>
                    <a:gd name="T51" fmla="*/ 1 h 277"/>
                    <a:gd name="T52" fmla="*/ 0 w 94"/>
                    <a:gd name="T53" fmla="*/ 0 h 277"/>
                    <a:gd name="T54" fmla="*/ 0 w 94"/>
                    <a:gd name="T55" fmla="*/ 0 h 277"/>
                    <a:gd name="T56" fmla="*/ 0 w 94"/>
                    <a:gd name="T57" fmla="*/ 1 h 277"/>
                    <a:gd name="T58" fmla="*/ 0 w 94"/>
                    <a:gd name="T59" fmla="*/ 1 h 277"/>
                    <a:gd name="T60" fmla="*/ 0 w 94"/>
                    <a:gd name="T61" fmla="*/ 1 h 277"/>
                    <a:gd name="T62" fmla="*/ 0 w 94"/>
                    <a:gd name="T63" fmla="*/ 1 h 277"/>
                    <a:gd name="T64" fmla="*/ 0 w 94"/>
                    <a:gd name="T65" fmla="*/ 1 h 277"/>
                    <a:gd name="T66" fmla="*/ 0 w 94"/>
                    <a:gd name="T67" fmla="*/ 1 h 277"/>
                    <a:gd name="T68" fmla="*/ 0 w 94"/>
                    <a:gd name="T69" fmla="*/ 1 h 277"/>
                    <a:gd name="T70" fmla="*/ 0 w 94"/>
                    <a:gd name="T71" fmla="*/ 1 h 277"/>
                    <a:gd name="T72" fmla="*/ 0 w 94"/>
                    <a:gd name="T73" fmla="*/ 1 h 277"/>
                    <a:gd name="T74" fmla="*/ 0 w 94"/>
                    <a:gd name="T75" fmla="*/ 1 h 277"/>
                    <a:gd name="T76" fmla="*/ 0 w 94"/>
                    <a:gd name="T77" fmla="*/ 1 h 277"/>
                    <a:gd name="T78" fmla="*/ 0 w 94"/>
                    <a:gd name="T79" fmla="*/ 1 h 277"/>
                    <a:gd name="T80" fmla="*/ 0 w 94"/>
                    <a:gd name="T81" fmla="*/ 1 h 277"/>
                    <a:gd name="T82" fmla="*/ 0 w 94"/>
                    <a:gd name="T83" fmla="*/ 1 h 277"/>
                    <a:gd name="T84" fmla="*/ 0 w 94"/>
                    <a:gd name="T85" fmla="*/ 1 h 277"/>
                    <a:gd name="T86" fmla="*/ 0 w 94"/>
                    <a:gd name="T87" fmla="*/ 1 h 2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277"/>
                    <a:gd name="T134" fmla="*/ 94 w 94"/>
                    <a:gd name="T135" fmla="*/ 277 h 2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277">
                      <a:moveTo>
                        <a:pt x="0" y="277"/>
                      </a:moveTo>
                      <a:lnTo>
                        <a:pt x="0" y="277"/>
                      </a:lnTo>
                      <a:lnTo>
                        <a:pt x="1" y="260"/>
                      </a:lnTo>
                      <a:lnTo>
                        <a:pt x="4" y="243"/>
                      </a:lnTo>
                      <a:lnTo>
                        <a:pt x="5" y="227"/>
                      </a:lnTo>
                      <a:lnTo>
                        <a:pt x="6" y="210"/>
                      </a:lnTo>
                      <a:lnTo>
                        <a:pt x="7" y="193"/>
                      </a:lnTo>
                      <a:lnTo>
                        <a:pt x="8" y="176"/>
                      </a:lnTo>
                      <a:lnTo>
                        <a:pt x="10" y="159"/>
                      </a:lnTo>
                      <a:lnTo>
                        <a:pt x="11" y="143"/>
                      </a:lnTo>
                      <a:lnTo>
                        <a:pt x="14" y="126"/>
                      </a:lnTo>
                      <a:lnTo>
                        <a:pt x="16" y="111"/>
                      </a:lnTo>
                      <a:lnTo>
                        <a:pt x="18" y="95"/>
                      </a:lnTo>
                      <a:lnTo>
                        <a:pt x="20" y="78"/>
                      </a:lnTo>
                      <a:lnTo>
                        <a:pt x="24" y="62"/>
                      </a:lnTo>
                      <a:lnTo>
                        <a:pt x="28" y="46"/>
                      </a:lnTo>
                      <a:lnTo>
                        <a:pt x="33" y="31"/>
                      </a:lnTo>
                      <a:lnTo>
                        <a:pt x="37" y="15"/>
                      </a:lnTo>
                      <a:lnTo>
                        <a:pt x="52" y="15"/>
                      </a:lnTo>
                      <a:lnTo>
                        <a:pt x="62" y="14"/>
                      </a:lnTo>
                      <a:lnTo>
                        <a:pt x="69" y="12"/>
                      </a:lnTo>
                      <a:lnTo>
                        <a:pt x="73" y="11"/>
                      </a:lnTo>
                      <a:lnTo>
                        <a:pt x="76" y="9"/>
                      </a:lnTo>
                      <a:lnTo>
                        <a:pt x="80" y="5"/>
                      </a:lnTo>
                      <a:lnTo>
                        <a:pt x="85" y="3"/>
                      </a:lnTo>
                      <a:lnTo>
                        <a:pt x="94" y="0"/>
                      </a:lnTo>
                      <a:lnTo>
                        <a:pt x="91" y="18"/>
                      </a:lnTo>
                      <a:lnTo>
                        <a:pt x="87" y="35"/>
                      </a:lnTo>
                      <a:lnTo>
                        <a:pt x="81" y="53"/>
                      </a:lnTo>
                      <a:lnTo>
                        <a:pt x="75" y="69"/>
                      </a:lnTo>
                      <a:lnTo>
                        <a:pt x="70" y="86"/>
                      </a:lnTo>
                      <a:lnTo>
                        <a:pt x="64" y="103"/>
                      </a:lnTo>
                      <a:lnTo>
                        <a:pt x="57" y="118"/>
                      </a:lnTo>
                      <a:lnTo>
                        <a:pt x="51" y="135"/>
                      </a:lnTo>
                      <a:lnTo>
                        <a:pt x="44" y="152"/>
                      </a:lnTo>
                      <a:lnTo>
                        <a:pt x="37" y="168"/>
                      </a:lnTo>
                      <a:lnTo>
                        <a:pt x="30" y="185"/>
                      </a:lnTo>
                      <a:lnTo>
                        <a:pt x="24" y="203"/>
                      </a:lnTo>
                      <a:lnTo>
                        <a:pt x="18" y="220"/>
                      </a:lnTo>
                      <a:lnTo>
                        <a:pt x="11" y="239"/>
                      </a:lnTo>
                      <a:lnTo>
                        <a:pt x="6" y="258"/>
                      </a:lnTo>
                      <a:lnTo>
                        <a:pt x="0" y="27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07" name="Line 71">
                  <a:extLst>
                    <a:ext uri="{FF2B5EF4-FFF2-40B4-BE49-F238E27FC236}">
                      <a16:creationId xmlns:a16="http://schemas.microsoft.com/office/drawing/2014/main" id="{070C3334-13CC-956D-4D84-E7B77D4C91BB}"/>
                    </a:ext>
                  </a:extLst>
                </p:cNvPr>
                <p:cNvSpPr>
                  <a:spLocks noChangeShapeType="1"/>
                </p:cNvSpPr>
                <p:nvPr/>
              </p:nvSpPr>
              <p:spPr bwMode="auto">
                <a:xfrm flipH="1" flipV="1">
                  <a:off x="4090" y="1704"/>
                  <a:ext cx="12" cy="139"/>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608" name="Freeform 72">
                  <a:extLst>
                    <a:ext uri="{FF2B5EF4-FFF2-40B4-BE49-F238E27FC236}">
                      <a16:creationId xmlns:a16="http://schemas.microsoft.com/office/drawing/2014/main" id="{11D46683-F711-BBE4-A43F-5B7F50BCE1E3}"/>
                    </a:ext>
                  </a:extLst>
                </p:cNvPr>
                <p:cNvSpPr>
                  <a:spLocks/>
                </p:cNvSpPr>
                <p:nvPr/>
              </p:nvSpPr>
              <p:spPr bwMode="auto">
                <a:xfrm>
                  <a:off x="4065" y="1638"/>
                  <a:ext cx="9" cy="41"/>
                </a:xfrm>
                <a:custGeom>
                  <a:avLst/>
                  <a:gdLst>
                    <a:gd name="T0" fmla="*/ 0 w 28"/>
                    <a:gd name="T1" fmla="*/ 0 h 83"/>
                    <a:gd name="T2" fmla="*/ 0 w 28"/>
                    <a:gd name="T3" fmla="*/ 0 h 83"/>
                    <a:gd name="T4" fmla="*/ 0 w 28"/>
                    <a:gd name="T5" fmla="*/ 0 h 83"/>
                    <a:gd name="T6" fmla="*/ 0 w 28"/>
                    <a:gd name="T7" fmla="*/ 0 h 83"/>
                    <a:gd name="T8" fmla="*/ 0 w 28"/>
                    <a:gd name="T9" fmla="*/ 0 h 83"/>
                    <a:gd name="T10" fmla="*/ 0 w 28"/>
                    <a:gd name="T11" fmla="*/ 0 h 83"/>
                    <a:gd name="T12" fmla="*/ 0 w 28"/>
                    <a:gd name="T13" fmla="*/ 0 h 83"/>
                    <a:gd name="T14" fmla="*/ 0 w 28"/>
                    <a:gd name="T15" fmla="*/ 0 h 83"/>
                    <a:gd name="T16" fmla="*/ 0 w 28"/>
                    <a:gd name="T17" fmla="*/ 0 h 83"/>
                    <a:gd name="T18" fmla="*/ 0 w 28"/>
                    <a:gd name="T19" fmla="*/ 0 h 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83"/>
                    <a:gd name="T32" fmla="*/ 28 w 28"/>
                    <a:gd name="T33" fmla="*/ 83 h 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83">
                      <a:moveTo>
                        <a:pt x="28" y="83"/>
                      </a:moveTo>
                      <a:lnTo>
                        <a:pt x="28" y="83"/>
                      </a:lnTo>
                      <a:lnTo>
                        <a:pt x="14" y="43"/>
                      </a:lnTo>
                      <a:lnTo>
                        <a:pt x="5" y="17"/>
                      </a:lnTo>
                      <a:lnTo>
                        <a:pt x="0" y="4"/>
                      </a:lnTo>
                      <a:lnTo>
                        <a:pt x="0" y="0"/>
                      </a:lnTo>
                      <a:lnTo>
                        <a:pt x="4" y="7"/>
                      </a:lnTo>
                      <a:lnTo>
                        <a:pt x="10" y="24"/>
                      </a:lnTo>
                      <a:lnTo>
                        <a:pt x="18" y="50"/>
                      </a:lnTo>
                      <a:lnTo>
                        <a:pt x="28" y="8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09" name="Freeform 73">
                  <a:extLst>
                    <a:ext uri="{FF2B5EF4-FFF2-40B4-BE49-F238E27FC236}">
                      <a16:creationId xmlns:a16="http://schemas.microsoft.com/office/drawing/2014/main" id="{E215756C-C5BB-A6E0-EBBA-7B135DE9B715}"/>
                    </a:ext>
                  </a:extLst>
                </p:cNvPr>
                <p:cNvSpPr>
                  <a:spLocks/>
                </p:cNvSpPr>
                <p:nvPr/>
              </p:nvSpPr>
              <p:spPr bwMode="auto">
                <a:xfrm>
                  <a:off x="4102" y="1696"/>
                  <a:ext cx="16" cy="147"/>
                </a:xfrm>
                <a:custGeom>
                  <a:avLst/>
                  <a:gdLst>
                    <a:gd name="T0" fmla="*/ 0 w 47"/>
                    <a:gd name="T1" fmla="*/ 0 h 294"/>
                    <a:gd name="T2" fmla="*/ 0 w 47"/>
                    <a:gd name="T3" fmla="*/ 0 h 294"/>
                    <a:gd name="T4" fmla="*/ 0 w 47"/>
                    <a:gd name="T5" fmla="*/ 1 h 294"/>
                    <a:gd name="T6" fmla="*/ 0 w 47"/>
                    <a:gd name="T7" fmla="*/ 1 h 294"/>
                    <a:gd name="T8" fmla="*/ 0 w 47"/>
                    <a:gd name="T9" fmla="*/ 1 h 294"/>
                    <a:gd name="T10" fmla="*/ 0 w 47"/>
                    <a:gd name="T11" fmla="*/ 1 h 294"/>
                    <a:gd name="T12" fmla="*/ 0 w 47"/>
                    <a:gd name="T13" fmla="*/ 1 h 294"/>
                    <a:gd name="T14" fmla="*/ 0 w 47"/>
                    <a:gd name="T15" fmla="*/ 1 h 294"/>
                    <a:gd name="T16" fmla="*/ 0 w 47"/>
                    <a:gd name="T17" fmla="*/ 1 h 294"/>
                    <a:gd name="T18" fmla="*/ 0 w 47"/>
                    <a:gd name="T19" fmla="*/ 1 h 294"/>
                    <a:gd name="T20" fmla="*/ 0 w 47"/>
                    <a:gd name="T21" fmla="*/ 1 h 294"/>
                    <a:gd name="T22" fmla="*/ 0 w 47"/>
                    <a:gd name="T23" fmla="*/ 1 h 294"/>
                    <a:gd name="T24" fmla="*/ 0 w 47"/>
                    <a:gd name="T25" fmla="*/ 1 h 294"/>
                    <a:gd name="T26" fmla="*/ 0 w 47"/>
                    <a:gd name="T27" fmla="*/ 1 h 294"/>
                    <a:gd name="T28" fmla="*/ 0 w 47"/>
                    <a:gd name="T29" fmla="*/ 1 h 294"/>
                    <a:gd name="T30" fmla="*/ 0 w 47"/>
                    <a:gd name="T31" fmla="*/ 1 h 294"/>
                    <a:gd name="T32" fmla="*/ 0 w 47"/>
                    <a:gd name="T33" fmla="*/ 1 h 294"/>
                    <a:gd name="T34" fmla="*/ 0 w 47"/>
                    <a:gd name="T35" fmla="*/ 1 h 2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
                    <a:gd name="T55" fmla="*/ 0 h 294"/>
                    <a:gd name="T56" fmla="*/ 47 w 47"/>
                    <a:gd name="T57" fmla="*/ 294 h 2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 h="294">
                      <a:moveTo>
                        <a:pt x="0" y="0"/>
                      </a:moveTo>
                      <a:lnTo>
                        <a:pt x="0" y="0"/>
                      </a:lnTo>
                      <a:lnTo>
                        <a:pt x="0" y="18"/>
                      </a:lnTo>
                      <a:lnTo>
                        <a:pt x="3" y="37"/>
                      </a:lnTo>
                      <a:lnTo>
                        <a:pt x="5" y="56"/>
                      </a:lnTo>
                      <a:lnTo>
                        <a:pt x="8" y="74"/>
                      </a:lnTo>
                      <a:lnTo>
                        <a:pt x="12" y="94"/>
                      </a:lnTo>
                      <a:lnTo>
                        <a:pt x="15" y="113"/>
                      </a:lnTo>
                      <a:lnTo>
                        <a:pt x="19" y="131"/>
                      </a:lnTo>
                      <a:lnTo>
                        <a:pt x="24" y="150"/>
                      </a:lnTo>
                      <a:lnTo>
                        <a:pt x="28" y="170"/>
                      </a:lnTo>
                      <a:lnTo>
                        <a:pt x="33" y="188"/>
                      </a:lnTo>
                      <a:lnTo>
                        <a:pt x="36" y="206"/>
                      </a:lnTo>
                      <a:lnTo>
                        <a:pt x="40" y="224"/>
                      </a:lnTo>
                      <a:lnTo>
                        <a:pt x="43" y="242"/>
                      </a:lnTo>
                      <a:lnTo>
                        <a:pt x="45" y="260"/>
                      </a:lnTo>
                      <a:lnTo>
                        <a:pt x="47" y="277"/>
                      </a:lnTo>
                      <a:lnTo>
                        <a:pt x="47" y="29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10" name="Freeform 74">
                  <a:extLst>
                    <a:ext uri="{FF2B5EF4-FFF2-40B4-BE49-F238E27FC236}">
                      <a16:creationId xmlns:a16="http://schemas.microsoft.com/office/drawing/2014/main" id="{1F121351-641E-CED7-78DF-428BADEE2BD3}"/>
                    </a:ext>
                  </a:extLst>
                </p:cNvPr>
                <p:cNvSpPr>
                  <a:spLocks/>
                </p:cNvSpPr>
                <p:nvPr/>
              </p:nvSpPr>
              <p:spPr bwMode="auto">
                <a:xfrm>
                  <a:off x="4080" y="1782"/>
                  <a:ext cx="8" cy="57"/>
                </a:xfrm>
                <a:custGeom>
                  <a:avLst/>
                  <a:gdLst>
                    <a:gd name="T0" fmla="*/ 0 w 24"/>
                    <a:gd name="T1" fmla="*/ 0 h 113"/>
                    <a:gd name="T2" fmla="*/ 0 w 24"/>
                    <a:gd name="T3" fmla="*/ 0 h 113"/>
                    <a:gd name="T4" fmla="*/ 0 w 24"/>
                    <a:gd name="T5" fmla="*/ 1 h 113"/>
                    <a:gd name="T6" fmla="*/ 0 w 24"/>
                    <a:gd name="T7" fmla="*/ 1 h 113"/>
                    <a:gd name="T8" fmla="*/ 0 w 24"/>
                    <a:gd name="T9" fmla="*/ 1 h 113"/>
                    <a:gd name="T10" fmla="*/ 0 w 24"/>
                    <a:gd name="T11" fmla="*/ 1 h 113"/>
                    <a:gd name="T12" fmla="*/ 0 w 24"/>
                    <a:gd name="T13" fmla="*/ 1 h 113"/>
                    <a:gd name="T14" fmla="*/ 0 w 24"/>
                    <a:gd name="T15" fmla="*/ 1 h 113"/>
                    <a:gd name="T16" fmla="*/ 0 w 24"/>
                    <a:gd name="T17" fmla="*/ 1 h 113"/>
                    <a:gd name="T18" fmla="*/ 0 w 24"/>
                    <a:gd name="T19" fmla="*/ 1 h 113"/>
                    <a:gd name="T20" fmla="*/ 0 w 24"/>
                    <a:gd name="T21" fmla="*/ 1 h 113"/>
                    <a:gd name="T22" fmla="*/ 0 w 24"/>
                    <a:gd name="T23" fmla="*/ 1 h 113"/>
                    <a:gd name="T24" fmla="*/ 0 w 24"/>
                    <a:gd name="T25" fmla="*/ 1 h 113"/>
                    <a:gd name="T26" fmla="*/ 0 w 24"/>
                    <a:gd name="T27" fmla="*/ 1 h 113"/>
                    <a:gd name="T28" fmla="*/ 0 w 24"/>
                    <a:gd name="T29" fmla="*/ 1 h 1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113"/>
                    <a:gd name="T47" fmla="*/ 24 w 24"/>
                    <a:gd name="T48" fmla="*/ 113 h 1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113">
                      <a:moveTo>
                        <a:pt x="19" y="0"/>
                      </a:moveTo>
                      <a:lnTo>
                        <a:pt x="19" y="0"/>
                      </a:lnTo>
                      <a:lnTo>
                        <a:pt x="19" y="15"/>
                      </a:lnTo>
                      <a:lnTo>
                        <a:pt x="20" y="30"/>
                      </a:lnTo>
                      <a:lnTo>
                        <a:pt x="22" y="45"/>
                      </a:lnTo>
                      <a:lnTo>
                        <a:pt x="23" y="60"/>
                      </a:lnTo>
                      <a:lnTo>
                        <a:pt x="24" y="75"/>
                      </a:lnTo>
                      <a:lnTo>
                        <a:pt x="23" y="88"/>
                      </a:lnTo>
                      <a:lnTo>
                        <a:pt x="22" y="101"/>
                      </a:lnTo>
                      <a:lnTo>
                        <a:pt x="19" y="113"/>
                      </a:lnTo>
                      <a:lnTo>
                        <a:pt x="13" y="111"/>
                      </a:lnTo>
                      <a:lnTo>
                        <a:pt x="6" y="104"/>
                      </a:lnTo>
                      <a:lnTo>
                        <a:pt x="1" y="96"/>
                      </a:lnTo>
                      <a:lnTo>
                        <a:pt x="0" y="8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11" name="Freeform 75">
                  <a:extLst>
                    <a:ext uri="{FF2B5EF4-FFF2-40B4-BE49-F238E27FC236}">
                      <a16:creationId xmlns:a16="http://schemas.microsoft.com/office/drawing/2014/main" id="{569ABABB-3E14-2280-1361-25327ED1DB35}"/>
                    </a:ext>
                  </a:extLst>
                </p:cNvPr>
                <p:cNvSpPr>
                  <a:spLocks/>
                </p:cNvSpPr>
                <p:nvPr/>
              </p:nvSpPr>
              <p:spPr bwMode="auto">
                <a:xfrm>
                  <a:off x="4077" y="1581"/>
                  <a:ext cx="19" cy="58"/>
                </a:xfrm>
                <a:custGeom>
                  <a:avLst/>
                  <a:gdLst>
                    <a:gd name="T0" fmla="*/ 0 w 56"/>
                    <a:gd name="T1" fmla="*/ 1 h 115"/>
                    <a:gd name="T2" fmla="*/ 0 w 56"/>
                    <a:gd name="T3" fmla="*/ 1 h 115"/>
                    <a:gd name="T4" fmla="*/ 0 w 56"/>
                    <a:gd name="T5" fmla="*/ 1 h 115"/>
                    <a:gd name="T6" fmla="*/ 0 w 56"/>
                    <a:gd name="T7" fmla="*/ 1 h 115"/>
                    <a:gd name="T8" fmla="*/ 0 w 56"/>
                    <a:gd name="T9" fmla="*/ 1 h 115"/>
                    <a:gd name="T10" fmla="*/ 0 w 56"/>
                    <a:gd name="T11" fmla="*/ 1 h 115"/>
                    <a:gd name="T12" fmla="*/ 0 w 56"/>
                    <a:gd name="T13" fmla="*/ 1 h 115"/>
                    <a:gd name="T14" fmla="*/ 0 w 56"/>
                    <a:gd name="T15" fmla="*/ 1 h 115"/>
                    <a:gd name="T16" fmla="*/ 0 w 56"/>
                    <a:gd name="T17" fmla="*/ 1 h 115"/>
                    <a:gd name="T18" fmla="*/ 0 w 56"/>
                    <a:gd name="T19" fmla="*/ 0 h 115"/>
                    <a:gd name="T20" fmla="*/ 0 w 56"/>
                    <a:gd name="T21" fmla="*/ 0 h 115"/>
                    <a:gd name="T22" fmla="*/ 0 w 56"/>
                    <a:gd name="T23" fmla="*/ 1 h 115"/>
                    <a:gd name="T24" fmla="*/ 0 w 56"/>
                    <a:gd name="T25" fmla="*/ 1 h 115"/>
                    <a:gd name="T26" fmla="*/ 0 w 56"/>
                    <a:gd name="T27" fmla="*/ 1 h 115"/>
                    <a:gd name="T28" fmla="*/ 0 w 56"/>
                    <a:gd name="T29" fmla="*/ 1 h 115"/>
                    <a:gd name="T30" fmla="*/ 0 w 56"/>
                    <a:gd name="T31" fmla="*/ 1 h 115"/>
                    <a:gd name="T32" fmla="*/ 0 w 56"/>
                    <a:gd name="T33" fmla="*/ 1 h 115"/>
                    <a:gd name="T34" fmla="*/ 0 w 56"/>
                    <a:gd name="T35" fmla="*/ 1 h 115"/>
                    <a:gd name="T36" fmla="*/ 0 w 56"/>
                    <a:gd name="T37" fmla="*/ 1 h 1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6"/>
                    <a:gd name="T58" fmla="*/ 0 h 115"/>
                    <a:gd name="T59" fmla="*/ 56 w 56"/>
                    <a:gd name="T60" fmla="*/ 115 h 1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6" h="115">
                      <a:moveTo>
                        <a:pt x="56" y="67"/>
                      </a:moveTo>
                      <a:lnTo>
                        <a:pt x="56" y="67"/>
                      </a:lnTo>
                      <a:lnTo>
                        <a:pt x="53" y="59"/>
                      </a:lnTo>
                      <a:lnTo>
                        <a:pt x="47" y="48"/>
                      </a:lnTo>
                      <a:lnTo>
                        <a:pt x="42" y="38"/>
                      </a:lnTo>
                      <a:lnTo>
                        <a:pt x="35" y="27"/>
                      </a:lnTo>
                      <a:lnTo>
                        <a:pt x="28" y="17"/>
                      </a:lnTo>
                      <a:lnTo>
                        <a:pt x="19" y="8"/>
                      </a:lnTo>
                      <a:lnTo>
                        <a:pt x="10" y="2"/>
                      </a:lnTo>
                      <a:lnTo>
                        <a:pt x="0" y="0"/>
                      </a:lnTo>
                      <a:lnTo>
                        <a:pt x="1" y="18"/>
                      </a:lnTo>
                      <a:lnTo>
                        <a:pt x="6" y="33"/>
                      </a:lnTo>
                      <a:lnTo>
                        <a:pt x="12" y="47"/>
                      </a:lnTo>
                      <a:lnTo>
                        <a:pt x="19" y="61"/>
                      </a:lnTo>
                      <a:lnTo>
                        <a:pt x="26" y="75"/>
                      </a:lnTo>
                      <a:lnTo>
                        <a:pt x="32" y="87"/>
                      </a:lnTo>
                      <a:lnTo>
                        <a:pt x="36" y="101"/>
                      </a:lnTo>
                      <a:lnTo>
                        <a:pt x="37" y="11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12" name="Freeform 76">
                  <a:extLst>
                    <a:ext uri="{FF2B5EF4-FFF2-40B4-BE49-F238E27FC236}">
                      <a16:creationId xmlns:a16="http://schemas.microsoft.com/office/drawing/2014/main" id="{06F40A51-86C2-CE42-02F8-000D4BE86F9D}"/>
                    </a:ext>
                  </a:extLst>
                </p:cNvPr>
                <p:cNvSpPr>
                  <a:spLocks/>
                </p:cNvSpPr>
                <p:nvPr/>
              </p:nvSpPr>
              <p:spPr bwMode="auto">
                <a:xfrm>
                  <a:off x="4108" y="1577"/>
                  <a:ext cx="69" cy="283"/>
                </a:xfrm>
                <a:custGeom>
                  <a:avLst/>
                  <a:gdLst>
                    <a:gd name="T0" fmla="*/ 0 w 206"/>
                    <a:gd name="T1" fmla="*/ 1 h 565"/>
                    <a:gd name="T2" fmla="*/ 0 w 206"/>
                    <a:gd name="T3" fmla="*/ 1 h 565"/>
                    <a:gd name="T4" fmla="*/ 0 w 206"/>
                    <a:gd name="T5" fmla="*/ 1 h 565"/>
                    <a:gd name="T6" fmla="*/ 0 w 206"/>
                    <a:gd name="T7" fmla="*/ 1 h 565"/>
                    <a:gd name="T8" fmla="*/ 0 w 206"/>
                    <a:gd name="T9" fmla="*/ 1 h 565"/>
                    <a:gd name="T10" fmla="*/ 0 w 206"/>
                    <a:gd name="T11" fmla="*/ 1 h 565"/>
                    <a:gd name="T12" fmla="*/ 0 w 206"/>
                    <a:gd name="T13" fmla="*/ 1 h 565"/>
                    <a:gd name="T14" fmla="*/ 0 w 206"/>
                    <a:gd name="T15" fmla="*/ 1 h 565"/>
                    <a:gd name="T16" fmla="*/ 0 w 206"/>
                    <a:gd name="T17" fmla="*/ 1 h 565"/>
                    <a:gd name="T18" fmla="*/ 0 w 206"/>
                    <a:gd name="T19" fmla="*/ 1 h 565"/>
                    <a:gd name="T20" fmla="*/ 0 w 206"/>
                    <a:gd name="T21" fmla="*/ 1 h 565"/>
                    <a:gd name="T22" fmla="*/ 0 w 206"/>
                    <a:gd name="T23" fmla="*/ 1 h 565"/>
                    <a:gd name="T24" fmla="*/ 0 w 206"/>
                    <a:gd name="T25" fmla="*/ 1 h 565"/>
                    <a:gd name="T26" fmla="*/ 0 w 206"/>
                    <a:gd name="T27" fmla="*/ 1 h 565"/>
                    <a:gd name="T28" fmla="*/ 0 w 206"/>
                    <a:gd name="T29" fmla="*/ 1 h 565"/>
                    <a:gd name="T30" fmla="*/ 0 w 206"/>
                    <a:gd name="T31" fmla="*/ 1 h 565"/>
                    <a:gd name="T32" fmla="*/ 0 w 206"/>
                    <a:gd name="T33" fmla="*/ 1 h 565"/>
                    <a:gd name="T34" fmla="*/ 0 w 206"/>
                    <a:gd name="T35" fmla="*/ 0 h 565"/>
                    <a:gd name="T36" fmla="*/ 0 w 206"/>
                    <a:gd name="T37" fmla="*/ 0 h 565"/>
                    <a:gd name="T38" fmla="*/ 0 w 206"/>
                    <a:gd name="T39" fmla="*/ 1 h 565"/>
                    <a:gd name="T40" fmla="*/ 0 w 206"/>
                    <a:gd name="T41" fmla="*/ 1 h 565"/>
                    <a:gd name="T42" fmla="*/ 0 w 206"/>
                    <a:gd name="T43" fmla="*/ 1 h 565"/>
                    <a:gd name="T44" fmla="*/ 0 w 206"/>
                    <a:gd name="T45" fmla="*/ 1 h 565"/>
                    <a:gd name="T46" fmla="*/ 0 w 206"/>
                    <a:gd name="T47" fmla="*/ 1 h 565"/>
                    <a:gd name="T48" fmla="*/ 0 w 206"/>
                    <a:gd name="T49" fmla="*/ 1 h 565"/>
                    <a:gd name="T50" fmla="*/ 0 w 206"/>
                    <a:gd name="T51" fmla="*/ 1 h 565"/>
                    <a:gd name="T52" fmla="*/ 0 w 206"/>
                    <a:gd name="T53" fmla="*/ 1 h 565"/>
                    <a:gd name="T54" fmla="*/ 0 w 206"/>
                    <a:gd name="T55" fmla="*/ 1 h 565"/>
                    <a:gd name="T56" fmla="*/ 0 w 206"/>
                    <a:gd name="T57" fmla="*/ 1 h 565"/>
                    <a:gd name="T58" fmla="*/ 0 w 206"/>
                    <a:gd name="T59" fmla="*/ 1 h 565"/>
                    <a:gd name="T60" fmla="*/ 0 w 206"/>
                    <a:gd name="T61" fmla="*/ 1 h 565"/>
                    <a:gd name="T62" fmla="*/ 0 w 206"/>
                    <a:gd name="T63" fmla="*/ 1 h 565"/>
                    <a:gd name="T64" fmla="*/ 0 w 206"/>
                    <a:gd name="T65" fmla="*/ 1 h 565"/>
                    <a:gd name="T66" fmla="*/ 0 w 206"/>
                    <a:gd name="T67" fmla="*/ 1 h 565"/>
                    <a:gd name="T68" fmla="*/ 0 w 206"/>
                    <a:gd name="T69" fmla="*/ 1 h 565"/>
                    <a:gd name="T70" fmla="*/ 0 w 206"/>
                    <a:gd name="T71" fmla="*/ 1 h 565"/>
                    <a:gd name="T72" fmla="*/ 0 w 206"/>
                    <a:gd name="T73" fmla="*/ 1 h 565"/>
                    <a:gd name="T74" fmla="*/ 0 w 206"/>
                    <a:gd name="T75" fmla="*/ 1 h 565"/>
                    <a:gd name="T76" fmla="*/ 0 w 206"/>
                    <a:gd name="T77" fmla="*/ 1 h 565"/>
                    <a:gd name="T78" fmla="*/ 0 w 206"/>
                    <a:gd name="T79" fmla="*/ 1 h 565"/>
                    <a:gd name="T80" fmla="*/ 0 w 206"/>
                    <a:gd name="T81" fmla="*/ 1 h 565"/>
                    <a:gd name="T82" fmla="*/ 0 w 206"/>
                    <a:gd name="T83" fmla="*/ 1 h 565"/>
                    <a:gd name="T84" fmla="*/ 0 w 206"/>
                    <a:gd name="T85" fmla="*/ 1 h 565"/>
                    <a:gd name="T86" fmla="*/ 0 w 206"/>
                    <a:gd name="T87" fmla="*/ 1 h 565"/>
                    <a:gd name="T88" fmla="*/ 0 w 206"/>
                    <a:gd name="T89" fmla="*/ 1 h 5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06"/>
                    <a:gd name="T136" fmla="*/ 0 h 565"/>
                    <a:gd name="T137" fmla="*/ 206 w 206"/>
                    <a:gd name="T138" fmla="*/ 565 h 5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06" h="565">
                      <a:moveTo>
                        <a:pt x="0" y="515"/>
                      </a:moveTo>
                      <a:lnTo>
                        <a:pt x="0" y="515"/>
                      </a:lnTo>
                      <a:lnTo>
                        <a:pt x="9" y="482"/>
                      </a:lnTo>
                      <a:lnTo>
                        <a:pt x="19" y="448"/>
                      </a:lnTo>
                      <a:lnTo>
                        <a:pt x="31" y="416"/>
                      </a:lnTo>
                      <a:lnTo>
                        <a:pt x="42" y="384"/>
                      </a:lnTo>
                      <a:lnTo>
                        <a:pt x="54" y="351"/>
                      </a:lnTo>
                      <a:lnTo>
                        <a:pt x="66" y="319"/>
                      </a:lnTo>
                      <a:lnTo>
                        <a:pt x="80" y="286"/>
                      </a:lnTo>
                      <a:lnTo>
                        <a:pt x="93" y="255"/>
                      </a:lnTo>
                      <a:lnTo>
                        <a:pt x="107" y="223"/>
                      </a:lnTo>
                      <a:lnTo>
                        <a:pt x="120" y="191"/>
                      </a:lnTo>
                      <a:lnTo>
                        <a:pt x="135" y="160"/>
                      </a:lnTo>
                      <a:lnTo>
                        <a:pt x="149" y="128"/>
                      </a:lnTo>
                      <a:lnTo>
                        <a:pt x="164" y="96"/>
                      </a:lnTo>
                      <a:lnTo>
                        <a:pt x="178" y="64"/>
                      </a:lnTo>
                      <a:lnTo>
                        <a:pt x="192" y="32"/>
                      </a:lnTo>
                      <a:lnTo>
                        <a:pt x="206" y="0"/>
                      </a:lnTo>
                      <a:lnTo>
                        <a:pt x="205" y="18"/>
                      </a:lnTo>
                      <a:lnTo>
                        <a:pt x="204" y="38"/>
                      </a:lnTo>
                      <a:lnTo>
                        <a:pt x="201" y="60"/>
                      </a:lnTo>
                      <a:lnTo>
                        <a:pt x="196" y="83"/>
                      </a:lnTo>
                      <a:lnTo>
                        <a:pt x="191" y="106"/>
                      </a:lnTo>
                      <a:lnTo>
                        <a:pt x="183" y="130"/>
                      </a:lnTo>
                      <a:lnTo>
                        <a:pt x="175" y="154"/>
                      </a:lnTo>
                      <a:lnTo>
                        <a:pt x="166" y="178"/>
                      </a:lnTo>
                      <a:lnTo>
                        <a:pt x="155" y="201"/>
                      </a:lnTo>
                      <a:lnTo>
                        <a:pt x="143" y="224"/>
                      </a:lnTo>
                      <a:lnTo>
                        <a:pt x="130" y="246"/>
                      </a:lnTo>
                      <a:lnTo>
                        <a:pt x="116" y="265"/>
                      </a:lnTo>
                      <a:lnTo>
                        <a:pt x="100" y="282"/>
                      </a:lnTo>
                      <a:lnTo>
                        <a:pt x="84" y="298"/>
                      </a:lnTo>
                      <a:lnTo>
                        <a:pt x="66" y="310"/>
                      </a:lnTo>
                      <a:lnTo>
                        <a:pt x="47" y="319"/>
                      </a:lnTo>
                      <a:lnTo>
                        <a:pt x="37" y="565"/>
                      </a:lnTo>
                      <a:lnTo>
                        <a:pt x="41" y="512"/>
                      </a:lnTo>
                      <a:lnTo>
                        <a:pt x="42" y="481"/>
                      </a:lnTo>
                      <a:lnTo>
                        <a:pt x="41" y="468"/>
                      </a:lnTo>
                      <a:lnTo>
                        <a:pt x="38" y="470"/>
                      </a:lnTo>
                      <a:lnTo>
                        <a:pt x="35" y="483"/>
                      </a:lnTo>
                      <a:lnTo>
                        <a:pt x="32" y="506"/>
                      </a:lnTo>
                      <a:lnTo>
                        <a:pt x="26" y="534"/>
                      </a:lnTo>
                      <a:lnTo>
                        <a:pt x="19" y="56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13" name="Freeform 77">
                  <a:extLst>
                    <a:ext uri="{FF2B5EF4-FFF2-40B4-BE49-F238E27FC236}">
                      <a16:creationId xmlns:a16="http://schemas.microsoft.com/office/drawing/2014/main" id="{6A965315-A4F5-11B2-E4AD-63B3A2CEB271}"/>
                    </a:ext>
                  </a:extLst>
                </p:cNvPr>
                <p:cNvSpPr>
                  <a:spLocks/>
                </p:cNvSpPr>
                <p:nvPr/>
              </p:nvSpPr>
              <p:spPr bwMode="auto">
                <a:xfrm>
                  <a:off x="4120" y="1573"/>
                  <a:ext cx="135" cy="278"/>
                </a:xfrm>
                <a:custGeom>
                  <a:avLst/>
                  <a:gdLst>
                    <a:gd name="T0" fmla="*/ 0 w 404"/>
                    <a:gd name="T1" fmla="*/ 1 h 556"/>
                    <a:gd name="T2" fmla="*/ 0 w 404"/>
                    <a:gd name="T3" fmla="*/ 1 h 556"/>
                    <a:gd name="T4" fmla="*/ 0 w 404"/>
                    <a:gd name="T5" fmla="*/ 1 h 556"/>
                    <a:gd name="T6" fmla="*/ 0 w 404"/>
                    <a:gd name="T7" fmla="*/ 1 h 556"/>
                    <a:gd name="T8" fmla="*/ 0 w 404"/>
                    <a:gd name="T9" fmla="*/ 1 h 556"/>
                    <a:gd name="T10" fmla="*/ 0 w 404"/>
                    <a:gd name="T11" fmla="*/ 1 h 556"/>
                    <a:gd name="T12" fmla="*/ 0 w 404"/>
                    <a:gd name="T13" fmla="*/ 1 h 556"/>
                    <a:gd name="T14" fmla="*/ 0 w 404"/>
                    <a:gd name="T15" fmla="*/ 1 h 556"/>
                    <a:gd name="T16" fmla="*/ 0 w 404"/>
                    <a:gd name="T17" fmla="*/ 1 h 556"/>
                    <a:gd name="T18" fmla="*/ 0 w 404"/>
                    <a:gd name="T19" fmla="*/ 1 h 556"/>
                    <a:gd name="T20" fmla="*/ 0 w 404"/>
                    <a:gd name="T21" fmla="*/ 1 h 556"/>
                    <a:gd name="T22" fmla="*/ 0 w 404"/>
                    <a:gd name="T23" fmla="*/ 1 h 556"/>
                    <a:gd name="T24" fmla="*/ 0 w 404"/>
                    <a:gd name="T25" fmla="*/ 1 h 556"/>
                    <a:gd name="T26" fmla="*/ 0 w 404"/>
                    <a:gd name="T27" fmla="*/ 1 h 556"/>
                    <a:gd name="T28" fmla="*/ 0 w 404"/>
                    <a:gd name="T29" fmla="*/ 1 h 556"/>
                    <a:gd name="T30" fmla="*/ 0 w 404"/>
                    <a:gd name="T31" fmla="*/ 1 h 556"/>
                    <a:gd name="T32" fmla="*/ 0 w 404"/>
                    <a:gd name="T33" fmla="*/ 1 h 556"/>
                    <a:gd name="T34" fmla="*/ 0 w 404"/>
                    <a:gd name="T35" fmla="*/ 0 h 556"/>
                    <a:gd name="T36" fmla="*/ 0 w 404"/>
                    <a:gd name="T37" fmla="*/ 0 h 556"/>
                    <a:gd name="T38" fmla="*/ 0 w 404"/>
                    <a:gd name="T39" fmla="*/ 1 h 556"/>
                    <a:gd name="T40" fmla="*/ 0 w 404"/>
                    <a:gd name="T41" fmla="*/ 1 h 556"/>
                    <a:gd name="T42" fmla="*/ 0 w 404"/>
                    <a:gd name="T43" fmla="*/ 1 h 556"/>
                    <a:gd name="T44" fmla="*/ 0 w 404"/>
                    <a:gd name="T45" fmla="*/ 1 h 556"/>
                    <a:gd name="T46" fmla="*/ 0 w 404"/>
                    <a:gd name="T47" fmla="*/ 1 h 556"/>
                    <a:gd name="T48" fmla="*/ 0 w 404"/>
                    <a:gd name="T49" fmla="*/ 1 h 556"/>
                    <a:gd name="T50" fmla="*/ 0 w 404"/>
                    <a:gd name="T51" fmla="*/ 1 h 556"/>
                    <a:gd name="T52" fmla="*/ 0 w 404"/>
                    <a:gd name="T53" fmla="*/ 1 h 556"/>
                    <a:gd name="T54" fmla="*/ 0 w 404"/>
                    <a:gd name="T55" fmla="*/ 1 h 556"/>
                    <a:gd name="T56" fmla="*/ 0 w 404"/>
                    <a:gd name="T57" fmla="*/ 1 h 556"/>
                    <a:gd name="T58" fmla="*/ 0 w 404"/>
                    <a:gd name="T59" fmla="*/ 1 h 556"/>
                    <a:gd name="T60" fmla="*/ 0 w 404"/>
                    <a:gd name="T61" fmla="*/ 1 h 556"/>
                    <a:gd name="T62" fmla="*/ 0 w 404"/>
                    <a:gd name="T63" fmla="*/ 1 h 556"/>
                    <a:gd name="T64" fmla="*/ 0 w 404"/>
                    <a:gd name="T65" fmla="*/ 1 h 556"/>
                    <a:gd name="T66" fmla="*/ 0 w 404"/>
                    <a:gd name="T67" fmla="*/ 1 h 556"/>
                    <a:gd name="T68" fmla="*/ 0 w 404"/>
                    <a:gd name="T69" fmla="*/ 1 h 556"/>
                    <a:gd name="T70" fmla="*/ 0 w 404"/>
                    <a:gd name="T71" fmla="*/ 1 h 556"/>
                    <a:gd name="T72" fmla="*/ 0 w 404"/>
                    <a:gd name="T73" fmla="*/ 1 h 556"/>
                    <a:gd name="T74" fmla="*/ 0 w 404"/>
                    <a:gd name="T75" fmla="*/ 1 h 556"/>
                    <a:gd name="T76" fmla="*/ 0 w 404"/>
                    <a:gd name="T77" fmla="*/ 1 h 556"/>
                    <a:gd name="T78" fmla="*/ 0 w 404"/>
                    <a:gd name="T79" fmla="*/ 1 h 556"/>
                    <a:gd name="T80" fmla="*/ 0 w 404"/>
                    <a:gd name="T81" fmla="*/ 1 h 556"/>
                    <a:gd name="T82" fmla="*/ 0 w 404"/>
                    <a:gd name="T83" fmla="*/ 1 h 556"/>
                    <a:gd name="T84" fmla="*/ 0 w 404"/>
                    <a:gd name="T85" fmla="*/ 1 h 556"/>
                    <a:gd name="T86" fmla="*/ 0 w 404"/>
                    <a:gd name="T87" fmla="*/ 1 h 5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4"/>
                    <a:gd name="T133" fmla="*/ 0 h 556"/>
                    <a:gd name="T134" fmla="*/ 404 w 404"/>
                    <a:gd name="T135" fmla="*/ 556 h 5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4" h="556">
                      <a:moveTo>
                        <a:pt x="37" y="548"/>
                      </a:moveTo>
                      <a:lnTo>
                        <a:pt x="37" y="548"/>
                      </a:lnTo>
                      <a:lnTo>
                        <a:pt x="55" y="519"/>
                      </a:lnTo>
                      <a:lnTo>
                        <a:pt x="78" y="487"/>
                      </a:lnTo>
                      <a:lnTo>
                        <a:pt x="102" y="455"/>
                      </a:lnTo>
                      <a:lnTo>
                        <a:pt x="130" y="424"/>
                      </a:lnTo>
                      <a:lnTo>
                        <a:pt x="160" y="390"/>
                      </a:lnTo>
                      <a:lnTo>
                        <a:pt x="191" y="356"/>
                      </a:lnTo>
                      <a:lnTo>
                        <a:pt x="222" y="322"/>
                      </a:lnTo>
                      <a:lnTo>
                        <a:pt x="252" y="286"/>
                      </a:lnTo>
                      <a:lnTo>
                        <a:pt x="283" y="251"/>
                      </a:lnTo>
                      <a:lnTo>
                        <a:pt x="311" y="215"/>
                      </a:lnTo>
                      <a:lnTo>
                        <a:pt x="335" y="179"/>
                      </a:lnTo>
                      <a:lnTo>
                        <a:pt x="359" y="144"/>
                      </a:lnTo>
                      <a:lnTo>
                        <a:pt x="377" y="107"/>
                      </a:lnTo>
                      <a:lnTo>
                        <a:pt x="391" y="71"/>
                      </a:lnTo>
                      <a:lnTo>
                        <a:pt x="400" y="35"/>
                      </a:lnTo>
                      <a:lnTo>
                        <a:pt x="404" y="0"/>
                      </a:lnTo>
                      <a:lnTo>
                        <a:pt x="376" y="17"/>
                      </a:lnTo>
                      <a:lnTo>
                        <a:pt x="347" y="40"/>
                      </a:lnTo>
                      <a:lnTo>
                        <a:pt x="319" y="67"/>
                      </a:lnTo>
                      <a:lnTo>
                        <a:pt x="290" y="98"/>
                      </a:lnTo>
                      <a:lnTo>
                        <a:pt x="264" y="134"/>
                      </a:lnTo>
                      <a:lnTo>
                        <a:pt x="237" y="172"/>
                      </a:lnTo>
                      <a:lnTo>
                        <a:pt x="212" y="212"/>
                      </a:lnTo>
                      <a:lnTo>
                        <a:pt x="189" y="254"/>
                      </a:lnTo>
                      <a:lnTo>
                        <a:pt x="166" y="297"/>
                      </a:lnTo>
                      <a:lnTo>
                        <a:pt x="147" y="339"/>
                      </a:lnTo>
                      <a:lnTo>
                        <a:pt x="129" y="380"/>
                      </a:lnTo>
                      <a:lnTo>
                        <a:pt x="115" y="421"/>
                      </a:lnTo>
                      <a:lnTo>
                        <a:pt x="102" y="460"/>
                      </a:lnTo>
                      <a:lnTo>
                        <a:pt x="93" y="496"/>
                      </a:lnTo>
                      <a:lnTo>
                        <a:pt x="88" y="528"/>
                      </a:lnTo>
                      <a:lnTo>
                        <a:pt x="85" y="556"/>
                      </a:lnTo>
                      <a:lnTo>
                        <a:pt x="74" y="544"/>
                      </a:lnTo>
                      <a:lnTo>
                        <a:pt x="63" y="530"/>
                      </a:lnTo>
                      <a:lnTo>
                        <a:pt x="51" y="516"/>
                      </a:lnTo>
                      <a:lnTo>
                        <a:pt x="39" y="503"/>
                      </a:lnTo>
                      <a:lnTo>
                        <a:pt x="28" y="489"/>
                      </a:lnTo>
                      <a:lnTo>
                        <a:pt x="17" y="476"/>
                      </a:lnTo>
                      <a:lnTo>
                        <a:pt x="8" y="463"/>
                      </a:lnTo>
                      <a:lnTo>
                        <a:pt x="0" y="451"/>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14" name="Freeform 78">
                  <a:extLst>
                    <a:ext uri="{FF2B5EF4-FFF2-40B4-BE49-F238E27FC236}">
                      <a16:creationId xmlns:a16="http://schemas.microsoft.com/office/drawing/2014/main" id="{5CC054FA-5095-4265-1388-66C68BC96932}"/>
                    </a:ext>
                  </a:extLst>
                </p:cNvPr>
                <p:cNvSpPr>
                  <a:spLocks/>
                </p:cNvSpPr>
                <p:nvPr/>
              </p:nvSpPr>
              <p:spPr bwMode="auto">
                <a:xfrm>
                  <a:off x="4171" y="1606"/>
                  <a:ext cx="22" cy="131"/>
                </a:xfrm>
                <a:custGeom>
                  <a:avLst/>
                  <a:gdLst>
                    <a:gd name="T0" fmla="*/ 0 w 65"/>
                    <a:gd name="T1" fmla="*/ 1 h 261"/>
                    <a:gd name="T2" fmla="*/ 0 w 65"/>
                    <a:gd name="T3" fmla="*/ 1 h 261"/>
                    <a:gd name="T4" fmla="*/ 0 w 65"/>
                    <a:gd name="T5" fmla="*/ 1 h 261"/>
                    <a:gd name="T6" fmla="*/ 0 w 65"/>
                    <a:gd name="T7" fmla="*/ 1 h 261"/>
                    <a:gd name="T8" fmla="*/ 0 w 65"/>
                    <a:gd name="T9" fmla="*/ 1 h 261"/>
                    <a:gd name="T10" fmla="*/ 0 w 65"/>
                    <a:gd name="T11" fmla="*/ 1 h 261"/>
                    <a:gd name="T12" fmla="*/ 0 w 65"/>
                    <a:gd name="T13" fmla="*/ 1 h 261"/>
                    <a:gd name="T14" fmla="*/ 0 w 65"/>
                    <a:gd name="T15" fmla="*/ 1 h 261"/>
                    <a:gd name="T16" fmla="*/ 0 w 65"/>
                    <a:gd name="T17" fmla="*/ 1 h 261"/>
                    <a:gd name="T18" fmla="*/ 0 w 65"/>
                    <a:gd name="T19" fmla="*/ 1 h 261"/>
                    <a:gd name="T20" fmla="*/ 0 w 65"/>
                    <a:gd name="T21" fmla="*/ 1 h 261"/>
                    <a:gd name="T22" fmla="*/ 0 w 65"/>
                    <a:gd name="T23" fmla="*/ 1 h 261"/>
                    <a:gd name="T24" fmla="*/ 0 w 65"/>
                    <a:gd name="T25" fmla="*/ 1 h 261"/>
                    <a:gd name="T26" fmla="*/ 0 w 65"/>
                    <a:gd name="T27" fmla="*/ 1 h 261"/>
                    <a:gd name="T28" fmla="*/ 0 w 65"/>
                    <a:gd name="T29" fmla="*/ 1 h 261"/>
                    <a:gd name="T30" fmla="*/ 0 w 65"/>
                    <a:gd name="T31" fmla="*/ 1 h 261"/>
                    <a:gd name="T32" fmla="*/ 0 w 65"/>
                    <a:gd name="T33" fmla="*/ 1 h 261"/>
                    <a:gd name="T34" fmla="*/ 0 w 65"/>
                    <a:gd name="T35" fmla="*/ 0 h 261"/>
                    <a:gd name="T36" fmla="*/ 0 w 65"/>
                    <a:gd name="T37" fmla="*/ 0 h 261"/>
                    <a:gd name="T38" fmla="*/ 0 w 65"/>
                    <a:gd name="T39" fmla="*/ 1 h 261"/>
                    <a:gd name="T40" fmla="*/ 0 w 65"/>
                    <a:gd name="T41" fmla="*/ 1 h 261"/>
                    <a:gd name="T42" fmla="*/ 0 w 65"/>
                    <a:gd name="T43" fmla="*/ 1 h 261"/>
                    <a:gd name="T44" fmla="*/ 0 w 65"/>
                    <a:gd name="T45" fmla="*/ 1 h 261"/>
                    <a:gd name="T46" fmla="*/ 0 w 65"/>
                    <a:gd name="T47" fmla="*/ 1 h 261"/>
                    <a:gd name="T48" fmla="*/ 0 w 65"/>
                    <a:gd name="T49" fmla="*/ 1 h 261"/>
                    <a:gd name="T50" fmla="*/ 0 w 65"/>
                    <a:gd name="T51" fmla="*/ 1 h 261"/>
                    <a:gd name="T52" fmla="*/ 0 w 65"/>
                    <a:gd name="T53" fmla="*/ 1 h 2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5"/>
                    <a:gd name="T82" fmla="*/ 0 h 261"/>
                    <a:gd name="T83" fmla="*/ 65 w 65"/>
                    <a:gd name="T84" fmla="*/ 261 h 26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5" h="261">
                      <a:moveTo>
                        <a:pt x="0" y="261"/>
                      </a:moveTo>
                      <a:lnTo>
                        <a:pt x="0" y="261"/>
                      </a:lnTo>
                      <a:lnTo>
                        <a:pt x="4" y="254"/>
                      </a:lnTo>
                      <a:lnTo>
                        <a:pt x="7" y="245"/>
                      </a:lnTo>
                      <a:lnTo>
                        <a:pt x="11" y="232"/>
                      </a:lnTo>
                      <a:lnTo>
                        <a:pt x="12" y="217"/>
                      </a:lnTo>
                      <a:lnTo>
                        <a:pt x="13" y="199"/>
                      </a:lnTo>
                      <a:lnTo>
                        <a:pt x="14" y="181"/>
                      </a:lnTo>
                      <a:lnTo>
                        <a:pt x="14" y="160"/>
                      </a:lnTo>
                      <a:lnTo>
                        <a:pt x="14" y="139"/>
                      </a:lnTo>
                      <a:lnTo>
                        <a:pt x="13" y="119"/>
                      </a:lnTo>
                      <a:lnTo>
                        <a:pt x="13" y="97"/>
                      </a:lnTo>
                      <a:lnTo>
                        <a:pt x="12" y="77"/>
                      </a:lnTo>
                      <a:lnTo>
                        <a:pt x="11" y="57"/>
                      </a:lnTo>
                      <a:lnTo>
                        <a:pt x="10" y="39"/>
                      </a:lnTo>
                      <a:lnTo>
                        <a:pt x="10" y="23"/>
                      </a:lnTo>
                      <a:lnTo>
                        <a:pt x="8" y="10"/>
                      </a:lnTo>
                      <a:lnTo>
                        <a:pt x="8" y="0"/>
                      </a:lnTo>
                      <a:lnTo>
                        <a:pt x="22" y="15"/>
                      </a:lnTo>
                      <a:lnTo>
                        <a:pt x="33" y="32"/>
                      </a:lnTo>
                      <a:lnTo>
                        <a:pt x="42" y="52"/>
                      </a:lnTo>
                      <a:lnTo>
                        <a:pt x="50" y="71"/>
                      </a:lnTo>
                      <a:lnTo>
                        <a:pt x="57" y="91"/>
                      </a:lnTo>
                      <a:lnTo>
                        <a:pt x="61" y="112"/>
                      </a:lnTo>
                      <a:lnTo>
                        <a:pt x="63" y="133"/>
                      </a:lnTo>
                      <a:lnTo>
                        <a:pt x="65" y="15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15" name="Freeform 79">
                  <a:extLst>
                    <a:ext uri="{FF2B5EF4-FFF2-40B4-BE49-F238E27FC236}">
                      <a16:creationId xmlns:a16="http://schemas.microsoft.com/office/drawing/2014/main" id="{CB95FAB7-F44A-8BFC-8A25-7425028EC6B1}"/>
                    </a:ext>
                  </a:extLst>
                </p:cNvPr>
                <p:cNvSpPr>
                  <a:spLocks/>
                </p:cNvSpPr>
                <p:nvPr/>
              </p:nvSpPr>
              <p:spPr bwMode="auto">
                <a:xfrm>
                  <a:off x="4183" y="1745"/>
                  <a:ext cx="10" cy="98"/>
                </a:xfrm>
                <a:custGeom>
                  <a:avLst/>
                  <a:gdLst>
                    <a:gd name="T0" fmla="*/ 0 w 28"/>
                    <a:gd name="T1" fmla="*/ 0 h 196"/>
                    <a:gd name="T2" fmla="*/ 0 w 28"/>
                    <a:gd name="T3" fmla="*/ 1 h 196"/>
                    <a:gd name="T4" fmla="*/ 0 w 28"/>
                    <a:gd name="T5" fmla="*/ 1 h 196"/>
                    <a:gd name="T6" fmla="*/ 0 w 28"/>
                    <a:gd name="T7" fmla="*/ 1 h 196"/>
                    <a:gd name="T8" fmla="*/ 0 w 28"/>
                    <a:gd name="T9" fmla="*/ 1 h 196"/>
                    <a:gd name="T10" fmla="*/ 0 w 28"/>
                    <a:gd name="T11" fmla="*/ 1 h 196"/>
                    <a:gd name="T12" fmla="*/ 0 w 28"/>
                    <a:gd name="T13" fmla="*/ 1 h 196"/>
                    <a:gd name="T14" fmla="*/ 0 w 28"/>
                    <a:gd name="T15" fmla="*/ 1 h 196"/>
                    <a:gd name="T16" fmla="*/ 0 w 28"/>
                    <a:gd name="T17" fmla="*/ 1 h 196"/>
                    <a:gd name="T18" fmla="*/ 0 w 28"/>
                    <a:gd name="T19" fmla="*/ 1 h 196"/>
                    <a:gd name="T20" fmla="*/ 0 w 28"/>
                    <a:gd name="T21" fmla="*/ 1 h 1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196"/>
                    <a:gd name="T35" fmla="*/ 28 w 28"/>
                    <a:gd name="T36" fmla="*/ 196 h 19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196">
                      <a:moveTo>
                        <a:pt x="0" y="0"/>
                      </a:moveTo>
                      <a:lnTo>
                        <a:pt x="0" y="196"/>
                      </a:lnTo>
                      <a:lnTo>
                        <a:pt x="6" y="193"/>
                      </a:lnTo>
                      <a:lnTo>
                        <a:pt x="12" y="188"/>
                      </a:lnTo>
                      <a:lnTo>
                        <a:pt x="16" y="183"/>
                      </a:lnTo>
                      <a:lnTo>
                        <a:pt x="21" y="177"/>
                      </a:lnTo>
                      <a:lnTo>
                        <a:pt x="23" y="170"/>
                      </a:lnTo>
                      <a:lnTo>
                        <a:pt x="25" y="163"/>
                      </a:lnTo>
                      <a:lnTo>
                        <a:pt x="28" y="155"/>
                      </a:lnTo>
                      <a:lnTo>
                        <a:pt x="28" y="14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16" name="Line 80">
                  <a:extLst>
                    <a:ext uri="{FF2B5EF4-FFF2-40B4-BE49-F238E27FC236}">
                      <a16:creationId xmlns:a16="http://schemas.microsoft.com/office/drawing/2014/main" id="{93B7353F-B1AD-51B0-D983-0F41B0D375F6}"/>
                    </a:ext>
                  </a:extLst>
                </p:cNvPr>
                <p:cNvSpPr>
                  <a:spLocks noChangeShapeType="1"/>
                </p:cNvSpPr>
                <p:nvPr/>
              </p:nvSpPr>
              <p:spPr bwMode="auto">
                <a:xfrm flipH="1">
                  <a:off x="4193" y="1720"/>
                  <a:ext cx="8" cy="123"/>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617" name="Freeform 81">
                  <a:extLst>
                    <a:ext uri="{FF2B5EF4-FFF2-40B4-BE49-F238E27FC236}">
                      <a16:creationId xmlns:a16="http://schemas.microsoft.com/office/drawing/2014/main" id="{321A5641-1E54-6BA7-9265-FA0BC7F3409D}"/>
                    </a:ext>
                  </a:extLst>
                </p:cNvPr>
                <p:cNvSpPr>
                  <a:spLocks/>
                </p:cNvSpPr>
                <p:nvPr/>
              </p:nvSpPr>
              <p:spPr bwMode="auto">
                <a:xfrm>
                  <a:off x="4155" y="1635"/>
                  <a:ext cx="75" cy="138"/>
                </a:xfrm>
                <a:custGeom>
                  <a:avLst/>
                  <a:gdLst>
                    <a:gd name="T0" fmla="*/ 0 w 226"/>
                    <a:gd name="T1" fmla="*/ 0 h 278"/>
                    <a:gd name="T2" fmla="*/ 0 w 226"/>
                    <a:gd name="T3" fmla="*/ 0 h 278"/>
                    <a:gd name="T4" fmla="*/ 0 w 226"/>
                    <a:gd name="T5" fmla="*/ 0 h 278"/>
                    <a:gd name="T6" fmla="*/ 0 w 226"/>
                    <a:gd name="T7" fmla="*/ 0 h 278"/>
                    <a:gd name="T8" fmla="*/ 0 w 226"/>
                    <a:gd name="T9" fmla="*/ 0 h 278"/>
                    <a:gd name="T10" fmla="*/ 0 w 226"/>
                    <a:gd name="T11" fmla="*/ 0 h 278"/>
                    <a:gd name="T12" fmla="*/ 0 w 226"/>
                    <a:gd name="T13" fmla="*/ 0 h 278"/>
                    <a:gd name="T14" fmla="*/ 0 w 226"/>
                    <a:gd name="T15" fmla="*/ 0 h 278"/>
                    <a:gd name="T16" fmla="*/ 0 w 226"/>
                    <a:gd name="T17" fmla="*/ 0 h 278"/>
                    <a:gd name="T18" fmla="*/ 0 w 226"/>
                    <a:gd name="T19" fmla="*/ 0 h 278"/>
                    <a:gd name="T20" fmla="*/ 0 w 226"/>
                    <a:gd name="T21" fmla="*/ 0 h 278"/>
                    <a:gd name="T22" fmla="*/ 0 w 226"/>
                    <a:gd name="T23" fmla="*/ 0 h 278"/>
                    <a:gd name="T24" fmla="*/ 0 w 226"/>
                    <a:gd name="T25" fmla="*/ 0 h 278"/>
                    <a:gd name="T26" fmla="*/ 0 w 226"/>
                    <a:gd name="T27" fmla="*/ 0 h 278"/>
                    <a:gd name="T28" fmla="*/ 0 w 226"/>
                    <a:gd name="T29" fmla="*/ 0 h 278"/>
                    <a:gd name="T30" fmla="*/ 0 w 226"/>
                    <a:gd name="T31" fmla="*/ 0 h 278"/>
                    <a:gd name="T32" fmla="*/ 0 w 226"/>
                    <a:gd name="T33" fmla="*/ 0 h 278"/>
                    <a:gd name="T34" fmla="*/ 0 w 226"/>
                    <a:gd name="T35" fmla="*/ 0 h 278"/>
                    <a:gd name="T36" fmla="*/ 0 w 226"/>
                    <a:gd name="T37" fmla="*/ 0 h 278"/>
                    <a:gd name="T38" fmla="*/ 0 w 226"/>
                    <a:gd name="T39" fmla="*/ 0 h 278"/>
                    <a:gd name="T40" fmla="*/ 0 w 226"/>
                    <a:gd name="T41" fmla="*/ 0 h 278"/>
                    <a:gd name="T42" fmla="*/ 0 w 226"/>
                    <a:gd name="T43" fmla="*/ 0 h 278"/>
                    <a:gd name="T44" fmla="*/ 0 w 226"/>
                    <a:gd name="T45" fmla="*/ 0 h 278"/>
                    <a:gd name="T46" fmla="*/ 0 w 226"/>
                    <a:gd name="T47" fmla="*/ 0 h 278"/>
                    <a:gd name="T48" fmla="*/ 0 w 226"/>
                    <a:gd name="T49" fmla="*/ 0 h 278"/>
                    <a:gd name="T50" fmla="*/ 0 w 226"/>
                    <a:gd name="T51" fmla="*/ 0 h 278"/>
                    <a:gd name="T52" fmla="*/ 0 w 226"/>
                    <a:gd name="T53" fmla="*/ 0 h 278"/>
                    <a:gd name="T54" fmla="*/ 0 w 226"/>
                    <a:gd name="T55" fmla="*/ 0 h 278"/>
                    <a:gd name="T56" fmla="*/ 0 w 226"/>
                    <a:gd name="T57" fmla="*/ 0 h 278"/>
                    <a:gd name="T58" fmla="*/ 0 w 226"/>
                    <a:gd name="T59" fmla="*/ 0 h 278"/>
                    <a:gd name="T60" fmla="*/ 0 w 226"/>
                    <a:gd name="T61" fmla="*/ 0 h 278"/>
                    <a:gd name="T62" fmla="*/ 0 w 226"/>
                    <a:gd name="T63" fmla="*/ 0 h 278"/>
                    <a:gd name="T64" fmla="*/ 0 w 226"/>
                    <a:gd name="T65" fmla="*/ 0 h 278"/>
                    <a:gd name="T66" fmla="*/ 0 w 226"/>
                    <a:gd name="T67" fmla="*/ 0 h 278"/>
                    <a:gd name="T68" fmla="*/ 0 w 226"/>
                    <a:gd name="T69" fmla="*/ 0 h 278"/>
                    <a:gd name="T70" fmla="*/ 0 w 226"/>
                    <a:gd name="T71" fmla="*/ 0 h 278"/>
                    <a:gd name="T72" fmla="*/ 0 w 226"/>
                    <a:gd name="T73" fmla="*/ 0 h 278"/>
                    <a:gd name="T74" fmla="*/ 0 w 226"/>
                    <a:gd name="T75" fmla="*/ 0 h 278"/>
                    <a:gd name="T76" fmla="*/ 0 w 226"/>
                    <a:gd name="T77" fmla="*/ 0 h 278"/>
                    <a:gd name="T78" fmla="*/ 0 w 226"/>
                    <a:gd name="T79" fmla="*/ 0 h 278"/>
                    <a:gd name="T80" fmla="*/ 0 w 226"/>
                    <a:gd name="T81" fmla="*/ 0 h 278"/>
                    <a:gd name="T82" fmla="*/ 0 w 226"/>
                    <a:gd name="T83" fmla="*/ 0 h 278"/>
                    <a:gd name="T84" fmla="*/ 0 w 226"/>
                    <a:gd name="T85" fmla="*/ 0 h 278"/>
                    <a:gd name="T86" fmla="*/ 0 w 226"/>
                    <a:gd name="T87" fmla="*/ 0 h 278"/>
                    <a:gd name="T88" fmla="*/ 0 w 226"/>
                    <a:gd name="T89" fmla="*/ 0 h 278"/>
                    <a:gd name="T90" fmla="*/ 0 w 226"/>
                    <a:gd name="T91" fmla="*/ 0 h 278"/>
                    <a:gd name="T92" fmla="*/ 0 w 226"/>
                    <a:gd name="T93" fmla="*/ 0 h 278"/>
                    <a:gd name="T94" fmla="*/ 0 w 226"/>
                    <a:gd name="T95" fmla="*/ 0 h 278"/>
                    <a:gd name="T96" fmla="*/ 0 w 226"/>
                    <a:gd name="T97" fmla="*/ 0 h 278"/>
                    <a:gd name="T98" fmla="*/ 0 w 226"/>
                    <a:gd name="T99" fmla="*/ 0 h 278"/>
                    <a:gd name="T100" fmla="*/ 0 w 226"/>
                    <a:gd name="T101" fmla="*/ 0 h 278"/>
                    <a:gd name="T102" fmla="*/ 0 w 226"/>
                    <a:gd name="T103" fmla="*/ 0 h 278"/>
                    <a:gd name="T104" fmla="*/ 0 w 226"/>
                    <a:gd name="T105" fmla="*/ 0 h 278"/>
                    <a:gd name="T106" fmla="*/ 0 w 226"/>
                    <a:gd name="T107" fmla="*/ 0 h 278"/>
                    <a:gd name="T108" fmla="*/ 0 w 226"/>
                    <a:gd name="T109" fmla="*/ 0 h 2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6"/>
                    <a:gd name="T166" fmla="*/ 0 h 278"/>
                    <a:gd name="T167" fmla="*/ 226 w 226"/>
                    <a:gd name="T168" fmla="*/ 278 h 2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6" h="278">
                      <a:moveTo>
                        <a:pt x="226" y="0"/>
                      </a:moveTo>
                      <a:lnTo>
                        <a:pt x="226" y="0"/>
                      </a:lnTo>
                      <a:lnTo>
                        <a:pt x="224" y="13"/>
                      </a:lnTo>
                      <a:lnTo>
                        <a:pt x="222" y="25"/>
                      </a:lnTo>
                      <a:lnTo>
                        <a:pt x="220" y="38"/>
                      </a:lnTo>
                      <a:lnTo>
                        <a:pt x="217" y="49"/>
                      </a:lnTo>
                      <a:lnTo>
                        <a:pt x="212" y="62"/>
                      </a:lnTo>
                      <a:lnTo>
                        <a:pt x="210" y="74"/>
                      </a:lnTo>
                      <a:lnTo>
                        <a:pt x="208" y="86"/>
                      </a:lnTo>
                      <a:lnTo>
                        <a:pt x="207" y="99"/>
                      </a:lnTo>
                      <a:lnTo>
                        <a:pt x="212" y="79"/>
                      </a:lnTo>
                      <a:lnTo>
                        <a:pt x="214" y="67"/>
                      </a:lnTo>
                      <a:lnTo>
                        <a:pt x="213" y="63"/>
                      </a:lnTo>
                      <a:lnTo>
                        <a:pt x="209" y="64"/>
                      </a:lnTo>
                      <a:lnTo>
                        <a:pt x="202" y="71"/>
                      </a:lnTo>
                      <a:lnTo>
                        <a:pt x="193" y="83"/>
                      </a:lnTo>
                      <a:lnTo>
                        <a:pt x="183" y="98"/>
                      </a:lnTo>
                      <a:lnTo>
                        <a:pt x="170" y="115"/>
                      </a:lnTo>
                      <a:lnTo>
                        <a:pt x="168" y="119"/>
                      </a:lnTo>
                      <a:lnTo>
                        <a:pt x="165" y="126"/>
                      </a:lnTo>
                      <a:lnTo>
                        <a:pt x="159" y="134"/>
                      </a:lnTo>
                      <a:lnTo>
                        <a:pt x="153" y="142"/>
                      </a:lnTo>
                      <a:lnTo>
                        <a:pt x="145" y="150"/>
                      </a:lnTo>
                      <a:lnTo>
                        <a:pt x="137" y="157"/>
                      </a:lnTo>
                      <a:lnTo>
                        <a:pt x="129" y="161"/>
                      </a:lnTo>
                      <a:lnTo>
                        <a:pt x="122" y="163"/>
                      </a:lnTo>
                      <a:lnTo>
                        <a:pt x="122" y="169"/>
                      </a:lnTo>
                      <a:lnTo>
                        <a:pt x="121" y="176"/>
                      </a:lnTo>
                      <a:lnTo>
                        <a:pt x="119" y="182"/>
                      </a:lnTo>
                      <a:lnTo>
                        <a:pt x="118" y="187"/>
                      </a:lnTo>
                      <a:lnTo>
                        <a:pt x="117" y="194"/>
                      </a:lnTo>
                      <a:lnTo>
                        <a:pt x="115" y="200"/>
                      </a:lnTo>
                      <a:lnTo>
                        <a:pt x="114" y="206"/>
                      </a:lnTo>
                      <a:lnTo>
                        <a:pt x="114" y="212"/>
                      </a:lnTo>
                      <a:lnTo>
                        <a:pt x="109" y="217"/>
                      </a:lnTo>
                      <a:lnTo>
                        <a:pt x="105" y="221"/>
                      </a:lnTo>
                      <a:lnTo>
                        <a:pt x="100" y="227"/>
                      </a:lnTo>
                      <a:lnTo>
                        <a:pt x="94" y="233"/>
                      </a:lnTo>
                      <a:lnTo>
                        <a:pt x="89" y="239"/>
                      </a:lnTo>
                      <a:lnTo>
                        <a:pt x="84" y="245"/>
                      </a:lnTo>
                      <a:lnTo>
                        <a:pt x="80" y="250"/>
                      </a:lnTo>
                      <a:lnTo>
                        <a:pt x="75" y="253"/>
                      </a:lnTo>
                      <a:lnTo>
                        <a:pt x="65" y="254"/>
                      </a:lnTo>
                      <a:lnTo>
                        <a:pt x="55" y="256"/>
                      </a:lnTo>
                      <a:lnTo>
                        <a:pt x="45" y="261"/>
                      </a:lnTo>
                      <a:lnTo>
                        <a:pt x="35" y="265"/>
                      </a:lnTo>
                      <a:lnTo>
                        <a:pt x="25" y="270"/>
                      </a:lnTo>
                      <a:lnTo>
                        <a:pt x="16" y="274"/>
                      </a:lnTo>
                      <a:lnTo>
                        <a:pt x="8" y="277"/>
                      </a:lnTo>
                      <a:lnTo>
                        <a:pt x="0" y="27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18" name="Freeform 82">
                  <a:extLst>
                    <a:ext uri="{FF2B5EF4-FFF2-40B4-BE49-F238E27FC236}">
                      <a16:creationId xmlns:a16="http://schemas.microsoft.com/office/drawing/2014/main" id="{F99B0ACE-E671-35C1-8B97-99A223644CB8}"/>
                    </a:ext>
                  </a:extLst>
                </p:cNvPr>
                <p:cNvSpPr>
                  <a:spLocks/>
                </p:cNvSpPr>
                <p:nvPr/>
              </p:nvSpPr>
              <p:spPr bwMode="auto">
                <a:xfrm>
                  <a:off x="4139" y="1712"/>
                  <a:ext cx="13" cy="106"/>
                </a:xfrm>
                <a:custGeom>
                  <a:avLst/>
                  <a:gdLst>
                    <a:gd name="T0" fmla="*/ 0 w 38"/>
                    <a:gd name="T1" fmla="*/ 0 h 211"/>
                    <a:gd name="T2" fmla="*/ 0 w 38"/>
                    <a:gd name="T3" fmla="*/ 0 h 211"/>
                    <a:gd name="T4" fmla="*/ 0 w 38"/>
                    <a:gd name="T5" fmla="*/ 1 h 211"/>
                    <a:gd name="T6" fmla="*/ 0 w 38"/>
                    <a:gd name="T7" fmla="*/ 1 h 211"/>
                    <a:gd name="T8" fmla="*/ 0 w 38"/>
                    <a:gd name="T9" fmla="*/ 1 h 211"/>
                    <a:gd name="T10" fmla="*/ 0 w 38"/>
                    <a:gd name="T11" fmla="*/ 1 h 211"/>
                    <a:gd name="T12" fmla="*/ 0 w 38"/>
                    <a:gd name="T13" fmla="*/ 1 h 211"/>
                    <a:gd name="T14" fmla="*/ 0 w 38"/>
                    <a:gd name="T15" fmla="*/ 1 h 211"/>
                    <a:gd name="T16" fmla="*/ 0 w 38"/>
                    <a:gd name="T17" fmla="*/ 1 h 211"/>
                    <a:gd name="T18" fmla="*/ 0 w 38"/>
                    <a:gd name="T19" fmla="*/ 1 h 211"/>
                    <a:gd name="T20" fmla="*/ 0 w 38"/>
                    <a:gd name="T21" fmla="*/ 1 h 211"/>
                    <a:gd name="T22" fmla="*/ 0 w 38"/>
                    <a:gd name="T23" fmla="*/ 1 h 211"/>
                    <a:gd name="T24" fmla="*/ 0 w 38"/>
                    <a:gd name="T25" fmla="*/ 1 h 211"/>
                    <a:gd name="T26" fmla="*/ 0 w 38"/>
                    <a:gd name="T27" fmla="*/ 1 h 211"/>
                    <a:gd name="T28" fmla="*/ 0 w 38"/>
                    <a:gd name="T29" fmla="*/ 1 h 211"/>
                    <a:gd name="T30" fmla="*/ 0 w 38"/>
                    <a:gd name="T31" fmla="*/ 1 h 211"/>
                    <a:gd name="T32" fmla="*/ 0 w 38"/>
                    <a:gd name="T33" fmla="*/ 1 h 211"/>
                    <a:gd name="T34" fmla="*/ 0 w 38"/>
                    <a:gd name="T35" fmla="*/ 1 h 211"/>
                    <a:gd name="T36" fmla="*/ 0 w 38"/>
                    <a:gd name="T37" fmla="*/ 1 h 211"/>
                    <a:gd name="T38" fmla="*/ 0 w 38"/>
                    <a:gd name="T39" fmla="*/ 1 h 211"/>
                    <a:gd name="T40" fmla="*/ 0 w 38"/>
                    <a:gd name="T41" fmla="*/ 1 h 211"/>
                    <a:gd name="T42" fmla="*/ 0 w 38"/>
                    <a:gd name="T43" fmla="*/ 1 h 211"/>
                    <a:gd name="T44" fmla="*/ 0 w 38"/>
                    <a:gd name="T45" fmla="*/ 1 h 2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211"/>
                    <a:gd name="T71" fmla="*/ 38 w 38"/>
                    <a:gd name="T72" fmla="*/ 211 h 2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211">
                      <a:moveTo>
                        <a:pt x="38" y="0"/>
                      </a:moveTo>
                      <a:lnTo>
                        <a:pt x="38" y="0"/>
                      </a:lnTo>
                      <a:lnTo>
                        <a:pt x="38" y="12"/>
                      </a:lnTo>
                      <a:lnTo>
                        <a:pt x="37" y="24"/>
                      </a:lnTo>
                      <a:lnTo>
                        <a:pt x="35" y="38"/>
                      </a:lnTo>
                      <a:lnTo>
                        <a:pt x="33" y="52"/>
                      </a:lnTo>
                      <a:lnTo>
                        <a:pt x="29" y="65"/>
                      </a:lnTo>
                      <a:lnTo>
                        <a:pt x="26" y="79"/>
                      </a:lnTo>
                      <a:lnTo>
                        <a:pt x="23" y="92"/>
                      </a:lnTo>
                      <a:lnTo>
                        <a:pt x="19" y="106"/>
                      </a:lnTo>
                      <a:lnTo>
                        <a:pt x="16" y="120"/>
                      </a:lnTo>
                      <a:lnTo>
                        <a:pt x="13" y="133"/>
                      </a:lnTo>
                      <a:lnTo>
                        <a:pt x="9" y="147"/>
                      </a:lnTo>
                      <a:lnTo>
                        <a:pt x="6" y="160"/>
                      </a:lnTo>
                      <a:lnTo>
                        <a:pt x="4" y="174"/>
                      </a:lnTo>
                      <a:lnTo>
                        <a:pt x="1" y="186"/>
                      </a:lnTo>
                      <a:lnTo>
                        <a:pt x="0" y="199"/>
                      </a:lnTo>
                      <a:lnTo>
                        <a:pt x="0" y="211"/>
                      </a:lnTo>
                      <a:lnTo>
                        <a:pt x="1" y="205"/>
                      </a:lnTo>
                      <a:lnTo>
                        <a:pt x="6" y="195"/>
                      </a:lnTo>
                      <a:lnTo>
                        <a:pt x="9" y="186"/>
                      </a:lnTo>
                      <a:lnTo>
                        <a:pt x="10"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19" name="Freeform 83">
                  <a:extLst>
                    <a:ext uri="{FF2B5EF4-FFF2-40B4-BE49-F238E27FC236}">
                      <a16:creationId xmlns:a16="http://schemas.microsoft.com/office/drawing/2014/main" id="{F5447157-A578-F743-FCAA-26A95DFF094F}"/>
                    </a:ext>
                  </a:extLst>
                </p:cNvPr>
                <p:cNvSpPr>
                  <a:spLocks/>
                </p:cNvSpPr>
                <p:nvPr/>
              </p:nvSpPr>
              <p:spPr bwMode="auto">
                <a:xfrm>
                  <a:off x="4127" y="1561"/>
                  <a:ext cx="47" cy="217"/>
                </a:xfrm>
                <a:custGeom>
                  <a:avLst/>
                  <a:gdLst>
                    <a:gd name="T0" fmla="*/ 0 w 94"/>
                    <a:gd name="T1" fmla="*/ 11 h 286"/>
                    <a:gd name="T2" fmla="*/ 0 w 94"/>
                    <a:gd name="T3" fmla="*/ 11 h 286"/>
                    <a:gd name="T4" fmla="*/ 1 w 94"/>
                    <a:gd name="T5" fmla="*/ 10 h 286"/>
                    <a:gd name="T6" fmla="*/ 1 w 94"/>
                    <a:gd name="T7" fmla="*/ 8 h 286"/>
                    <a:gd name="T8" fmla="*/ 1 w 94"/>
                    <a:gd name="T9" fmla="*/ 8 h 286"/>
                    <a:gd name="T10" fmla="*/ 1 w 94"/>
                    <a:gd name="T11" fmla="*/ 8 h 286"/>
                    <a:gd name="T12" fmla="*/ 1 w 94"/>
                    <a:gd name="T13" fmla="*/ 7 h 286"/>
                    <a:gd name="T14" fmla="*/ 1 w 94"/>
                    <a:gd name="T15" fmla="*/ 6 h 286"/>
                    <a:gd name="T16" fmla="*/ 1 w 94"/>
                    <a:gd name="T17" fmla="*/ 6 h 286"/>
                    <a:gd name="T18" fmla="*/ 1 w 94"/>
                    <a:gd name="T19" fmla="*/ 5 h 286"/>
                    <a:gd name="T20" fmla="*/ 1 w 94"/>
                    <a:gd name="T21" fmla="*/ 5 h 286"/>
                    <a:gd name="T22" fmla="*/ 1 w 94"/>
                    <a:gd name="T23" fmla="*/ 4 h 286"/>
                    <a:gd name="T24" fmla="*/ 1 w 94"/>
                    <a:gd name="T25" fmla="*/ 4 h 286"/>
                    <a:gd name="T26" fmla="*/ 1 w 94"/>
                    <a:gd name="T27" fmla="*/ 3 h 286"/>
                    <a:gd name="T28" fmla="*/ 1 w 94"/>
                    <a:gd name="T29" fmla="*/ 2 h 286"/>
                    <a:gd name="T30" fmla="*/ 1 w 94"/>
                    <a:gd name="T31" fmla="*/ 2 h 286"/>
                    <a:gd name="T32" fmla="*/ 1 w 94"/>
                    <a:gd name="T33" fmla="*/ 2 h 286"/>
                    <a:gd name="T34" fmla="*/ 1 w 94"/>
                    <a:gd name="T35" fmla="*/ 0 h 286"/>
                    <a:gd name="T36" fmla="*/ 1 w 94"/>
                    <a:gd name="T37" fmla="*/ 0 h 286"/>
                    <a:gd name="T38" fmla="*/ 1 w 94"/>
                    <a:gd name="T39" fmla="*/ 2 h 286"/>
                    <a:gd name="T40" fmla="*/ 1 w 94"/>
                    <a:gd name="T41" fmla="*/ 2 h 286"/>
                    <a:gd name="T42" fmla="*/ 1 w 94"/>
                    <a:gd name="T43" fmla="*/ 2 h 286"/>
                    <a:gd name="T44" fmla="*/ 1 w 94"/>
                    <a:gd name="T45" fmla="*/ 2 h 286"/>
                    <a:gd name="T46" fmla="*/ 1 w 94"/>
                    <a:gd name="T47" fmla="*/ 2 h 286"/>
                    <a:gd name="T48" fmla="*/ 1 w 94"/>
                    <a:gd name="T49" fmla="*/ 2 h 286"/>
                    <a:gd name="T50" fmla="*/ 1 w 94"/>
                    <a:gd name="T51" fmla="*/ 2 h 286"/>
                    <a:gd name="T52" fmla="*/ 1 w 94"/>
                    <a:gd name="T53" fmla="*/ 2 h 286"/>
                    <a:gd name="T54" fmla="*/ 1 w 94"/>
                    <a:gd name="T55" fmla="*/ 2 h 286"/>
                    <a:gd name="T56" fmla="*/ 1 w 94"/>
                    <a:gd name="T57" fmla="*/ 2 h 286"/>
                    <a:gd name="T58" fmla="*/ 1 w 94"/>
                    <a:gd name="T59" fmla="*/ 2 h 286"/>
                    <a:gd name="T60" fmla="*/ 1 w 94"/>
                    <a:gd name="T61" fmla="*/ 2 h 286"/>
                    <a:gd name="T62" fmla="*/ 1 w 94"/>
                    <a:gd name="T63" fmla="*/ 2 h 286"/>
                    <a:gd name="T64" fmla="*/ 1 w 94"/>
                    <a:gd name="T65" fmla="*/ 2 h 286"/>
                    <a:gd name="T66" fmla="*/ 1 w 94"/>
                    <a:gd name="T67" fmla="*/ 3 h 286"/>
                    <a:gd name="T68" fmla="*/ 1 w 94"/>
                    <a:gd name="T69" fmla="*/ 3 h 286"/>
                    <a:gd name="T70" fmla="*/ 1 w 94"/>
                    <a:gd name="T71" fmla="*/ 3 h 28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286"/>
                    <a:gd name="T110" fmla="*/ 94 w 94"/>
                    <a:gd name="T111" fmla="*/ 286 h 28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286">
                      <a:moveTo>
                        <a:pt x="0" y="286"/>
                      </a:moveTo>
                      <a:lnTo>
                        <a:pt x="0" y="286"/>
                      </a:lnTo>
                      <a:lnTo>
                        <a:pt x="3" y="267"/>
                      </a:lnTo>
                      <a:lnTo>
                        <a:pt x="7" y="249"/>
                      </a:lnTo>
                      <a:lnTo>
                        <a:pt x="13" y="231"/>
                      </a:lnTo>
                      <a:lnTo>
                        <a:pt x="19" y="213"/>
                      </a:lnTo>
                      <a:lnTo>
                        <a:pt x="26" y="196"/>
                      </a:lnTo>
                      <a:lnTo>
                        <a:pt x="34" y="178"/>
                      </a:lnTo>
                      <a:lnTo>
                        <a:pt x="42" y="161"/>
                      </a:lnTo>
                      <a:lnTo>
                        <a:pt x="51" y="143"/>
                      </a:lnTo>
                      <a:lnTo>
                        <a:pt x="59" y="125"/>
                      </a:lnTo>
                      <a:lnTo>
                        <a:pt x="68" y="108"/>
                      </a:lnTo>
                      <a:lnTo>
                        <a:pt x="74" y="90"/>
                      </a:lnTo>
                      <a:lnTo>
                        <a:pt x="81" y="73"/>
                      </a:lnTo>
                      <a:lnTo>
                        <a:pt x="87" y="54"/>
                      </a:lnTo>
                      <a:lnTo>
                        <a:pt x="91" y="36"/>
                      </a:lnTo>
                      <a:lnTo>
                        <a:pt x="93" y="18"/>
                      </a:lnTo>
                      <a:lnTo>
                        <a:pt x="94" y="0"/>
                      </a:lnTo>
                      <a:lnTo>
                        <a:pt x="91" y="6"/>
                      </a:lnTo>
                      <a:lnTo>
                        <a:pt x="88" y="11"/>
                      </a:lnTo>
                      <a:lnTo>
                        <a:pt x="84" y="17"/>
                      </a:lnTo>
                      <a:lnTo>
                        <a:pt x="81" y="22"/>
                      </a:lnTo>
                      <a:lnTo>
                        <a:pt x="75" y="26"/>
                      </a:lnTo>
                      <a:lnTo>
                        <a:pt x="69" y="30"/>
                      </a:lnTo>
                      <a:lnTo>
                        <a:pt x="60" y="31"/>
                      </a:lnTo>
                      <a:lnTo>
                        <a:pt x="47" y="32"/>
                      </a:lnTo>
                      <a:lnTo>
                        <a:pt x="47" y="41"/>
                      </a:lnTo>
                      <a:lnTo>
                        <a:pt x="47" y="48"/>
                      </a:lnTo>
                      <a:lnTo>
                        <a:pt x="48" y="54"/>
                      </a:lnTo>
                      <a:lnTo>
                        <a:pt x="50" y="60"/>
                      </a:lnTo>
                      <a:lnTo>
                        <a:pt x="52" y="65"/>
                      </a:lnTo>
                      <a:lnTo>
                        <a:pt x="55" y="70"/>
                      </a:lnTo>
                      <a:lnTo>
                        <a:pt x="60" y="76"/>
                      </a:lnTo>
                      <a:lnTo>
                        <a:pt x="66" y="82"/>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20" name="Freeform 84">
                  <a:extLst>
                    <a:ext uri="{FF2B5EF4-FFF2-40B4-BE49-F238E27FC236}">
                      <a16:creationId xmlns:a16="http://schemas.microsoft.com/office/drawing/2014/main" id="{CC702953-F241-03F3-D076-92094EC2395B}"/>
                    </a:ext>
                  </a:extLst>
                </p:cNvPr>
                <p:cNvSpPr>
                  <a:spLocks/>
                </p:cNvSpPr>
                <p:nvPr/>
              </p:nvSpPr>
              <p:spPr bwMode="auto">
                <a:xfrm>
                  <a:off x="4149" y="1569"/>
                  <a:ext cx="25" cy="53"/>
                </a:xfrm>
                <a:custGeom>
                  <a:avLst/>
                  <a:gdLst>
                    <a:gd name="T0" fmla="*/ 0 w 75"/>
                    <a:gd name="T1" fmla="*/ 0 h 106"/>
                    <a:gd name="T2" fmla="*/ 0 w 75"/>
                    <a:gd name="T3" fmla="*/ 0 h 106"/>
                    <a:gd name="T4" fmla="*/ 0 w 75"/>
                    <a:gd name="T5" fmla="*/ 1 h 106"/>
                    <a:gd name="T6" fmla="*/ 0 w 75"/>
                    <a:gd name="T7" fmla="*/ 1 h 106"/>
                    <a:gd name="T8" fmla="*/ 0 w 75"/>
                    <a:gd name="T9" fmla="*/ 1 h 106"/>
                    <a:gd name="T10" fmla="*/ 0 w 75"/>
                    <a:gd name="T11" fmla="*/ 1 h 106"/>
                    <a:gd name="T12" fmla="*/ 0 w 75"/>
                    <a:gd name="T13" fmla="*/ 1 h 106"/>
                    <a:gd name="T14" fmla="*/ 0 w 75"/>
                    <a:gd name="T15" fmla="*/ 1 h 106"/>
                    <a:gd name="T16" fmla="*/ 0 w 75"/>
                    <a:gd name="T17" fmla="*/ 1 h 106"/>
                    <a:gd name="T18" fmla="*/ 0 w 75"/>
                    <a:gd name="T19" fmla="*/ 1 h 106"/>
                    <a:gd name="T20" fmla="*/ 0 w 75"/>
                    <a:gd name="T21" fmla="*/ 1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
                    <a:gd name="T34" fmla="*/ 0 h 106"/>
                    <a:gd name="T35" fmla="*/ 75 w 75"/>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 h="106">
                      <a:moveTo>
                        <a:pt x="75" y="0"/>
                      </a:moveTo>
                      <a:lnTo>
                        <a:pt x="75" y="0"/>
                      </a:lnTo>
                      <a:lnTo>
                        <a:pt x="62" y="12"/>
                      </a:lnTo>
                      <a:lnTo>
                        <a:pt x="52" y="24"/>
                      </a:lnTo>
                      <a:lnTo>
                        <a:pt x="44" y="35"/>
                      </a:lnTo>
                      <a:lnTo>
                        <a:pt x="37" y="46"/>
                      </a:lnTo>
                      <a:lnTo>
                        <a:pt x="33" y="60"/>
                      </a:lnTo>
                      <a:lnTo>
                        <a:pt x="31" y="74"/>
                      </a:lnTo>
                      <a:lnTo>
                        <a:pt x="28" y="89"/>
                      </a:lnTo>
                      <a:lnTo>
                        <a:pt x="28" y="106"/>
                      </a:lnTo>
                      <a:lnTo>
                        <a:pt x="0" y="10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21" name="Freeform 85">
                  <a:extLst>
                    <a:ext uri="{FF2B5EF4-FFF2-40B4-BE49-F238E27FC236}">
                      <a16:creationId xmlns:a16="http://schemas.microsoft.com/office/drawing/2014/main" id="{D6E8DFE3-9D3E-0C52-62E3-28B92CD11A50}"/>
                    </a:ext>
                  </a:extLst>
                </p:cNvPr>
                <p:cNvSpPr>
                  <a:spLocks/>
                </p:cNvSpPr>
                <p:nvPr/>
              </p:nvSpPr>
              <p:spPr bwMode="auto">
                <a:xfrm>
                  <a:off x="3931" y="1597"/>
                  <a:ext cx="28" cy="78"/>
                </a:xfrm>
                <a:custGeom>
                  <a:avLst/>
                  <a:gdLst>
                    <a:gd name="T0" fmla="*/ 0 w 84"/>
                    <a:gd name="T1" fmla="*/ 1 h 156"/>
                    <a:gd name="T2" fmla="*/ 0 w 84"/>
                    <a:gd name="T3" fmla="*/ 1 h 156"/>
                    <a:gd name="T4" fmla="*/ 0 w 84"/>
                    <a:gd name="T5" fmla="*/ 1 h 156"/>
                    <a:gd name="T6" fmla="*/ 0 w 84"/>
                    <a:gd name="T7" fmla="*/ 1 h 156"/>
                    <a:gd name="T8" fmla="*/ 0 w 84"/>
                    <a:gd name="T9" fmla="*/ 1 h 156"/>
                    <a:gd name="T10" fmla="*/ 0 w 84"/>
                    <a:gd name="T11" fmla="*/ 1 h 156"/>
                    <a:gd name="T12" fmla="*/ 0 w 84"/>
                    <a:gd name="T13" fmla="*/ 1 h 156"/>
                    <a:gd name="T14" fmla="*/ 0 w 84"/>
                    <a:gd name="T15" fmla="*/ 1 h 156"/>
                    <a:gd name="T16" fmla="*/ 0 w 84"/>
                    <a:gd name="T17" fmla="*/ 1 h 156"/>
                    <a:gd name="T18" fmla="*/ 0 w 84"/>
                    <a:gd name="T19" fmla="*/ 1 h 156"/>
                    <a:gd name="T20" fmla="*/ 0 w 84"/>
                    <a:gd name="T21" fmla="*/ 1 h 156"/>
                    <a:gd name="T22" fmla="*/ 0 w 84"/>
                    <a:gd name="T23" fmla="*/ 1 h 156"/>
                    <a:gd name="T24" fmla="*/ 0 w 84"/>
                    <a:gd name="T25" fmla="*/ 1 h 156"/>
                    <a:gd name="T26" fmla="*/ 0 w 84"/>
                    <a:gd name="T27" fmla="*/ 1 h 156"/>
                    <a:gd name="T28" fmla="*/ 0 w 84"/>
                    <a:gd name="T29" fmla="*/ 1 h 156"/>
                    <a:gd name="T30" fmla="*/ 0 w 84"/>
                    <a:gd name="T31" fmla="*/ 1 h 156"/>
                    <a:gd name="T32" fmla="*/ 0 w 84"/>
                    <a:gd name="T33" fmla="*/ 1 h 156"/>
                    <a:gd name="T34" fmla="*/ 0 w 84"/>
                    <a:gd name="T35" fmla="*/ 1 h 156"/>
                    <a:gd name="T36" fmla="*/ 0 w 84"/>
                    <a:gd name="T37" fmla="*/ 1 h 156"/>
                    <a:gd name="T38" fmla="*/ 0 w 84"/>
                    <a:gd name="T39" fmla="*/ 1 h 156"/>
                    <a:gd name="T40" fmla="*/ 0 w 84"/>
                    <a:gd name="T41" fmla="*/ 1 h 156"/>
                    <a:gd name="T42" fmla="*/ 0 w 84"/>
                    <a:gd name="T43" fmla="*/ 1 h 156"/>
                    <a:gd name="T44" fmla="*/ 0 w 84"/>
                    <a:gd name="T45" fmla="*/ 1 h 156"/>
                    <a:gd name="T46" fmla="*/ 0 w 84"/>
                    <a:gd name="T47" fmla="*/ 1 h 156"/>
                    <a:gd name="T48" fmla="*/ 0 w 84"/>
                    <a:gd name="T49" fmla="*/ 1 h 156"/>
                    <a:gd name="T50" fmla="*/ 0 w 84"/>
                    <a:gd name="T51" fmla="*/ 1 h 156"/>
                    <a:gd name="T52" fmla="*/ 0 w 84"/>
                    <a:gd name="T53" fmla="*/ 1 h 156"/>
                    <a:gd name="T54" fmla="*/ 0 w 84"/>
                    <a:gd name="T55" fmla="*/ 0 h 156"/>
                    <a:gd name="T56" fmla="*/ 0 w 84"/>
                    <a:gd name="T57" fmla="*/ 0 h 156"/>
                    <a:gd name="T58" fmla="*/ 0 w 84"/>
                    <a:gd name="T59" fmla="*/ 1 h 156"/>
                    <a:gd name="T60" fmla="*/ 0 w 84"/>
                    <a:gd name="T61" fmla="*/ 1 h 156"/>
                    <a:gd name="T62" fmla="*/ 0 w 84"/>
                    <a:gd name="T63" fmla="*/ 1 h 156"/>
                    <a:gd name="T64" fmla="*/ 0 w 84"/>
                    <a:gd name="T65" fmla="*/ 1 h 156"/>
                    <a:gd name="T66" fmla="*/ 0 w 84"/>
                    <a:gd name="T67" fmla="*/ 1 h 156"/>
                    <a:gd name="T68" fmla="*/ 0 w 84"/>
                    <a:gd name="T69" fmla="*/ 1 h 156"/>
                    <a:gd name="T70" fmla="*/ 0 w 84"/>
                    <a:gd name="T71" fmla="*/ 1 h 156"/>
                    <a:gd name="T72" fmla="*/ 0 w 84"/>
                    <a:gd name="T73" fmla="*/ 1 h 156"/>
                    <a:gd name="T74" fmla="*/ 0 w 84"/>
                    <a:gd name="T75" fmla="*/ 1 h 156"/>
                    <a:gd name="T76" fmla="*/ 0 w 84"/>
                    <a:gd name="T77" fmla="*/ 1 h 156"/>
                    <a:gd name="T78" fmla="*/ 0 w 84"/>
                    <a:gd name="T79" fmla="*/ 1 h 156"/>
                    <a:gd name="T80" fmla="*/ 0 w 84"/>
                    <a:gd name="T81" fmla="*/ 1 h 156"/>
                    <a:gd name="T82" fmla="*/ 0 w 84"/>
                    <a:gd name="T83" fmla="*/ 1 h 156"/>
                    <a:gd name="T84" fmla="*/ 0 w 84"/>
                    <a:gd name="T85" fmla="*/ 1 h 156"/>
                    <a:gd name="T86" fmla="*/ 0 w 84"/>
                    <a:gd name="T87" fmla="*/ 1 h 156"/>
                    <a:gd name="T88" fmla="*/ 0 w 84"/>
                    <a:gd name="T89" fmla="*/ 1 h 156"/>
                    <a:gd name="T90" fmla="*/ 0 w 84"/>
                    <a:gd name="T91" fmla="*/ 1 h 156"/>
                    <a:gd name="T92" fmla="*/ 0 w 84"/>
                    <a:gd name="T93" fmla="*/ 1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
                    <a:gd name="T142" fmla="*/ 0 h 156"/>
                    <a:gd name="T143" fmla="*/ 84 w 84"/>
                    <a:gd name="T144" fmla="*/ 156 h 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 h="156">
                      <a:moveTo>
                        <a:pt x="0" y="17"/>
                      </a:moveTo>
                      <a:lnTo>
                        <a:pt x="0" y="17"/>
                      </a:lnTo>
                      <a:lnTo>
                        <a:pt x="1" y="35"/>
                      </a:lnTo>
                      <a:lnTo>
                        <a:pt x="4" y="48"/>
                      </a:lnTo>
                      <a:lnTo>
                        <a:pt x="9" y="57"/>
                      </a:lnTo>
                      <a:lnTo>
                        <a:pt x="16" y="64"/>
                      </a:lnTo>
                      <a:lnTo>
                        <a:pt x="21" y="70"/>
                      </a:lnTo>
                      <a:lnTo>
                        <a:pt x="27" y="77"/>
                      </a:lnTo>
                      <a:lnTo>
                        <a:pt x="32" y="86"/>
                      </a:lnTo>
                      <a:lnTo>
                        <a:pt x="37" y="98"/>
                      </a:lnTo>
                      <a:lnTo>
                        <a:pt x="37" y="85"/>
                      </a:lnTo>
                      <a:lnTo>
                        <a:pt x="39" y="73"/>
                      </a:lnTo>
                      <a:lnTo>
                        <a:pt x="42" y="64"/>
                      </a:lnTo>
                      <a:lnTo>
                        <a:pt x="47" y="56"/>
                      </a:lnTo>
                      <a:lnTo>
                        <a:pt x="53" y="51"/>
                      </a:lnTo>
                      <a:lnTo>
                        <a:pt x="62" y="45"/>
                      </a:lnTo>
                      <a:lnTo>
                        <a:pt x="72" y="39"/>
                      </a:lnTo>
                      <a:lnTo>
                        <a:pt x="84" y="34"/>
                      </a:lnTo>
                      <a:lnTo>
                        <a:pt x="79" y="29"/>
                      </a:lnTo>
                      <a:lnTo>
                        <a:pt x="73" y="25"/>
                      </a:lnTo>
                      <a:lnTo>
                        <a:pt x="64" y="19"/>
                      </a:lnTo>
                      <a:lnTo>
                        <a:pt x="55" y="13"/>
                      </a:lnTo>
                      <a:lnTo>
                        <a:pt x="45" y="8"/>
                      </a:lnTo>
                      <a:lnTo>
                        <a:pt x="36" y="4"/>
                      </a:lnTo>
                      <a:lnTo>
                        <a:pt x="27" y="1"/>
                      </a:lnTo>
                      <a:lnTo>
                        <a:pt x="19" y="0"/>
                      </a:lnTo>
                      <a:lnTo>
                        <a:pt x="20" y="6"/>
                      </a:lnTo>
                      <a:lnTo>
                        <a:pt x="22" y="12"/>
                      </a:lnTo>
                      <a:lnTo>
                        <a:pt x="26" y="18"/>
                      </a:lnTo>
                      <a:lnTo>
                        <a:pt x="29" y="23"/>
                      </a:lnTo>
                      <a:lnTo>
                        <a:pt x="34" y="29"/>
                      </a:lnTo>
                      <a:lnTo>
                        <a:pt x="38" y="34"/>
                      </a:lnTo>
                      <a:lnTo>
                        <a:pt x="42" y="38"/>
                      </a:lnTo>
                      <a:lnTo>
                        <a:pt x="47" y="42"/>
                      </a:lnTo>
                      <a:lnTo>
                        <a:pt x="47" y="51"/>
                      </a:lnTo>
                      <a:lnTo>
                        <a:pt x="48" y="60"/>
                      </a:lnTo>
                      <a:lnTo>
                        <a:pt x="49" y="68"/>
                      </a:lnTo>
                      <a:lnTo>
                        <a:pt x="51" y="75"/>
                      </a:lnTo>
                      <a:lnTo>
                        <a:pt x="56" y="83"/>
                      </a:lnTo>
                      <a:lnTo>
                        <a:pt x="63" y="89"/>
                      </a:lnTo>
                      <a:lnTo>
                        <a:pt x="72" y="95"/>
                      </a:lnTo>
                      <a:lnTo>
                        <a:pt x="84" y="98"/>
                      </a:lnTo>
                      <a:lnTo>
                        <a:pt x="84" y="1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22" name="Freeform 86">
                  <a:extLst>
                    <a:ext uri="{FF2B5EF4-FFF2-40B4-BE49-F238E27FC236}">
                      <a16:creationId xmlns:a16="http://schemas.microsoft.com/office/drawing/2014/main" id="{9DFDD7B6-BEAF-9317-A382-1657F60BBD1A}"/>
                    </a:ext>
                  </a:extLst>
                </p:cNvPr>
                <p:cNvSpPr>
                  <a:spLocks/>
                </p:cNvSpPr>
                <p:nvPr/>
              </p:nvSpPr>
              <p:spPr bwMode="auto">
                <a:xfrm>
                  <a:off x="3897" y="1610"/>
                  <a:ext cx="12" cy="41"/>
                </a:xfrm>
                <a:custGeom>
                  <a:avLst/>
                  <a:gdLst>
                    <a:gd name="T0" fmla="*/ 0 w 38"/>
                    <a:gd name="T1" fmla="*/ 1 h 82"/>
                    <a:gd name="T2" fmla="*/ 0 w 38"/>
                    <a:gd name="T3" fmla="*/ 1 h 82"/>
                    <a:gd name="T4" fmla="*/ 0 w 38"/>
                    <a:gd name="T5" fmla="*/ 1 h 82"/>
                    <a:gd name="T6" fmla="*/ 0 w 38"/>
                    <a:gd name="T7" fmla="*/ 1 h 82"/>
                    <a:gd name="T8" fmla="*/ 0 w 38"/>
                    <a:gd name="T9" fmla="*/ 1 h 82"/>
                    <a:gd name="T10" fmla="*/ 0 w 38"/>
                    <a:gd name="T11" fmla="*/ 1 h 82"/>
                    <a:gd name="T12" fmla="*/ 0 w 38"/>
                    <a:gd name="T13" fmla="*/ 1 h 82"/>
                    <a:gd name="T14" fmla="*/ 0 w 38"/>
                    <a:gd name="T15" fmla="*/ 1 h 82"/>
                    <a:gd name="T16" fmla="*/ 0 w 38"/>
                    <a:gd name="T17" fmla="*/ 1 h 82"/>
                    <a:gd name="T18" fmla="*/ 0 w 38"/>
                    <a:gd name="T19" fmla="*/ 1 h 82"/>
                    <a:gd name="T20" fmla="*/ 0 w 38"/>
                    <a:gd name="T21" fmla="*/ 1 h 82"/>
                    <a:gd name="T22" fmla="*/ 0 w 38"/>
                    <a:gd name="T23" fmla="*/ 1 h 82"/>
                    <a:gd name="T24" fmla="*/ 0 w 38"/>
                    <a:gd name="T25" fmla="*/ 1 h 82"/>
                    <a:gd name="T26" fmla="*/ 0 w 38"/>
                    <a:gd name="T27" fmla="*/ 1 h 82"/>
                    <a:gd name="T28" fmla="*/ 0 w 38"/>
                    <a:gd name="T29" fmla="*/ 1 h 82"/>
                    <a:gd name="T30" fmla="*/ 0 w 38"/>
                    <a:gd name="T31" fmla="*/ 0 h 82"/>
                    <a:gd name="T32" fmla="*/ 0 w 38"/>
                    <a:gd name="T33" fmla="*/ 0 h 82"/>
                    <a:gd name="T34" fmla="*/ 0 w 38"/>
                    <a:gd name="T35" fmla="*/ 1 h 82"/>
                    <a:gd name="T36" fmla="*/ 0 w 38"/>
                    <a:gd name="T37" fmla="*/ 1 h 82"/>
                    <a:gd name="T38" fmla="*/ 0 w 38"/>
                    <a:gd name="T39" fmla="*/ 1 h 82"/>
                    <a:gd name="T40" fmla="*/ 0 w 38"/>
                    <a:gd name="T41" fmla="*/ 1 h 82"/>
                    <a:gd name="T42" fmla="*/ 0 w 38"/>
                    <a:gd name="T43" fmla="*/ 1 h 82"/>
                    <a:gd name="T44" fmla="*/ 0 w 38"/>
                    <a:gd name="T45" fmla="*/ 1 h 82"/>
                    <a:gd name="T46" fmla="*/ 0 w 38"/>
                    <a:gd name="T47" fmla="*/ 1 h 82"/>
                    <a:gd name="T48" fmla="*/ 0 w 38"/>
                    <a:gd name="T49" fmla="*/ 1 h 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82"/>
                    <a:gd name="T77" fmla="*/ 38 w 38"/>
                    <a:gd name="T78" fmla="*/ 82 h 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82">
                      <a:moveTo>
                        <a:pt x="19" y="9"/>
                      </a:moveTo>
                      <a:lnTo>
                        <a:pt x="19" y="82"/>
                      </a:lnTo>
                      <a:lnTo>
                        <a:pt x="20" y="73"/>
                      </a:lnTo>
                      <a:lnTo>
                        <a:pt x="25" y="62"/>
                      </a:lnTo>
                      <a:lnTo>
                        <a:pt x="31" y="53"/>
                      </a:lnTo>
                      <a:lnTo>
                        <a:pt x="38" y="49"/>
                      </a:lnTo>
                      <a:lnTo>
                        <a:pt x="35" y="38"/>
                      </a:lnTo>
                      <a:lnTo>
                        <a:pt x="31" y="29"/>
                      </a:lnTo>
                      <a:lnTo>
                        <a:pt x="29" y="21"/>
                      </a:lnTo>
                      <a:lnTo>
                        <a:pt x="26" y="15"/>
                      </a:lnTo>
                      <a:lnTo>
                        <a:pt x="21" y="11"/>
                      </a:lnTo>
                      <a:lnTo>
                        <a:pt x="17" y="6"/>
                      </a:lnTo>
                      <a:lnTo>
                        <a:pt x="9" y="3"/>
                      </a:lnTo>
                      <a:lnTo>
                        <a:pt x="0" y="0"/>
                      </a:lnTo>
                      <a:lnTo>
                        <a:pt x="0" y="4"/>
                      </a:lnTo>
                      <a:lnTo>
                        <a:pt x="1" y="10"/>
                      </a:lnTo>
                      <a:lnTo>
                        <a:pt x="3" y="14"/>
                      </a:lnTo>
                      <a:lnTo>
                        <a:pt x="6" y="19"/>
                      </a:lnTo>
                      <a:lnTo>
                        <a:pt x="9" y="22"/>
                      </a:lnTo>
                      <a:lnTo>
                        <a:pt x="12" y="22"/>
                      </a:lnTo>
                      <a:lnTo>
                        <a:pt x="16" y="18"/>
                      </a:lnTo>
                      <a:lnTo>
                        <a:pt x="19" y="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23" name="Freeform 87">
                  <a:extLst>
                    <a:ext uri="{FF2B5EF4-FFF2-40B4-BE49-F238E27FC236}">
                      <a16:creationId xmlns:a16="http://schemas.microsoft.com/office/drawing/2014/main" id="{80E118AB-F802-D502-E389-501DEC663129}"/>
                    </a:ext>
                  </a:extLst>
                </p:cNvPr>
                <p:cNvSpPr>
                  <a:spLocks/>
                </p:cNvSpPr>
                <p:nvPr/>
              </p:nvSpPr>
              <p:spPr bwMode="auto">
                <a:xfrm>
                  <a:off x="4544" y="1630"/>
                  <a:ext cx="71" cy="208"/>
                </a:xfrm>
                <a:custGeom>
                  <a:avLst/>
                  <a:gdLst>
                    <a:gd name="T0" fmla="*/ 0 w 215"/>
                    <a:gd name="T1" fmla="*/ 0 h 417"/>
                    <a:gd name="T2" fmla="*/ 0 w 215"/>
                    <a:gd name="T3" fmla="*/ 0 h 417"/>
                    <a:gd name="T4" fmla="*/ 0 w 215"/>
                    <a:gd name="T5" fmla="*/ 0 h 417"/>
                    <a:gd name="T6" fmla="*/ 0 w 215"/>
                    <a:gd name="T7" fmla="*/ 0 h 417"/>
                    <a:gd name="T8" fmla="*/ 0 w 215"/>
                    <a:gd name="T9" fmla="*/ 0 h 417"/>
                    <a:gd name="T10" fmla="*/ 0 w 215"/>
                    <a:gd name="T11" fmla="*/ 0 h 417"/>
                    <a:gd name="T12" fmla="*/ 0 w 215"/>
                    <a:gd name="T13" fmla="*/ 0 h 417"/>
                    <a:gd name="T14" fmla="*/ 0 w 215"/>
                    <a:gd name="T15" fmla="*/ 0 h 417"/>
                    <a:gd name="T16" fmla="*/ 0 w 215"/>
                    <a:gd name="T17" fmla="*/ 0 h 417"/>
                    <a:gd name="T18" fmla="*/ 0 w 215"/>
                    <a:gd name="T19" fmla="*/ 0 h 417"/>
                    <a:gd name="T20" fmla="*/ 0 w 215"/>
                    <a:gd name="T21" fmla="*/ 0 h 417"/>
                    <a:gd name="T22" fmla="*/ 0 w 215"/>
                    <a:gd name="T23" fmla="*/ 0 h 417"/>
                    <a:gd name="T24" fmla="*/ 0 w 215"/>
                    <a:gd name="T25" fmla="*/ 0 h 417"/>
                    <a:gd name="T26" fmla="*/ 0 w 215"/>
                    <a:gd name="T27" fmla="*/ 0 h 417"/>
                    <a:gd name="T28" fmla="*/ 0 w 215"/>
                    <a:gd name="T29" fmla="*/ 0 h 417"/>
                    <a:gd name="T30" fmla="*/ 0 w 215"/>
                    <a:gd name="T31" fmla="*/ 0 h 417"/>
                    <a:gd name="T32" fmla="*/ 0 w 215"/>
                    <a:gd name="T33" fmla="*/ 0 h 417"/>
                    <a:gd name="T34" fmla="*/ 0 w 215"/>
                    <a:gd name="T35" fmla="*/ 0 h 417"/>
                    <a:gd name="T36" fmla="*/ 0 w 215"/>
                    <a:gd name="T37" fmla="*/ 0 h 417"/>
                    <a:gd name="T38" fmla="*/ 0 w 215"/>
                    <a:gd name="T39" fmla="*/ 0 h 417"/>
                    <a:gd name="T40" fmla="*/ 0 w 215"/>
                    <a:gd name="T41" fmla="*/ 0 h 417"/>
                    <a:gd name="T42" fmla="*/ 0 w 215"/>
                    <a:gd name="T43" fmla="*/ 0 h 417"/>
                    <a:gd name="T44" fmla="*/ 0 w 215"/>
                    <a:gd name="T45" fmla="*/ 0 h 417"/>
                    <a:gd name="T46" fmla="*/ 0 w 215"/>
                    <a:gd name="T47" fmla="*/ 0 h 417"/>
                    <a:gd name="T48" fmla="*/ 0 w 215"/>
                    <a:gd name="T49" fmla="*/ 0 h 417"/>
                    <a:gd name="T50" fmla="*/ 0 w 215"/>
                    <a:gd name="T51" fmla="*/ 0 h 417"/>
                    <a:gd name="T52" fmla="*/ 0 w 215"/>
                    <a:gd name="T53" fmla="*/ 0 h 417"/>
                    <a:gd name="T54" fmla="*/ 0 w 215"/>
                    <a:gd name="T55" fmla="*/ 0 h 417"/>
                    <a:gd name="T56" fmla="*/ 0 w 215"/>
                    <a:gd name="T57" fmla="*/ 0 h 417"/>
                    <a:gd name="T58" fmla="*/ 0 w 215"/>
                    <a:gd name="T59" fmla="*/ 0 h 417"/>
                    <a:gd name="T60" fmla="*/ 0 w 215"/>
                    <a:gd name="T61" fmla="*/ 0 h 417"/>
                    <a:gd name="T62" fmla="*/ 0 w 215"/>
                    <a:gd name="T63" fmla="*/ 0 h 417"/>
                    <a:gd name="T64" fmla="*/ 0 w 215"/>
                    <a:gd name="T65" fmla="*/ 0 h 417"/>
                    <a:gd name="T66" fmla="*/ 0 w 215"/>
                    <a:gd name="T67" fmla="*/ 0 h 417"/>
                    <a:gd name="T68" fmla="*/ 0 w 215"/>
                    <a:gd name="T69" fmla="*/ 0 h 417"/>
                    <a:gd name="T70" fmla="*/ 0 w 215"/>
                    <a:gd name="T71" fmla="*/ 0 h 417"/>
                    <a:gd name="T72" fmla="*/ 0 w 215"/>
                    <a:gd name="T73" fmla="*/ 0 h 417"/>
                    <a:gd name="T74" fmla="*/ 0 w 215"/>
                    <a:gd name="T75" fmla="*/ 0 h 417"/>
                    <a:gd name="T76" fmla="*/ 0 w 215"/>
                    <a:gd name="T77" fmla="*/ 0 h 41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5"/>
                    <a:gd name="T118" fmla="*/ 0 h 417"/>
                    <a:gd name="T119" fmla="*/ 215 w 215"/>
                    <a:gd name="T120" fmla="*/ 417 h 41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5" h="417">
                      <a:moveTo>
                        <a:pt x="56" y="409"/>
                      </a:moveTo>
                      <a:lnTo>
                        <a:pt x="56" y="409"/>
                      </a:lnTo>
                      <a:lnTo>
                        <a:pt x="62" y="401"/>
                      </a:lnTo>
                      <a:lnTo>
                        <a:pt x="65" y="392"/>
                      </a:lnTo>
                      <a:lnTo>
                        <a:pt x="66" y="383"/>
                      </a:lnTo>
                      <a:lnTo>
                        <a:pt x="66" y="376"/>
                      </a:lnTo>
                      <a:lnTo>
                        <a:pt x="75" y="376"/>
                      </a:lnTo>
                      <a:lnTo>
                        <a:pt x="81" y="367"/>
                      </a:lnTo>
                      <a:lnTo>
                        <a:pt x="85" y="357"/>
                      </a:lnTo>
                      <a:lnTo>
                        <a:pt x="91" y="344"/>
                      </a:lnTo>
                      <a:lnTo>
                        <a:pt x="96" y="330"/>
                      </a:lnTo>
                      <a:lnTo>
                        <a:pt x="101" y="315"/>
                      </a:lnTo>
                      <a:lnTo>
                        <a:pt x="105" y="299"/>
                      </a:lnTo>
                      <a:lnTo>
                        <a:pt x="110" y="282"/>
                      </a:lnTo>
                      <a:lnTo>
                        <a:pt x="114" y="265"/>
                      </a:lnTo>
                      <a:lnTo>
                        <a:pt x="118" y="247"/>
                      </a:lnTo>
                      <a:lnTo>
                        <a:pt x="121" y="230"/>
                      </a:lnTo>
                      <a:lnTo>
                        <a:pt x="124" y="214"/>
                      </a:lnTo>
                      <a:lnTo>
                        <a:pt x="128" y="198"/>
                      </a:lnTo>
                      <a:lnTo>
                        <a:pt x="129" y="184"/>
                      </a:lnTo>
                      <a:lnTo>
                        <a:pt x="131" y="170"/>
                      </a:lnTo>
                      <a:lnTo>
                        <a:pt x="132" y="158"/>
                      </a:lnTo>
                      <a:lnTo>
                        <a:pt x="132" y="147"/>
                      </a:lnTo>
                      <a:lnTo>
                        <a:pt x="142" y="136"/>
                      </a:lnTo>
                      <a:lnTo>
                        <a:pt x="154" y="120"/>
                      </a:lnTo>
                      <a:lnTo>
                        <a:pt x="164" y="101"/>
                      </a:lnTo>
                      <a:lnTo>
                        <a:pt x="174" y="81"/>
                      </a:lnTo>
                      <a:lnTo>
                        <a:pt x="185" y="59"/>
                      </a:lnTo>
                      <a:lnTo>
                        <a:pt x="195" y="38"/>
                      </a:lnTo>
                      <a:lnTo>
                        <a:pt x="205" y="17"/>
                      </a:lnTo>
                      <a:lnTo>
                        <a:pt x="215" y="0"/>
                      </a:lnTo>
                      <a:lnTo>
                        <a:pt x="211" y="6"/>
                      </a:lnTo>
                      <a:lnTo>
                        <a:pt x="203" y="15"/>
                      </a:lnTo>
                      <a:lnTo>
                        <a:pt x="193" y="27"/>
                      </a:lnTo>
                      <a:lnTo>
                        <a:pt x="182" y="40"/>
                      </a:lnTo>
                      <a:lnTo>
                        <a:pt x="170" y="52"/>
                      </a:lnTo>
                      <a:lnTo>
                        <a:pt x="159" y="64"/>
                      </a:lnTo>
                      <a:lnTo>
                        <a:pt x="149" y="70"/>
                      </a:lnTo>
                      <a:lnTo>
                        <a:pt x="141" y="74"/>
                      </a:lnTo>
                      <a:lnTo>
                        <a:pt x="140" y="83"/>
                      </a:lnTo>
                      <a:lnTo>
                        <a:pt x="136" y="93"/>
                      </a:lnTo>
                      <a:lnTo>
                        <a:pt x="129" y="103"/>
                      </a:lnTo>
                      <a:lnTo>
                        <a:pt x="122" y="115"/>
                      </a:lnTo>
                      <a:lnTo>
                        <a:pt x="115" y="125"/>
                      </a:lnTo>
                      <a:lnTo>
                        <a:pt x="109" y="135"/>
                      </a:lnTo>
                      <a:lnTo>
                        <a:pt x="104" y="145"/>
                      </a:lnTo>
                      <a:lnTo>
                        <a:pt x="103" y="155"/>
                      </a:lnTo>
                      <a:lnTo>
                        <a:pt x="96" y="158"/>
                      </a:lnTo>
                      <a:lnTo>
                        <a:pt x="90" y="163"/>
                      </a:lnTo>
                      <a:lnTo>
                        <a:pt x="83" y="173"/>
                      </a:lnTo>
                      <a:lnTo>
                        <a:pt x="76" y="186"/>
                      </a:lnTo>
                      <a:lnTo>
                        <a:pt x="69" y="202"/>
                      </a:lnTo>
                      <a:lnTo>
                        <a:pt x="63" y="219"/>
                      </a:lnTo>
                      <a:lnTo>
                        <a:pt x="57" y="238"/>
                      </a:lnTo>
                      <a:lnTo>
                        <a:pt x="52" y="257"/>
                      </a:lnTo>
                      <a:lnTo>
                        <a:pt x="47" y="278"/>
                      </a:lnTo>
                      <a:lnTo>
                        <a:pt x="41" y="297"/>
                      </a:lnTo>
                      <a:lnTo>
                        <a:pt x="38" y="316"/>
                      </a:lnTo>
                      <a:lnTo>
                        <a:pt x="35" y="334"/>
                      </a:lnTo>
                      <a:lnTo>
                        <a:pt x="31" y="351"/>
                      </a:lnTo>
                      <a:lnTo>
                        <a:pt x="30" y="365"/>
                      </a:lnTo>
                      <a:lnTo>
                        <a:pt x="28" y="376"/>
                      </a:lnTo>
                      <a:lnTo>
                        <a:pt x="28" y="384"/>
                      </a:lnTo>
                      <a:lnTo>
                        <a:pt x="20" y="385"/>
                      </a:lnTo>
                      <a:lnTo>
                        <a:pt x="19" y="388"/>
                      </a:lnTo>
                      <a:lnTo>
                        <a:pt x="17" y="391"/>
                      </a:lnTo>
                      <a:lnTo>
                        <a:pt x="9" y="392"/>
                      </a:lnTo>
                      <a:lnTo>
                        <a:pt x="9" y="399"/>
                      </a:lnTo>
                      <a:lnTo>
                        <a:pt x="8" y="408"/>
                      </a:lnTo>
                      <a:lnTo>
                        <a:pt x="6" y="415"/>
                      </a:lnTo>
                      <a:lnTo>
                        <a:pt x="0" y="41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24" name="Freeform 88">
                  <a:extLst>
                    <a:ext uri="{FF2B5EF4-FFF2-40B4-BE49-F238E27FC236}">
                      <a16:creationId xmlns:a16="http://schemas.microsoft.com/office/drawing/2014/main" id="{DEF7391F-06D9-4308-CF47-3B1EE7553649}"/>
                    </a:ext>
                  </a:extLst>
                </p:cNvPr>
                <p:cNvSpPr>
                  <a:spLocks/>
                </p:cNvSpPr>
                <p:nvPr/>
              </p:nvSpPr>
              <p:spPr bwMode="auto">
                <a:xfrm>
                  <a:off x="4529" y="1605"/>
                  <a:ext cx="43" cy="224"/>
                </a:xfrm>
                <a:custGeom>
                  <a:avLst/>
                  <a:gdLst>
                    <a:gd name="T0" fmla="*/ 0 w 128"/>
                    <a:gd name="T1" fmla="*/ 0 h 449"/>
                    <a:gd name="T2" fmla="*/ 0 w 128"/>
                    <a:gd name="T3" fmla="*/ 0 h 449"/>
                    <a:gd name="T4" fmla="*/ 0 w 128"/>
                    <a:gd name="T5" fmla="*/ 0 h 449"/>
                    <a:gd name="T6" fmla="*/ 0 w 128"/>
                    <a:gd name="T7" fmla="*/ 0 h 449"/>
                    <a:gd name="T8" fmla="*/ 0 w 128"/>
                    <a:gd name="T9" fmla="*/ 0 h 449"/>
                    <a:gd name="T10" fmla="*/ 0 w 128"/>
                    <a:gd name="T11" fmla="*/ 0 h 449"/>
                    <a:gd name="T12" fmla="*/ 0 w 128"/>
                    <a:gd name="T13" fmla="*/ 0 h 449"/>
                    <a:gd name="T14" fmla="*/ 0 w 128"/>
                    <a:gd name="T15" fmla="*/ 0 h 449"/>
                    <a:gd name="T16" fmla="*/ 0 w 128"/>
                    <a:gd name="T17" fmla="*/ 0 h 449"/>
                    <a:gd name="T18" fmla="*/ 0 w 128"/>
                    <a:gd name="T19" fmla="*/ 0 h 449"/>
                    <a:gd name="T20" fmla="*/ 0 w 128"/>
                    <a:gd name="T21" fmla="*/ 0 h 449"/>
                    <a:gd name="T22" fmla="*/ 0 w 128"/>
                    <a:gd name="T23" fmla="*/ 0 h 449"/>
                    <a:gd name="T24" fmla="*/ 0 w 128"/>
                    <a:gd name="T25" fmla="*/ 0 h 449"/>
                    <a:gd name="T26" fmla="*/ 0 w 128"/>
                    <a:gd name="T27" fmla="*/ 0 h 449"/>
                    <a:gd name="T28" fmla="*/ 0 w 128"/>
                    <a:gd name="T29" fmla="*/ 0 h 449"/>
                    <a:gd name="T30" fmla="*/ 0 w 128"/>
                    <a:gd name="T31" fmla="*/ 0 h 449"/>
                    <a:gd name="T32" fmla="*/ 0 w 128"/>
                    <a:gd name="T33" fmla="*/ 0 h 449"/>
                    <a:gd name="T34" fmla="*/ 0 w 128"/>
                    <a:gd name="T35" fmla="*/ 0 h 449"/>
                    <a:gd name="T36" fmla="*/ 0 w 128"/>
                    <a:gd name="T37" fmla="*/ 0 h 449"/>
                    <a:gd name="T38" fmla="*/ 0 w 128"/>
                    <a:gd name="T39" fmla="*/ 0 h 449"/>
                    <a:gd name="T40" fmla="*/ 0 w 128"/>
                    <a:gd name="T41" fmla="*/ 0 h 449"/>
                    <a:gd name="T42" fmla="*/ 0 w 128"/>
                    <a:gd name="T43" fmla="*/ 0 h 449"/>
                    <a:gd name="T44" fmla="*/ 0 w 128"/>
                    <a:gd name="T45" fmla="*/ 0 h 449"/>
                    <a:gd name="T46" fmla="*/ 0 w 128"/>
                    <a:gd name="T47" fmla="*/ 0 h 449"/>
                    <a:gd name="T48" fmla="*/ 0 w 128"/>
                    <a:gd name="T49" fmla="*/ 0 h 449"/>
                    <a:gd name="T50" fmla="*/ 0 w 128"/>
                    <a:gd name="T51" fmla="*/ 0 h 449"/>
                    <a:gd name="T52" fmla="*/ 0 w 128"/>
                    <a:gd name="T53" fmla="*/ 0 h 449"/>
                    <a:gd name="T54" fmla="*/ 0 w 128"/>
                    <a:gd name="T55" fmla="*/ 0 h 449"/>
                    <a:gd name="T56" fmla="*/ 0 w 128"/>
                    <a:gd name="T57" fmla="*/ 0 h 449"/>
                    <a:gd name="T58" fmla="*/ 0 w 128"/>
                    <a:gd name="T59" fmla="*/ 0 h 449"/>
                    <a:gd name="T60" fmla="*/ 0 w 128"/>
                    <a:gd name="T61" fmla="*/ 0 h 449"/>
                    <a:gd name="T62" fmla="*/ 0 w 128"/>
                    <a:gd name="T63" fmla="*/ 0 h 449"/>
                    <a:gd name="T64" fmla="*/ 0 w 128"/>
                    <a:gd name="T65" fmla="*/ 0 h 449"/>
                    <a:gd name="T66" fmla="*/ 0 w 128"/>
                    <a:gd name="T67" fmla="*/ 0 h 449"/>
                    <a:gd name="T68" fmla="*/ 0 w 128"/>
                    <a:gd name="T69" fmla="*/ 0 h 449"/>
                    <a:gd name="T70" fmla="*/ 0 w 128"/>
                    <a:gd name="T71" fmla="*/ 0 h 449"/>
                    <a:gd name="T72" fmla="*/ 0 w 128"/>
                    <a:gd name="T73" fmla="*/ 0 h 449"/>
                    <a:gd name="T74" fmla="*/ 0 w 128"/>
                    <a:gd name="T75" fmla="*/ 0 h 449"/>
                    <a:gd name="T76" fmla="*/ 0 w 128"/>
                    <a:gd name="T77" fmla="*/ 0 h 449"/>
                    <a:gd name="T78" fmla="*/ 0 w 128"/>
                    <a:gd name="T79" fmla="*/ 0 h 449"/>
                    <a:gd name="T80" fmla="*/ 0 w 128"/>
                    <a:gd name="T81" fmla="*/ 0 h 449"/>
                    <a:gd name="T82" fmla="*/ 0 w 128"/>
                    <a:gd name="T83" fmla="*/ 0 h 449"/>
                    <a:gd name="T84" fmla="*/ 0 w 128"/>
                    <a:gd name="T85" fmla="*/ 0 h 449"/>
                    <a:gd name="T86" fmla="*/ 0 w 128"/>
                    <a:gd name="T87" fmla="*/ 0 h 449"/>
                    <a:gd name="T88" fmla="*/ 0 w 128"/>
                    <a:gd name="T89" fmla="*/ 0 h 449"/>
                    <a:gd name="T90" fmla="*/ 0 w 128"/>
                    <a:gd name="T91" fmla="*/ 0 h 449"/>
                    <a:gd name="T92" fmla="*/ 0 w 128"/>
                    <a:gd name="T93" fmla="*/ 0 h 449"/>
                    <a:gd name="T94" fmla="*/ 0 w 128"/>
                    <a:gd name="T95" fmla="*/ 0 h 449"/>
                    <a:gd name="T96" fmla="*/ 0 w 128"/>
                    <a:gd name="T97" fmla="*/ 0 h 449"/>
                    <a:gd name="T98" fmla="*/ 0 w 128"/>
                    <a:gd name="T99" fmla="*/ 0 h 449"/>
                    <a:gd name="T100" fmla="*/ 0 w 128"/>
                    <a:gd name="T101" fmla="*/ 0 h 449"/>
                    <a:gd name="T102" fmla="*/ 0 w 128"/>
                    <a:gd name="T103" fmla="*/ 0 h 449"/>
                    <a:gd name="T104" fmla="*/ 0 w 128"/>
                    <a:gd name="T105" fmla="*/ 0 h 44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449"/>
                    <a:gd name="T161" fmla="*/ 128 w 128"/>
                    <a:gd name="T162" fmla="*/ 449 h 44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449">
                      <a:moveTo>
                        <a:pt x="118" y="229"/>
                      </a:moveTo>
                      <a:lnTo>
                        <a:pt x="118" y="229"/>
                      </a:lnTo>
                      <a:lnTo>
                        <a:pt x="115" y="213"/>
                      </a:lnTo>
                      <a:lnTo>
                        <a:pt x="114" y="199"/>
                      </a:lnTo>
                      <a:lnTo>
                        <a:pt x="112" y="184"/>
                      </a:lnTo>
                      <a:lnTo>
                        <a:pt x="111" y="169"/>
                      </a:lnTo>
                      <a:lnTo>
                        <a:pt x="112" y="154"/>
                      </a:lnTo>
                      <a:lnTo>
                        <a:pt x="112" y="140"/>
                      </a:lnTo>
                      <a:lnTo>
                        <a:pt x="115" y="126"/>
                      </a:lnTo>
                      <a:lnTo>
                        <a:pt x="116" y="111"/>
                      </a:lnTo>
                      <a:lnTo>
                        <a:pt x="118" y="98"/>
                      </a:lnTo>
                      <a:lnTo>
                        <a:pt x="120" y="83"/>
                      </a:lnTo>
                      <a:lnTo>
                        <a:pt x="121" y="70"/>
                      </a:lnTo>
                      <a:lnTo>
                        <a:pt x="124" y="56"/>
                      </a:lnTo>
                      <a:lnTo>
                        <a:pt x="126" y="42"/>
                      </a:lnTo>
                      <a:lnTo>
                        <a:pt x="127" y="28"/>
                      </a:lnTo>
                      <a:lnTo>
                        <a:pt x="128" y="14"/>
                      </a:lnTo>
                      <a:lnTo>
                        <a:pt x="128" y="0"/>
                      </a:lnTo>
                      <a:lnTo>
                        <a:pt x="123" y="17"/>
                      </a:lnTo>
                      <a:lnTo>
                        <a:pt x="117" y="36"/>
                      </a:lnTo>
                      <a:lnTo>
                        <a:pt x="110" y="55"/>
                      </a:lnTo>
                      <a:lnTo>
                        <a:pt x="104" y="73"/>
                      </a:lnTo>
                      <a:lnTo>
                        <a:pt x="98" y="92"/>
                      </a:lnTo>
                      <a:lnTo>
                        <a:pt x="91" y="113"/>
                      </a:lnTo>
                      <a:lnTo>
                        <a:pt x="86" y="132"/>
                      </a:lnTo>
                      <a:lnTo>
                        <a:pt x="79" y="152"/>
                      </a:lnTo>
                      <a:lnTo>
                        <a:pt x="73" y="171"/>
                      </a:lnTo>
                      <a:lnTo>
                        <a:pt x="69" y="192"/>
                      </a:lnTo>
                      <a:lnTo>
                        <a:pt x="64" y="211"/>
                      </a:lnTo>
                      <a:lnTo>
                        <a:pt x="60" y="230"/>
                      </a:lnTo>
                      <a:lnTo>
                        <a:pt x="56" y="249"/>
                      </a:lnTo>
                      <a:lnTo>
                        <a:pt x="54" y="267"/>
                      </a:lnTo>
                      <a:lnTo>
                        <a:pt x="52" y="285"/>
                      </a:lnTo>
                      <a:lnTo>
                        <a:pt x="52" y="302"/>
                      </a:lnTo>
                      <a:lnTo>
                        <a:pt x="45" y="309"/>
                      </a:lnTo>
                      <a:lnTo>
                        <a:pt x="40" y="315"/>
                      </a:lnTo>
                      <a:lnTo>
                        <a:pt x="35" y="323"/>
                      </a:lnTo>
                      <a:lnTo>
                        <a:pt x="31" y="332"/>
                      </a:lnTo>
                      <a:lnTo>
                        <a:pt x="26" y="341"/>
                      </a:lnTo>
                      <a:lnTo>
                        <a:pt x="23" y="350"/>
                      </a:lnTo>
                      <a:lnTo>
                        <a:pt x="18" y="360"/>
                      </a:lnTo>
                      <a:lnTo>
                        <a:pt x="15" y="369"/>
                      </a:lnTo>
                      <a:lnTo>
                        <a:pt x="7" y="371"/>
                      </a:lnTo>
                      <a:lnTo>
                        <a:pt x="3" y="379"/>
                      </a:lnTo>
                      <a:lnTo>
                        <a:pt x="0" y="390"/>
                      </a:lnTo>
                      <a:lnTo>
                        <a:pt x="0" y="403"/>
                      </a:lnTo>
                      <a:lnTo>
                        <a:pt x="2" y="416"/>
                      </a:lnTo>
                      <a:lnTo>
                        <a:pt x="4" y="430"/>
                      </a:lnTo>
                      <a:lnTo>
                        <a:pt x="5" y="441"/>
                      </a:lnTo>
                      <a:lnTo>
                        <a:pt x="6" y="44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25" name="Freeform 89">
                  <a:extLst>
                    <a:ext uri="{FF2B5EF4-FFF2-40B4-BE49-F238E27FC236}">
                      <a16:creationId xmlns:a16="http://schemas.microsoft.com/office/drawing/2014/main" id="{D3F7061C-42B4-0141-31F1-366C3DAE5923}"/>
                    </a:ext>
                  </a:extLst>
                </p:cNvPr>
                <p:cNvSpPr>
                  <a:spLocks/>
                </p:cNvSpPr>
                <p:nvPr/>
              </p:nvSpPr>
              <p:spPr bwMode="auto">
                <a:xfrm>
                  <a:off x="4503" y="1601"/>
                  <a:ext cx="31" cy="229"/>
                </a:xfrm>
                <a:custGeom>
                  <a:avLst/>
                  <a:gdLst>
                    <a:gd name="T0" fmla="*/ 0 w 93"/>
                    <a:gd name="T1" fmla="*/ 0 h 459"/>
                    <a:gd name="T2" fmla="*/ 0 w 93"/>
                    <a:gd name="T3" fmla="*/ 0 h 459"/>
                    <a:gd name="T4" fmla="*/ 0 w 93"/>
                    <a:gd name="T5" fmla="*/ 0 h 459"/>
                    <a:gd name="T6" fmla="*/ 0 w 93"/>
                    <a:gd name="T7" fmla="*/ 0 h 459"/>
                    <a:gd name="T8" fmla="*/ 0 w 93"/>
                    <a:gd name="T9" fmla="*/ 0 h 459"/>
                    <a:gd name="T10" fmla="*/ 0 w 93"/>
                    <a:gd name="T11" fmla="*/ 0 h 459"/>
                    <a:gd name="T12" fmla="*/ 0 w 93"/>
                    <a:gd name="T13" fmla="*/ 0 h 459"/>
                    <a:gd name="T14" fmla="*/ 0 w 93"/>
                    <a:gd name="T15" fmla="*/ 0 h 459"/>
                    <a:gd name="T16" fmla="*/ 0 w 93"/>
                    <a:gd name="T17" fmla="*/ 0 h 459"/>
                    <a:gd name="T18" fmla="*/ 0 w 93"/>
                    <a:gd name="T19" fmla="*/ 0 h 459"/>
                    <a:gd name="T20" fmla="*/ 0 w 93"/>
                    <a:gd name="T21" fmla="*/ 0 h 459"/>
                    <a:gd name="T22" fmla="*/ 0 w 93"/>
                    <a:gd name="T23" fmla="*/ 0 h 459"/>
                    <a:gd name="T24" fmla="*/ 0 w 93"/>
                    <a:gd name="T25" fmla="*/ 0 h 459"/>
                    <a:gd name="T26" fmla="*/ 0 w 93"/>
                    <a:gd name="T27" fmla="*/ 0 h 459"/>
                    <a:gd name="T28" fmla="*/ 0 w 93"/>
                    <a:gd name="T29" fmla="*/ 0 h 459"/>
                    <a:gd name="T30" fmla="*/ 0 w 93"/>
                    <a:gd name="T31" fmla="*/ 0 h 459"/>
                    <a:gd name="T32" fmla="*/ 0 w 93"/>
                    <a:gd name="T33" fmla="*/ 0 h 459"/>
                    <a:gd name="T34" fmla="*/ 0 w 93"/>
                    <a:gd name="T35" fmla="*/ 0 h 459"/>
                    <a:gd name="T36" fmla="*/ 0 w 93"/>
                    <a:gd name="T37" fmla="*/ 0 h 459"/>
                    <a:gd name="T38" fmla="*/ 0 w 93"/>
                    <a:gd name="T39" fmla="*/ 0 h 459"/>
                    <a:gd name="T40" fmla="*/ 0 w 93"/>
                    <a:gd name="T41" fmla="*/ 0 h 459"/>
                    <a:gd name="T42" fmla="*/ 0 w 93"/>
                    <a:gd name="T43" fmla="*/ 0 h 459"/>
                    <a:gd name="T44" fmla="*/ 0 w 93"/>
                    <a:gd name="T45" fmla="*/ 0 h 459"/>
                    <a:gd name="T46" fmla="*/ 0 w 93"/>
                    <a:gd name="T47" fmla="*/ 0 h 459"/>
                    <a:gd name="T48" fmla="*/ 0 w 93"/>
                    <a:gd name="T49" fmla="*/ 0 h 459"/>
                    <a:gd name="T50" fmla="*/ 0 w 93"/>
                    <a:gd name="T51" fmla="*/ 0 h 459"/>
                    <a:gd name="T52" fmla="*/ 0 w 93"/>
                    <a:gd name="T53" fmla="*/ 0 h 459"/>
                    <a:gd name="T54" fmla="*/ 0 w 93"/>
                    <a:gd name="T55" fmla="*/ 0 h 459"/>
                    <a:gd name="T56" fmla="*/ 0 w 93"/>
                    <a:gd name="T57" fmla="*/ 0 h 459"/>
                    <a:gd name="T58" fmla="*/ 0 w 93"/>
                    <a:gd name="T59" fmla="*/ 0 h 459"/>
                    <a:gd name="T60" fmla="*/ 0 w 93"/>
                    <a:gd name="T61" fmla="*/ 0 h 459"/>
                    <a:gd name="T62" fmla="*/ 0 w 93"/>
                    <a:gd name="T63" fmla="*/ 0 h 459"/>
                    <a:gd name="T64" fmla="*/ 0 w 93"/>
                    <a:gd name="T65" fmla="*/ 0 h 459"/>
                    <a:gd name="T66" fmla="*/ 0 w 93"/>
                    <a:gd name="T67" fmla="*/ 0 h 459"/>
                    <a:gd name="T68" fmla="*/ 0 w 93"/>
                    <a:gd name="T69" fmla="*/ 0 h 459"/>
                    <a:gd name="T70" fmla="*/ 0 w 93"/>
                    <a:gd name="T71" fmla="*/ 0 h 459"/>
                    <a:gd name="T72" fmla="*/ 0 w 93"/>
                    <a:gd name="T73" fmla="*/ 0 h 459"/>
                    <a:gd name="T74" fmla="*/ 0 w 93"/>
                    <a:gd name="T75" fmla="*/ 0 h 459"/>
                    <a:gd name="T76" fmla="*/ 0 w 93"/>
                    <a:gd name="T77" fmla="*/ 0 h 459"/>
                    <a:gd name="T78" fmla="*/ 0 w 93"/>
                    <a:gd name="T79" fmla="*/ 0 h 459"/>
                    <a:gd name="T80" fmla="*/ 0 w 93"/>
                    <a:gd name="T81" fmla="*/ 0 h 459"/>
                    <a:gd name="T82" fmla="*/ 0 w 93"/>
                    <a:gd name="T83" fmla="*/ 0 h 459"/>
                    <a:gd name="T84" fmla="*/ 0 w 93"/>
                    <a:gd name="T85" fmla="*/ 0 h 459"/>
                    <a:gd name="T86" fmla="*/ 0 w 93"/>
                    <a:gd name="T87" fmla="*/ 0 h 459"/>
                    <a:gd name="T88" fmla="*/ 0 w 93"/>
                    <a:gd name="T89" fmla="*/ 0 h 459"/>
                    <a:gd name="T90" fmla="*/ 0 w 93"/>
                    <a:gd name="T91" fmla="*/ 0 h 459"/>
                    <a:gd name="T92" fmla="*/ 0 w 93"/>
                    <a:gd name="T93" fmla="*/ 0 h 459"/>
                    <a:gd name="T94" fmla="*/ 0 w 93"/>
                    <a:gd name="T95" fmla="*/ 0 h 459"/>
                    <a:gd name="T96" fmla="*/ 0 w 93"/>
                    <a:gd name="T97" fmla="*/ 0 h 4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3"/>
                    <a:gd name="T148" fmla="*/ 0 h 459"/>
                    <a:gd name="T149" fmla="*/ 93 w 93"/>
                    <a:gd name="T150" fmla="*/ 459 h 45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3" h="459">
                      <a:moveTo>
                        <a:pt x="84" y="370"/>
                      </a:moveTo>
                      <a:lnTo>
                        <a:pt x="84" y="370"/>
                      </a:lnTo>
                      <a:lnTo>
                        <a:pt x="84" y="346"/>
                      </a:lnTo>
                      <a:lnTo>
                        <a:pt x="84" y="323"/>
                      </a:lnTo>
                      <a:lnTo>
                        <a:pt x="83" y="299"/>
                      </a:lnTo>
                      <a:lnTo>
                        <a:pt x="83" y="276"/>
                      </a:lnTo>
                      <a:lnTo>
                        <a:pt x="82" y="253"/>
                      </a:lnTo>
                      <a:lnTo>
                        <a:pt x="82" y="229"/>
                      </a:lnTo>
                      <a:lnTo>
                        <a:pt x="82" y="205"/>
                      </a:lnTo>
                      <a:lnTo>
                        <a:pt x="82" y="182"/>
                      </a:lnTo>
                      <a:lnTo>
                        <a:pt x="82" y="159"/>
                      </a:lnTo>
                      <a:lnTo>
                        <a:pt x="82" y="135"/>
                      </a:lnTo>
                      <a:lnTo>
                        <a:pt x="83" y="113"/>
                      </a:lnTo>
                      <a:lnTo>
                        <a:pt x="84" y="90"/>
                      </a:lnTo>
                      <a:lnTo>
                        <a:pt x="85" y="67"/>
                      </a:lnTo>
                      <a:lnTo>
                        <a:pt x="87" y="45"/>
                      </a:lnTo>
                      <a:lnTo>
                        <a:pt x="90" y="22"/>
                      </a:lnTo>
                      <a:lnTo>
                        <a:pt x="93" y="0"/>
                      </a:lnTo>
                      <a:lnTo>
                        <a:pt x="92" y="15"/>
                      </a:lnTo>
                      <a:lnTo>
                        <a:pt x="89" y="33"/>
                      </a:lnTo>
                      <a:lnTo>
                        <a:pt x="83" y="54"/>
                      </a:lnTo>
                      <a:lnTo>
                        <a:pt x="76" y="74"/>
                      </a:lnTo>
                      <a:lnTo>
                        <a:pt x="67" y="94"/>
                      </a:lnTo>
                      <a:lnTo>
                        <a:pt x="58" y="113"/>
                      </a:lnTo>
                      <a:lnTo>
                        <a:pt x="48" y="128"/>
                      </a:lnTo>
                      <a:lnTo>
                        <a:pt x="37" y="140"/>
                      </a:lnTo>
                      <a:lnTo>
                        <a:pt x="37" y="149"/>
                      </a:lnTo>
                      <a:lnTo>
                        <a:pt x="37" y="161"/>
                      </a:lnTo>
                      <a:lnTo>
                        <a:pt x="37" y="178"/>
                      </a:lnTo>
                      <a:lnTo>
                        <a:pt x="36" y="199"/>
                      </a:lnTo>
                      <a:lnTo>
                        <a:pt x="36" y="221"/>
                      </a:lnTo>
                      <a:lnTo>
                        <a:pt x="35" y="245"/>
                      </a:lnTo>
                      <a:lnTo>
                        <a:pt x="34" y="270"/>
                      </a:lnTo>
                      <a:lnTo>
                        <a:pt x="32" y="295"/>
                      </a:lnTo>
                      <a:lnTo>
                        <a:pt x="30" y="320"/>
                      </a:lnTo>
                      <a:lnTo>
                        <a:pt x="28" y="345"/>
                      </a:lnTo>
                      <a:lnTo>
                        <a:pt x="25" y="366"/>
                      </a:lnTo>
                      <a:lnTo>
                        <a:pt x="21" y="387"/>
                      </a:lnTo>
                      <a:lnTo>
                        <a:pt x="17" y="402"/>
                      </a:lnTo>
                      <a:lnTo>
                        <a:pt x="12" y="415"/>
                      </a:lnTo>
                      <a:lnTo>
                        <a:pt x="7" y="423"/>
                      </a:lnTo>
                      <a:lnTo>
                        <a:pt x="0" y="426"/>
                      </a:lnTo>
                      <a:lnTo>
                        <a:pt x="1" y="436"/>
                      </a:lnTo>
                      <a:lnTo>
                        <a:pt x="6" y="446"/>
                      </a:lnTo>
                      <a:lnTo>
                        <a:pt x="9" y="452"/>
                      </a:lnTo>
                      <a:lnTo>
                        <a:pt x="10" y="45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26" name="Freeform 90">
                  <a:extLst>
                    <a:ext uri="{FF2B5EF4-FFF2-40B4-BE49-F238E27FC236}">
                      <a16:creationId xmlns:a16="http://schemas.microsoft.com/office/drawing/2014/main" id="{C2566AEE-7552-0623-8508-63362386BF2C}"/>
                    </a:ext>
                  </a:extLst>
                </p:cNvPr>
                <p:cNvSpPr>
                  <a:spLocks/>
                </p:cNvSpPr>
                <p:nvPr/>
              </p:nvSpPr>
              <p:spPr bwMode="auto">
                <a:xfrm>
                  <a:off x="4435" y="1626"/>
                  <a:ext cx="75" cy="196"/>
                </a:xfrm>
                <a:custGeom>
                  <a:avLst/>
                  <a:gdLst>
                    <a:gd name="T0" fmla="*/ 0 w 225"/>
                    <a:gd name="T1" fmla="*/ 1 h 392"/>
                    <a:gd name="T2" fmla="*/ 0 w 225"/>
                    <a:gd name="T3" fmla="*/ 1 h 392"/>
                    <a:gd name="T4" fmla="*/ 0 w 225"/>
                    <a:gd name="T5" fmla="*/ 1 h 392"/>
                    <a:gd name="T6" fmla="*/ 0 w 225"/>
                    <a:gd name="T7" fmla="*/ 1 h 392"/>
                    <a:gd name="T8" fmla="*/ 0 w 225"/>
                    <a:gd name="T9" fmla="*/ 1 h 392"/>
                    <a:gd name="T10" fmla="*/ 0 w 225"/>
                    <a:gd name="T11" fmla="*/ 1 h 392"/>
                    <a:gd name="T12" fmla="*/ 0 w 225"/>
                    <a:gd name="T13" fmla="*/ 1 h 392"/>
                    <a:gd name="T14" fmla="*/ 0 w 225"/>
                    <a:gd name="T15" fmla="*/ 1 h 392"/>
                    <a:gd name="T16" fmla="*/ 0 w 225"/>
                    <a:gd name="T17" fmla="*/ 1 h 392"/>
                    <a:gd name="T18" fmla="*/ 0 w 225"/>
                    <a:gd name="T19" fmla="*/ 1 h 392"/>
                    <a:gd name="T20" fmla="*/ 0 w 225"/>
                    <a:gd name="T21" fmla="*/ 1 h 392"/>
                    <a:gd name="T22" fmla="*/ 0 w 225"/>
                    <a:gd name="T23" fmla="*/ 1 h 392"/>
                    <a:gd name="T24" fmla="*/ 0 w 225"/>
                    <a:gd name="T25" fmla="*/ 1 h 392"/>
                    <a:gd name="T26" fmla="*/ 0 w 225"/>
                    <a:gd name="T27" fmla="*/ 0 h 392"/>
                    <a:gd name="T28" fmla="*/ 0 w 225"/>
                    <a:gd name="T29" fmla="*/ 0 h 392"/>
                    <a:gd name="T30" fmla="*/ 0 w 225"/>
                    <a:gd name="T31" fmla="*/ 1 h 392"/>
                    <a:gd name="T32" fmla="*/ 0 w 225"/>
                    <a:gd name="T33" fmla="*/ 1 h 392"/>
                    <a:gd name="T34" fmla="*/ 0 w 225"/>
                    <a:gd name="T35" fmla="*/ 1 h 392"/>
                    <a:gd name="T36" fmla="*/ 0 w 225"/>
                    <a:gd name="T37" fmla="*/ 1 h 392"/>
                    <a:gd name="T38" fmla="*/ 0 w 225"/>
                    <a:gd name="T39" fmla="*/ 1 h 392"/>
                    <a:gd name="T40" fmla="*/ 0 w 225"/>
                    <a:gd name="T41" fmla="*/ 1 h 392"/>
                    <a:gd name="T42" fmla="*/ 0 w 225"/>
                    <a:gd name="T43" fmla="*/ 1 h 392"/>
                    <a:gd name="T44" fmla="*/ 0 w 225"/>
                    <a:gd name="T45" fmla="*/ 1 h 392"/>
                    <a:gd name="T46" fmla="*/ 0 w 225"/>
                    <a:gd name="T47" fmla="*/ 1 h 392"/>
                    <a:gd name="T48" fmla="*/ 0 w 225"/>
                    <a:gd name="T49" fmla="*/ 1 h 392"/>
                    <a:gd name="T50" fmla="*/ 0 w 225"/>
                    <a:gd name="T51" fmla="*/ 1 h 392"/>
                    <a:gd name="T52" fmla="*/ 0 w 225"/>
                    <a:gd name="T53" fmla="*/ 1 h 392"/>
                    <a:gd name="T54" fmla="*/ 0 w 225"/>
                    <a:gd name="T55" fmla="*/ 1 h 392"/>
                    <a:gd name="T56" fmla="*/ 0 w 225"/>
                    <a:gd name="T57" fmla="*/ 1 h 392"/>
                    <a:gd name="T58" fmla="*/ 0 w 225"/>
                    <a:gd name="T59" fmla="*/ 1 h 392"/>
                    <a:gd name="T60" fmla="*/ 0 w 225"/>
                    <a:gd name="T61" fmla="*/ 1 h 392"/>
                    <a:gd name="T62" fmla="*/ 0 w 225"/>
                    <a:gd name="T63" fmla="*/ 1 h 392"/>
                    <a:gd name="T64" fmla="*/ 0 w 225"/>
                    <a:gd name="T65" fmla="*/ 1 h 392"/>
                    <a:gd name="T66" fmla="*/ 0 w 225"/>
                    <a:gd name="T67" fmla="*/ 1 h 392"/>
                    <a:gd name="T68" fmla="*/ 0 w 225"/>
                    <a:gd name="T69" fmla="*/ 1 h 392"/>
                    <a:gd name="T70" fmla="*/ 0 w 225"/>
                    <a:gd name="T71" fmla="*/ 1 h 392"/>
                    <a:gd name="T72" fmla="*/ 0 w 225"/>
                    <a:gd name="T73" fmla="*/ 1 h 392"/>
                    <a:gd name="T74" fmla="*/ 0 w 225"/>
                    <a:gd name="T75" fmla="*/ 1 h 392"/>
                    <a:gd name="T76" fmla="*/ 0 w 225"/>
                    <a:gd name="T77" fmla="*/ 1 h 392"/>
                    <a:gd name="T78" fmla="*/ 0 w 225"/>
                    <a:gd name="T79" fmla="*/ 1 h 392"/>
                    <a:gd name="T80" fmla="*/ 0 w 225"/>
                    <a:gd name="T81" fmla="*/ 1 h 3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5"/>
                    <a:gd name="T124" fmla="*/ 0 h 392"/>
                    <a:gd name="T125" fmla="*/ 225 w 225"/>
                    <a:gd name="T126" fmla="*/ 392 h 3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5" h="392">
                      <a:moveTo>
                        <a:pt x="187" y="392"/>
                      </a:moveTo>
                      <a:lnTo>
                        <a:pt x="216" y="392"/>
                      </a:lnTo>
                      <a:lnTo>
                        <a:pt x="216" y="380"/>
                      </a:lnTo>
                      <a:lnTo>
                        <a:pt x="214" y="369"/>
                      </a:lnTo>
                      <a:lnTo>
                        <a:pt x="213" y="358"/>
                      </a:lnTo>
                      <a:lnTo>
                        <a:pt x="210" y="348"/>
                      </a:lnTo>
                      <a:lnTo>
                        <a:pt x="207" y="339"/>
                      </a:lnTo>
                      <a:lnTo>
                        <a:pt x="204" y="329"/>
                      </a:lnTo>
                      <a:lnTo>
                        <a:pt x="200" y="320"/>
                      </a:lnTo>
                      <a:lnTo>
                        <a:pt x="197" y="311"/>
                      </a:lnTo>
                      <a:lnTo>
                        <a:pt x="181" y="307"/>
                      </a:lnTo>
                      <a:lnTo>
                        <a:pt x="165" y="299"/>
                      </a:lnTo>
                      <a:lnTo>
                        <a:pt x="148" y="286"/>
                      </a:lnTo>
                      <a:lnTo>
                        <a:pt x="131" y="269"/>
                      </a:lnTo>
                      <a:lnTo>
                        <a:pt x="114" y="248"/>
                      </a:lnTo>
                      <a:lnTo>
                        <a:pt x="97" y="226"/>
                      </a:lnTo>
                      <a:lnTo>
                        <a:pt x="82" y="201"/>
                      </a:lnTo>
                      <a:lnTo>
                        <a:pt x="67" y="174"/>
                      </a:lnTo>
                      <a:lnTo>
                        <a:pt x="52" y="147"/>
                      </a:lnTo>
                      <a:lnTo>
                        <a:pt x="40" y="120"/>
                      </a:lnTo>
                      <a:lnTo>
                        <a:pt x="29" y="94"/>
                      </a:lnTo>
                      <a:lnTo>
                        <a:pt x="19" y="69"/>
                      </a:lnTo>
                      <a:lnTo>
                        <a:pt x="11" y="48"/>
                      </a:lnTo>
                      <a:lnTo>
                        <a:pt x="4" y="27"/>
                      </a:lnTo>
                      <a:lnTo>
                        <a:pt x="1" y="12"/>
                      </a:lnTo>
                      <a:lnTo>
                        <a:pt x="0" y="0"/>
                      </a:lnTo>
                      <a:lnTo>
                        <a:pt x="6" y="0"/>
                      </a:lnTo>
                      <a:lnTo>
                        <a:pt x="14" y="1"/>
                      </a:lnTo>
                      <a:lnTo>
                        <a:pt x="21" y="2"/>
                      </a:lnTo>
                      <a:lnTo>
                        <a:pt x="29" y="4"/>
                      </a:lnTo>
                      <a:lnTo>
                        <a:pt x="36" y="6"/>
                      </a:lnTo>
                      <a:lnTo>
                        <a:pt x="42" y="7"/>
                      </a:lnTo>
                      <a:lnTo>
                        <a:pt x="50" y="8"/>
                      </a:lnTo>
                      <a:lnTo>
                        <a:pt x="57" y="8"/>
                      </a:lnTo>
                      <a:lnTo>
                        <a:pt x="70" y="25"/>
                      </a:lnTo>
                      <a:lnTo>
                        <a:pt x="84" y="42"/>
                      </a:lnTo>
                      <a:lnTo>
                        <a:pt x="95" y="60"/>
                      </a:lnTo>
                      <a:lnTo>
                        <a:pt x="107" y="78"/>
                      </a:lnTo>
                      <a:lnTo>
                        <a:pt x="117" y="97"/>
                      </a:lnTo>
                      <a:lnTo>
                        <a:pt x="129" y="115"/>
                      </a:lnTo>
                      <a:lnTo>
                        <a:pt x="139" y="133"/>
                      </a:lnTo>
                      <a:lnTo>
                        <a:pt x="148" y="152"/>
                      </a:lnTo>
                      <a:lnTo>
                        <a:pt x="158" y="171"/>
                      </a:lnTo>
                      <a:lnTo>
                        <a:pt x="167" y="189"/>
                      </a:lnTo>
                      <a:lnTo>
                        <a:pt x="177" y="209"/>
                      </a:lnTo>
                      <a:lnTo>
                        <a:pt x="186" y="228"/>
                      </a:lnTo>
                      <a:lnTo>
                        <a:pt x="195" y="246"/>
                      </a:lnTo>
                      <a:lnTo>
                        <a:pt x="205" y="265"/>
                      </a:lnTo>
                      <a:lnTo>
                        <a:pt x="215" y="285"/>
                      </a:lnTo>
                      <a:lnTo>
                        <a:pt x="225" y="303"/>
                      </a:lnTo>
                      <a:lnTo>
                        <a:pt x="212" y="303"/>
                      </a:lnTo>
                      <a:lnTo>
                        <a:pt x="201" y="302"/>
                      </a:lnTo>
                      <a:lnTo>
                        <a:pt x="194" y="299"/>
                      </a:lnTo>
                      <a:lnTo>
                        <a:pt x="187" y="297"/>
                      </a:lnTo>
                      <a:lnTo>
                        <a:pt x="182" y="294"/>
                      </a:lnTo>
                      <a:lnTo>
                        <a:pt x="180" y="289"/>
                      </a:lnTo>
                      <a:lnTo>
                        <a:pt x="178" y="285"/>
                      </a:lnTo>
                      <a:lnTo>
                        <a:pt x="178" y="279"/>
                      </a:lnTo>
                      <a:lnTo>
                        <a:pt x="141" y="262"/>
                      </a:lnTo>
                      <a:lnTo>
                        <a:pt x="141" y="245"/>
                      </a:lnTo>
                      <a:lnTo>
                        <a:pt x="139" y="239"/>
                      </a:lnTo>
                      <a:lnTo>
                        <a:pt x="133" y="229"/>
                      </a:lnTo>
                      <a:lnTo>
                        <a:pt x="125" y="215"/>
                      </a:lnTo>
                      <a:lnTo>
                        <a:pt x="116" y="201"/>
                      </a:lnTo>
                      <a:lnTo>
                        <a:pt x="106" y="187"/>
                      </a:lnTo>
                      <a:lnTo>
                        <a:pt x="97" y="175"/>
                      </a:lnTo>
                      <a:lnTo>
                        <a:pt x="89" y="167"/>
                      </a:lnTo>
                      <a:lnTo>
                        <a:pt x="85" y="163"/>
                      </a:lnTo>
                      <a:lnTo>
                        <a:pt x="84" y="154"/>
                      </a:lnTo>
                      <a:lnTo>
                        <a:pt x="80" y="144"/>
                      </a:lnTo>
                      <a:lnTo>
                        <a:pt x="76" y="133"/>
                      </a:lnTo>
                      <a:lnTo>
                        <a:pt x="71" y="121"/>
                      </a:lnTo>
                      <a:lnTo>
                        <a:pt x="66" y="110"/>
                      </a:lnTo>
                      <a:lnTo>
                        <a:pt x="61" y="98"/>
                      </a:lnTo>
                      <a:lnTo>
                        <a:pt x="58" y="86"/>
                      </a:lnTo>
                      <a:lnTo>
                        <a:pt x="57" y="7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27" name="Freeform 91">
                  <a:extLst>
                    <a:ext uri="{FF2B5EF4-FFF2-40B4-BE49-F238E27FC236}">
                      <a16:creationId xmlns:a16="http://schemas.microsoft.com/office/drawing/2014/main" id="{E7126550-0316-6233-0E7F-E853233D51C2}"/>
                    </a:ext>
                  </a:extLst>
                </p:cNvPr>
                <p:cNvSpPr>
                  <a:spLocks/>
                </p:cNvSpPr>
                <p:nvPr/>
              </p:nvSpPr>
              <p:spPr bwMode="auto">
                <a:xfrm>
                  <a:off x="4452" y="1712"/>
                  <a:ext cx="8" cy="126"/>
                </a:xfrm>
                <a:custGeom>
                  <a:avLst/>
                  <a:gdLst>
                    <a:gd name="T0" fmla="*/ 0 w 23"/>
                    <a:gd name="T1" fmla="*/ 0 h 253"/>
                    <a:gd name="T2" fmla="*/ 0 w 23"/>
                    <a:gd name="T3" fmla="*/ 0 h 253"/>
                    <a:gd name="T4" fmla="*/ 0 w 23"/>
                    <a:gd name="T5" fmla="*/ 0 h 253"/>
                    <a:gd name="T6" fmla="*/ 0 w 23"/>
                    <a:gd name="T7" fmla="*/ 0 h 253"/>
                    <a:gd name="T8" fmla="*/ 0 w 23"/>
                    <a:gd name="T9" fmla="*/ 0 h 253"/>
                    <a:gd name="T10" fmla="*/ 0 w 23"/>
                    <a:gd name="T11" fmla="*/ 0 h 253"/>
                    <a:gd name="T12" fmla="*/ 0 w 23"/>
                    <a:gd name="T13" fmla="*/ 0 h 253"/>
                    <a:gd name="T14" fmla="*/ 0 w 23"/>
                    <a:gd name="T15" fmla="*/ 0 h 253"/>
                    <a:gd name="T16" fmla="*/ 0 w 23"/>
                    <a:gd name="T17" fmla="*/ 0 h 253"/>
                    <a:gd name="T18" fmla="*/ 0 w 23"/>
                    <a:gd name="T19" fmla="*/ 0 h 253"/>
                    <a:gd name="T20" fmla="*/ 0 w 23"/>
                    <a:gd name="T21" fmla="*/ 0 h 253"/>
                    <a:gd name="T22" fmla="*/ 0 w 23"/>
                    <a:gd name="T23" fmla="*/ 0 h 253"/>
                    <a:gd name="T24" fmla="*/ 0 w 23"/>
                    <a:gd name="T25" fmla="*/ 0 h 253"/>
                    <a:gd name="T26" fmla="*/ 0 w 23"/>
                    <a:gd name="T27" fmla="*/ 0 h 253"/>
                    <a:gd name="T28" fmla="*/ 0 w 23"/>
                    <a:gd name="T29" fmla="*/ 0 h 253"/>
                    <a:gd name="T30" fmla="*/ 0 w 23"/>
                    <a:gd name="T31" fmla="*/ 0 h 253"/>
                    <a:gd name="T32" fmla="*/ 0 w 23"/>
                    <a:gd name="T33" fmla="*/ 0 h 253"/>
                    <a:gd name="T34" fmla="*/ 0 w 23"/>
                    <a:gd name="T35" fmla="*/ 0 h 2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3"/>
                    <a:gd name="T55" fmla="*/ 0 h 253"/>
                    <a:gd name="T56" fmla="*/ 23 w 23"/>
                    <a:gd name="T57" fmla="*/ 253 h 2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3" h="253">
                      <a:moveTo>
                        <a:pt x="23" y="253"/>
                      </a:moveTo>
                      <a:lnTo>
                        <a:pt x="23" y="253"/>
                      </a:lnTo>
                      <a:lnTo>
                        <a:pt x="16" y="241"/>
                      </a:lnTo>
                      <a:lnTo>
                        <a:pt x="12" y="226"/>
                      </a:lnTo>
                      <a:lnTo>
                        <a:pt x="7" y="211"/>
                      </a:lnTo>
                      <a:lnTo>
                        <a:pt x="5" y="196"/>
                      </a:lnTo>
                      <a:lnTo>
                        <a:pt x="3" y="179"/>
                      </a:lnTo>
                      <a:lnTo>
                        <a:pt x="0" y="163"/>
                      </a:lnTo>
                      <a:lnTo>
                        <a:pt x="0" y="147"/>
                      </a:lnTo>
                      <a:lnTo>
                        <a:pt x="0" y="130"/>
                      </a:lnTo>
                      <a:lnTo>
                        <a:pt x="0" y="113"/>
                      </a:lnTo>
                      <a:lnTo>
                        <a:pt x="0" y="94"/>
                      </a:lnTo>
                      <a:lnTo>
                        <a:pt x="2" y="77"/>
                      </a:lnTo>
                      <a:lnTo>
                        <a:pt x="3" y="62"/>
                      </a:lnTo>
                      <a:lnTo>
                        <a:pt x="4" y="45"/>
                      </a:lnTo>
                      <a:lnTo>
                        <a:pt x="4" y="30"/>
                      </a:lnTo>
                      <a:lnTo>
                        <a:pt x="5" y="14"/>
                      </a:lnTo>
                      <a:lnTo>
                        <a:pt x="5"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28" name="Freeform 92">
                  <a:extLst>
                    <a:ext uri="{FF2B5EF4-FFF2-40B4-BE49-F238E27FC236}">
                      <a16:creationId xmlns:a16="http://schemas.microsoft.com/office/drawing/2014/main" id="{E0F6CBEB-2F00-3E41-CDA5-172B01F952D1}"/>
                    </a:ext>
                  </a:extLst>
                </p:cNvPr>
                <p:cNvSpPr>
                  <a:spLocks/>
                </p:cNvSpPr>
                <p:nvPr/>
              </p:nvSpPr>
              <p:spPr bwMode="auto">
                <a:xfrm>
                  <a:off x="4462" y="1593"/>
                  <a:ext cx="29" cy="61"/>
                </a:xfrm>
                <a:custGeom>
                  <a:avLst/>
                  <a:gdLst>
                    <a:gd name="T0" fmla="*/ 0 w 86"/>
                    <a:gd name="T1" fmla="*/ 0 h 123"/>
                    <a:gd name="T2" fmla="*/ 0 w 86"/>
                    <a:gd name="T3" fmla="*/ 0 h 123"/>
                    <a:gd name="T4" fmla="*/ 0 w 86"/>
                    <a:gd name="T5" fmla="*/ 0 h 123"/>
                    <a:gd name="T6" fmla="*/ 0 w 86"/>
                    <a:gd name="T7" fmla="*/ 0 h 123"/>
                    <a:gd name="T8" fmla="*/ 0 w 86"/>
                    <a:gd name="T9" fmla="*/ 0 h 123"/>
                    <a:gd name="T10" fmla="*/ 0 w 86"/>
                    <a:gd name="T11" fmla="*/ 0 h 123"/>
                    <a:gd name="T12" fmla="*/ 0 w 86"/>
                    <a:gd name="T13" fmla="*/ 0 h 123"/>
                    <a:gd name="T14" fmla="*/ 0 w 86"/>
                    <a:gd name="T15" fmla="*/ 0 h 123"/>
                    <a:gd name="T16" fmla="*/ 0 w 86"/>
                    <a:gd name="T17" fmla="*/ 0 h 123"/>
                    <a:gd name="T18" fmla="*/ 0 w 86"/>
                    <a:gd name="T19" fmla="*/ 0 h 123"/>
                    <a:gd name="T20" fmla="*/ 0 w 86"/>
                    <a:gd name="T21" fmla="*/ 0 h 123"/>
                    <a:gd name="T22" fmla="*/ 0 w 86"/>
                    <a:gd name="T23" fmla="*/ 0 h 123"/>
                    <a:gd name="T24" fmla="*/ 0 w 86"/>
                    <a:gd name="T25" fmla="*/ 0 h 123"/>
                    <a:gd name="T26" fmla="*/ 0 w 86"/>
                    <a:gd name="T27" fmla="*/ 0 h 123"/>
                    <a:gd name="T28" fmla="*/ 0 w 86"/>
                    <a:gd name="T29" fmla="*/ 0 h 123"/>
                    <a:gd name="T30" fmla="*/ 0 w 86"/>
                    <a:gd name="T31" fmla="*/ 0 h 123"/>
                    <a:gd name="T32" fmla="*/ 0 w 86"/>
                    <a:gd name="T33" fmla="*/ 0 h 123"/>
                    <a:gd name="T34" fmla="*/ 0 w 86"/>
                    <a:gd name="T35" fmla="*/ 0 h 123"/>
                    <a:gd name="T36" fmla="*/ 0 w 86"/>
                    <a:gd name="T37" fmla="*/ 0 h 123"/>
                    <a:gd name="T38" fmla="*/ 0 w 86"/>
                    <a:gd name="T39" fmla="*/ 0 h 123"/>
                    <a:gd name="T40" fmla="*/ 0 w 86"/>
                    <a:gd name="T41" fmla="*/ 0 h 123"/>
                    <a:gd name="T42" fmla="*/ 0 w 86"/>
                    <a:gd name="T43" fmla="*/ 0 h 123"/>
                    <a:gd name="T44" fmla="*/ 0 w 86"/>
                    <a:gd name="T45" fmla="*/ 0 h 123"/>
                    <a:gd name="T46" fmla="*/ 0 w 86"/>
                    <a:gd name="T47" fmla="*/ 0 h 123"/>
                    <a:gd name="T48" fmla="*/ 0 w 86"/>
                    <a:gd name="T49" fmla="*/ 0 h 123"/>
                    <a:gd name="T50" fmla="*/ 0 w 86"/>
                    <a:gd name="T51" fmla="*/ 0 h 123"/>
                    <a:gd name="T52" fmla="*/ 0 w 86"/>
                    <a:gd name="T53" fmla="*/ 0 h 123"/>
                    <a:gd name="T54" fmla="*/ 0 w 86"/>
                    <a:gd name="T55" fmla="*/ 0 h 123"/>
                    <a:gd name="T56" fmla="*/ 0 w 86"/>
                    <a:gd name="T57" fmla="*/ 0 h 1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123"/>
                    <a:gd name="T89" fmla="*/ 86 w 86"/>
                    <a:gd name="T90" fmla="*/ 123 h 1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123">
                      <a:moveTo>
                        <a:pt x="11" y="123"/>
                      </a:moveTo>
                      <a:lnTo>
                        <a:pt x="11" y="123"/>
                      </a:lnTo>
                      <a:lnTo>
                        <a:pt x="14" y="107"/>
                      </a:lnTo>
                      <a:lnTo>
                        <a:pt x="22" y="92"/>
                      </a:lnTo>
                      <a:lnTo>
                        <a:pt x="34" y="77"/>
                      </a:lnTo>
                      <a:lnTo>
                        <a:pt x="49" y="61"/>
                      </a:lnTo>
                      <a:lnTo>
                        <a:pt x="62" y="46"/>
                      </a:lnTo>
                      <a:lnTo>
                        <a:pt x="75" y="30"/>
                      </a:lnTo>
                      <a:lnTo>
                        <a:pt x="83" y="15"/>
                      </a:lnTo>
                      <a:lnTo>
                        <a:pt x="86" y="0"/>
                      </a:lnTo>
                      <a:lnTo>
                        <a:pt x="67" y="7"/>
                      </a:lnTo>
                      <a:lnTo>
                        <a:pt x="62" y="15"/>
                      </a:lnTo>
                      <a:lnTo>
                        <a:pt x="55" y="23"/>
                      </a:lnTo>
                      <a:lnTo>
                        <a:pt x="45" y="34"/>
                      </a:lnTo>
                      <a:lnTo>
                        <a:pt x="34" y="44"/>
                      </a:lnTo>
                      <a:lnTo>
                        <a:pt x="24" y="54"/>
                      </a:lnTo>
                      <a:lnTo>
                        <a:pt x="14" y="62"/>
                      </a:lnTo>
                      <a:lnTo>
                        <a:pt x="6" y="69"/>
                      </a:lnTo>
                      <a:lnTo>
                        <a:pt x="2" y="73"/>
                      </a:lnTo>
                      <a:lnTo>
                        <a:pt x="2" y="79"/>
                      </a:lnTo>
                      <a:lnTo>
                        <a:pt x="1" y="84"/>
                      </a:lnTo>
                      <a:lnTo>
                        <a:pt x="0" y="90"/>
                      </a:lnTo>
                      <a:lnTo>
                        <a:pt x="0" y="95"/>
                      </a:lnTo>
                      <a:lnTo>
                        <a:pt x="0" y="100"/>
                      </a:lnTo>
                      <a:lnTo>
                        <a:pt x="2" y="107"/>
                      </a:lnTo>
                      <a:lnTo>
                        <a:pt x="5" y="114"/>
                      </a:lnTo>
                      <a:lnTo>
                        <a:pt x="11" y="12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29" name="Freeform 93">
                  <a:extLst>
                    <a:ext uri="{FF2B5EF4-FFF2-40B4-BE49-F238E27FC236}">
                      <a16:creationId xmlns:a16="http://schemas.microsoft.com/office/drawing/2014/main" id="{AE1C2448-26F0-582E-83AD-178E23F0ED5A}"/>
                    </a:ext>
                  </a:extLst>
                </p:cNvPr>
                <p:cNvSpPr>
                  <a:spLocks/>
                </p:cNvSpPr>
                <p:nvPr/>
              </p:nvSpPr>
              <p:spPr bwMode="auto">
                <a:xfrm>
                  <a:off x="4475" y="1634"/>
                  <a:ext cx="25" cy="65"/>
                </a:xfrm>
                <a:custGeom>
                  <a:avLst/>
                  <a:gdLst>
                    <a:gd name="T0" fmla="*/ 0 w 75"/>
                    <a:gd name="T1" fmla="*/ 1 h 130"/>
                    <a:gd name="T2" fmla="*/ 0 w 75"/>
                    <a:gd name="T3" fmla="*/ 1 h 130"/>
                    <a:gd name="T4" fmla="*/ 0 w 75"/>
                    <a:gd name="T5" fmla="*/ 1 h 130"/>
                    <a:gd name="T6" fmla="*/ 0 w 75"/>
                    <a:gd name="T7" fmla="*/ 1 h 130"/>
                    <a:gd name="T8" fmla="*/ 0 w 75"/>
                    <a:gd name="T9" fmla="*/ 1 h 130"/>
                    <a:gd name="T10" fmla="*/ 0 w 75"/>
                    <a:gd name="T11" fmla="*/ 1 h 130"/>
                    <a:gd name="T12" fmla="*/ 0 w 75"/>
                    <a:gd name="T13" fmla="*/ 1 h 130"/>
                    <a:gd name="T14" fmla="*/ 0 w 75"/>
                    <a:gd name="T15" fmla="*/ 1 h 130"/>
                    <a:gd name="T16" fmla="*/ 0 w 75"/>
                    <a:gd name="T17" fmla="*/ 1 h 130"/>
                    <a:gd name="T18" fmla="*/ 0 w 75"/>
                    <a:gd name="T19" fmla="*/ 1 h 130"/>
                    <a:gd name="T20" fmla="*/ 0 w 75"/>
                    <a:gd name="T21" fmla="*/ 0 h 130"/>
                    <a:gd name="T22" fmla="*/ 0 w 75"/>
                    <a:gd name="T23" fmla="*/ 1 h 130"/>
                    <a:gd name="T24" fmla="*/ 0 w 75"/>
                    <a:gd name="T25" fmla="*/ 1 h 1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
                    <a:gd name="T40" fmla="*/ 0 h 130"/>
                    <a:gd name="T41" fmla="*/ 75 w 75"/>
                    <a:gd name="T42" fmla="*/ 130 h 13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 h="130">
                      <a:moveTo>
                        <a:pt x="47" y="130"/>
                      </a:moveTo>
                      <a:lnTo>
                        <a:pt x="47" y="49"/>
                      </a:lnTo>
                      <a:lnTo>
                        <a:pt x="50" y="48"/>
                      </a:lnTo>
                      <a:lnTo>
                        <a:pt x="55" y="43"/>
                      </a:lnTo>
                      <a:lnTo>
                        <a:pt x="59" y="38"/>
                      </a:lnTo>
                      <a:lnTo>
                        <a:pt x="65" y="31"/>
                      </a:lnTo>
                      <a:lnTo>
                        <a:pt x="68" y="23"/>
                      </a:lnTo>
                      <a:lnTo>
                        <a:pt x="72" y="15"/>
                      </a:lnTo>
                      <a:lnTo>
                        <a:pt x="74" y="7"/>
                      </a:lnTo>
                      <a:lnTo>
                        <a:pt x="75" y="0"/>
                      </a:lnTo>
                      <a:lnTo>
                        <a:pt x="0" y="57"/>
                      </a:lnTo>
                      <a:lnTo>
                        <a:pt x="0" y="81"/>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30" name="Freeform 94">
                  <a:extLst>
                    <a:ext uri="{FF2B5EF4-FFF2-40B4-BE49-F238E27FC236}">
                      <a16:creationId xmlns:a16="http://schemas.microsoft.com/office/drawing/2014/main" id="{F5CA936A-2D20-412C-800C-5508962758E4}"/>
                    </a:ext>
                  </a:extLst>
                </p:cNvPr>
                <p:cNvSpPr>
                  <a:spLocks/>
                </p:cNvSpPr>
                <p:nvPr/>
              </p:nvSpPr>
              <p:spPr bwMode="auto">
                <a:xfrm>
                  <a:off x="4456" y="1744"/>
                  <a:ext cx="13" cy="86"/>
                </a:xfrm>
                <a:custGeom>
                  <a:avLst/>
                  <a:gdLst>
                    <a:gd name="T0" fmla="*/ 0 w 38"/>
                    <a:gd name="T1" fmla="*/ 1 h 172"/>
                    <a:gd name="T2" fmla="*/ 0 w 38"/>
                    <a:gd name="T3" fmla="*/ 1 h 172"/>
                    <a:gd name="T4" fmla="*/ 0 w 38"/>
                    <a:gd name="T5" fmla="*/ 1 h 172"/>
                    <a:gd name="T6" fmla="*/ 0 w 38"/>
                    <a:gd name="T7" fmla="*/ 1 h 172"/>
                    <a:gd name="T8" fmla="*/ 0 w 38"/>
                    <a:gd name="T9" fmla="*/ 1 h 172"/>
                    <a:gd name="T10" fmla="*/ 0 w 38"/>
                    <a:gd name="T11" fmla="*/ 1 h 172"/>
                    <a:gd name="T12" fmla="*/ 0 w 38"/>
                    <a:gd name="T13" fmla="*/ 1 h 172"/>
                    <a:gd name="T14" fmla="*/ 0 w 38"/>
                    <a:gd name="T15" fmla="*/ 1 h 172"/>
                    <a:gd name="T16" fmla="*/ 0 w 38"/>
                    <a:gd name="T17" fmla="*/ 1 h 172"/>
                    <a:gd name="T18" fmla="*/ 0 w 38"/>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172"/>
                    <a:gd name="T32" fmla="*/ 38 w 38"/>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172">
                      <a:moveTo>
                        <a:pt x="1" y="172"/>
                      </a:moveTo>
                      <a:lnTo>
                        <a:pt x="1" y="172"/>
                      </a:lnTo>
                      <a:lnTo>
                        <a:pt x="0" y="148"/>
                      </a:lnTo>
                      <a:lnTo>
                        <a:pt x="3" y="127"/>
                      </a:lnTo>
                      <a:lnTo>
                        <a:pt x="9" y="106"/>
                      </a:lnTo>
                      <a:lnTo>
                        <a:pt x="17" y="86"/>
                      </a:lnTo>
                      <a:lnTo>
                        <a:pt x="23" y="66"/>
                      </a:lnTo>
                      <a:lnTo>
                        <a:pt x="31" y="45"/>
                      </a:lnTo>
                      <a:lnTo>
                        <a:pt x="36" y="24"/>
                      </a:lnTo>
                      <a:lnTo>
                        <a:pt x="38"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31" name="Freeform 95">
                  <a:extLst>
                    <a:ext uri="{FF2B5EF4-FFF2-40B4-BE49-F238E27FC236}">
                      <a16:creationId xmlns:a16="http://schemas.microsoft.com/office/drawing/2014/main" id="{70F688FA-02AF-F2C5-C234-24DF60E28A00}"/>
                    </a:ext>
                  </a:extLst>
                </p:cNvPr>
                <p:cNvSpPr>
                  <a:spLocks/>
                </p:cNvSpPr>
                <p:nvPr/>
              </p:nvSpPr>
              <p:spPr bwMode="auto">
                <a:xfrm>
                  <a:off x="4323" y="1585"/>
                  <a:ext cx="112" cy="253"/>
                </a:xfrm>
                <a:custGeom>
                  <a:avLst/>
                  <a:gdLst>
                    <a:gd name="T0" fmla="*/ 0 w 335"/>
                    <a:gd name="T1" fmla="*/ 1 h 506"/>
                    <a:gd name="T2" fmla="*/ 0 w 335"/>
                    <a:gd name="T3" fmla="*/ 1 h 506"/>
                    <a:gd name="T4" fmla="*/ 0 w 335"/>
                    <a:gd name="T5" fmla="*/ 1 h 506"/>
                    <a:gd name="T6" fmla="*/ 0 w 335"/>
                    <a:gd name="T7" fmla="*/ 1 h 506"/>
                    <a:gd name="T8" fmla="*/ 0 w 335"/>
                    <a:gd name="T9" fmla="*/ 1 h 506"/>
                    <a:gd name="T10" fmla="*/ 0 w 335"/>
                    <a:gd name="T11" fmla="*/ 1 h 506"/>
                    <a:gd name="T12" fmla="*/ 0 w 335"/>
                    <a:gd name="T13" fmla="*/ 1 h 506"/>
                    <a:gd name="T14" fmla="*/ 0 w 335"/>
                    <a:gd name="T15" fmla="*/ 1 h 506"/>
                    <a:gd name="T16" fmla="*/ 0 w 335"/>
                    <a:gd name="T17" fmla="*/ 1 h 506"/>
                    <a:gd name="T18" fmla="*/ 0 w 335"/>
                    <a:gd name="T19" fmla="*/ 1 h 506"/>
                    <a:gd name="T20" fmla="*/ 0 w 335"/>
                    <a:gd name="T21" fmla="*/ 1 h 506"/>
                    <a:gd name="T22" fmla="*/ 0 w 335"/>
                    <a:gd name="T23" fmla="*/ 1 h 506"/>
                    <a:gd name="T24" fmla="*/ 0 w 335"/>
                    <a:gd name="T25" fmla="*/ 1 h 506"/>
                    <a:gd name="T26" fmla="*/ 0 w 335"/>
                    <a:gd name="T27" fmla="*/ 1 h 506"/>
                    <a:gd name="T28" fmla="*/ 0 w 335"/>
                    <a:gd name="T29" fmla="*/ 1 h 506"/>
                    <a:gd name="T30" fmla="*/ 0 w 335"/>
                    <a:gd name="T31" fmla="*/ 1 h 506"/>
                    <a:gd name="T32" fmla="*/ 0 w 335"/>
                    <a:gd name="T33" fmla="*/ 1 h 506"/>
                    <a:gd name="T34" fmla="*/ 0 w 335"/>
                    <a:gd name="T35" fmla="*/ 1 h 506"/>
                    <a:gd name="T36" fmla="*/ 0 w 335"/>
                    <a:gd name="T37" fmla="*/ 1 h 506"/>
                    <a:gd name="T38" fmla="*/ 0 w 335"/>
                    <a:gd name="T39" fmla="*/ 1 h 506"/>
                    <a:gd name="T40" fmla="*/ 0 w 335"/>
                    <a:gd name="T41" fmla="*/ 1 h 506"/>
                    <a:gd name="T42" fmla="*/ 0 w 335"/>
                    <a:gd name="T43" fmla="*/ 1 h 506"/>
                    <a:gd name="T44" fmla="*/ 0 w 335"/>
                    <a:gd name="T45" fmla="*/ 1 h 506"/>
                    <a:gd name="T46" fmla="*/ 0 w 335"/>
                    <a:gd name="T47" fmla="*/ 1 h 506"/>
                    <a:gd name="T48" fmla="*/ 0 w 335"/>
                    <a:gd name="T49" fmla="*/ 1 h 506"/>
                    <a:gd name="T50" fmla="*/ 0 w 335"/>
                    <a:gd name="T51" fmla="*/ 1 h 506"/>
                    <a:gd name="T52" fmla="*/ 0 w 335"/>
                    <a:gd name="T53" fmla="*/ 0 h 506"/>
                    <a:gd name="T54" fmla="*/ 0 w 335"/>
                    <a:gd name="T55" fmla="*/ 0 h 506"/>
                    <a:gd name="T56" fmla="*/ 0 w 335"/>
                    <a:gd name="T57" fmla="*/ 1 h 506"/>
                    <a:gd name="T58" fmla="*/ 0 w 335"/>
                    <a:gd name="T59" fmla="*/ 1 h 506"/>
                    <a:gd name="T60" fmla="*/ 0 w 335"/>
                    <a:gd name="T61" fmla="*/ 1 h 506"/>
                    <a:gd name="T62" fmla="*/ 0 w 335"/>
                    <a:gd name="T63" fmla="*/ 1 h 506"/>
                    <a:gd name="T64" fmla="*/ 0 w 335"/>
                    <a:gd name="T65" fmla="*/ 1 h 506"/>
                    <a:gd name="T66" fmla="*/ 0 w 335"/>
                    <a:gd name="T67" fmla="*/ 1 h 506"/>
                    <a:gd name="T68" fmla="*/ 0 w 335"/>
                    <a:gd name="T69" fmla="*/ 1 h 506"/>
                    <a:gd name="T70" fmla="*/ 0 w 335"/>
                    <a:gd name="T71" fmla="*/ 1 h 506"/>
                    <a:gd name="T72" fmla="*/ 0 w 335"/>
                    <a:gd name="T73" fmla="*/ 1 h 506"/>
                    <a:gd name="T74" fmla="*/ 0 w 335"/>
                    <a:gd name="T75" fmla="*/ 1 h 506"/>
                    <a:gd name="T76" fmla="*/ 0 w 335"/>
                    <a:gd name="T77" fmla="*/ 1 h 506"/>
                    <a:gd name="T78" fmla="*/ 0 w 335"/>
                    <a:gd name="T79" fmla="*/ 1 h 506"/>
                    <a:gd name="T80" fmla="*/ 0 w 335"/>
                    <a:gd name="T81" fmla="*/ 1 h 506"/>
                    <a:gd name="T82" fmla="*/ 0 w 335"/>
                    <a:gd name="T83" fmla="*/ 1 h 506"/>
                    <a:gd name="T84" fmla="*/ 0 w 335"/>
                    <a:gd name="T85" fmla="*/ 1 h 506"/>
                    <a:gd name="T86" fmla="*/ 0 w 335"/>
                    <a:gd name="T87" fmla="*/ 1 h 506"/>
                    <a:gd name="T88" fmla="*/ 0 w 335"/>
                    <a:gd name="T89" fmla="*/ 1 h 506"/>
                    <a:gd name="T90" fmla="*/ 0 w 335"/>
                    <a:gd name="T91" fmla="*/ 1 h 506"/>
                    <a:gd name="T92" fmla="*/ 0 w 335"/>
                    <a:gd name="T93" fmla="*/ 1 h 506"/>
                    <a:gd name="T94" fmla="*/ 0 w 335"/>
                    <a:gd name="T95" fmla="*/ 1 h 506"/>
                    <a:gd name="T96" fmla="*/ 0 w 335"/>
                    <a:gd name="T97" fmla="*/ 1 h 506"/>
                    <a:gd name="T98" fmla="*/ 0 w 335"/>
                    <a:gd name="T99" fmla="*/ 1 h 506"/>
                    <a:gd name="T100" fmla="*/ 0 w 335"/>
                    <a:gd name="T101" fmla="*/ 1 h 506"/>
                    <a:gd name="T102" fmla="*/ 0 w 335"/>
                    <a:gd name="T103" fmla="*/ 1 h 506"/>
                    <a:gd name="T104" fmla="*/ 0 w 335"/>
                    <a:gd name="T105" fmla="*/ 1 h 506"/>
                    <a:gd name="T106" fmla="*/ 0 w 335"/>
                    <a:gd name="T107" fmla="*/ 1 h 506"/>
                    <a:gd name="T108" fmla="*/ 0 w 335"/>
                    <a:gd name="T109" fmla="*/ 1 h 506"/>
                    <a:gd name="T110" fmla="*/ 0 w 335"/>
                    <a:gd name="T111" fmla="*/ 1 h 506"/>
                    <a:gd name="T112" fmla="*/ 0 w 335"/>
                    <a:gd name="T113" fmla="*/ 1 h 506"/>
                    <a:gd name="T114" fmla="*/ 0 w 335"/>
                    <a:gd name="T115" fmla="*/ 1 h 506"/>
                    <a:gd name="T116" fmla="*/ 0 w 335"/>
                    <a:gd name="T117" fmla="*/ 1 h 506"/>
                    <a:gd name="T118" fmla="*/ 0 w 335"/>
                    <a:gd name="T119" fmla="*/ 1 h 506"/>
                    <a:gd name="T120" fmla="*/ 0 w 335"/>
                    <a:gd name="T121" fmla="*/ 1 h 506"/>
                    <a:gd name="T122" fmla="*/ 0 w 335"/>
                    <a:gd name="T123" fmla="*/ 1 h 5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35"/>
                    <a:gd name="T187" fmla="*/ 0 h 506"/>
                    <a:gd name="T188" fmla="*/ 335 w 335"/>
                    <a:gd name="T189" fmla="*/ 506 h 5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35" h="506">
                      <a:moveTo>
                        <a:pt x="335" y="506"/>
                      </a:moveTo>
                      <a:lnTo>
                        <a:pt x="335" y="506"/>
                      </a:lnTo>
                      <a:lnTo>
                        <a:pt x="329" y="475"/>
                      </a:lnTo>
                      <a:lnTo>
                        <a:pt x="322" y="444"/>
                      </a:lnTo>
                      <a:lnTo>
                        <a:pt x="315" y="413"/>
                      </a:lnTo>
                      <a:lnTo>
                        <a:pt x="305" y="383"/>
                      </a:lnTo>
                      <a:lnTo>
                        <a:pt x="294" y="351"/>
                      </a:lnTo>
                      <a:lnTo>
                        <a:pt x="282" y="320"/>
                      </a:lnTo>
                      <a:lnTo>
                        <a:pt x="268" y="291"/>
                      </a:lnTo>
                      <a:lnTo>
                        <a:pt x="253" y="261"/>
                      </a:lnTo>
                      <a:lnTo>
                        <a:pt x="236" y="232"/>
                      </a:lnTo>
                      <a:lnTo>
                        <a:pt x="217" y="205"/>
                      </a:lnTo>
                      <a:lnTo>
                        <a:pt x="197" y="178"/>
                      </a:lnTo>
                      <a:lnTo>
                        <a:pt x="174" y="153"/>
                      </a:lnTo>
                      <a:lnTo>
                        <a:pt x="150" y="128"/>
                      </a:lnTo>
                      <a:lnTo>
                        <a:pt x="123" y="105"/>
                      </a:lnTo>
                      <a:lnTo>
                        <a:pt x="95" y="85"/>
                      </a:lnTo>
                      <a:lnTo>
                        <a:pt x="65" y="65"/>
                      </a:lnTo>
                      <a:lnTo>
                        <a:pt x="62" y="57"/>
                      </a:lnTo>
                      <a:lnTo>
                        <a:pt x="56" y="48"/>
                      </a:lnTo>
                      <a:lnTo>
                        <a:pt x="47" y="37"/>
                      </a:lnTo>
                      <a:lnTo>
                        <a:pt x="36" y="26"/>
                      </a:lnTo>
                      <a:lnTo>
                        <a:pt x="24" y="16"/>
                      </a:lnTo>
                      <a:lnTo>
                        <a:pt x="14" y="8"/>
                      </a:lnTo>
                      <a:lnTo>
                        <a:pt x="5" y="2"/>
                      </a:lnTo>
                      <a:lnTo>
                        <a:pt x="0" y="0"/>
                      </a:lnTo>
                      <a:lnTo>
                        <a:pt x="2" y="19"/>
                      </a:lnTo>
                      <a:lnTo>
                        <a:pt x="9" y="39"/>
                      </a:lnTo>
                      <a:lnTo>
                        <a:pt x="20" y="62"/>
                      </a:lnTo>
                      <a:lnTo>
                        <a:pt x="32" y="83"/>
                      </a:lnTo>
                      <a:lnTo>
                        <a:pt x="47" y="104"/>
                      </a:lnTo>
                      <a:lnTo>
                        <a:pt x="62" y="123"/>
                      </a:lnTo>
                      <a:lnTo>
                        <a:pt x="78" y="141"/>
                      </a:lnTo>
                      <a:lnTo>
                        <a:pt x="93" y="155"/>
                      </a:lnTo>
                      <a:lnTo>
                        <a:pt x="105" y="165"/>
                      </a:lnTo>
                      <a:lnTo>
                        <a:pt x="118" y="176"/>
                      </a:lnTo>
                      <a:lnTo>
                        <a:pt x="133" y="187"/>
                      </a:lnTo>
                      <a:lnTo>
                        <a:pt x="146" y="198"/>
                      </a:lnTo>
                      <a:lnTo>
                        <a:pt x="161" y="209"/>
                      </a:lnTo>
                      <a:lnTo>
                        <a:pt x="176" y="221"/>
                      </a:lnTo>
                      <a:lnTo>
                        <a:pt x="190" y="232"/>
                      </a:lnTo>
                      <a:lnTo>
                        <a:pt x="205" y="243"/>
                      </a:lnTo>
                      <a:lnTo>
                        <a:pt x="218" y="256"/>
                      </a:lnTo>
                      <a:lnTo>
                        <a:pt x="232" y="268"/>
                      </a:lnTo>
                      <a:lnTo>
                        <a:pt x="244" y="281"/>
                      </a:lnTo>
                      <a:lnTo>
                        <a:pt x="255" y="294"/>
                      </a:lnTo>
                      <a:lnTo>
                        <a:pt x="266" y="308"/>
                      </a:lnTo>
                      <a:lnTo>
                        <a:pt x="275" y="321"/>
                      </a:lnTo>
                      <a:lnTo>
                        <a:pt x="283" y="336"/>
                      </a:lnTo>
                      <a:lnTo>
                        <a:pt x="289" y="351"/>
                      </a:lnTo>
                      <a:lnTo>
                        <a:pt x="290" y="370"/>
                      </a:lnTo>
                      <a:lnTo>
                        <a:pt x="288" y="396"/>
                      </a:lnTo>
                      <a:lnTo>
                        <a:pt x="284" y="424"/>
                      </a:lnTo>
                      <a:lnTo>
                        <a:pt x="279" y="452"/>
                      </a:lnTo>
                      <a:lnTo>
                        <a:pt x="272" y="477"/>
                      </a:lnTo>
                      <a:lnTo>
                        <a:pt x="266" y="495"/>
                      </a:lnTo>
                      <a:lnTo>
                        <a:pt x="262" y="503"/>
                      </a:lnTo>
                      <a:lnTo>
                        <a:pt x="261" y="49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32" name="Freeform 96">
                  <a:extLst>
                    <a:ext uri="{FF2B5EF4-FFF2-40B4-BE49-F238E27FC236}">
                      <a16:creationId xmlns:a16="http://schemas.microsoft.com/office/drawing/2014/main" id="{39721A3E-2D29-C63E-E8C7-0F1C36EC59A6}"/>
                    </a:ext>
                  </a:extLst>
                </p:cNvPr>
                <p:cNvSpPr>
                  <a:spLocks/>
                </p:cNvSpPr>
                <p:nvPr/>
              </p:nvSpPr>
              <p:spPr bwMode="auto">
                <a:xfrm>
                  <a:off x="4409" y="1568"/>
                  <a:ext cx="26" cy="167"/>
                </a:xfrm>
                <a:custGeom>
                  <a:avLst/>
                  <a:gdLst>
                    <a:gd name="T0" fmla="*/ 0 w 78"/>
                    <a:gd name="T1" fmla="*/ 1 h 334"/>
                    <a:gd name="T2" fmla="*/ 0 w 78"/>
                    <a:gd name="T3" fmla="*/ 1 h 334"/>
                    <a:gd name="T4" fmla="*/ 0 w 78"/>
                    <a:gd name="T5" fmla="*/ 1 h 334"/>
                    <a:gd name="T6" fmla="*/ 0 w 78"/>
                    <a:gd name="T7" fmla="*/ 1 h 334"/>
                    <a:gd name="T8" fmla="*/ 0 w 78"/>
                    <a:gd name="T9" fmla="*/ 1 h 334"/>
                    <a:gd name="T10" fmla="*/ 0 w 78"/>
                    <a:gd name="T11" fmla="*/ 1 h 334"/>
                    <a:gd name="T12" fmla="*/ 0 w 78"/>
                    <a:gd name="T13" fmla="*/ 1 h 334"/>
                    <a:gd name="T14" fmla="*/ 0 w 78"/>
                    <a:gd name="T15" fmla="*/ 1 h 334"/>
                    <a:gd name="T16" fmla="*/ 0 w 78"/>
                    <a:gd name="T17" fmla="*/ 1 h 334"/>
                    <a:gd name="T18" fmla="*/ 0 w 78"/>
                    <a:gd name="T19" fmla="*/ 1 h 334"/>
                    <a:gd name="T20" fmla="*/ 0 w 78"/>
                    <a:gd name="T21" fmla="*/ 1 h 334"/>
                    <a:gd name="T22" fmla="*/ 0 w 78"/>
                    <a:gd name="T23" fmla="*/ 1 h 334"/>
                    <a:gd name="T24" fmla="*/ 0 w 78"/>
                    <a:gd name="T25" fmla="*/ 1 h 334"/>
                    <a:gd name="T26" fmla="*/ 0 w 78"/>
                    <a:gd name="T27" fmla="*/ 1 h 334"/>
                    <a:gd name="T28" fmla="*/ 0 w 78"/>
                    <a:gd name="T29" fmla="*/ 1 h 334"/>
                    <a:gd name="T30" fmla="*/ 0 w 78"/>
                    <a:gd name="T31" fmla="*/ 1 h 334"/>
                    <a:gd name="T32" fmla="*/ 0 w 78"/>
                    <a:gd name="T33" fmla="*/ 1 h 334"/>
                    <a:gd name="T34" fmla="*/ 0 w 78"/>
                    <a:gd name="T35" fmla="*/ 0 h 334"/>
                    <a:gd name="T36" fmla="*/ 0 w 78"/>
                    <a:gd name="T37" fmla="*/ 0 h 334"/>
                    <a:gd name="T38" fmla="*/ 0 w 78"/>
                    <a:gd name="T39" fmla="*/ 1 h 334"/>
                    <a:gd name="T40" fmla="*/ 0 w 78"/>
                    <a:gd name="T41" fmla="*/ 1 h 334"/>
                    <a:gd name="T42" fmla="*/ 0 w 78"/>
                    <a:gd name="T43" fmla="*/ 1 h 334"/>
                    <a:gd name="T44" fmla="*/ 0 w 78"/>
                    <a:gd name="T45" fmla="*/ 1 h 334"/>
                    <a:gd name="T46" fmla="*/ 0 w 78"/>
                    <a:gd name="T47" fmla="*/ 1 h 334"/>
                    <a:gd name="T48" fmla="*/ 0 w 78"/>
                    <a:gd name="T49" fmla="*/ 1 h 334"/>
                    <a:gd name="T50" fmla="*/ 0 w 78"/>
                    <a:gd name="T51" fmla="*/ 1 h 334"/>
                    <a:gd name="T52" fmla="*/ 0 w 78"/>
                    <a:gd name="T53" fmla="*/ 1 h 334"/>
                    <a:gd name="T54" fmla="*/ 0 w 78"/>
                    <a:gd name="T55" fmla="*/ 1 h 334"/>
                    <a:gd name="T56" fmla="*/ 0 w 78"/>
                    <a:gd name="T57" fmla="*/ 1 h 334"/>
                    <a:gd name="T58" fmla="*/ 0 w 78"/>
                    <a:gd name="T59" fmla="*/ 1 h 334"/>
                    <a:gd name="T60" fmla="*/ 0 w 78"/>
                    <a:gd name="T61" fmla="*/ 1 h 334"/>
                    <a:gd name="T62" fmla="*/ 0 w 78"/>
                    <a:gd name="T63" fmla="*/ 1 h 334"/>
                    <a:gd name="T64" fmla="*/ 0 w 78"/>
                    <a:gd name="T65" fmla="*/ 1 h 334"/>
                    <a:gd name="T66" fmla="*/ 0 w 78"/>
                    <a:gd name="T67" fmla="*/ 1 h 334"/>
                    <a:gd name="T68" fmla="*/ 0 w 78"/>
                    <a:gd name="T69" fmla="*/ 1 h 3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334"/>
                    <a:gd name="T107" fmla="*/ 78 w 78"/>
                    <a:gd name="T108" fmla="*/ 334 h 3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334">
                      <a:moveTo>
                        <a:pt x="13" y="334"/>
                      </a:moveTo>
                      <a:lnTo>
                        <a:pt x="13" y="334"/>
                      </a:lnTo>
                      <a:lnTo>
                        <a:pt x="12" y="315"/>
                      </a:lnTo>
                      <a:lnTo>
                        <a:pt x="11" y="293"/>
                      </a:lnTo>
                      <a:lnTo>
                        <a:pt x="8" y="272"/>
                      </a:lnTo>
                      <a:lnTo>
                        <a:pt x="6" y="248"/>
                      </a:lnTo>
                      <a:lnTo>
                        <a:pt x="4" y="223"/>
                      </a:lnTo>
                      <a:lnTo>
                        <a:pt x="2" y="198"/>
                      </a:lnTo>
                      <a:lnTo>
                        <a:pt x="0" y="173"/>
                      </a:lnTo>
                      <a:lnTo>
                        <a:pt x="0" y="148"/>
                      </a:lnTo>
                      <a:lnTo>
                        <a:pt x="2" y="124"/>
                      </a:lnTo>
                      <a:lnTo>
                        <a:pt x="4" y="102"/>
                      </a:lnTo>
                      <a:lnTo>
                        <a:pt x="9" y="79"/>
                      </a:lnTo>
                      <a:lnTo>
                        <a:pt x="16" y="59"/>
                      </a:lnTo>
                      <a:lnTo>
                        <a:pt x="27" y="41"/>
                      </a:lnTo>
                      <a:lnTo>
                        <a:pt x="41" y="24"/>
                      </a:lnTo>
                      <a:lnTo>
                        <a:pt x="58" y="10"/>
                      </a:lnTo>
                      <a:lnTo>
                        <a:pt x="78" y="0"/>
                      </a:lnTo>
                      <a:lnTo>
                        <a:pt x="77" y="20"/>
                      </a:lnTo>
                      <a:lnTo>
                        <a:pt x="76" y="41"/>
                      </a:lnTo>
                      <a:lnTo>
                        <a:pt x="72" y="61"/>
                      </a:lnTo>
                      <a:lnTo>
                        <a:pt x="69" y="83"/>
                      </a:lnTo>
                      <a:lnTo>
                        <a:pt x="64" y="103"/>
                      </a:lnTo>
                      <a:lnTo>
                        <a:pt x="60" y="124"/>
                      </a:lnTo>
                      <a:lnTo>
                        <a:pt x="54" y="146"/>
                      </a:lnTo>
                      <a:lnTo>
                        <a:pt x="49" y="167"/>
                      </a:lnTo>
                      <a:lnTo>
                        <a:pt x="43" y="189"/>
                      </a:lnTo>
                      <a:lnTo>
                        <a:pt x="37" y="211"/>
                      </a:lnTo>
                      <a:lnTo>
                        <a:pt x="32" y="231"/>
                      </a:lnTo>
                      <a:lnTo>
                        <a:pt x="27" y="252"/>
                      </a:lnTo>
                      <a:lnTo>
                        <a:pt x="23" y="273"/>
                      </a:lnTo>
                      <a:lnTo>
                        <a:pt x="18" y="293"/>
                      </a:lnTo>
                      <a:lnTo>
                        <a:pt x="15" y="314"/>
                      </a:lnTo>
                      <a:lnTo>
                        <a:pt x="13" y="33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33" name="Freeform 97">
                  <a:extLst>
                    <a:ext uri="{FF2B5EF4-FFF2-40B4-BE49-F238E27FC236}">
                      <a16:creationId xmlns:a16="http://schemas.microsoft.com/office/drawing/2014/main" id="{8C893D2F-7CAA-2581-57B0-CDEA1D8C09B4}"/>
                    </a:ext>
                  </a:extLst>
                </p:cNvPr>
                <p:cNvSpPr>
                  <a:spLocks/>
                </p:cNvSpPr>
                <p:nvPr/>
              </p:nvSpPr>
              <p:spPr bwMode="auto">
                <a:xfrm>
                  <a:off x="4432" y="1703"/>
                  <a:ext cx="19" cy="107"/>
                </a:xfrm>
                <a:custGeom>
                  <a:avLst/>
                  <a:gdLst>
                    <a:gd name="T0" fmla="*/ 0 w 56"/>
                    <a:gd name="T1" fmla="*/ 0 h 213"/>
                    <a:gd name="T2" fmla="*/ 0 w 56"/>
                    <a:gd name="T3" fmla="*/ 0 h 213"/>
                    <a:gd name="T4" fmla="*/ 0 w 56"/>
                    <a:gd name="T5" fmla="*/ 1 h 213"/>
                    <a:gd name="T6" fmla="*/ 0 w 56"/>
                    <a:gd name="T7" fmla="*/ 1 h 213"/>
                    <a:gd name="T8" fmla="*/ 0 w 56"/>
                    <a:gd name="T9" fmla="*/ 1 h 213"/>
                    <a:gd name="T10" fmla="*/ 0 w 56"/>
                    <a:gd name="T11" fmla="*/ 1 h 213"/>
                    <a:gd name="T12" fmla="*/ 0 w 56"/>
                    <a:gd name="T13" fmla="*/ 1 h 213"/>
                    <a:gd name="T14" fmla="*/ 0 w 56"/>
                    <a:gd name="T15" fmla="*/ 1 h 213"/>
                    <a:gd name="T16" fmla="*/ 0 w 56"/>
                    <a:gd name="T17" fmla="*/ 1 h 213"/>
                    <a:gd name="T18" fmla="*/ 0 w 56"/>
                    <a:gd name="T19" fmla="*/ 1 h 213"/>
                    <a:gd name="T20" fmla="*/ 0 w 56"/>
                    <a:gd name="T21" fmla="*/ 1 h 213"/>
                    <a:gd name="T22" fmla="*/ 0 w 56"/>
                    <a:gd name="T23" fmla="*/ 1 h 213"/>
                    <a:gd name="T24" fmla="*/ 0 w 56"/>
                    <a:gd name="T25" fmla="*/ 1 h 213"/>
                    <a:gd name="T26" fmla="*/ 0 w 56"/>
                    <a:gd name="T27" fmla="*/ 1 h 213"/>
                    <a:gd name="T28" fmla="*/ 0 w 56"/>
                    <a:gd name="T29" fmla="*/ 1 h 213"/>
                    <a:gd name="T30" fmla="*/ 0 w 56"/>
                    <a:gd name="T31" fmla="*/ 1 h 213"/>
                    <a:gd name="T32" fmla="*/ 0 w 56"/>
                    <a:gd name="T33" fmla="*/ 1 h 213"/>
                    <a:gd name="T34" fmla="*/ 0 w 56"/>
                    <a:gd name="T35" fmla="*/ 1 h 213"/>
                    <a:gd name="T36" fmla="*/ 0 w 56"/>
                    <a:gd name="T37" fmla="*/ 1 h 213"/>
                    <a:gd name="T38" fmla="*/ 0 w 56"/>
                    <a:gd name="T39" fmla="*/ 1 h 213"/>
                    <a:gd name="T40" fmla="*/ 0 w 56"/>
                    <a:gd name="T41" fmla="*/ 1 h 213"/>
                    <a:gd name="T42" fmla="*/ 0 w 56"/>
                    <a:gd name="T43" fmla="*/ 1 h 213"/>
                    <a:gd name="T44" fmla="*/ 0 w 56"/>
                    <a:gd name="T45" fmla="*/ 1 h 21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6"/>
                    <a:gd name="T70" fmla="*/ 0 h 213"/>
                    <a:gd name="T71" fmla="*/ 56 w 56"/>
                    <a:gd name="T72" fmla="*/ 213 h 21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6" h="213">
                      <a:moveTo>
                        <a:pt x="0" y="0"/>
                      </a:moveTo>
                      <a:lnTo>
                        <a:pt x="0" y="0"/>
                      </a:lnTo>
                      <a:lnTo>
                        <a:pt x="0" y="14"/>
                      </a:lnTo>
                      <a:lnTo>
                        <a:pt x="2" y="28"/>
                      </a:lnTo>
                      <a:lnTo>
                        <a:pt x="4" y="41"/>
                      </a:lnTo>
                      <a:lnTo>
                        <a:pt x="7" y="54"/>
                      </a:lnTo>
                      <a:lnTo>
                        <a:pt x="11" y="67"/>
                      </a:lnTo>
                      <a:lnTo>
                        <a:pt x="14" y="80"/>
                      </a:lnTo>
                      <a:lnTo>
                        <a:pt x="19" y="93"/>
                      </a:lnTo>
                      <a:lnTo>
                        <a:pt x="23" y="107"/>
                      </a:lnTo>
                      <a:lnTo>
                        <a:pt x="27" y="119"/>
                      </a:lnTo>
                      <a:lnTo>
                        <a:pt x="31" y="133"/>
                      </a:lnTo>
                      <a:lnTo>
                        <a:pt x="35" y="145"/>
                      </a:lnTo>
                      <a:lnTo>
                        <a:pt x="39" y="159"/>
                      </a:lnTo>
                      <a:lnTo>
                        <a:pt x="41" y="173"/>
                      </a:lnTo>
                      <a:lnTo>
                        <a:pt x="44" y="186"/>
                      </a:lnTo>
                      <a:lnTo>
                        <a:pt x="46" y="200"/>
                      </a:lnTo>
                      <a:lnTo>
                        <a:pt x="46" y="213"/>
                      </a:lnTo>
                      <a:lnTo>
                        <a:pt x="47" y="205"/>
                      </a:lnTo>
                      <a:lnTo>
                        <a:pt x="51" y="196"/>
                      </a:lnTo>
                      <a:lnTo>
                        <a:pt x="55" y="187"/>
                      </a:lnTo>
                      <a:lnTo>
                        <a:pt x="56"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34" name="Freeform 98">
                  <a:extLst>
                    <a:ext uri="{FF2B5EF4-FFF2-40B4-BE49-F238E27FC236}">
                      <a16:creationId xmlns:a16="http://schemas.microsoft.com/office/drawing/2014/main" id="{376EFD2B-1BAC-E75A-8E90-10975345DF74}"/>
                    </a:ext>
                  </a:extLst>
                </p:cNvPr>
                <p:cNvSpPr>
                  <a:spLocks/>
                </p:cNvSpPr>
                <p:nvPr/>
              </p:nvSpPr>
              <p:spPr bwMode="auto">
                <a:xfrm>
                  <a:off x="4466" y="1773"/>
                  <a:ext cx="34" cy="37"/>
                </a:xfrm>
                <a:custGeom>
                  <a:avLst/>
                  <a:gdLst>
                    <a:gd name="T0" fmla="*/ 0 w 103"/>
                    <a:gd name="T1" fmla="*/ 0 h 73"/>
                    <a:gd name="T2" fmla="*/ 0 w 103"/>
                    <a:gd name="T3" fmla="*/ 1 h 73"/>
                    <a:gd name="T4" fmla="*/ 0 w 103"/>
                    <a:gd name="T5" fmla="*/ 1 h 73"/>
                    <a:gd name="T6" fmla="*/ 0 w 103"/>
                    <a:gd name="T7" fmla="*/ 1 h 73"/>
                    <a:gd name="T8" fmla="*/ 0 w 103"/>
                    <a:gd name="T9" fmla="*/ 1 h 73"/>
                    <a:gd name="T10" fmla="*/ 0 w 103"/>
                    <a:gd name="T11" fmla="*/ 1 h 73"/>
                    <a:gd name="T12" fmla="*/ 0 w 103"/>
                    <a:gd name="T13" fmla="*/ 1 h 73"/>
                    <a:gd name="T14" fmla="*/ 0 w 103"/>
                    <a:gd name="T15" fmla="*/ 1 h 73"/>
                    <a:gd name="T16" fmla="*/ 0 w 103"/>
                    <a:gd name="T17" fmla="*/ 1 h 73"/>
                    <a:gd name="T18" fmla="*/ 0 w 103"/>
                    <a:gd name="T19" fmla="*/ 1 h 73"/>
                    <a:gd name="T20" fmla="*/ 0 w 103"/>
                    <a:gd name="T21" fmla="*/ 1 h 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3"/>
                    <a:gd name="T34" fmla="*/ 0 h 73"/>
                    <a:gd name="T35" fmla="*/ 103 w 103"/>
                    <a:gd name="T36" fmla="*/ 73 h 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3" h="73">
                      <a:moveTo>
                        <a:pt x="103" y="0"/>
                      </a:moveTo>
                      <a:lnTo>
                        <a:pt x="84" y="33"/>
                      </a:lnTo>
                      <a:lnTo>
                        <a:pt x="71" y="42"/>
                      </a:lnTo>
                      <a:lnTo>
                        <a:pt x="58" y="52"/>
                      </a:lnTo>
                      <a:lnTo>
                        <a:pt x="46" y="61"/>
                      </a:lnTo>
                      <a:lnTo>
                        <a:pt x="36" y="69"/>
                      </a:lnTo>
                      <a:lnTo>
                        <a:pt x="26" y="73"/>
                      </a:lnTo>
                      <a:lnTo>
                        <a:pt x="16" y="73"/>
                      </a:lnTo>
                      <a:lnTo>
                        <a:pt x="8" y="68"/>
                      </a:lnTo>
                      <a:lnTo>
                        <a:pt x="0" y="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35" name="Freeform 99">
                  <a:extLst>
                    <a:ext uri="{FF2B5EF4-FFF2-40B4-BE49-F238E27FC236}">
                      <a16:creationId xmlns:a16="http://schemas.microsoft.com/office/drawing/2014/main" id="{C9A72A09-D4F8-3E05-85AF-89D4ABE824DF}"/>
                    </a:ext>
                  </a:extLst>
                </p:cNvPr>
                <p:cNvSpPr>
                  <a:spLocks/>
                </p:cNvSpPr>
                <p:nvPr/>
              </p:nvSpPr>
              <p:spPr bwMode="auto">
                <a:xfrm>
                  <a:off x="4582" y="1728"/>
                  <a:ext cx="27" cy="102"/>
                </a:xfrm>
                <a:custGeom>
                  <a:avLst/>
                  <a:gdLst>
                    <a:gd name="T0" fmla="*/ 0 w 82"/>
                    <a:gd name="T1" fmla="*/ 0 h 205"/>
                    <a:gd name="T2" fmla="*/ 0 w 82"/>
                    <a:gd name="T3" fmla="*/ 0 h 205"/>
                    <a:gd name="T4" fmla="*/ 0 w 82"/>
                    <a:gd name="T5" fmla="*/ 0 h 205"/>
                    <a:gd name="T6" fmla="*/ 0 w 82"/>
                    <a:gd name="T7" fmla="*/ 0 h 205"/>
                    <a:gd name="T8" fmla="*/ 0 w 82"/>
                    <a:gd name="T9" fmla="*/ 0 h 205"/>
                    <a:gd name="T10" fmla="*/ 0 w 82"/>
                    <a:gd name="T11" fmla="*/ 0 h 205"/>
                    <a:gd name="T12" fmla="*/ 0 w 82"/>
                    <a:gd name="T13" fmla="*/ 0 h 205"/>
                    <a:gd name="T14" fmla="*/ 0 w 82"/>
                    <a:gd name="T15" fmla="*/ 0 h 205"/>
                    <a:gd name="T16" fmla="*/ 0 w 82"/>
                    <a:gd name="T17" fmla="*/ 0 h 205"/>
                    <a:gd name="T18" fmla="*/ 0 w 82"/>
                    <a:gd name="T19" fmla="*/ 0 h 205"/>
                    <a:gd name="T20" fmla="*/ 0 w 82"/>
                    <a:gd name="T21" fmla="*/ 0 h 205"/>
                    <a:gd name="T22" fmla="*/ 0 w 82"/>
                    <a:gd name="T23" fmla="*/ 0 h 205"/>
                    <a:gd name="T24" fmla="*/ 0 w 82"/>
                    <a:gd name="T25" fmla="*/ 0 h 205"/>
                    <a:gd name="T26" fmla="*/ 0 w 82"/>
                    <a:gd name="T27" fmla="*/ 0 h 205"/>
                    <a:gd name="T28" fmla="*/ 0 w 82"/>
                    <a:gd name="T29" fmla="*/ 0 h 205"/>
                    <a:gd name="T30" fmla="*/ 0 w 82"/>
                    <a:gd name="T31" fmla="*/ 0 h 205"/>
                    <a:gd name="T32" fmla="*/ 0 w 82"/>
                    <a:gd name="T33" fmla="*/ 0 h 205"/>
                    <a:gd name="T34" fmla="*/ 0 w 82"/>
                    <a:gd name="T35" fmla="*/ 0 h 205"/>
                    <a:gd name="T36" fmla="*/ 0 w 82"/>
                    <a:gd name="T37" fmla="*/ 0 h 205"/>
                    <a:gd name="T38" fmla="*/ 0 w 82"/>
                    <a:gd name="T39" fmla="*/ 0 h 205"/>
                    <a:gd name="T40" fmla="*/ 0 w 82"/>
                    <a:gd name="T41" fmla="*/ 0 h 205"/>
                    <a:gd name="T42" fmla="*/ 0 w 82"/>
                    <a:gd name="T43" fmla="*/ 0 h 205"/>
                    <a:gd name="T44" fmla="*/ 0 w 82"/>
                    <a:gd name="T45" fmla="*/ 0 h 205"/>
                    <a:gd name="T46" fmla="*/ 0 w 82"/>
                    <a:gd name="T47" fmla="*/ 0 h 205"/>
                    <a:gd name="T48" fmla="*/ 0 w 82"/>
                    <a:gd name="T49" fmla="*/ 0 h 205"/>
                    <a:gd name="T50" fmla="*/ 0 w 82"/>
                    <a:gd name="T51" fmla="*/ 0 h 205"/>
                    <a:gd name="T52" fmla="*/ 0 w 82"/>
                    <a:gd name="T53" fmla="*/ 0 h 205"/>
                    <a:gd name="T54" fmla="*/ 0 w 82"/>
                    <a:gd name="T55" fmla="*/ 0 h 205"/>
                    <a:gd name="T56" fmla="*/ 0 w 82"/>
                    <a:gd name="T57" fmla="*/ 0 h 205"/>
                    <a:gd name="T58" fmla="*/ 0 w 82"/>
                    <a:gd name="T59" fmla="*/ 0 h 205"/>
                    <a:gd name="T60" fmla="*/ 0 w 82"/>
                    <a:gd name="T61" fmla="*/ 0 h 205"/>
                    <a:gd name="T62" fmla="*/ 0 w 82"/>
                    <a:gd name="T63" fmla="*/ 0 h 205"/>
                    <a:gd name="T64" fmla="*/ 0 w 82"/>
                    <a:gd name="T65" fmla="*/ 0 h 205"/>
                    <a:gd name="T66" fmla="*/ 0 w 82"/>
                    <a:gd name="T67" fmla="*/ 0 h 205"/>
                    <a:gd name="T68" fmla="*/ 0 w 82"/>
                    <a:gd name="T69" fmla="*/ 0 h 205"/>
                    <a:gd name="T70" fmla="*/ 0 w 82"/>
                    <a:gd name="T71" fmla="*/ 0 h 20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205"/>
                    <a:gd name="T110" fmla="*/ 82 w 82"/>
                    <a:gd name="T111" fmla="*/ 205 h 20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205">
                      <a:moveTo>
                        <a:pt x="82" y="0"/>
                      </a:moveTo>
                      <a:lnTo>
                        <a:pt x="82" y="0"/>
                      </a:lnTo>
                      <a:lnTo>
                        <a:pt x="79" y="8"/>
                      </a:lnTo>
                      <a:lnTo>
                        <a:pt x="76" y="18"/>
                      </a:lnTo>
                      <a:lnTo>
                        <a:pt x="73" y="31"/>
                      </a:lnTo>
                      <a:lnTo>
                        <a:pt x="71" y="47"/>
                      </a:lnTo>
                      <a:lnTo>
                        <a:pt x="68" y="62"/>
                      </a:lnTo>
                      <a:lnTo>
                        <a:pt x="65" y="79"/>
                      </a:lnTo>
                      <a:lnTo>
                        <a:pt x="63" y="98"/>
                      </a:lnTo>
                      <a:lnTo>
                        <a:pt x="60" y="115"/>
                      </a:lnTo>
                      <a:lnTo>
                        <a:pt x="56" y="133"/>
                      </a:lnTo>
                      <a:lnTo>
                        <a:pt x="53" y="148"/>
                      </a:lnTo>
                      <a:lnTo>
                        <a:pt x="49" y="164"/>
                      </a:lnTo>
                      <a:lnTo>
                        <a:pt x="44" y="178"/>
                      </a:lnTo>
                      <a:lnTo>
                        <a:pt x="39" y="189"/>
                      </a:lnTo>
                      <a:lnTo>
                        <a:pt x="33" y="197"/>
                      </a:lnTo>
                      <a:lnTo>
                        <a:pt x="25" y="203"/>
                      </a:lnTo>
                      <a:lnTo>
                        <a:pt x="17" y="205"/>
                      </a:lnTo>
                      <a:lnTo>
                        <a:pt x="17" y="193"/>
                      </a:lnTo>
                      <a:lnTo>
                        <a:pt x="16" y="181"/>
                      </a:lnTo>
                      <a:lnTo>
                        <a:pt x="14" y="171"/>
                      </a:lnTo>
                      <a:lnTo>
                        <a:pt x="13" y="160"/>
                      </a:lnTo>
                      <a:lnTo>
                        <a:pt x="11" y="150"/>
                      </a:lnTo>
                      <a:lnTo>
                        <a:pt x="8" y="138"/>
                      </a:lnTo>
                      <a:lnTo>
                        <a:pt x="7" y="127"/>
                      </a:lnTo>
                      <a:lnTo>
                        <a:pt x="7" y="116"/>
                      </a:lnTo>
                      <a:lnTo>
                        <a:pt x="4" y="111"/>
                      </a:lnTo>
                      <a:lnTo>
                        <a:pt x="3" y="104"/>
                      </a:lnTo>
                      <a:lnTo>
                        <a:pt x="0" y="95"/>
                      </a:lnTo>
                      <a:lnTo>
                        <a:pt x="0" y="85"/>
                      </a:lnTo>
                      <a:lnTo>
                        <a:pt x="0" y="75"/>
                      </a:lnTo>
                      <a:lnTo>
                        <a:pt x="3" y="65"/>
                      </a:lnTo>
                      <a:lnTo>
                        <a:pt x="4" y="57"/>
                      </a:lnTo>
                      <a:lnTo>
                        <a:pt x="7" y="4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36" name="Freeform 100">
                  <a:extLst>
                    <a:ext uri="{FF2B5EF4-FFF2-40B4-BE49-F238E27FC236}">
                      <a16:creationId xmlns:a16="http://schemas.microsoft.com/office/drawing/2014/main" id="{233B208E-4336-FF2D-D7AA-AACA99E67F62}"/>
                    </a:ext>
                  </a:extLst>
                </p:cNvPr>
                <p:cNvSpPr>
                  <a:spLocks/>
                </p:cNvSpPr>
                <p:nvPr/>
              </p:nvSpPr>
              <p:spPr bwMode="auto">
                <a:xfrm>
                  <a:off x="4369" y="1695"/>
                  <a:ext cx="32" cy="139"/>
                </a:xfrm>
                <a:custGeom>
                  <a:avLst/>
                  <a:gdLst>
                    <a:gd name="T0" fmla="*/ 0 w 94"/>
                    <a:gd name="T1" fmla="*/ 1 h 277"/>
                    <a:gd name="T2" fmla="*/ 0 w 94"/>
                    <a:gd name="T3" fmla="*/ 1 h 277"/>
                    <a:gd name="T4" fmla="*/ 0 w 94"/>
                    <a:gd name="T5" fmla="*/ 1 h 277"/>
                    <a:gd name="T6" fmla="*/ 0 w 94"/>
                    <a:gd name="T7" fmla="*/ 1 h 277"/>
                    <a:gd name="T8" fmla="*/ 0 w 94"/>
                    <a:gd name="T9" fmla="*/ 1 h 277"/>
                    <a:gd name="T10" fmla="*/ 0 w 94"/>
                    <a:gd name="T11" fmla="*/ 1 h 277"/>
                    <a:gd name="T12" fmla="*/ 0 w 94"/>
                    <a:gd name="T13" fmla="*/ 1 h 277"/>
                    <a:gd name="T14" fmla="*/ 0 w 94"/>
                    <a:gd name="T15" fmla="*/ 1 h 277"/>
                    <a:gd name="T16" fmla="*/ 0 w 94"/>
                    <a:gd name="T17" fmla="*/ 1 h 277"/>
                    <a:gd name="T18" fmla="*/ 0 w 94"/>
                    <a:gd name="T19" fmla="*/ 1 h 277"/>
                    <a:gd name="T20" fmla="*/ 0 w 94"/>
                    <a:gd name="T21" fmla="*/ 1 h 277"/>
                    <a:gd name="T22" fmla="*/ 0 w 94"/>
                    <a:gd name="T23" fmla="*/ 1 h 277"/>
                    <a:gd name="T24" fmla="*/ 0 w 94"/>
                    <a:gd name="T25" fmla="*/ 1 h 277"/>
                    <a:gd name="T26" fmla="*/ 0 w 94"/>
                    <a:gd name="T27" fmla="*/ 1 h 277"/>
                    <a:gd name="T28" fmla="*/ 0 w 94"/>
                    <a:gd name="T29" fmla="*/ 1 h 277"/>
                    <a:gd name="T30" fmla="*/ 0 w 94"/>
                    <a:gd name="T31" fmla="*/ 1 h 277"/>
                    <a:gd name="T32" fmla="*/ 0 w 94"/>
                    <a:gd name="T33" fmla="*/ 1 h 277"/>
                    <a:gd name="T34" fmla="*/ 0 w 94"/>
                    <a:gd name="T35" fmla="*/ 1 h 277"/>
                    <a:gd name="T36" fmla="*/ 0 w 94"/>
                    <a:gd name="T37" fmla="*/ 1 h 277"/>
                    <a:gd name="T38" fmla="*/ 0 w 94"/>
                    <a:gd name="T39" fmla="*/ 1 h 277"/>
                    <a:gd name="T40" fmla="*/ 0 w 94"/>
                    <a:gd name="T41" fmla="*/ 1 h 277"/>
                    <a:gd name="T42" fmla="*/ 0 w 94"/>
                    <a:gd name="T43" fmla="*/ 1 h 277"/>
                    <a:gd name="T44" fmla="*/ 0 w 94"/>
                    <a:gd name="T45" fmla="*/ 1 h 277"/>
                    <a:gd name="T46" fmla="*/ 0 w 94"/>
                    <a:gd name="T47" fmla="*/ 1 h 277"/>
                    <a:gd name="T48" fmla="*/ 0 w 94"/>
                    <a:gd name="T49" fmla="*/ 1 h 277"/>
                    <a:gd name="T50" fmla="*/ 0 w 94"/>
                    <a:gd name="T51" fmla="*/ 1 h 277"/>
                    <a:gd name="T52" fmla="*/ 0 w 94"/>
                    <a:gd name="T53" fmla="*/ 0 h 277"/>
                    <a:gd name="T54" fmla="*/ 0 w 94"/>
                    <a:gd name="T55" fmla="*/ 0 h 277"/>
                    <a:gd name="T56" fmla="*/ 0 w 94"/>
                    <a:gd name="T57" fmla="*/ 1 h 277"/>
                    <a:gd name="T58" fmla="*/ 0 w 94"/>
                    <a:gd name="T59" fmla="*/ 1 h 277"/>
                    <a:gd name="T60" fmla="*/ 0 w 94"/>
                    <a:gd name="T61" fmla="*/ 1 h 277"/>
                    <a:gd name="T62" fmla="*/ 0 w 94"/>
                    <a:gd name="T63" fmla="*/ 1 h 277"/>
                    <a:gd name="T64" fmla="*/ 0 w 94"/>
                    <a:gd name="T65" fmla="*/ 1 h 277"/>
                    <a:gd name="T66" fmla="*/ 0 w 94"/>
                    <a:gd name="T67" fmla="*/ 1 h 277"/>
                    <a:gd name="T68" fmla="*/ 0 w 94"/>
                    <a:gd name="T69" fmla="*/ 1 h 277"/>
                    <a:gd name="T70" fmla="*/ 0 w 94"/>
                    <a:gd name="T71" fmla="*/ 1 h 277"/>
                    <a:gd name="T72" fmla="*/ 0 w 94"/>
                    <a:gd name="T73" fmla="*/ 1 h 277"/>
                    <a:gd name="T74" fmla="*/ 0 w 94"/>
                    <a:gd name="T75" fmla="*/ 1 h 277"/>
                    <a:gd name="T76" fmla="*/ 0 w 94"/>
                    <a:gd name="T77" fmla="*/ 1 h 277"/>
                    <a:gd name="T78" fmla="*/ 0 w 94"/>
                    <a:gd name="T79" fmla="*/ 1 h 277"/>
                    <a:gd name="T80" fmla="*/ 0 w 94"/>
                    <a:gd name="T81" fmla="*/ 1 h 277"/>
                    <a:gd name="T82" fmla="*/ 0 w 94"/>
                    <a:gd name="T83" fmla="*/ 1 h 277"/>
                    <a:gd name="T84" fmla="*/ 0 w 94"/>
                    <a:gd name="T85" fmla="*/ 1 h 277"/>
                    <a:gd name="T86" fmla="*/ 0 w 94"/>
                    <a:gd name="T87" fmla="*/ 1 h 2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277"/>
                    <a:gd name="T134" fmla="*/ 94 w 94"/>
                    <a:gd name="T135" fmla="*/ 277 h 2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277">
                      <a:moveTo>
                        <a:pt x="94" y="277"/>
                      </a:moveTo>
                      <a:lnTo>
                        <a:pt x="94" y="277"/>
                      </a:lnTo>
                      <a:lnTo>
                        <a:pt x="93" y="260"/>
                      </a:lnTo>
                      <a:lnTo>
                        <a:pt x="90" y="243"/>
                      </a:lnTo>
                      <a:lnTo>
                        <a:pt x="89" y="227"/>
                      </a:lnTo>
                      <a:lnTo>
                        <a:pt x="88" y="210"/>
                      </a:lnTo>
                      <a:lnTo>
                        <a:pt x="87" y="193"/>
                      </a:lnTo>
                      <a:lnTo>
                        <a:pt x="86" y="176"/>
                      </a:lnTo>
                      <a:lnTo>
                        <a:pt x="84" y="159"/>
                      </a:lnTo>
                      <a:lnTo>
                        <a:pt x="83" y="143"/>
                      </a:lnTo>
                      <a:lnTo>
                        <a:pt x="80" y="126"/>
                      </a:lnTo>
                      <a:lnTo>
                        <a:pt x="78" y="111"/>
                      </a:lnTo>
                      <a:lnTo>
                        <a:pt x="76" y="95"/>
                      </a:lnTo>
                      <a:lnTo>
                        <a:pt x="72" y="78"/>
                      </a:lnTo>
                      <a:lnTo>
                        <a:pt x="69" y="62"/>
                      </a:lnTo>
                      <a:lnTo>
                        <a:pt x="66" y="46"/>
                      </a:lnTo>
                      <a:lnTo>
                        <a:pt x="61" y="31"/>
                      </a:lnTo>
                      <a:lnTo>
                        <a:pt x="56" y="15"/>
                      </a:lnTo>
                      <a:lnTo>
                        <a:pt x="41" y="15"/>
                      </a:lnTo>
                      <a:lnTo>
                        <a:pt x="31" y="14"/>
                      </a:lnTo>
                      <a:lnTo>
                        <a:pt x="24" y="12"/>
                      </a:lnTo>
                      <a:lnTo>
                        <a:pt x="21" y="11"/>
                      </a:lnTo>
                      <a:lnTo>
                        <a:pt x="18" y="9"/>
                      </a:lnTo>
                      <a:lnTo>
                        <a:pt x="13" y="5"/>
                      </a:lnTo>
                      <a:lnTo>
                        <a:pt x="9" y="3"/>
                      </a:lnTo>
                      <a:lnTo>
                        <a:pt x="0" y="0"/>
                      </a:lnTo>
                      <a:lnTo>
                        <a:pt x="3" y="18"/>
                      </a:lnTo>
                      <a:lnTo>
                        <a:pt x="7" y="35"/>
                      </a:lnTo>
                      <a:lnTo>
                        <a:pt x="13" y="52"/>
                      </a:lnTo>
                      <a:lnTo>
                        <a:pt x="19" y="69"/>
                      </a:lnTo>
                      <a:lnTo>
                        <a:pt x="24" y="86"/>
                      </a:lnTo>
                      <a:lnTo>
                        <a:pt x="30" y="103"/>
                      </a:lnTo>
                      <a:lnTo>
                        <a:pt x="37" y="118"/>
                      </a:lnTo>
                      <a:lnTo>
                        <a:pt x="43" y="134"/>
                      </a:lnTo>
                      <a:lnTo>
                        <a:pt x="50" y="151"/>
                      </a:lnTo>
                      <a:lnTo>
                        <a:pt x="57" y="168"/>
                      </a:lnTo>
                      <a:lnTo>
                        <a:pt x="64" y="185"/>
                      </a:lnTo>
                      <a:lnTo>
                        <a:pt x="70" y="202"/>
                      </a:lnTo>
                      <a:lnTo>
                        <a:pt x="76" y="220"/>
                      </a:lnTo>
                      <a:lnTo>
                        <a:pt x="83" y="239"/>
                      </a:lnTo>
                      <a:lnTo>
                        <a:pt x="88" y="258"/>
                      </a:lnTo>
                      <a:lnTo>
                        <a:pt x="94" y="27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37" name="Line 101">
                  <a:extLst>
                    <a:ext uri="{FF2B5EF4-FFF2-40B4-BE49-F238E27FC236}">
                      <a16:creationId xmlns:a16="http://schemas.microsoft.com/office/drawing/2014/main" id="{8E5F78E6-1171-4F18-1E5B-D3CF34469C2E}"/>
                    </a:ext>
                  </a:extLst>
                </p:cNvPr>
                <p:cNvSpPr>
                  <a:spLocks noChangeShapeType="1"/>
                </p:cNvSpPr>
                <p:nvPr/>
              </p:nvSpPr>
              <p:spPr bwMode="auto">
                <a:xfrm flipV="1">
                  <a:off x="4354" y="1687"/>
                  <a:ext cx="12" cy="139"/>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638" name="Freeform 102">
                  <a:extLst>
                    <a:ext uri="{FF2B5EF4-FFF2-40B4-BE49-F238E27FC236}">
                      <a16:creationId xmlns:a16="http://schemas.microsoft.com/office/drawing/2014/main" id="{0DE95040-5CF5-420B-F9EB-E429692BA90C}"/>
                    </a:ext>
                  </a:extLst>
                </p:cNvPr>
                <p:cNvSpPr>
                  <a:spLocks/>
                </p:cNvSpPr>
                <p:nvPr/>
              </p:nvSpPr>
              <p:spPr bwMode="auto">
                <a:xfrm>
                  <a:off x="4382" y="1621"/>
                  <a:ext cx="9" cy="41"/>
                </a:xfrm>
                <a:custGeom>
                  <a:avLst/>
                  <a:gdLst>
                    <a:gd name="T0" fmla="*/ 0 w 28"/>
                    <a:gd name="T1" fmla="*/ 0 h 84"/>
                    <a:gd name="T2" fmla="*/ 0 w 28"/>
                    <a:gd name="T3" fmla="*/ 0 h 84"/>
                    <a:gd name="T4" fmla="*/ 0 w 28"/>
                    <a:gd name="T5" fmla="*/ 0 h 84"/>
                    <a:gd name="T6" fmla="*/ 0 w 28"/>
                    <a:gd name="T7" fmla="*/ 0 h 84"/>
                    <a:gd name="T8" fmla="*/ 0 w 28"/>
                    <a:gd name="T9" fmla="*/ 0 h 84"/>
                    <a:gd name="T10" fmla="*/ 0 w 28"/>
                    <a:gd name="T11" fmla="*/ 0 h 84"/>
                    <a:gd name="T12" fmla="*/ 0 w 28"/>
                    <a:gd name="T13" fmla="*/ 0 h 84"/>
                    <a:gd name="T14" fmla="*/ 0 w 28"/>
                    <a:gd name="T15" fmla="*/ 0 h 84"/>
                    <a:gd name="T16" fmla="*/ 0 w 28"/>
                    <a:gd name="T17" fmla="*/ 0 h 84"/>
                    <a:gd name="T18" fmla="*/ 0 w 28"/>
                    <a:gd name="T19" fmla="*/ 0 h 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84"/>
                    <a:gd name="T32" fmla="*/ 28 w 28"/>
                    <a:gd name="T33" fmla="*/ 84 h 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84">
                      <a:moveTo>
                        <a:pt x="0" y="84"/>
                      </a:moveTo>
                      <a:lnTo>
                        <a:pt x="0" y="84"/>
                      </a:lnTo>
                      <a:lnTo>
                        <a:pt x="14" y="44"/>
                      </a:lnTo>
                      <a:lnTo>
                        <a:pt x="23" y="18"/>
                      </a:lnTo>
                      <a:lnTo>
                        <a:pt x="28" y="3"/>
                      </a:lnTo>
                      <a:lnTo>
                        <a:pt x="28" y="0"/>
                      </a:lnTo>
                      <a:lnTo>
                        <a:pt x="24" y="8"/>
                      </a:lnTo>
                      <a:lnTo>
                        <a:pt x="18" y="25"/>
                      </a:lnTo>
                      <a:lnTo>
                        <a:pt x="10" y="51"/>
                      </a:lnTo>
                      <a:lnTo>
                        <a:pt x="0" y="84"/>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39" name="Freeform 103">
                  <a:extLst>
                    <a:ext uri="{FF2B5EF4-FFF2-40B4-BE49-F238E27FC236}">
                      <a16:creationId xmlns:a16="http://schemas.microsoft.com/office/drawing/2014/main" id="{8000CCFF-26D5-FD49-480C-69A16D4FE979}"/>
                    </a:ext>
                  </a:extLst>
                </p:cNvPr>
                <p:cNvSpPr>
                  <a:spLocks/>
                </p:cNvSpPr>
                <p:nvPr/>
              </p:nvSpPr>
              <p:spPr bwMode="auto">
                <a:xfrm>
                  <a:off x="4338" y="1678"/>
                  <a:ext cx="16" cy="148"/>
                </a:xfrm>
                <a:custGeom>
                  <a:avLst/>
                  <a:gdLst>
                    <a:gd name="T0" fmla="*/ 0 w 47"/>
                    <a:gd name="T1" fmla="*/ 0 h 295"/>
                    <a:gd name="T2" fmla="*/ 0 w 47"/>
                    <a:gd name="T3" fmla="*/ 0 h 295"/>
                    <a:gd name="T4" fmla="*/ 0 w 47"/>
                    <a:gd name="T5" fmla="*/ 1 h 295"/>
                    <a:gd name="T6" fmla="*/ 0 w 47"/>
                    <a:gd name="T7" fmla="*/ 1 h 295"/>
                    <a:gd name="T8" fmla="*/ 0 w 47"/>
                    <a:gd name="T9" fmla="*/ 1 h 295"/>
                    <a:gd name="T10" fmla="*/ 0 w 47"/>
                    <a:gd name="T11" fmla="*/ 1 h 295"/>
                    <a:gd name="T12" fmla="*/ 0 w 47"/>
                    <a:gd name="T13" fmla="*/ 1 h 295"/>
                    <a:gd name="T14" fmla="*/ 0 w 47"/>
                    <a:gd name="T15" fmla="*/ 1 h 295"/>
                    <a:gd name="T16" fmla="*/ 0 w 47"/>
                    <a:gd name="T17" fmla="*/ 1 h 295"/>
                    <a:gd name="T18" fmla="*/ 0 w 47"/>
                    <a:gd name="T19" fmla="*/ 1 h 295"/>
                    <a:gd name="T20" fmla="*/ 0 w 47"/>
                    <a:gd name="T21" fmla="*/ 1 h 295"/>
                    <a:gd name="T22" fmla="*/ 0 w 47"/>
                    <a:gd name="T23" fmla="*/ 1 h 295"/>
                    <a:gd name="T24" fmla="*/ 0 w 47"/>
                    <a:gd name="T25" fmla="*/ 1 h 295"/>
                    <a:gd name="T26" fmla="*/ 0 w 47"/>
                    <a:gd name="T27" fmla="*/ 1 h 295"/>
                    <a:gd name="T28" fmla="*/ 0 w 47"/>
                    <a:gd name="T29" fmla="*/ 1 h 295"/>
                    <a:gd name="T30" fmla="*/ 0 w 47"/>
                    <a:gd name="T31" fmla="*/ 1 h 295"/>
                    <a:gd name="T32" fmla="*/ 0 w 47"/>
                    <a:gd name="T33" fmla="*/ 1 h 295"/>
                    <a:gd name="T34" fmla="*/ 0 w 47"/>
                    <a:gd name="T35" fmla="*/ 1 h 2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
                    <a:gd name="T55" fmla="*/ 0 h 295"/>
                    <a:gd name="T56" fmla="*/ 47 w 47"/>
                    <a:gd name="T57" fmla="*/ 295 h 2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 h="295">
                      <a:moveTo>
                        <a:pt x="47" y="0"/>
                      </a:moveTo>
                      <a:lnTo>
                        <a:pt x="47" y="0"/>
                      </a:lnTo>
                      <a:lnTo>
                        <a:pt x="47" y="18"/>
                      </a:lnTo>
                      <a:lnTo>
                        <a:pt x="44" y="37"/>
                      </a:lnTo>
                      <a:lnTo>
                        <a:pt x="42" y="56"/>
                      </a:lnTo>
                      <a:lnTo>
                        <a:pt x="39" y="74"/>
                      </a:lnTo>
                      <a:lnTo>
                        <a:pt x="35" y="94"/>
                      </a:lnTo>
                      <a:lnTo>
                        <a:pt x="32" y="113"/>
                      </a:lnTo>
                      <a:lnTo>
                        <a:pt x="28" y="131"/>
                      </a:lnTo>
                      <a:lnTo>
                        <a:pt x="23" y="150"/>
                      </a:lnTo>
                      <a:lnTo>
                        <a:pt x="19" y="169"/>
                      </a:lnTo>
                      <a:lnTo>
                        <a:pt x="14" y="188"/>
                      </a:lnTo>
                      <a:lnTo>
                        <a:pt x="11" y="207"/>
                      </a:lnTo>
                      <a:lnTo>
                        <a:pt x="7" y="225"/>
                      </a:lnTo>
                      <a:lnTo>
                        <a:pt x="4" y="243"/>
                      </a:lnTo>
                      <a:lnTo>
                        <a:pt x="2" y="260"/>
                      </a:lnTo>
                      <a:lnTo>
                        <a:pt x="0" y="278"/>
                      </a:lnTo>
                      <a:lnTo>
                        <a:pt x="0" y="29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40" name="Freeform 104">
                  <a:extLst>
                    <a:ext uri="{FF2B5EF4-FFF2-40B4-BE49-F238E27FC236}">
                      <a16:creationId xmlns:a16="http://schemas.microsoft.com/office/drawing/2014/main" id="{38455AF7-7C9F-7697-0149-876E70F5D644}"/>
                    </a:ext>
                  </a:extLst>
                </p:cNvPr>
                <p:cNvSpPr>
                  <a:spLocks/>
                </p:cNvSpPr>
                <p:nvPr/>
              </p:nvSpPr>
              <p:spPr bwMode="auto">
                <a:xfrm>
                  <a:off x="4368" y="1765"/>
                  <a:ext cx="8" cy="57"/>
                </a:xfrm>
                <a:custGeom>
                  <a:avLst/>
                  <a:gdLst>
                    <a:gd name="T0" fmla="*/ 0 w 24"/>
                    <a:gd name="T1" fmla="*/ 0 h 113"/>
                    <a:gd name="T2" fmla="*/ 0 w 24"/>
                    <a:gd name="T3" fmla="*/ 0 h 113"/>
                    <a:gd name="T4" fmla="*/ 0 w 24"/>
                    <a:gd name="T5" fmla="*/ 1 h 113"/>
                    <a:gd name="T6" fmla="*/ 0 w 24"/>
                    <a:gd name="T7" fmla="*/ 1 h 113"/>
                    <a:gd name="T8" fmla="*/ 0 w 24"/>
                    <a:gd name="T9" fmla="*/ 1 h 113"/>
                    <a:gd name="T10" fmla="*/ 0 w 24"/>
                    <a:gd name="T11" fmla="*/ 1 h 113"/>
                    <a:gd name="T12" fmla="*/ 0 w 24"/>
                    <a:gd name="T13" fmla="*/ 1 h 113"/>
                    <a:gd name="T14" fmla="*/ 0 w 24"/>
                    <a:gd name="T15" fmla="*/ 1 h 113"/>
                    <a:gd name="T16" fmla="*/ 0 w 24"/>
                    <a:gd name="T17" fmla="*/ 1 h 113"/>
                    <a:gd name="T18" fmla="*/ 0 w 24"/>
                    <a:gd name="T19" fmla="*/ 1 h 113"/>
                    <a:gd name="T20" fmla="*/ 0 w 24"/>
                    <a:gd name="T21" fmla="*/ 1 h 113"/>
                    <a:gd name="T22" fmla="*/ 0 w 24"/>
                    <a:gd name="T23" fmla="*/ 1 h 113"/>
                    <a:gd name="T24" fmla="*/ 0 w 24"/>
                    <a:gd name="T25" fmla="*/ 1 h 113"/>
                    <a:gd name="T26" fmla="*/ 0 w 24"/>
                    <a:gd name="T27" fmla="*/ 1 h 113"/>
                    <a:gd name="T28" fmla="*/ 0 w 24"/>
                    <a:gd name="T29" fmla="*/ 1 h 1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113"/>
                    <a:gd name="T47" fmla="*/ 24 w 24"/>
                    <a:gd name="T48" fmla="*/ 113 h 1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113">
                      <a:moveTo>
                        <a:pt x="5" y="0"/>
                      </a:moveTo>
                      <a:lnTo>
                        <a:pt x="5" y="0"/>
                      </a:lnTo>
                      <a:lnTo>
                        <a:pt x="5" y="15"/>
                      </a:lnTo>
                      <a:lnTo>
                        <a:pt x="4" y="30"/>
                      </a:lnTo>
                      <a:lnTo>
                        <a:pt x="2" y="45"/>
                      </a:lnTo>
                      <a:lnTo>
                        <a:pt x="1" y="60"/>
                      </a:lnTo>
                      <a:lnTo>
                        <a:pt x="0" y="73"/>
                      </a:lnTo>
                      <a:lnTo>
                        <a:pt x="0" y="87"/>
                      </a:lnTo>
                      <a:lnTo>
                        <a:pt x="1" y="101"/>
                      </a:lnTo>
                      <a:lnTo>
                        <a:pt x="5" y="113"/>
                      </a:lnTo>
                      <a:lnTo>
                        <a:pt x="11" y="111"/>
                      </a:lnTo>
                      <a:lnTo>
                        <a:pt x="18" y="104"/>
                      </a:lnTo>
                      <a:lnTo>
                        <a:pt x="21" y="96"/>
                      </a:lnTo>
                      <a:lnTo>
                        <a:pt x="24" y="89"/>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41" name="Freeform 105">
                  <a:extLst>
                    <a:ext uri="{FF2B5EF4-FFF2-40B4-BE49-F238E27FC236}">
                      <a16:creationId xmlns:a16="http://schemas.microsoft.com/office/drawing/2014/main" id="{AF969290-4FB0-A343-921C-CD69B463693C}"/>
                    </a:ext>
                  </a:extLst>
                </p:cNvPr>
                <p:cNvSpPr>
                  <a:spLocks/>
                </p:cNvSpPr>
                <p:nvPr/>
              </p:nvSpPr>
              <p:spPr bwMode="auto">
                <a:xfrm>
                  <a:off x="4360" y="1564"/>
                  <a:ext cx="19" cy="58"/>
                </a:xfrm>
                <a:custGeom>
                  <a:avLst/>
                  <a:gdLst>
                    <a:gd name="T0" fmla="*/ 0 w 56"/>
                    <a:gd name="T1" fmla="*/ 1 h 115"/>
                    <a:gd name="T2" fmla="*/ 0 w 56"/>
                    <a:gd name="T3" fmla="*/ 1 h 115"/>
                    <a:gd name="T4" fmla="*/ 0 w 56"/>
                    <a:gd name="T5" fmla="*/ 1 h 115"/>
                    <a:gd name="T6" fmla="*/ 0 w 56"/>
                    <a:gd name="T7" fmla="*/ 1 h 115"/>
                    <a:gd name="T8" fmla="*/ 0 w 56"/>
                    <a:gd name="T9" fmla="*/ 1 h 115"/>
                    <a:gd name="T10" fmla="*/ 0 w 56"/>
                    <a:gd name="T11" fmla="*/ 1 h 115"/>
                    <a:gd name="T12" fmla="*/ 0 w 56"/>
                    <a:gd name="T13" fmla="*/ 1 h 115"/>
                    <a:gd name="T14" fmla="*/ 0 w 56"/>
                    <a:gd name="T15" fmla="*/ 1 h 115"/>
                    <a:gd name="T16" fmla="*/ 0 w 56"/>
                    <a:gd name="T17" fmla="*/ 1 h 115"/>
                    <a:gd name="T18" fmla="*/ 0 w 56"/>
                    <a:gd name="T19" fmla="*/ 0 h 115"/>
                    <a:gd name="T20" fmla="*/ 0 w 56"/>
                    <a:gd name="T21" fmla="*/ 0 h 115"/>
                    <a:gd name="T22" fmla="*/ 0 w 56"/>
                    <a:gd name="T23" fmla="*/ 1 h 115"/>
                    <a:gd name="T24" fmla="*/ 0 w 56"/>
                    <a:gd name="T25" fmla="*/ 1 h 115"/>
                    <a:gd name="T26" fmla="*/ 0 w 56"/>
                    <a:gd name="T27" fmla="*/ 1 h 115"/>
                    <a:gd name="T28" fmla="*/ 0 w 56"/>
                    <a:gd name="T29" fmla="*/ 1 h 115"/>
                    <a:gd name="T30" fmla="*/ 0 w 56"/>
                    <a:gd name="T31" fmla="*/ 1 h 115"/>
                    <a:gd name="T32" fmla="*/ 0 w 56"/>
                    <a:gd name="T33" fmla="*/ 1 h 115"/>
                    <a:gd name="T34" fmla="*/ 0 w 56"/>
                    <a:gd name="T35" fmla="*/ 1 h 115"/>
                    <a:gd name="T36" fmla="*/ 0 w 56"/>
                    <a:gd name="T37" fmla="*/ 1 h 1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6"/>
                    <a:gd name="T58" fmla="*/ 0 h 115"/>
                    <a:gd name="T59" fmla="*/ 56 w 56"/>
                    <a:gd name="T60" fmla="*/ 115 h 1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6" h="115">
                      <a:moveTo>
                        <a:pt x="0" y="65"/>
                      </a:moveTo>
                      <a:lnTo>
                        <a:pt x="0" y="65"/>
                      </a:lnTo>
                      <a:lnTo>
                        <a:pt x="3" y="58"/>
                      </a:lnTo>
                      <a:lnTo>
                        <a:pt x="9" y="48"/>
                      </a:lnTo>
                      <a:lnTo>
                        <a:pt x="14" y="37"/>
                      </a:lnTo>
                      <a:lnTo>
                        <a:pt x="21" y="27"/>
                      </a:lnTo>
                      <a:lnTo>
                        <a:pt x="28" y="17"/>
                      </a:lnTo>
                      <a:lnTo>
                        <a:pt x="37" y="8"/>
                      </a:lnTo>
                      <a:lnTo>
                        <a:pt x="46" y="2"/>
                      </a:lnTo>
                      <a:lnTo>
                        <a:pt x="56" y="0"/>
                      </a:lnTo>
                      <a:lnTo>
                        <a:pt x="55" y="17"/>
                      </a:lnTo>
                      <a:lnTo>
                        <a:pt x="50" y="33"/>
                      </a:lnTo>
                      <a:lnTo>
                        <a:pt x="43" y="47"/>
                      </a:lnTo>
                      <a:lnTo>
                        <a:pt x="37" y="61"/>
                      </a:lnTo>
                      <a:lnTo>
                        <a:pt x="30" y="73"/>
                      </a:lnTo>
                      <a:lnTo>
                        <a:pt x="23" y="87"/>
                      </a:lnTo>
                      <a:lnTo>
                        <a:pt x="19" y="101"/>
                      </a:lnTo>
                      <a:lnTo>
                        <a:pt x="18" y="11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42" name="Freeform 106">
                  <a:extLst>
                    <a:ext uri="{FF2B5EF4-FFF2-40B4-BE49-F238E27FC236}">
                      <a16:creationId xmlns:a16="http://schemas.microsoft.com/office/drawing/2014/main" id="{A6BA7A16-277F-E833-C97E-71AA8BD0C65B}"/>
                    </a:ext>
                  </a:extLst>
                </p:cNvPr>
                <p:cNvSpPr>
                  <a:spLocks/>
                </p:cNvSpPr>
                <p:nvPr/>
              </p:nvSpPr>
              <p:spPr bwMode="auto">
                <a:xfrm>
                  <a:off x="4279" y="1560"/>
                  <a:ext cx="69" cy="283"/>
                </a:xfrm>
                <a:custGeom>
                  <a:avLst/>
                  <a:gdLst>
                    <a:gd name="T0" fmla="*/ 0 w 205"/>
                    <a:gd name="T1" fmla="*/ 1 h 565"/>
                    <a:gd name="T2" fmla="*/ 0 w 205"/>
                    <a:gd name="T3" fmla="*/ 1 h 565"/>
                    <a:gd name="T4" fmla="*/ 0 w 205"/>
                    <a:gd name="T5" fmla="*/ 1 h 565"/>
                    <a:gd name="T6" fmla="*/ 0 w 205"/>
                    <a:gd name="T7" fmla="*/ 1 h 565"/>
                    <a:gd name="T8" fmla="*/ 0 w 205"/>
                    <a:gd name="T9" fmla="*/ 1 h 565"/>
                    <a:gd name="T10" fmla="*/ 0 w 205"/>
                    <a:gd name="T11" fmla="*/ 1 h 565"/>
                    <a:gd name="T12" fmla="*/ 0 w 205"/>
                    <a:gd name="T13" fmla="*/ 1 h 565"/>
                    <a:gd name="T14" fmla="*/ 0 w 205"/>
                    <a:gd name="T15" fmla="*/ 1 h 565"/>
                    <a:gd name="T16" fmla="*/ 0 w 205"/>
                    <a:gd name="T17" fmla="*/ 1 h 565"/>
                    <a:gd name="T18" fmla="*/ 0 w 205"/>
                    <a:gd name="T19" fmla="*/ 1 h 565"/>
                    <a:gd name="T20" fmla="*/ 0 w 205"/>
                    <a:gd name="T21" fmla="*/ 1 h 565"/>
                    <a:gd name="T22" fmla="*/ 0 w 205"/>
                    <a:gd name="T23" fmla="*/ 1 h 565"/>
                    <a:gd name="T24" fmla="*/ 0 w 205"/>
                    <a:gd name="T25" fmla="*/ 1 h 565"/>
                    <a:gd name="T26" fmla="*/ 0 w 205"/>
                    <a:gd name="T27" fmla="*/ 1 h 565"/>
                    <a:gd name="T28" fmla="*/ 0 w 205"/>
                    <a:gd name="T29" fmla="*/ 1 h 565"/>
                    <a:gd name="T30" fmla="*/ 0 w 205"/>
                    <a:gd name="T31" fmla="*/ 1 h 565"/>
                    <a:gd name="T32" fmla="*/ 0 w 205"/>
                    <a:gd name="T33" fmla="*/ 1 h 565"/>
                    <a:gd name="T34" fmla="*/ 0 w 205"/>
                    <a:gd name="T35" fmla="*/ 0 h 565"/>
                    <a:gd name="T36" fmla="*/ 0 w 205"/>
                    <a:gd name="T37" fmla="*/ 0 h 565"/>
                    <a:gd name="T38" fmla="*/ 0 w 205"/>
                    <a:gd name="T39" fmla="*/ 1 h 565"/>
                    <a:gd name="T40" fmla="*/ 0 w 205"/>
                    <a:gd name="T41" fmla="*/ 1 h 565"/>
                    <a:gd name="T42" fmla="*/ 0 w 205"/>
                    <a:gd name="T43" fmla="*/ 1 h 565"/>
                    <a:gd name="T44" fmla="*/ 0 w 205"/>
                    <a:gd name="T45" fmla="*/ 1 h 565"/>
                    <a:gd name="T46" fmla="*/ 0 w 205"/>
                    <a:gd name="T47" fmla="*/ 1 h 565"/>
                    <a:gd name="T48" fmla="*/ 0 w 205"/>
                    <a:gd name="T49" fmla="*/ 1 h 565"/>
                    <a:gd name="T50" fmla="*/ 0 w 205"/>
                    <a:gd name="T51" fmla="*/ 1 h 565"/>
                    <a:gd name="T52" fmla="*/ 0 w 205"/>
                    <a:gd name="T53" fmla="*/ 1 h 565"/>
                    <a:gd name="T54" fmla="*/ 0 w 205"/>
                    <a:gd name="T55" fmla="*/ 1 h 565"/>
                    <a:gd name="T56" fmla="*/ 0 w 205"/>
                    <a:gd name="T57" fmla="*/ 1 h 565"/>
                    <a:gd name="T58" fmla="*/ 0 w 205"/>
                    <a:gd name="T59" fmla="*/ 1 h 565"/>
                    <a:gd name="T60" fmla="*/ 0 w 205"/>
                    <a:gd name="T61" fmla="*/ 1 h 565"/>
                    <a:gd name="T62" fmla="*/ 0 w 205"/>
                    <a:gd name="T63" fmla="*/ 1 h 565"/>
                    <a:gd name="T64" fmla="*/ 0 w 205"/>
                    <a:gd name="T65" fmla="*/ 1 h 565"/>
                    <a:gd name="T66" fmla="*/ 0 w 205"/>
                    <a:gd name="T67" fmla="*/ 1 h 565"/>
                    <a:gd name="T68" fmla="*/ 0 w 205"/>
                    <a:gd name="T69" fmla="*/ 1 h 565"/>
                    <a:gd name="T70" fmla="*/ 0 w 205"/>
                    <a:gd name="T71" fmla="*/ 1 h 565"/>
                    <a:gd name="T72" fmla="*/ 0 w 205"/>
                    <a:gd name="T73" fmla="*/ 1 h 565"/>
                    <a:gd name="T74" fmla="*/ 0 w 205"/>
                    <a:gd name="T75" fmla="*/ 1 h 565"/>
                    <a:gd name="T76" fmla="*/ 0 w 205"/>
                    <a:gd name="T77" fmla="*/ 1 h 565"/>
                    <a:gd name="T78" fmla="*/ 0 w 205"/>
                    <a:gd name="T79" fmla="*/ 1 h 565"/>
                    <a:gd name="T80" fmla="*/ 0 w 205"/>
                    <a:gd name="T81" fmla="*/ 1 h 565"/>
                    <a:gd name="T82" fmla="*/ 0 w 205"/>
                    <a:gd name="T83" fmla="*/ 1 h 565"/>
                    <a:gd name="T84" fmla="*/ 0 w 205"/>
                    <a:gd name="T85" fmla="*/ 1 h 565"/>
                    <a:gd name="T86" fmla="*/ 0 w 205"/>
                    <a:gd name="T87" fmla="*/ 1 h 565"/>
                    <a:gd name="T88" fmla="*/ 0 w 205"/>
                    <a:gd name="T89" fmla="*/ 1 h 5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05"/>
                    <a:gd name="T136" fmla="*/ 0 h 565"/>
                    <a:gd name="T137" fmla="*/ 205 w 205"/>
                    <a:gd name="T138" fmla="*/ 565 h 5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05" h="565">
                      <a:moveTo>
                        <a:pt x="205" y="515"/>
                      </a:moveTo>
                      <a:lnTo>
                        <a:pt x="205" y="515"/>
                      </a:lnTo>
                      <a:lnTo>
                        <a:pt x="196" y="481"/>
                      </a:lnTo>
                      <a:lnTo>
                        <a:pt x="186" y="448"/>
                      </a:lnTo>
                      <a:lnTo>
                        <a:pt x="175" y="416"/>
                      </a:lnTo>
                      <a:lnTo>
                        <a:pt x="164" y="383"/>
                      </a:lnTo>
                      <a:lnTo>
                        <a:pt x="152" y="351"/>
                      </a:lnTo>
                      <a:lnTo>
                        <a:pt x="140" y="318"/>
                      </a:lnTo>
                      <a:lnTo>
                        <a:pt x="126" y="286"/>
                      </a:lnTo>
                      <a:lnTo>
                        <a:pt x="113" y="255"/>
                      </a:lnTo>
                      <a:lnTo>
                        <a:pt x="99" y="223"/>
                      </a:lnTo>
                      <a:lnTo>
                        <a:pt x="86" y="191"/>
                      </a:lnTo>
                      <a:lnTo>
                        <a:pt x="71" y="160"/>
                      </a:lnTo>
                      <a:lnTo>
                        <a:pt x="57" y="128"/>
                      </a:lnTo>
                      <a:lnTo>
                        <a:pt x="42" y="96"/>
                      </a:lnTo>
                      <a:lnTo>
                        <a:pt x="28" y="64"/>
                      </a:lnTo>
                      <a:lnTo>
                        <a:pt x="14" y="32"/>
                      </a:lnTo>
                      <a:lnTo>
                        <a:pt x="0" y="0"/>
                      </a:lnTo>
                      <a:lnTo>
                        <a:pt x="1" y="18"/>
                      </a:lnTo>
                      <a:lnTo>
                        <a:pt x="2" y="38"/>
                      </a:lnTo>
                      <a:lnTo>
                        <a:pt x="5" y="60"/>
                      </a:lnTo>
                      <a:lnTo>
                        <a:pt x="10" y="83"/>
                      </a:lnTo>
                      <a:lnTo>
                        <a:pt x="15" y="106"/>
                      </a:lnTo>
                      <a:lnTo>
                        <a:pt x="23" y="130"/>
                      </a:lnTo>
                      <a:lnTo>
                        <a:pt x="31" y="154"/>
                      </a:lnTo>
                      <a:lnTo>
                        <a:pt x="41" y="178"/>
                      </a:lnTo>
                      <a:lnTo>
                        <a:pt x="51" y="201"/>
                      </a:lnTo>
                      <a:lnTo>
                        <a:pt x="63" y="224"/>
                      </a:lnTo>
                      <a:lnTo>
                        <a:pt x="76" y="246"/>
                      </a:lnTo>
                      <a:lnTo>
                        <a:pt x="90" y="265"/>
                      </a:lnTo>
                      <a:lnTo>
                        <a:pt x="106" y="282"/>
                      </a:lnTo>
                      <a:lnTo>
                        <a:pt x="122" y="298"/>
                      </a:lnTo>
                      <a:lnTo>
                        <a:pt x="140" y="310"/>
                      </a:lnTo>
                      <a:lnTo>
                        <a:pt x="159" y="319"/>
                      </a:lnTo>
                      <a:lnTo>
                        <a:pt x="168" y="565"/>
                      </a:lnTo>
                      <a:lnTo>
                        <a:pt x="165" y="512"/>
                      </a:lnTo>
                      <a:lnTo>
                        <a:pt x="164" y="481"/>
                      </a:lnTo>
                      <a:lnTo>
                        <a:pt x="164" y="468"/>
                      </a:lnTo>
                      <a:lnTo>
                        <a:pt x="167" y="470"/>
                      </a:lnTo>
                      <a:lnTo>
                        <a:pt x="170" y="483"/>
                      </a:lnTo>
                      <a:lnTo>
                        <a:pt x="174" y="506"/>
                      </a:lnTo>
                      <a:lnTo>
                        <a:pt x="180" y="534"/>
                      </a:lnTo>
                      <a:lnTo>
                        <a:pt x="187" y="56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43" name="Freeform 107">
                  <a:extLst>
                    <a:ext uri="{FF2B5EF4-FFF2-40B4-BE49-F238E27FC236}">
                      <a16:creationId xmlns:a16="http://schemas.microsoft.com/office/drawing/2014/main" id="{D45D4231-BD8A-EA41-DC9F-BAA453C324B9}"/>
                    </a:ext>
                  </a:extLst>
                </p:cNvPr>
                <p:cNvSpPr>
                  <a:spLocks/>
                </p:cNvSpPr>
                <p:nvPr/>
              </p:nvSpPr>
              <p:spPr bwMode="auto">
                <a:xfrm>
                  <a:off x="4201" y="1556"/>
                  <a:ext cx="134" cy="278"/>
                </a:xfrm>
                <a:custGeom>
                  <a:avLst/>
                  <a:gdLst>
                    <a:gd name="T0" fmla="*/ 0 w 403"/>
                    <a:gd name="T1" fmla="*/ 1 h 556"/>
                    <a:gd name="T2" fmla="*/ 0 w 403"/>
                    <a:gd name="T3" fmla="*/ 1 h 556"/>
                    <a:gd name="T4" fmla="*/ 0 w 403"/>
                    <a:gd name="T5" fmla="*/ 1 h 556"/>
                    <a:gd name="T6" fmla="*/ 0 w 403"/>
                    <a:gd name="T7" fmla="*/ 1 h 556"/>
                    <a:gd name="T8" fmla="*/ 0 w 403"/>
                    <a:gd name="T9" fmla="*/ 1 h 556"/>
                    <a:gd name="T10" fmla="*/ 0 w 403"/>
                    <a:gd name="T11" fmla="*/ 1 h 556"/>
                    <a:gd name="T12" fmla="*/ 0 w 403"/>
                    <a:gd name="T13" fmla="*/ 1 h 556"/>
                    <a:gd name="T14" fmla="*/ 0 w 403"/>
                    <a:gd name="T15" fmla="*/ 1 h 556"/>
                    <a:gd name="T16" fmla="*/ 0 w 403"/>
                    <a:gd name="T17" fmla="*/ 1 h 556"/>
                    <a:gd name="T18" fmla="*/ 0 w 403"/>
                    <a:gd name="T19" fmla="*/ 1 h 556"/>
                    <a:gd name="T20" fmla="*/ 0 w 403"/>
                    <a:gd name="T21" fmla="*/ 1 h 556"/>
                    <a:gd name="T22" fmla="*/ 0 w 403"/>
                    <a:gd name="T23" fmla="*/ 1 h 556"/>
                    <a:gd name="T24" fmla="*/ 0 w 403"/>
                    <a:gd name="T25" fmla="*/ 1 h 556"/>
                    <a:gd name="T26" fmla="*/ 0 w 403"/>
                    <a:gd name="T27" fmla="*/ 1 h 556"/>
                    <a:gd name="T28" fmla="*/ 0 w 403"/>
                    <a:gd name="T29" fmla="*/ 1 h 556"/>
                    <a:gd name="T30" fmla="*/ 0 w 403"/>
                    <a:gd name="T31" fmla="*/ 1 h 556"/>
                    <a:gd name="T32" fmla="*/ 0 w 403"/>
                    <a:gd name="T33" fmla="*/ 1 h 556"/>
                    <a:gd name="T34" fmla="*/ 0 w 403"/>
                    <a:gd name="T35" fmla="*/ 0 h 556"/>
                    <a:gd name="T36" fmla="*/ 0 w 403"/>
                    <a:gd name="T37" fmla="*/ 0 h 556"/>
                    <a:gd name="T38" fmla="*/ 0 w 403"/>
                    <a:gd name="T39" fmla="*/ 1 h 556"/>
                    <a:gd name="T40" fmla="*/ 0 w 403"/>
                    <a:gd name="T41" fmla="*/ 1 h 556"/>
                    <a:gd name="T42" fmla="*/ 0 w 403"/>
                    <a:gd name="T43" fmla="*/ 1 h 556"/>
                    <a:gd name="T44" fmla="*/ 0 w 403"/>
                    <a:gd name="T45" fmla="*/ 1 h 556"/>
                    <a:gd name="T46" fmla="*/ 0 w 403"/>
                    <a:gd name="T47" fmla="*/ 1 h 556"/>
                    <a:gd name="T48" fmla="*/ 0 w 403"/>
                    <a:gd name="T49" fmla="*/ 1 h 556"/>
                    <a:gd name="T50" fmla="*/ 0 w 403"/>
                    <a:gd name="T51" fmla="*/ 1 h 556"/>
                    <a:gd name="T52" fmla="*/ 0 w 403"/>
                    <a:gd name="T53" fmla="*/ 1 h 556"/>
                    <a:gd name="T54" fmla="*/ 0 w 403"/>
                    <a:gd name="T55" fmla="*/ 1 h 556"/>
                    <a:gd name="T56" fmla="*/ 0 w 403"/>
                    <a:gd name="T57" fmla="*/ 1 h 556"/>
                    <a:gd name="T58" fmla="*/ 0 w 403"/>
                    <a:gd name="T59" fmla="*/ 1 h 556"/>
                    <a:gd name="T60" fmla="*/ 0 w 403"/>
                    <a:gd name="T61" fmla="*/ 1 h 556"/>
                    <a:gd name="T62" fmla="*/ 0 w 403"/>
                    <a:gd name="T63" fmla="*/ 1 h 556"/>
                    <a:gd name="T64" fmla="*/ 0 w 403"/>
                    <a:gd name="T65" fmla="*/ 1 h 556"/>
                    <a:gd name="T66" fmla="*/ 0 w 403"/>
                    <a:gd name="T67" fmla="*/ 1 h 556"/>
                    <a:gd name="T68" fmla="*/ 0 w 403"/>
                    <a:gd name="T69" fmla="*/ 1 h 556"/>
                    <a:gd name="T70" fmla="*/ 0 w 403"/>
                    <a:gd name="T71" fmla="*/ 1 h 556"/>
                    <a:gd name="T72" fmla="*/ 0 w 403"/>
                    <a:gd name="T73" fmla="*/ 1 h 556"/>
                    <a:gd name="T74" fmla="*/ 0 w 403"/>
                    <a:gd name="T75" fmla="*/ 1 h 556"/>
                    <a:gd name="T76" fmla="*/ 0 w 403"/>
                    <a:gd name="T77" fmla="*/ 1 h 556"/>
                    <a:gd name="T78" fmla="*/ 0 w 403"/>
                    <a:gd name="T79" fmla="*/ 1 h 556"/>
                    <a:gd name="T80" fmla="*/ 0 w 403"/>
                    <a:gd name="T81" fmla="*/ 1 h 556"/>
                    <a:gd name="T82" fmla="*/ 0 w 403"/>
                    <a:gd name="T83" fmla="*/ 1 h 556"/>
                    <a:gd name="T84" fmla="*/ 0 w 403"/>
                    <a:gd name="T85" fmla="*/ 1 h 556"/>
                    <a:gd name="T86" fmla="*/ 0 w 403"/>
                    <a:gd name="T87" fmla="*/ 1 h 5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3"/>
                    <a:gd name="T133" fmla="*/ 0 h 556"/>
                    <a:gd name="T134" fmla="*/ 403 w 403"/>
                    <a:gd name="T135" fmla="*/ 556 h 5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3" h="556">
                      <a:moveTo>
                        <a:pt x="366" y="548"/>
                      </a:moveTo>
                      <a:lnTo>
                        <a:pt x="366" y="548"/>
                      </a:lnTo>
                      <a:lnTo>
                        <a:pt x="348" y="519"/>
                      </a:lnTo>
                      <a:lnTo>
                        <a:pt x="325" y="487"/>
                      </a:lnTo>
                      <a:lnTo>
                        <a:pt x="301" y="455"/>
                      </a:lnTo>
                      <a:lnTo>
                        <a:pt x="273" y="424"/>
                      </a:lnTo>
                      <a:lnTo>
                        <a:pt x="244" y="390"/>
                      </a:lnTo>
                      <a:lnTo>
                        <a:pt x="213" y="356"/>
                      </a:lnTo>
                      <a:lnTo>
                        <a:pt x="182" y="322"/>
                      </a:lnTo>
                      <a:lnTo>
                        <a:pt x="152" y="286"/>
                      </a:lnTo>
                      <a:lnTo>
                        <a:pt x="121" y="251"/>
                      </a:lnTo>
                      <a:lnTo>
                        <a:pt x="93" y="215"/>
                      </a:lnTo>
                      <a:lnTo>
                        <a:pt x="69" y="179"/>
                      </a:lnTo>
                      <a:lnTo>
                        <a:pt x="45" y="144"/>
                      </a:lnTo>
                      <a:lnTo>
                        <a:pt x="27" y="108"/>
                      </a:lnTo>
                      <a:lnTo>
                        <a:pt x="13" y="71"/>
                      </a:lnTo>
                      <a:lnTo>
                        <a:pt x="4" y="35"/>
                      </a:lnTo>
                      <a:lnTo>
                        <a:pt x="0" y="0"/>
                      </a:lnTo>
                      <a:lnTo>
                        <a:pt x="28" y="17"/>
                      </a:lnTo>
                      <a:lnTo>
                        <a:pt x="57" y="40"/>
                      </a:lnTo>
                      <a:lnTo>
                        <a:pt x="85" y="67"/>
                      </a:lnTo>
                      <a:lnTo>
                        <a:pt x="114" y="98"/>
                      </a:lnTo>
                      <a:lnTo>
                        <a:pt x="140" y="134"/>
                      </a:lnTo>
                      <a:lnTo>
                        <a:pt x="167" y="172"/>
                      </a:lnTo>
                      <a:lnTo>
                        <a:pt x="192" y="212"/>
                      </a:lnTo>
                      <a:lnTo>
                        <a:pt x="215" y="254"/>
                      </a:lnTo>
                      <a:lnTo>
                        <a:pt x="238" y="297"/>
                      </a:lnTo>
                      <a:lnTo>
                        <a:pt x="257" y="339"/>
                      </a:lnTo>
                      <a:lnTo>
                        <a:pt x="275" y="380"/>
                      </a:lnTo>
                      <a:lnTo>
                        <a:pt x="289" y="421"/>
                      </a:lnTo>
                      <a:lnTo>
                        <a:pt x="302" y="460"/>
                      </a:lnTo>
                      <a:lnTo>
                        <a:pt x="311" y="496"/>
                      </a:lnTo>
                      <a:lnTo>
                        <a:pt x="316" y="528"/>
                      </a:lnTo>
                      <a:lnTo>
                        <a:pt x="319" y="556"/>
                      </a:lnTo>
                      <a:lnTo>
                        <a:pt x="330" y="544"/>
                      </a:lnTo>
                      <a:lnTo>
                        <a:pt x="341" y="530"/>
                      </a:lnTo>
                      <a:lnTo>
                        <a:pt x="353" y="516"/>
                      </a:lnTo>
                      <a:lnTo>
                        <a:pt x="365" y="503"/>
                      </a:lnTo>
                      <a:lnTo>
                        <a:pt x="376" y="489"/>
                      </a:lnTo>
                      <a:lnTo>
                        <a:pt x="386" y="476"/>
                      </a:lnTo>
                      <a:lnTo>
                        <a:pt x="395" y="462"/>
                      </a:lnTo>
                      <a:lnTo>
                        <a:pt x="403" y="45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44" name="Freeform 108">
                  <a:extLst>
                    <a:ext uri="{FF2B5EF4-FFF2-40B4-BE49-F238E27FC236}">
                      <a16:creationId xmlns:a16="http://schemas.microsoft.com/office/drawing/2014/main" id="{AA636D4F-E670-2EB2-AFEA-365B85CD0107}"/>
                    </a:ext>
                  </a:extLst>
                </p:cNvPr>
                <p:cNvSpPr>
                  <a:spLocks/>
                </p:cNvSpPr>
                <p:nvPr/>
              </p:nvSpPr>
              <p:spPr bwMode="auto">
                <a:xfrm>
                  <a:off x="4263" y="1589"/>
                  <a:ext cx="22" cy="131"/>
                </a:xfrm>
                <a:custGeom>
                  <a:avLst/>
                  <a:gdLst>
                    <a:gd name="T0" fmla="*/ 0 w 65"/>
                    <a:gd name="T1" fmla="*/ 1 h 261"/>
                    <a:gd name="T2" fmla="*/ 0 w 65"/>
                    <a:gd name="T3" fmla="*/ 1 h 261"/>
                    <a:gd name="T4" fmla="*/ 0 w 65"/>
                    <a:gd name="T5" fmla="*/ 1 h 261"/>
                    <a:gd name="T6" fmla="*/ 0 w 65"/>
                    <a:gd name="T7" fmla="*/ 1 h 261"/>
                    <a:gd name="T8" fmla="*/ 0 w 65"/>
                    <a:gd name="T9" fmla="*/ 1 h 261"/>
                    <a:gd name="T10" fmla="*/ 0 w 65"/>
                    <a:gd name="T11" fmla="*/ 1 h 261"/>
                    <a:gd name="T12" fmla="*/ 0 w 65"/>
                    <a:gd name="T13" fmla="*/ 1 h 261"/>
                    <a:gd name="T14" fmla="*/ 0 w 65"/>
                    <a:gd name="T15" fmla="*/ 1 h 261"/>
                    <a:gd name="T16" fmla="*/ 0 w 65"/>
                    <a:gd name="T17" fmla="*/ 1 h 261"/>
                    <a:gd name="T18" fmla="*/ 0 w 65"/>
                    <a:gd name="T19" fmla="*/ 1 h 261"/>
                    <a:gd name="T20" fmla="*/ 0 w 65"/>
                    <a:gd name="T21" fmla="*/ 1 h 261"/>
                    <a:gd name="T22" fmla="*/ 0 w 65"/>
                    <a:gd name="T23" fmla="*/ 1 h 261"/>
                    <a:gd name="T24" fmla="*/ 0 w 65"/>
                    <a:gd name="T25" fmla="*/ 1 h 261"/>
                    <a:gd name="T26" fmla="*/ 0 w 65"/>
                    <a:gd name="T27" fmla="*/ 1 h 261"/>
                    <a:gd name="T28" fmla="*/ 0 w 65"/>
                    <a:gd name="T29" fmla="*/ 1 h 261"/>
                    <a:gd name="T30" fmla="*/ 0 w 65"/>
                    <a:gd name="T31" fmla="*/ 1 h 261"/>
                    <a:gd name="T32" fmla="*/ 0 w 65"/>
                    <a:gd name="T33" fmla="*/ 1 h 261"/>
                    <a:gd name="T34" fmla="*/ 0 w 65"/>
                    <a:gd name="T35" fmla="*/ 0 h 261"/>
                    <a:gd name="T36" fmla="*/ 0 w 65"/>
                    <a:gd name="T37" fmla="*/ 0 h 261"/>
                    <a:gd name="T38" fmla="*/ 0 w 65"/>
                    <a:gd name="T39" fmla="*/ 1 h 261"/>
                    <a:gd name="T40" fmla="*/ 0 w 65"/>
                    <a:gd name="T41" fmla="*/ 1 h 261"/>
                    <a:gd name="T42" fmla="*/ 0 w 65"/>
                    <a:gd name="T43" fmla="*/ 1 h 261"/>
                    <a:gd name="T44" fmla="*/ 0 w 65"/>
                    <a:gd name="T45" fmla="*/ 1 h 261"/>
                    <a:gd name="T46" fmla="*/ 0 w 65"/>
                    <a:gd name="T47" fmla="*/ 1 h 261"/>
                    <a:gd name="T48" fmla="*/ 0 w 65"/>
                    <a:gd name="T49" fmla="*/ 1 h 261"/>
                    <a:gd name="T50" fmla="*/ 0 w 65"/>
                    <a:gd name="T51" fmla="*/ 1 h 261"/>
                    <a:gd name="T52" fmla="*/ 0 w 65"/>
                    <a:gd name="T53" fmla="*/ 1 h 26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5"/>
                    <a:gd name="T82" fmla="*/ 0 h 261"/>
                    <a:gd name="T83" fmla="*/ 65 w 65"/>
                    <a:gd name="T84" fmla="*/ 261 h 26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5" h="261">
                      <a:moveTo>
                        <a:pt x="65" y="261"/>
                      </a:moveTo>
                      <a:lnTo>
                        <a:pt x="65" y="261"/>
                      </a:lnTo>
                      <a:lnTo>
                        <a:pt x="61" y="254"/>
                      </a:lnTo>
                      <a:lnTo>
                        <a:pt x="58" y="245"/>
                      </a:lnTo>
                      <a:lnTo>
                        <a:pt x="54" y="232"/>
                      </a:lnTo>
                      <a:lnTo>
                        <a:pt x="53" y="217"/>
                      </a:lnTo>
                      <a:lnTo>
                        <a:pt x="52" y="199"/>
                      </a:lnTo>
                      <a:lnTo>
                        <a:pt x="51" y="181"/>
                      </a:lnTo>
                      <a:lnTo>
                        <a:pt x="51" y="160"/>
                      </a:lnTo>
                      <a:lnTo>
                        <a:pt x="51" y="139"/>
                      </a:lnTo>
                      <a:lnTo>
                        <a:pt x="52" y="119"/>
                      </a:lnTo>
                      <a:lnTo>
                        <a:pt x="52" y="97"/>
                      </a:lnTo>
                      <a:lnTo>
                        <a:pt x="53" y="77"/>
                      </a:lnTo>
                      <a:lnTo>
                        <a:pt x="54" y="57"/>
                      </a:lnTo>
                      <a:lnTo>
                        <a:pt x="55" y="39"/>
                      </a:lnTo>
                      <a:lnTo>
                        <a:pt x="55" y="23"/>
                      </a:lnTo>
                      <a:lnTo>
                        <a:pt x="57" y="10"/>
                      </a:lnTo>
                      <a:lnTo>
                        <a:pt x="57" y="0"/>
                      </a:lnTo>
                      <a:lnTo>
                        <a:pt x="43" y="15"/>
                      </a:lnTo>
                      <a:lnTo>
                        <a:pt x="32" y="32"/>
                      </a:lnTo>
                      <a:lnTo>
                        <a:pt x="23" y="52"/>
                      </a:lnTo>
                      <a:lnTo>
                        <a:pt x="15" y="71"/>
                      </a:lnTo>
                      <a:lnTo>
                        <a:pt x="8" y="91"/>
                      </a:lnTo>
                      <a:lnTo>
                        <a:pt x="4" y="112"/>
                      </a:lnTo>
                      <a:lnTo>
                        <a:pt x="2" y="133"/>
                      </a:lnTo>
                      <a:lnTo>
                        <a:pt x="0" y="155"/>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45" name="Freeform 109">
                  <a:extLst>
                    <a:ext uri="{FF2B5EF4-FFF2-40B4-BE49-F238E27FC236}">
                      <a16:creationId xmlns:a16="http://schemas.microsoft.com/office/drawing/2014/main" id="{7AA29FA8-9493-2BD7-821B-B7AF4EE9853B}"/>
                    </a:ext>
                  </a:extLst>
                </p:cNvPr>
                <p:cNvSpPr>
                  <a:spLocks/>
                </p:cNvSpPr>
                <p:nvPr/>
              </p:nvSpPr>
              <p:spPr bwMode="auto">
                <a:xfrm>
                  <a:off x="4263" y="1728"/>
                  <a:ext cx="10" cy="98"/>
                </a:xfrm>
                <a:custGeom>
                  <a:avLst/>
                  <a:gdLst>
                    <a:gd name="T0" fmla="*/ 0 w 28"/>
                    <a:gd name="T1" fmla="*/ 0 h 197"/>
                    <a:gd name="T2" fmla="*/ 0 w 28"/>
                    <a:gd name="T3" fmla="*/ 0 h 197"/>
                    <a:gd name="T4" fmla="*/ 0 w 28"/>
                    <a:gd name="T5" fmla="*/ 0 h 197"/>
                    <a:gd name="T6" fmla="*/ 0 w 28"/>
                    <a:gd name="T7" fmla="*/ 0 h 197"/>
                    <a:gd name="T8" fmla="*/ 0 w 28"/>
                    <a:gd name="T9" fmla="*/ 0 h 197"/>
                    <a:gd name="T10" fmla="*/ 0 w 28"/>
                    <a:gd name="T11" fmla="*/ 0 h 197"/>
                    <a:gd name="T12" fmla="*/ 0 w 28"/>
                    <a:gd name="T13" fmla="*/ 0 h 197"/>
                    <a:gd name="T14" fmla="*/ 0 w 28"/>
                    <a:gd name="T15" fmla="*/ 0 h 197"/>
                    <a:gd name="T16" fmla="*/ 0 w 28"/>
                    <a:gd name="T17" fmla="*/ 0 h 197"/>
                    <a:gd name="T18" fmla="*/ 0 w 28"/>
                    <a:gd name="T19" fmla="*/ 0 h 197"/>
                    <a:gd name="T20" fmla="*/ 0 w 28"/>
                    <a:gd name="T21" fmla="*/ 0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197"/>
                    <a:gd name="T35" fmla="*/ 28 w 28"/>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197">
                      <a:moveTo>
                        <a:pt x="28" y="0"/>
                      </a:moveTo>
                      <a:lnTo>
                        <a:pt x="28" y="197"/>
                      </a:lnTo>
                      <a:lnTo>
                        <a:pt x="22" y="194"/>
                      </a:lnTo>
                      <a:lnTo>
                        <a:pt x="16" y="189"/>
                      </a:lnTo>
                      <a:lnTo>
                        <a:pt x="12" y="184"/>
                      </a:lnTo>
                      <a:lnTo>
                        <a:pt x="7" y="178"/>
                      </a:lnTo>
                      <a:lnTo>
                        <a:pt x="4" y="171"/>
                      </a:lnTo>
                      <a:lnTo>
                        <a:pt x="3" y="164"/>
                      </a:lnTo>
                      <a:lnTo>
                        <a:pt x="0" y="156"/>
                      </a:lnTo>
                      <a:lnTo>
                        <a:pt x="0" y="14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46" name="Line 110">
                  <a:extLst>
                    <a:ext uri="{FF2B5EF4-FFF2-40B4-BE49-F238E27FC236}">
                      <a16:creationId xmlns:a16="http://schemas.microsoft.com/office/drawing/2014/main" id="{3B18F042-52CF-9844-6263-B2DE1C0F866C}"/>
                    </a:ext>
                  </a:extLst>
                </p:cNvPr>
                <p:cNvSpPr>
                  <a:spLocks noChangeShapeType="1"/>
                </p:cNvSpPr>
                <p:nvPr/>
              </p:nvSpPr>
              <p:spPr bwMode="auto">
                <a:xfrm>
                  <a:off x="4254" y="1703"/>
                  <a:ext cx="9" cy="123"/>
                </a:xfrm>
                <a:prstGeom prst="line">
                  <a:avLst/>
                </a:prstGeom>
                <a:noFill/>
                <a:ln w="0">
                  <a:solidFill>
                    <a:srgbClr val="009933"/>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2647" name="Freeform 111">
                  <a:extLst>
                    <a:ext uri="{FF2B5EF4-FFF2-40B4-BE49-F238E27FC236}">
                      <a16:creationId xmlns:a16="http://schemas.microsoft.com/office/drawing/2014/main" id="{2EE3F996-BC0E-58C8-F0AF-508FCEEE08D6}"/>
                    </a:ext>
                  </a:extLst>
                </p:cNvPr>
                <p:cNvSpPr>
                  <a:spLocks/>
                </p:cNvSpPr>
                <p:nvPr/>
              </p:nvSpPr>
              <p:spPr bwMode="auto">
                <a:xfrm>
                  <a:off x="4226" y="1618"/>
                  <a:ext cx="75" cy="138"/>
                </a:xfrm>
                <a:custGeom>
                  <a:avLst/>
                  <a:gdLst>
                    <a:gd name="T0" fmla="*/ 0 w 225"/>
                    <a:gd name="T1" fmla="*/ 0 h 278"/>
                    <a:gd name="T2" fmla="*/ 0 w 225"/>
                    <a:gd name="T3" fmla="*/ 0 h 278"/>
                    <a:gd name="T4" fmla="*/ 0 w 225"/>
                    <a:gd name="T5" fmla="*/ 0 h 278"/>
                    <a:gd name="T6" fmla="*/ 0 w 225"/>
                    <a:gd name="T7" fmla="*/ 0 h 278"/>
                    <a:gd name="T8" fmla="*/ 0 w 225"/>
                    <a:gd name="T9" fmla="*/ 0 h 278"/>
                    <a:gd name="T10" fmla="*/ 0 w 225"/>
                    <a:gd name="T11" fmla="*/ 0 h 278"/>
                    <a:gd name="T12" fmla="*/ 0 w 225"/>
                    <a:gd name="T13" fmla="*/ 0 h 278"/>
                    <a:gd name="T14" fmla="*/ 0 w 225"/>
                    <a:gd name="T15" fmla="*/ 0 h 278"/>
                    <a:gd name="T16" fmla="*/ 0 w 225"/>
                    <a:gd name="T17" fmla="*/ 0 h 278"/>
                    <a:gd name="T18" fmla="*/ 0 w 225"/>
                    <a:gd name="T19" fmla="*/ 0 h 278"/>
                    <a:gd name="T20" fmla="*/ 0 w 225"/>
                    <a:gd name="T21" fmla="*/ 0 h 278"/>
                    <a:gd name="T22" fmla="*/ 0 w 225"/>
                    <a:gd name="T23" fmla="*/ 0 h 278"/>
                    <a:gd name="T24" fmla="*/ 0 w 225"/>
                    <a:gd name="T25" fmla="*/ 0 h 278"/>
                    <a:gd name="T26" fmla="*/ 0 w 225"/>
                    <a:gd name="T27" fmla="*/ 0 h 278"/>
                    <a:gd name="T28" fmla="*/ 0 w 225"/>
                    <a:gd name="T29" fmla="*/ 0 h 278"/>
                    <a:gd name="T30" fmla="*/ 0 w 225"/>
                    <a:gd name="T31" fmla="*/ 0 h 278"/>
                    <a:gd name="T32" fmla="*/ 0 w 225"/>
                    <a:gd name="T33" fmla="*/ 0 h 278"/>
                    <a:gd name="T34" fmla="*/ 0 w 225"/>
                    <a:gd name="T35" fmla="*/ 0 h 278"/>
                    <a:gd name="T36" fmla="*/ 0 w 225"/>
                    <a:gd name="T37" fmla="*/ 0 h 278"/>
                    <a:gd name="T38" fmla="*/ 0 w 225"/>
                    <a:gd name="T39" fmla="*/ 0 h 278"/>
                    <a:gd name="T40" fmla="*/ 0 w 225"/>
                    <a:gd name="T41" fmla="*/ 0 h 278"/>
                    <a:gd name="T42" fmla="*/ 0 w 225"/>
                    <a:gd name="T43" fmla="*/ 0 h 278"/>
                    <a:gd name="T44" fmla="*/ 0 w 225"/>
                    <a:gd name="T45" fmla="*/ 0 h 278"/>
                    <a:gd name="T46" fmla="*/ 0 w 225"/>
                    <a:gd name="T47" fmla="*/ 0 h 278"/>
                    <a:gd name="T48" fmla="*/ 0 w 225"/>
                    <a:gd name="T49" fmla="*/ 0 h 278"/>
                    <a:gd name="T50" fmla="*/ 0 w 225"/>
                    <a:gd name="T51" fmla="*/ 0 h 278"/>
                    <a:gd name="T52" fmla="*/ 0 w 225"/>
                    <a:gd name="T53" fmla="*/ 0 h 278"/>
                    <a:gd name="T54" fmla="*/ 0 w 225"/>
                    <a:gd name="T55" fmla="*/ 0 h 278"/>
                    <a:gd name="T56" fmla="*/ 0 w 225"/>
                    <a:gd name="T57" fmla="*/ 0 h 278"/>
                    <a:gd name="T58" fmla="*/ 0 w 225"/>
                    <a:gd name="T59" fmla="*/ 0 h 278"/>
                    <a:gd name="T60" fmla="*/ 0 w 225"/>
                    <a:gd name="T61" fmla="*/ 0 h 278"/>
                    <a:gd name="T62" fmla="*/ 0 w 225"/>
                    <a:gd name="T63" fmla="*/ 0 h 278"/>
                    <a:gd name="T64" fmla="*/ 0 w 225"/>
                    <a:gd name="T65" fmla="*/ 0 h 278"/>
                    <a:gd name="T66" fmla="*/ 0 w 225"/>
                    <a:gd name="T67" fmla="*/ 0 h 278"/>
                    <a:gd name="T68" fmla="*/ 0 w 225"/>
                    <a:gd name="T69" fmla="*/ 0 h 278"/>
                    <a:gd name="T70" fmla="*/ 0 w 225"/>
                    <a:gd name="T71" fmla="*/ 0 h 278"/>
                    <a:gd name="T72" fmla="*/ 0 w 225"/>
                    <a:gd name="T73" fmla="*/ 0 h 278"/>
                    <a:gd name="T74" fmla="*/ 0 w 225"/>
                    <a:gd name="T75" fmla="*/ 0 h 278"/>
                    <a:gd name="T76" fmla="*/ 0 w 225"/>
                    <a:gd name="T77" fmla="*/ 0 h 278"/>
                    <a:gd name="T78" fmla="*/ 0 w 225"/>
                    <a:gd name="T79" fmla="*/ 0 h 278"/>
                    <a:gd name="T80" fmla="*/ 0 w 225"/>
                    <a:gd name="T81" fmla="*/ 0 h 278"/>
                    <a:gd name="T82" fmla="*/ 0 w 225"/>
                    <a:gd name="T83" fmla="*/ 0 h 278"/>
                    <a:gd name="T84" fmla="*/ 0 w 225"/>
                    <a:gd name="T85" fmla="*/ 0 h 278"/>
                    <a:gd name="T86" fmla="*/ 0 w 225"/>
                    <a:gd name="T87" fmla="*/ 0 h 278"/>
                    <a:gd name="T88" fmla="*/ 0 w 225"/>
                    <a:gd name="T89" fmla="*/ 0 h 278"/>
                    <a:gd name="T90" fmla="*/ 0 w 225"/>
                    <a:gd name="T91" fmla="*/ 0 h 278"/>
                    <a:gd name="T92" fmla="*/ 0 w 225"/>
                    <a:gd name="T93" fmla="*/ 0 h 278"/>
                    <a:gd name="T94" fmla="*/ 0 w 225"/>
                    <a:gd name="T95" fmla="*/ 0 h 278"/>
                    <a:gd name="T96" fmla="*/ 0 w 225"/>
                    <a:gd name="T97" fmla="*/ 0 h 278"/>
                    <a:gd name="T98" fmla="*/ 0 w 225"/>
                    <a:gd name="T99" fmla="*/ 0 h 278"/>
                    <a:gd name="T100" fmla="*/ 0 w 225"/>
                    <a:gd name="T101" fmla="*/ 0 h 278"/>
                    <a:gd name="T102" fmla="*/ 0 w 225"/>
                    <a:gd name="T103" fmla="*/ 0 h 278"/>
                    <a:gd name="T104" fmla="*/ 0 w 225"/>
                    <a:gd name="T105" fmla="*/ 0 h 278"/>
                    <a:gd name="T106" fmla="*/ 0 w 225"/>
                    <a:gd name="T107" fmla="*/ 0 h 278"/>
                    <a:gd name="T108" fmla="*/ 0 w 225"/>
                    <a:gd name="T109" fmla="*/ 0 h 2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5"/>
                    <a:gd name="T166" fmla="*/ 0 h 278"/>
                    <a:gd name="T167" fmla="*/ 225 w 225"/>
                    <a:gd name="T168" fmla="*/ 278 h 2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5" h="278">
                      <a:moveTo>
                        <a:pt x="0" y="0"/>
                      </a:moveTo>
                      <a:lnTo>
                        <a:pt x="0" y="0"/>
                      </a:lnTo>
                      <a:lnTo>
                        <a:pt x="2" y="13"/>
                      </a:lnTo>
                      <a:lnTo>
                        <a:pt x="4" y="25"/>
                      </a:lnTo>
                      <a:lnTo>
                        <a:pt x="6" y="38"/>
                      </a:lnTo>
                      <a:lnTo>
                        <a:pt x="9" y="49"/>
                      </a:lnTo>
                      <a:lnTo>
                        <a:pt x="13" y="62"/>
                      </a:lnTo>
                      <a:lnTo>
                        <a:pt x="16" y="74"/>
                      </a:lnTo>
                      <a:lnTo>
                        <a:pt x="17" y="85"/>
                      </a:lnTo>
                      <a:lnTo>
                        <a:pt x="18" y="98"/>
                      </a:lnTo>
                      <a:lnTo>
                        <a:pt x="13" y="79"/>
                      </a:lnTo>
                      <a:lnTo>
                        <a:pt x="12" y="66"/>
                      </a:lnTo>
                      <a:lnTo>
                        <a:pt x="13" y="62"/>
                      </a:lnTo>
                      <a:lnTo>
                        <a:pt x="16" y="64"/>
                      </a:lnTo>
                      <a:lnTo>
                        <a:pt x="23" y="71"/>
                      </a:lnTo>
                      <a:lnTo>
                        <a:pt x="32" y="82"/>
                      </a:lnTo>
                      <a:lnTo>
                        <a:pt x="43" y="97"/>
                      </a:lnTo>
                      <a:lnTo>
                        <a:pt x="56" y="114"/>
                      </a:lnTo>
                      <a:lnTo>
                        <a:pt x="58" y="118"/>
                      </a:lnTo>
                      <a:lnTo>
                        <a:pt x="61" y="125"/>
                      </a:lnTo>
                      <a:lnTo>
                        <a:pt x="67" y="133"/>
                      </a:lnTo>
                      <a:lnTo>
                        <a:pt x="73" y="142"/>
                      </a:lnTo>
                      <a:lnTo>
                        <a:pt x="80" y="150"/>
                      </a:lnTo>
                      <a:lnTo>
                        <a:pt x="88" y="157"/>
                      </a:lnTo>
                      <a:lnTo>
                        <a:pt x="96" y="161"/>
                      </a:lnTo>
                      <a:lnTo>
                        <a:pt x="104" y="163"/>
                      </a:lnTo>
                      <a:lnTo>
                        <a:pt x="104" y="169"/>
                      </a:lnTo>
                      <a:lnTo>
                        <a:pt x="105" y="176"/>
                      </a:lnTo>
                      <a:lnTo>
                        <a:pt x="107" y="182"/>
                      </a:lnTo>
                      <a:lnTo>
                        <a:pt x="108" y="187"/>
                      </a:lnTo>
                      <a:lnTo>
                        <a:pt x="109" y="194"/>
                      </a:lnTo>
                      <a:lnTo>
                        <a:pt x="111" y="200"/>
                      </a:lnTo>
                      <a:lnTo>
                        <a:pt x="112" y="207"/>
                      </a:lnTo>
                      <a:lnTo>
                        <a:pt x="112" y="212"/>
                      </a:lnTo>
                      <a:lnTo>
                        <a:pt x="116" y="216"/>
                      </a:lnTo>
                      <a:lnTo>
                        <a:pt x="120" y="220"/>
                      </a:lnTo>
                      <a:lnTo>
                        <a:pt x="126" y="226"/>
                      </a:lnTo>
                      <a:lnTo>
                        <a:pt x="132" y="233"/>
                      </a:lnTo>
                      <a:lnTo>
                        <a:pt x="136" y="238"/>
                      </a:lnTo>
                      <a:lnTo>
                        <a:pt x="142" y="244"/>
                      </a:lnTo>
                      <a:lnTo>
                        <a:pt x="146" y="248"/>
                      </a:lnTo>
                      <a:lnTo>
                        <a:pt x="151" y="253"/>
                      </a:lnTo>
                      <a:lnTo>
                        <a:pt x="161" y="254"/>
                      </a:lnTo>
                      <a:lnTo>
                        <a:pt x="171" y="256"/>
                      </a:lnTo>
                      <a:lnTo>
                        <a:pt x="181" y="261"/>
                      </a:lnTo>
                      <a:lnTo>
                        <a:pt x="191" y="265"/>
                      </a:lnTo>
                      <a:lnTo>
                        <a:pt x="200" y="270"/>
                      </a:lnTo>
                      <a:lnTo>
                        <a:pt x="209" y="274"/>
                      </a:lnTo>
                      <a:lnTo>
                        <a:pt x="218" y="277"/>
                      </a:lnTo>
                      <a:lnTo>
                        <a:pt x="225" y="278"/>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48" name="Freeform 112">
                  <a:extLst>
                    <a:ext uri="{FF2B5EF4-FFF2-40B4-BE49-F238E27FC236}">
                      <a16:creationId xmlns:a16="http://schemas.microsoft.com/office/drawing/2014/main" id="{01EF564F-91F4-4F40-61C1-460B62B9428C}"/>
                    </a:ext>
                  </a:extLst>
                </p:cNvPr>
                <p:cNvSpPr>
                  <a:spLocks/>
                </p:cNvSpPr>
                <p:nvPr/>
              </p:nvSpPr>
              <p:spPr bwMode="auto">
                <a:xfrm>
                  <a:off x="4304" y="1695"/>
                  <a:ext cx="13" cy="106"/>
                </a:xfrm>
                <a:custGeom>
                  <a:avLst/>
                  <a:gdLst>
                    <a:gd name="T0" fmla="*/ 0 w 38"/>
                    <a:gd name="T1" fmla="*/ 0 h 211"/>
                    <a:gd name="T2" fmla="*/ 0 w 38"/>
                    <a:gd name="T3" fmla="*/ 0 h 211"/>
                    <a:gd name="T4" fmla="*/ 0 w 38"/>
                    <a:gd name="T5" fmla="*/ 1 h 211"/>
                    <a:gd name="T6" fmla="*/ 0 w 38"/>
                    <a:gd name="T7" fmla="*/ 1 h 211"/>
                    <a:gd name="T8" fmla="*/ 0 w 38"/>
                    <a:gd name="T9" fmla="*/ 1 h 211"/>
                    <a:gd name="T10" fmla="*/ 0 w 38"/>
                    <a:gd name="T11" fmla="*/ 1 h 211"/>
                    <a:gd name="T12" fmla="*/ 0 w 38"/>
                    <a:gd name="T13" fmla="*/ 1 h 211"/>
                    <a:gd name="T14" fmla="*/ 0 w 38"/>
                    <a:gd name="T15" fmla="*/ 1 h 211"/>
                    <a:gd name="T16" fmla="*/ 0 w 38"/>
                    <a:gd name="T17" fmla="*/ 1 h 211"/>
                    <a:gd name="T18" fmla="*/ 0 w 38"/>
                    <a:gd name="T19" fmla="*/ 1 h 211"/>
                    <a:gd name="T20" fmla="*/ 0 w 38"/>
                    <a:gd name="T21" fmla="*/ 1 h 211"/>
                    <a:gd name="T22" fmla="*/ 0 w 38"/>
                    <a:gd name="T23" fmla="*/ 1 h 211"/>
                    <a:gd name="T24" fmla="*/ 0 w 38"/>
                    <a:gd name="T25" fmla="*/ 1 h 211"/>
                    <a:gd name="T26" fmla="*/ 0 w 38"/>
                    <a:gd name="T27" fmla="*/ 1 h 211"/>
                    <a:gd name="T28" fmla="*/ 0 w 38"/>
                    <a:gd name="T29" fmla="*/ 1 h 211"/>
                    <a:gd name="T30" fmla="*/ 0 w 38"/>
                    <a:gd name="T31" fmla="*/ 1 h 211"/>
                    <a:gd name="T32" fmla="*/ 0 w 38"/>
                    <a:gd name="T33" fmla="*/ 1 h 211"/>
                    <a:gd name="T34" fmla="*/ 0 w 38"/>
                    <a:gd name="T35" fmla="*/ 1 h 211"/>
                    <a:gd name="T36" fmla="*/ 0 w 38"/>
                    <a:gd name="T37" fmla="*/ 1 h 211"/>
                    <a:gd name="T38" fmla="*/ 0 w 38"/>
                    <a:gd name="T39" fmla="*/ 1 h 211"/>
                    <a:gd name="T40" fmla="*/ 0 w 38"/>
                    <a:gd name="T41" fmla="*/ 1 h 211"/>
                    <a:gd name="T42" fmla="*/ 0 w 38"/>
                    <a:gd name="T43" fmla="*/ 1 h 211"/>
                    <a:gd name="T44" fmla="*/ 0 w 38"/>
                    <a:gd name="T45" fmla="*/ 1 h 2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8"/>
                    <a:gd name="T70" fmla="*/ 0 h 211"/>
                    <a:gd name="T71" fmla="*/ 38 w 38"/>
                    <a:gd name="T72" fmla="*/ 211 h 2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8" h="211">
                      <a:moveTo>
                        <a:pt x="0" y="0"/>
                      </a:moveTo>
                      <a:lnTo>
                        <a:pt x="0" y="0"/>
                      </a:lnTo>
                      <a:lnTo>
                        <a:pt x="0" y="12"/>
                      </a:lnTo>
                      <a:lnTo>
                        <a:pt x="1" y="24"/>
                      </a:lnTo>
                      <a:lnTo>
                        <a:pt x="3" y="38"/>
                      </a:lnTo>
                      <a:lnTo>
                        <a:pt x="5" y="51"/>
                      </a:lnTo>
                      <a:lnTo>
                        <a:pt x="9" y="64"/>
                      </a:lnTo>
                      <a:lnTo>
                        <a:pt x="12" y="78"/>
                      </a:lnTo>
                      <a:lnTo>
                        <a:pt x="15" y="91"/>
                      </a:lnTo>
                      <a:lnTo>
                        <a:pt x="19" y="105"/>
                      </a:lnTo>
                      <a:lnTo>
                        <a:pt x="22" y="120"/>
                      </a:lnTo>
                      <a:lnTo>
                        <a:pt x="25" y="133"/>
                      </a:lnTo>
                      <a:lnTo>
                        <a:pt x="29" y="147"/>
                      </a:lnTo>
                      <a:lnTo>
                        <a:pt x="32" y="160"/>
                      </a:lnTo>
                      <a:lnTo>
                        <a:pt x="34" y="173"/>
                      </a:lnTo>
                      <a:lnTo>
                        <a:pt x="37" y="186"/>
                      </a:lnTo>
                      <a:lnTo>
                        <a:pt x="38" y="199"/>
                      </a:lnTo>
                      <a:lnTo>
                        <a:pt x="38" y="211"/>
                      </a:lnTo>
                      <a:lnTo>
                        <a:pt x="37" y="205"/>
                      </a:lnTo>
                      <a:lnTo>
                        <a:pt x="33" y="195"/>
                      </a:lnTo>
                      <a:lnTo>
                        <a:pt x="29" y="186"/>
                      </a:lnTo>
                      <a:lnTo>
                        <a:pt x="28" y="18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49" name="Freeform 113">
                  <a:extLst>
                    <a:ext uri="{FF2B5EF4-FFF2-40B4-BE49-F238E27FC236}">
                      <a16:creationId xmlns:a16="http://schemas.microsoft.com/office/drawing/2014/main" id="{64F19603-5962-DE8F-19B2-160B8FAFB77B}"/>
                    </a:ext>
                  </a:extLst>
                </p:cNvPr>
                <p:cNvSpPr>
                  <a:spLocks/>
                </p:cNvSpPr>
                <p:nvPr/>
              </p:nvSpPr>
              <p:spPr bwMode="auto">
                <a:xfrm>
                  <a:off x="4298" y="1543"/>
                  <a:ext cx="31" cy="144"/>
                </a:xfrm>
                <a:custGeom>
                  <a:avLst/>
                  <a:gdLst>
                    <a:gd name="T0" fmla="*/ 0 w 94"/>
                    <a:gd name="T1" fmla="*/ 1 h 287"/>
                    <a:gd name="T2" fmla="*/ 0 w 94"/>
                    <a:gd name="T3" fmla="*/ 1 h 287"/>
                    <a:gd name="T4" fmla="*/ 0 w 94"/>
                    <a:gd name="T5" fmla="*/ 1 h 287"/>
                    <a:gd name="T6" fmla="*/ 0 w 94"/>
                    <a:gd name="T7" fmla="*/ 1 h 287"/>
                    <a:gd name="T8" fmla="*/ 0 w 94"/>
                    <a:gd name="T9" fmla="*/ 1 h 287"/>
                    <a:gd name="T10" fmla="*/ 0 w 94"/>
                    <a:gd name="T11" fmla="*/ 1 h 287"/>
                    <a:gd name="T12" fmla="*/ 0 w 94"/>
                    <a:gd name="T13" fmla="*/ 1 h 287"/>
                    <a:gd name="T14" fmla="*/ 0 w 94"/>
                    <a:gd name="T15" fmla="*/ 1 h 287"/>
                    <a:gd name="T16" fmla="*/ 0 w 94"/>
                    <a:gd name="T17" fmla="*/ 1 h 287"/>
                    <a:gd name="T18" fmla="*/ 0 w 94"/>
                    <a:gd name="T19" fmla="*/ 1 h 287"/>
                    <a:gd name="T20" fmla="*/ 0 w 94"/>
                    <a:gd name="T21" fmla="*/ 1 h 287"/>
                    <a:gd name="T22" fmla="*/ 0 w 94"/>
                    <a:gd name="T23" fmla="*/ 1 h 287"/>
                    <a:gd name="T24" fmla="*/ 0 w 94"/>
                    <a:gd name="T25" fmla="*/ 1 h 287"/>
                    <a:gd name="T26" fmla="*/ 0 w 94"/>
                    <a:gd name="T27" fmla="*/ 1 h 287"/>
                    <a:gd name="T28" fmla="*/ 0 w 94"/>
                    <a:gd name="T29" fmla="*/ 1 h 287"/>
                    <a:gd name="T30" fmla="*/ 0 w 94"/>
                    <a:gd name="T31" fmla="*/ 1 h 287"/>
                    <a:gd name="T32" fmla="*/ 0 w 94"/>
                    <a:gd name="T33" fmla="*/ 1 h 287"/>
                    <a:gd name="T34" fmla="*/ 0 w 94"/>
                    <a:gd name="T35" fmla="*/ 0 h 287"/>
                    <a:gd name="T36" fmla="*/ 0 w 94"/>
                    <a:gd name="T37" fmla="*/ 0 h 287"/>
                    <a:gd name="T38" fmla="*/ 0 w 94"/>
                    <a:gd name="T39" fmla="*/ 1 h 287"/>
                    <a:gd name="T40" fmla="*/ 0 w 94"/>
                    <a:gd name="T41" fmla="*/ 1 h 287"/>
                    <a:gd name="T42" fmla="*/ 0 w 94"/>
                    <a:gd name="T43" fmla="*/ 1 h 287"/>
                    <a:gd name="T44" fmla="*/ 0 w 94"/>
                    <a:gd name="T45" fmla="*/ 1 h 287"/>
                    <a:gd name="T46" fmla="*/ 0 w 94"/>
                    <a:gd name="T47" fmla="*/ 1 h 287"/>
                    <a:gd name="T48" fmla="*/ 0 w 94"/>
                    <a:gd name="T49" fmla="*/ 1 h 287"/>
                    <a:gd name="T50" fmla="*/ 0 w 94"/>
                    <a:gd name="T51" fmla="*/ 1 h 287"/>
                    <a:gd name="T52" fmla="*/ 0 w 94"/>
                    <a:gd name="T53" fmla="*/ 1 h 287"/>
                    <a:gd name="T54" fmla="*/ 0 w 94"/>
                    <a:gd name="T55" fmla="*/ 1 h 287"/>
                    <a:gd name="T56" fmla="*/ 0 w 94"/>
                    <a:gd name="T57" fmla="*/ 1 h 287"/>
                    <a:gd name="T58" fmla="*/ 0 w 94"/>
                    <a:gd name="T59" fmla="*/ 1 h 287"/>
                    <a:gd name="T60" fmla="*/ 0 w 94"/>
                    <a:gd name="T61" fmla="*/ 1 h 287"/>
                    <a:gd name="T62" fmla="*/ 0 w 94"/>
                    <a:gd name="T63" fmla="*/ 1 h 287"/>
                    <a:gd name="T64" fmla="*/ 0 w 94"/>
                    <a:gd name="T65" fmla="*/ 1 h 287"/>
                    <a:gd name="T66" fmla="*/ 0 w 94"/>
                    <a:gd name="T67" fmla="*/ 1 h 287"/>
                    <a:gd name="T68" fmla="*/ 0 w 94"/>
                    <a:gd name="T69" fmla="*/ 1 h 287"/>
                    <a:gd name="T70" fmla="*/ 0 w 94"/>
                    <a:gd name="T71" fmla="*/ 1 h 2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287"/>
                    <a:gd name="T110" fmla="*/ 94 w 94"/>
                    <a:gd name="T111" fmla="*/ 287 h 2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287">
                      <a:moveTo>
                        <a:pt x="94" y="287"/>
                      </a:moveTo>
                      <a:lnTo>
                        <a:pt x="94" y="287"/>
                      </a:lnTo>
                      <a:lnTo>
                        <a:pt x="91" y="268"/>
                      </a:lnTo>
                      <a:lnTo>
                        <a:pt x="87" y="250"/>
                      </a:lnTo>
                      <a:lnTo>
                        <a:pt x="81" y="232"/>
                      </a:lnTo>
                      <a:lnTo>
                        <a:pt x="76" y="214"/>
                      </a:lnTo>
                      <a:lnTo>
                        <a:pt x="68" y="197"/>
                      </a:lnTo>
                      <a:lnTo>
                        <a:pt x="60" y="179"/>
                      </a:lnTo>
                      <a:lnTo>
                        <a:pt x="52" y="161"/>
                      </a:lnTo>
                      <a:lnTo>
                        <a:pt x="43" y="144"/>
                      </a:lnTo>
                      <a:lnTo>
                        <a:pt x="35" y="126"/>
                      </a:lnTo>
                      <a:lnTo>
                        <a:pt x="26" y="109"/>
                      </a:lnTo>
                      <a:lnTo>
                        <a:pt x="20" y="91"/>
                      </a:lnTo>
                      <a:lnTo>
                        <a:pt x="13" y="72"/>
                      </a:lnTo>
                      <a:lnTo>
                        <a:pt x="7" y="54"/>
                      </a:lnTo>
                      <a:lnTo>
                        <a:pt x="3" y="36"/>
                      </a:lnTo>
                      <a:lnTo>
                        <a:pt x="1" y="18"/>
                      </a:lnTo>
                      <a:lnTo>
                        <a:pt x="0" y="0"/>
                      </a:lnTo>
                      <a:lnTo>
                        <a:pt x="3" y="7"/>
                      </a:lnTo>
                      <a:lnTo>
                        <a:pt x="5" y="12"/>
                      </a:lnTo>
                      <a:lnTo>
                        <a:pt x="9" y="18"/>
                      </a:lnTo>
                      <a:lnTo>
                        <a:pt x="12" y="23"/>
                      </a:lnTo>
                      <a:lnTo>
                        <a:pt x="18" y="27"/>
                      </a:lnTo>
                      <a:lnTo>
                        <a:pt x="24" y="31"/>
                      </a:lnTo>
                      <a:lnTo>
                        <a:pt x="34" y="32"/>
                      </a:lnTo>
                      <a:lnTo>
                        <a:pt x="47" y="33"/>
                      </a:lnTo>
                      <a:lnTo>
                        <a:pt x="47" y="42"/>
                      </a:lnTo>
                      <a:lnTo>
                        <a:pt x="47" y="49"/>
                      </a:lnTo>
                      <a:lnTo>
                        <a:pt x="46" y="55"/>
                      </a:lnTo>
                      <a:lnTo>
                        <a:pt x="44" y="61"/>
                      </a:lnTo>
                      <a:lnTo>
                        <a:pt x="42" y="66"/>
                      </a:lnTo>
                      <a:lnTo>
                        <a:pt x="39" y="71"/>
                      </a:lnTo>
                      <a:lnTo>
                        <a:pt x="34" y="77"/>
                      </a:lnTo>
                      <a:lnTo>
                        <a:pt x="28" y="83"/>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50" name="Freeform 114">
                  <a:extLst>
                    <a:ext uri="{FF2B5EF4-FFF2-40B4-BE49-F238E27FC236}">
                      <a16:creationId xmlns:a16="http://schemas.microsoft.com/office/drawing/2014/main" id="{B4A6A783-B5B3-42E7-969D-0226055EAF98}"/>
                    </a:ext>
                  </a:extLst>
                </p:cNvPr>
                <p:cNvSpPr>
                  <a:spLocks/>
                </p:cNvSpPr>
                <p:nvPr/>
              </p:nvSpPr>
              <p:spPr bwMode="auto">
                <a:xfrm>
                  <a:off x="4282" y="1552"/>
                  <a:ext cx="25" cy="53"/>
                </a:xfrm>
                <a:custGeom>
                  <a:avLst/>
                  <a:gdLst>
                    <a:gd name="T0" fmla="*/ 0 w 75"/>
                    <a:gd name="T1" fmla="*/ 0 h 106"/>
                    <a:gd name="T2" fmla="*/ 0 w 75"/>
                    <a:gd name="T3" fmla="*/ 0 h 106"/>
                    <a:gd name="T4" fmla="*/ 0 w 75"/>
                    <a:gd name="T5" fmla="*/ 1 h 106"/>
                    <a:gd name="T6" fmla="*/ 0 w 75"/>
                    <a:gd name="T7" fmla="*/ 1 h 106"/>
                    <a:gd name="T8" fmla="*/ 0 w 75"/>
                    <a:gd name="T9" fmla="*/ 1 h 106"/>
                    <a:gd name="T10" fmla="*/ 0 w 75"/>
                    <a:gd name="T11" fmla="*/ 1 h 106"/>
                    <a:gd name="T12" fmla="*/ 0 w 75"/>
                    <a:gd name="T13" fmla="*/ 1 h 106"/>
                    <a:gd name="T14" fmla="*/ 0 w 75"/>
                    <a:gd name="T15" fmla="*/ 1 h 106"/>
                    <a:gd name="T16" fmla="*/ 0 w 75"/>
                    <a:gd name="T17" fmla="*/ 1 h 106"/>
                    <a:gd name="T18" fmla="*/ 0 w 75"/>
                    <a:gd name="T19" fmla="*/ 1 h 106"/>
                    <a:gd name="T20" fmla="*/ 0 w 75"/>
                    <a:gd name="T21" fmla="*/ 1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5"/>
                    <a:gd name="T34" fmla="*/ 0 h 106"/>
                    <a:gd name="T35" fmla="*/ 75 w 75"/>
                    <a:gd name="T36" fmla="*/ 106 h 1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5" h="106">
                      <a:moveTo>
                        <a:pt x="0" y="0"/>
                      </a:moveTo>
                      <a:lnTo>
                        <a:pt x="0" y="0"/>
                      </a:lnTo>
                      <a:lnTo>
                        <a:pt x="13" y="12"/>
                      </a:lnTo>
                      <a:lnTo>
                        <a:pt x="23" y="24"/>
                      </a:lnTo>
                      <a:lnTo>
                        <a:pt x="31" y="35"/>
                      </a:lnTo>
                      <a:lnTo>
                        <a:pt x="38" y="46"/>
                      </a:lnTo>
                      <a:lnTo>
                        <a:pt x="42" y="60"/>
                      </a:lnTo>
                      <a:lnTo>
                        <a:pt x="44" y="74"/>
                      </a:lnTo>
                      <a:lnTo>
                        <a:pt x="47" y="89"/>
                      </a:lnTo>
                      <a:lnTo>
                        <a:pt x="47" y="106"/>
                      </a:lnTo>
                      <a:lnTo>
                        <a:pt x="75" y="10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51" name="Freeform 115">
                  <a:extLst>
                    <a:ext uri="{FF2B5EF4-FFF2-40B4-BE49-F238E27FC236}">
                      <a16:creationId xmlns:a16="http://schemas.microsoft.com/office/drawing/2014/main" id="{14C4F580-8A93-78AE-2324-52B584B607F1}"/>
                    </a:ext>
                  </a:extLst>
                </p:cNvPr>
                <p:cNvSpPr>
                  <a:spLocks/>
                </p:cNvSpPr>
                <p:nvPr/>
              </p:nvSpPr>
              <p:spPr bwMode="auto">
                <a:xfrm>
                  <a:off x="4497" y="1580"/>
                  <a:ext cx="28" cy="78"/>
                </a:xfrm>
                <a:custGeom>
                  <a:avLst/>
                  <a:gdLst>
                    <a:gd name="T0" fmla="*/ 0 w 85"/>
                    <a:gd name="T1" fmla="*/ 1 h 156"/>
                    <a:gd name="T2" fmla="*/ 0 w 85"/>
                    <a:gd name="T3" fmla="*/ 1 h 156"/>
                    <a:gd name="T4" fmla="*/ 0 w 85"/>
                    <a:gd name="T5" fmla="*/ 1 h 156"/>
                    <a:gd name="T6" fmla="*/ 0 w 85"/>
                    <a:gd name="T7" fmla="*/ 1 h 156"/>
                    <a:gd name="T8" fmla="*/ 0 w 85"/>
                    <a:gd name="T9" fmla="*/ 1 h 156"/>
                    <a:gd name="T10" fmla="*/ 0 w 85"/>
                    <a:gd name="T11" fmla="*/ 1 h 156"/>
                    <a:gd name="T12" fmla="*/ 0 w 85"/>
                    <a:gd name="T13" fmla="*/ 1 h 156"/>
                    <a:gd name="T14" fmla="*/ 0 w 85"/>
                    <a:gd name="T15" fmla="*/ 1 h 156"/>
                    <a:gd name="T16" fmla="*/ 0 w 85"/>
                    <a:gd name="T17" fmla="*/ 1 h 156"/>
                    <a:gd name="T18" fmla="*/ 0 w 85"/>
                    <a:gd name="T19" fmla="*/ 1 h 156"/>
                    <a:gd name="T20" fmla="*/ 0 w 85"/>
                    <a:gd name="T21" fmla="*/ 1 h 156"/>
                    <a:gd name="T22" fmla="*/ 0 w 85"/>
                    <a:gd name="T23" fmla="*/ 1 h 156"/>
                    <a:gd name="T24" fmla="*/ 0 w 85"/>
                    <a:gd name="T25" fmla="*/ 1 h 156"/>
                    <a:gd name="T26" fmla="*/ 0 w 85"/>
                    <a:gd name="T27" fmla="*/ 1 h 156"/>
                    <a:gd name="T28" fmla="*/ 0 w 85"/>
                    <a:gd name="T29" fmla="*/ 1 h 156"/>
                    <a:gd name="T30" fmla="*/ 0 w 85"/>
                    <a:gd name="T31" fmla="*/ 1 h 156"/>
                    <a:gd name="T32" fmla="*/ 0 w 85"/>
                    <a:gd name="T33" fmla="*/ 1 h 156"/>
                    <a:gd name="T34" fmla="*/ 0 w 85"/>
                    <a:gd name="T35" fmla="*/ 1 h 156"/>
                    <a:gd name="T36" fmla="*/ 0 w 85"/>
                    <a:gd name="T37" fmla="*/ 1 h 156"/>
                    <a:gd name="T38" fmla="*/ 0 w 85"/>
                    <a:gd name="T39" fmla="*/ 1 h 156"/>
                    <a:gd name="T40" fmla="*/ 0 w 85"/>
                    <a:gd name="T41" fmla="*/ 1 h 156"/>
                    <a:gd name="T42" fmla="*/ 0 w 85"/>
                    <a:gd name="T43" fmla="*/ 1 h 156"/>
                    <a:gd name="T44" fmla="*/ 0 w 85"/>
                    <a:gd name="T45" fmla="*/ 1 h 156"/>
                    <a:gd name="T46" fmla="*/ 0 w 85"/>
                    <a:gd name="T47" fmla="*/ 1 h 156"/>
                    <a:gd name="T48" fmla="*/ 0 w 85"/>
                    <a:gd name="T49" fmla="*/ 1 h 156"/>
                    <a:gd name="T50" fmla="*/ 0 w 85"/>
                    <a:gd name="T51" fmla="*/ 1 h 156"/>
                    <a:gd name="T52" fmla="*/ 0 w 85"/>
                    <a:gd name="T53" fmla="*/ 1 h 156"/>
                    <a:gd name="T54" fmla="*/ 0 w 85"/>
                    <a:gd name="T55" fmla="*/ 0 h 156"/>
                    <a:gd name="T56" fmla="*/ 0 w 85"/>
                    <a:gd name="T57" fmla="*/ 0 h 156"/>
                    <a:gd name="T58" fmla="*/ 0 w 85"/>
                    <a:gd name="T59" fmla="*/ 1 h 156"/>
                    <a:gd name="T60" fmla="*/ 0 w 85"/>
                    <a:gd name="T61" fmla="*/ 1 h 156"/>
                    <a:gd name="T62" fmla="*/ 0 w 85"/>
                    <a:gd name="T63" fmla="*/ 1 h 156"/>
                    <a:gd name="T64" fmla="*/ 0 w 85"/>
                    <a:gd name="T65" fmla="*/ 1 h 156"/>
                    <a:gd name="T66" fmla="*/ 0 w 85"/>
                    <a:gd name="T67" fmla="*/ 1 h 156"/>
                    <a:gd name="T68" fmla="*/ 0 w 85"/>
                    <a:gd name="T69" fmla="*/ 1 h 156"/>
                    <a:gd name="T70" fmla="*/ 0 w 85"/>
                    <a:gd name="T71" fmla="*/ 1 h 156"/>
                    <a:gd name="T72" fmla="*/ 0 w 85"/>
                    <a:gd name="T73" fmla="*/ 1 h 156"/>
                    <a:gd name="T74" fmla="*/ 0 w 85"/>
                    <a:gd name="T75" fmla="*/ 1 h 156"/>
                    <a:gd name="T76" fmla="*/ 0 w 85"/>
                    <a:gd name="T77" fmla="*/ 1 h 156"/>
                    <a:gd name="T78" fmla="*/ 0 w 85"/>
                    <a:gd name="T79" fmla="*/ 1 h 156"/>
                    <a:gd name="T80" fmla="*/ 0 w 85"/>
                    <a:gd name="T81" fmla="*/ 1 h 156"/>
                    <a:gd name="T82" fmla="*/ 0 w 85"/>
                    <a:gd name="T83" fmla="*/ 1 h 156"/>
                    <a:gd name="T84" fmla="*/ 0 w 85"/>
                    <a:gd name="T85" fmla="*/ 1 h 156"/>
                    <a:gd name="T86" fmla="*/ 0 w 85"/>
                    <a:gd name="T87" fmla="*/ 1 h 156"/>
                    <a:gd name="T88" fmla="*/ 0 w 85"/>
                    <a:gd name="T89" fmla="*/ 1 h 156"/>
                    <a:gd name="T90" fmla="*/ 0 w 85"/>
                    <a:gd name="T91" fmla="*/ 1 h 156"/>
                    <a:gd name="T92" fmla="*/ 0 w 85"/>
                    <a:gd name="T93" fmla="*/ 1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5"/>
                    <a:gd name="T142" fmla="*/ 0 h 156"/>
                    <a:gd name="T143" fmla="*/ 85 w 85"/>
                    <a:gd name="T144" fmla="*/ 156 h 15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5" h="156">
                      <a:moveTo>
                        <a:pt x="85" y="17"/>
                      </a:moveTo>
                      <a:lnTo>
                        <a:pt x="85" y="17"/>
                      </a:lnTo>
                      <a:lnTo>
                        <a:pt x="84" y="35"/>
                      </a:lnTo>
                      <a:lnTo>
                        <a:pt x="81" y="48"/>
                      </a:lnTo>
                      <a:lnTo>
                        <a:pt x="75" y="57"/>
                      </a:lnTo>
                      <a:lnTo>
                        <a:pt x="69" y="64"/>
                      </a:lnTo>
                      <a:lnTo>
                        <a:pt x="64" y="70"/>
                      </a:lnTo>
                      <a:lnTo>
                        <a:pt x="57" y="77"/>
                      </a:lnTo>
                      <a:lnTo>
                        <a:pt x="51" y="86"/>
                      </a:lnTo>
                      <a:lnTo>
                        <a:pt x="48" y="98"/>
                      </a:lnTo>
                      <a:lnTo>
                        <a:pt x="48" y="85"/>
                      </a:lnTo>
                      <a:lnTo>
                        <a:pt x="46" y="73"/>
                      </a:lnTo>
                      <a:lnTo>
                        <a:pt x="43" y="64"/>
                      </a:lnTo>
                      <a:lnTo>
                        <a:pt x="38" y="56"/>
                      </a:lnTo>
                      <a:lnTo>
                        <a:pt x="32" y="49"/>
                      </a:lnTo>
                      <a:lnTo>
                        <a:pt x="23" y="44"/>
                      </a:lnTo>
                      <a:lnTo>
                        <a:pt x="13" y="38"/>
                      </a:lnTo>
                      <a:lnTo>
                        <a:pt x="0" y="32"/>
                      </a:lnTo>
                      <a:lnTo>
                        <a:pt x="4" y="29"/>
                      </a:lnTo>
                      <a:lnTo>
                        <a:pt x="12" y="25"/>
                      </a:lnTo>
                      <a:lnTo>
                        <a:pt x="20" y="19"/>
                      </a:lnTo>
                      <a:lnTo>
                        <a:pt x="30" y="13"/>
                      </a:lnTo>
                      <a:lnTo>
                        <a:pt x="40" y="8"/>
                      </a:lnTo>
                      <a:lnTo>
                        <a:pt x="49" y="4"/>
                      </a:lnTo>
                      <a:lnTo>
                        <a:pt x="58" y="1"/>
                      </a:lnTo>
                      <a:lnTo>
                        <a:pt x="66" y="0"/>
                      </a:lnTo>
                      <a:lnTo>
                        <a:pt x="65" y="6"/>
                      </a:lnTo>
                      <a:lnTo>
                        <a:pt x="63" y="12"/>
                      </a:lnTo>
                      <a:lnTo>
                        <a:pt x="59" y="18"/>
                      </a:lnTo>
                      <a:lnTo>
                        <a:pt x="56" y="23"/>
                      </a:lnTo>
                      <a:lnTo>
                        <a:pt x="51" y="28"/>
                      </a:lnTo>
                      <a:lnTo>
                        <a:pt x="47" y="34"/>
                      </a:lnTo>
                      <a:lnTo>
                        <a:pt x="43" y="37"/>
                      </a:lnTo>
                      <a:lnTo>
                        <a:pt x="38" y="40"/>
                      </a:lnTo>
                      <a:lnTo>
                        <a:pt x="38" y="49"/>
                      </a:lnTo>
                      <a:lnTo>
                        <a:pt x="37" y="59"/>
                      </a:lnTo>
                      <a:lnTo>
                        <a:pt x="36" y="68"/>
                      </a:lnTo>
                      <a:lnTo>
                        <a:pt x="34" y="76"/>
                      </a:lnTo>
                      <a:lnTo>
                        <a:pt x="29" y="83"/>
                      </a:lnTo>
                      <a:lnTo>
                        <a:pt x="22" y="89"/>
                      </a:lnTo>
                      <a:lnTo>
                        <a:pt x="12" y="95"/>
                      </a:lnTo>
                      <a:lnTo>
                        <a:pt x="0" y="98"/>
                      </a:lnTo>
                      <a:lnTo>
                        <a:pt x="0" y="156"/>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52" name="Freeform 116">
                  <a:extLst>
                    <a:ext uri="{FF2B5EF4-FFF2-40B4-BE49-F238E27FC236}">
                      <a16:creationId xmlns:a16="http://schemas.microsoft.com/office/drawing/2014/main" id="{1422CD16-071A-D16E-ED3D-A587A1F8F692}"/>
                    </a:ext>
                  </a:extLst>
                </p:cNvPr>
                <p:cNvSpPr>
                  <a:spLocks/>
                </p:cNvSpPr>
                <p:nvPr/>
              </p:nvSpPr>
              <p:spPr bwMode="auto">
                <a:xfrm>
                  <a:off x="4547" y="1593"/>
                  <a:ext cx="12" cy="41"/>
                </a:xfrm>
                <a:custGeom>
                  <a:avLst/>
                  <a:gdLst>
                    <a:gd name="T0" fmla="*/ 0 w 38"/>
                    <a:gd name="T1" fmla="*/ 1 h 82"/>
                    <a:gd name="T2" fmla="*/ 0 w 38"/>
                    <a:gd name="T3" fmla="*/ 1 h 82"/>
                    <a:gd name="T4" fmla="*/ 0 w 38"/>
                    <a:gd name="T5" fmla="*/ 1 h 82"/>
                    <a:gd name="T6" fmla="*/ 0 w 38"/>
                    <a:gd name="T7" fmla="*/ 1 h 82"/>
                    <a:gd name="T8" fmla="*/ 0 w 38"/>
                    <a:gd name="T9" fmla="*/ 1 h 82"/>
                    <a:gd name="T10" fmla="*/ 0 w 38"/>
                    <a:gd name="T11" fmla="*/ 1 h 82"/>
                    <a:gd name="T12" fmla="*/ 0 w 38"/>
                    <a:gd name="T13" fmla="*/ 1 h 82"/>
                    <a:gd name="T14" fmla="*/ 0 w 38"/>
                    <a:gd name="T15" fmla="*/ 1 h 82"/>
                    <a:gd name="T16" fmla="*/ 0 w 38"/>
                    <a:gd name="T17" fmla="*/ 1 h 82"/>
                    <a:gd name="T18" fmla="*/ 0 w 38"/>
                    <a:gd name="T19" fmla="*/ 1 h 82"/>
                    <a:gd name="T20" fmla="*/ 0 w 38"/>
                    <a:gd name="T21" fmla="*/ 1 h 82"/>
                    <a:gd name="T22" fmla="*/ 0 w 38"/>
                    <a:gd name="T23" fmla="*/ 1 h 82"/>
                    <a:gd name="T24" fmla="*/ 0 w 38"/>
                    <a:gd name="T25" fmla="*/ 1 h 82"/>
                    <a:gd name="T26" fmla="*/ 0 w 38"/>
                    <a:gd name="T27" fmla="*/ 1 h 82"/>
                    <a:gd name="T28" fmla="*/ 0 w 38"/>
                    <a:gd name="T29" fmla="*/ 1 h 82"/>
                    <a:gd name="T30" fmla="*/ 0 w 38"/>
                    <a:gd name="T31" fmla="*/ 0 h 82"/>
                    <a:gd name="T32" fmla="*/ 0 w 38"/>
                    <a:gd name="T33" fmla="*/ 0 h 82"/>
                    <a:gd name="T34" fmla="*/ 0 w 38"/>
                    <a:gd name="T35" fmla="*/ 1 h 82"/>
                    <a:gd name="T36" fmla="*/ 0 w 38"/>
                    <a:gd name="T37" fmla="*/ 1 h 82"/>
                    <a:gd name="T38" fmla="*/ 0 w 38"/>
                    <a:gd name="T39" fmla="*/ 1 h 82"/>
                    <a:gd name="T40" fmla="*/ 0 w 38"/>
                    <a:gd name="T41" fmla="*/ 1 h 82"/>
                    <a:gd name="T42" fmla="*/ 0 w 38"/>
                    <a:gd name="T43" fmla="*/ 1 h 82"/>
                    <a:gd name="T44" fmla="*/ 0 w 38"/>
                    <a:gd name="T45" fmla="*/ 1 h 82"/>
                    <a:gd name="T46" fmla="*/ 0 w 38"/>
                    <a:gd name="T47" fmla="*/ 1 h 82"/>
                    <a:gd name="T48" fmla="*/ 0 w 38"/>
                    <a:gd name="T49" fmla="*/ 1 h 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
                    <a:gd name="T76" fmla="*/ 0 h 82"/>
                    <a:gd name="T77" fmla="*/ 38 w 38"/>
                    <a:gd name="T78" fmla="*/ 82 h 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 h="82">
                      <a:moveTo>
                        <a:pt x="19" y="7"/>
                      </a:moveTo>
                      <a:lnTo>
                        <a:pt x="19" y="82"/>
                      </a:lnTo>
                      <a:lnTo>
                        <a:pt x="18" y="73"/>
                      </a:lnTo>
                      <a:lnTo>
                        <a:pt x="13" y="62"/>
                      </a:lnTo>
                      <a:lnTo>
                        <a:pt x="7" y="53"/>
                      </a:lnTo>
                      <a:lnTo>
                        <a:pt x="0" y="49"/>
                      </a:lnTo>
                      <a:lnTo>
                        <a:pt x="3" y="38"/>
                      </a:lnTo>
                      <a:lnTo>
                        <a:pt x="7" y="28"/>
                      </a:lnTo>
                      <a:lnTo>
                        <a:pt x="9" y="21"/>
                      </a:lnTo>
                      <a:lnTo>
                        <a:pt x="12" y="14"/>
                      </a:lnTo>
                      <a:lnTo>
                        <a:pt x="17" y="10"/>
                      </a:lnTo>
                      <a:lnTo>
                        <a:pt x="21" y="6"/>
                      </a:lnTo>
                      <a:lnTo>
                        <a:pt x="29" y="3"/>
                      </a:lnTo>
                      <a:lnTo>
                        <a:pt x="38" y="0"/>
                      </a:lnTo>
                      <a:lnTo>
                        <a:pt x="38" y="3"/>
                      </a:lnTo>
                      <a:lnTo>
                        <a:pt x="36" y="9"/>
                      </a:lnTo>
                      <a:lnTo>
                        <a:pt x="35" y="14"/>
                      </a:lnTo>
                      <a:lnTo>
                        <a:pt x="32" y="19"/>
                      </a:lnTo>
                      <a:lnTo>
                        <a:pt x="29" y="21"/>
                      </a:lnTo>
                      <a:lnTo>
                        <a:pt x="26" y="21"/>
                      </a:lnTo>
                      <a:lnTo>
                        <a:pt x="22" y="17"/>
                      </a:lnTo>
                      <a:lnTo>
                        <a:pt x="19" y="7"/>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53" name="Freeform 117">
                  <a:extLst>
                    <a:ext uri="{FF2B5EF4-FFF2-40B4-BE49-F238E27FC236}">
                      <a16:creationId xmlns:a16="http://schemas.microsoft.com/office/drawing/2014/main" id="{9B1E141C-6A61-4EB6-2749-A69DF39B8D40}"/>
                    </a:ext>
                  </a:extLst>
                </p:cNvPr>
                <p:cNvSpPr>
                  <a:spLocks/>
                </p:cNvSpPr>
                <p:nvPr/>
              </p:nvSpPr>
              <p:spPr bwMode="auto">
                <a:xfrm>
                  <a:off x="4204" y="1572"/>
                  <a:ext cx="37" cy="251"/>
                </a:xfrm>
                <a:custGeom>
                  <a:avLst/>
                  <a:gdLst>
                    <a:gd name="T0" fmla="*/ 0 w 111"/>
                    <a:gd name="T1" fmla="*/ 1 h 502"/>
                    <a:gd name="T2" fmla="*/ 0 w 111"/>
                    <a:gd name="T3" fmla="*/ 1 h 502"/>
                    <a:gd name="T4" fmla="*/ 0 w 111"/>
                    <a:gd name="T5" fmla="*/ 1 h 502"/>
                    <a:gd name="T6" fmla="*/ 0 w 111"/>
                    <a:gd name="T7" fmla="*/ 1 h 502"/>
                    <a:gd name="T8" fmla="*/ 0 w 111"/>
                    <a:gd name="T9" fmla="*/ 1 h 502"/>
                    <a:gd name="T10" fmla="*/ 0 w 111"/>
                    <a:gd name="T11" fmla="*/ 1 h 502"/>
                    <a:gd name="T12" fmla="*/ 0 w 111"/>
                    <a:gd name="T13" fmla="*/ 1 h 502"/>
                    <a:gd name="T14" fmla="*/ 0 w 111"/>
                    <a:gd name="T15" fmla="*/ 1 h 502"/>
                    <a:gd name="T16" fmla="*/ 0 w 111"/>
                    <a:gd name="T17" fmla="*/ 1 h 502"/>
                    <a:gd name="T18" fmla="*/ 0 w 111"/>
                    <a:gd name="T19" fmla="*/ 1 h 502"/>
                    <a:gd name="T20" fmla="*/ 0 w 111"/>
                    <a:gd name="T21" fmla="*/ 1 h 502"/>
                    <a:gd name="T22" fmla="*/ 0 w 111"/>
                    <a:gd name="T23" fmla="*/ 1 h 502"/>
                    <a:gd name="T24" fmla="*/ 0 w 111"/>
                    <a:gd name="T25" fmla="*/ 1 h 502"/>
                    <a:gd name="T26" fmla="*/ 0 w 111"/>
                    <a:gd name="T27" fmla="*/ 1 h 502"/>
                    <a:gd name="T28" fmla="*/ 0 w 111"/>
                    <a:gd name="T29" fmla="*/ 1 h 502"/>
                    <a:gd name="T30" fmla="*/ 0 w 111"/>
                    <a:gd name="T31" fmla="*/ 1 h 502"/>
                    <a:gd name="T32" fmla="*/ 0 w 111"/>
                    <a:gd name="T33" fmla="*/ 1 h 502"/>
                    <a:gd name="T34" fmla="*/ 0 w 111"/>
                    <a:gd name="T35" fmla="*/ 1 h 502"/>
                    <a:gd name="T36" fmla="*/ 0 w 111"/>
                    <a:gd name="T37" fmla="*/ 1 h 502"/>
                    <a:gd name="T38" fmla="*/ 0 w 111"/>
                    <a:gd name="T39" fmla="*/ 1 h 502"/>
                    <a:gd name="T40" fmla="*/ 0 w 111"/>
                    <a:gd name="T41" fmla="*/ 1 h 502"/>
                    <a:gd name="T42" fmla="*/ 0 w 111"/>
                    <a:gd name="T43" fmla="*/ 1 h 502"/>
                    <a:gd name="T44" fmla="*/ 0 w 111"/>
                    <a:gd name="T45" fmla="*/ 1 h 502"/>
                    <a:gd name="T46" fmla="*/ 0 w 111"/>
                    <a:gd name="T47" fmla="*/ 1 h 502"/>
                    <a:gd name="T48" fmla="*/ 0 w 111"/>
                    <a:gd name="T49" fmla="*/ 1 h 502"/>
                    <a:gd name="T50" fmla="*/ 0 w 111"/>
                    <a:gd name="T51" fmla="*/ 1 h 502"/>
                    <a:gd name="T52" fmla="*/ 0 w 111"/>
                    <a:gd name="T53" fmla="*/ 1 h 502"/>
                    <a:gd name="T54" fmla="*/ 0 w 111"/>
                    <a:gd name="T55" fmla="*/ 1 h 502"/>
                    <a:gd name="T56" fmla="*/ 0 w 111"/>
                    <a:gd name="T57" fmla="*/ 1 h 502"/>
                    <a:gd name="T58" fmla="*/ 0 w 111"/>
                    <a:gd name="T59" fmla="*/ 1 h 502"/>
                    <a:gd name="T60" fmla="*/ 0 w 111"/>
                    <a:gd name="T61" fmla="*/ 1 h 502"/>
                    <a:gd name="T62" fmla="*/ 0 w 111"/>
                    <a:gd name="T63" fmla="*/ 1 h 502"/>
                    <a:gd name="T64" fmla="*/ 0 w 111"/>
                    <a:gd name="T65" fmla="*/ 1 h 502"/>
                    <a:gd name="T66" fmla="*/ 0 w 111"/>
                    <a:gd name="T67" fmla="*/ 1 h 502"/>
                    <a:gd name="T68" fmla="*/ 0 w 111"/>
                    <a:gd name="T69" fmla="*/ 1 h 502"/>
                    <a:gd name="T70" fmla="*/ 0 w 111"/>
                    <a:gd name="T71" fmla="*/ 1 h 502"/>
                    <a:gd name="T72" fmla="*/ 0 w 111"/>
                    <a:gd name="T73" fmla="*/ 1 h 502"/>
                    <a:gd name="T74" fmla="*/ 0 w 111"/>
                    <a:gd name="T75" fmla="*/ 1 h 502"/>
                    <a:gd name="T76" fmla="*/ 0 w 111"/>
                    <a:gd name="T77" fmla="*/ 1 h 502"/>
                    <a:gd name="T78" fmla="*/ 0 w 111"/>
                    <a:gd name="T79" fmla="*/ 1 h 502"/>
                    <a:gd name="T80" fmla="*/ 0 w 111"/>
                    <a:gd name="T81" fmla="*/ 1 h 502"/>
                    <a:gd name="T82" fmla="*/ 0 w 111"/>
                    <a:gd name="T83" fmla="*/ 1 h 502"/>
                    <a:gd name="T84" fmla="*/ 0 w 111"/>
                    <a:gd name="T85" fmla="*/ 1 h 502"/>
                    <a:gd name="T86" fmla="*/ 0 w 111"/>
                    <a:gd name="T87" fmla="*/ 0 h 5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1"/>
                    <a:gd name="T133" fmla="*/ 0 h 502"/>
                    <a:gd name="T134" fmla="*/ 111 w 111"/>
                    <a:gd name="T135" fmla="*/ 502 h 5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1" h="502">
                      <a:moveTo>
                        <a:pt x="0" y="67"/>
                      </a:moveTo>
                      <a:lnTo>
                        <a:pt x="0" y="67"/>
                      </a:lnTo>
                      <a:lnTo>
                        <a:pt x="6" y="80"/>
                      </a:lnTo>
                      <a:lnTo>
                        <a:pt x="13" y="95"/>
                      </a:lnTo>
                      <a:lnTo>
                        <a:pt x="20" y="111"/>
                      </a:lnTo>
                      <a:lnTo>
                        <a:pt x="28" y="128"/>
                      </a:lnTo>
                      <a:lnTo>
                        <a:pt x="36" y="144"/>
                      </a:lnTo>
                      <a:lnTo>
                        <a:pt x="44" y="161"/>
                      </a:lnTo>
                      <a:lnTo>
                        <a:pt x="51" y="175"/>
                      </a:lnTo>
                      <a:lnTo>
                        <a:pt x="55" y="189"/>
                      </a:lnTo>
                      <a:lnTo>
                        <a:pt x="52" y="209"/>
                      </a:lnTo>
                      <a:lnTo>
                        <a:pt x="48" y="231"/>
                      </a:lnTo>
                      <a:lnTo>
                        <a:pt x="46" y="252"/>
                      </a:lnTo>
                      <a:lnTo>
                        <a:pt x="44" y="274"/>
                      </a:lnTo>
                      <a:lnTo>
                        <a:pt x="43" y="295"/>
                      </a:lnTo>
                      <a:lnTo>
                        <a:pt x="43" y="316"/>
                      </a:lnTo>
                      <a:lnTo>
                        <a:pt x="44" y="337"/>
                      </a:lnTo>
                      <a:lnTo>
                        <a:pt x="46" y="358"/>
                      </a:lnTo>
                      <a:lnTo>
                        <a:pt x="50" y="378"/>
                      </a:lnTo>
                      <a:lnTo>
                        <a:pt x="54" y="397"/>
                      </a:lnTo>
                      <a:lnTo>
                        <a:pt x="60" y="417"/>
                      </a:lnTo>
                      <a:lnTo>
                        <a:pt x="66" y="436"/>
                      </a:lnTo>
                      <a:lnTo>
                        <a:pt x="75" y="453"/>
                      </a:lnTo>
                      <a:lnTo>
                        <a:pt x="85" y="470"/>
                      </a:lnTo>
                      <a:lnTo>
                        <a:pt x="98" y="487"/>
                      </a:lnTo>
                      <a:lnTo>
                        <a:pt x="111" y="502"/>
                      </a:lnTo>
                      <a:lnTo>
                        <a:pt x="111" y="499"/>
                      </a:lnTo>
                      <a:lnTo>
                        <a:pt x="109" y="489"/>
                      </a:lnTo>
                      <a:lnTo>
                        <a:pt x="105" y="471"/>
                      </a:lnTo>
                      <a:lnTo>
                        <a:pt x="98" y="447"/>
                      </a:lnTo>
                      <a:lnTo>
                        <a:pt x="90" y="419"/>
                      </a:lnTo>
                      <a:lnTo>
                        <a:pt x="81" y="385"/>
                      </a:lnTo>
                      <a:lnTo>
                        <a:pt x="70" y="349"/>
                      </a:lnTo>
                      <a:lnTo>
                        <a:pt x="60" y="308"/>
                      </a:lnTo>
                      <a:lnTo>
                        <a:pt x="48" y="267"/>
                      </a:lnTo>
                      <a:lnTo>
                        <a:pt x="38" y="224"/>
                      </a:lnTo>
                      <a:lnTo>
                        <a:pt x="28" y="182"/>
                      </a:lnTo>
                      <a:lnTo>
                        <a:pt x="19" y="140"/>
                      </a:lnTo>
                      <a:lnTo>
                        <a:pt x="11" y="101"/>
                      </a:lnTo>
                      <a:lnTo>
                        <a:pt x="6" y="63"/>
                      </a:lnTo>
                      <a:lnTo>
                        <a:pt x="1" y="29"/>
                      </a:lnTo>
                      <a:lnTo>
                        <a:pt x="0" y="0"/>
                      </a:lnTo>
                    </a:path>
                  </a:pathLst>
                </a:custGeom>
                <a:noFill/>
                <a:ln w="0">
                  <a:solidFill>
                    <a:srgbClr val="009933"/>
                  </a:solidFill>
                  <a:round/>
                  <a:headEnd/>
                  <a:tailEnd/>
                </a:ln>
                <a:extLst>
                  <a:ext uri="{909E8E84-426E-40DD-AFC4-6F175D3DCCD1}">
                    <a14:hiddenFill xmlns:a14="http://schemas.microsoft.com/office/drawing/2010/main">
                      <a:solidFill>
                        <a:srgbClr val="FFFFFF"/>
                      </a:solidFill>
                    </a14:hiddenFill>
                  </a:ext>
                </a:extLst>
              </p:spPr>
              <p:txBody>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654" name="Rectangle 118" descr="Kork">
                  <a:extLst>
                    <a:ext uri="{FF2B5EF4-FFF2-40B4-BE49-F238E27FC236}">
                      <a16:creationId xmlns:a16="http://schemas.microsoft.com/office/drawing/2014/main" id="{3CB08D19-DB41-CBEE-29B4-DF25B5F9ACC5}"/>
                    </a:ext>
                  </a:extLst>
                </p:cNvPr>
                <p:cNvSpPr>
                  <a:spLocks noChangeArrowheads="1"/>
                </p:cNvSpPr>
                <p:nvPr/>
              </p:nvSpPr>
              <p:spPr bwMode="auto">
                <a:xfrm>
                  <a:off x="3064" y="1740"/>
                  <a:ext cx="1573" cy="173"/>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grpSp>
          <p:nvGrpSpPr>
            <p:cNvPr id="11" name="Group 119">
              <a:extLst>
                <a:ext uri="{FF2B5EF4-FFF2-40B4-BE49-F238E27FC236}">
                  <a16:creationId xmlns:a16="http://schemas.microsoft.com/office/drawing/2014/main" id="{932B1AB9-CE81-355A-AD24-0A09ADB447A9}"/>
                </a:ext>
              </a:extLst>
            </p:cNvPr>
            <p:cNvGrpSpPr>
              <a:grpSpLocks/>
            </p:cNvGrpSpPr>
            <p:nvPr/>
          </p:nvGrpSpPr>
          <p:grpSpPr bwMode="auto">
            <a:xfrm>
              <a:off x="1179" y="1645"/>
              <a:ext cx="3456" cy="47"/>
              <a:chOff x="1179" y="1582"/>
              <a:chExt cx="3455" cy="47"/>
            </a:xfrm>
          </p:grpSpPr>
          <p:sp>
            <p:nvSpPr>
              <p:cNvPr id="1659" name="Rectangle 120">
                <a:extLst>
                  <a:ext uri="{FF2B5EF4-FFF2-40B4-BE49-F238E27FC236}">
                    <a16:creationId xmlns:a16="http://schemas.microsoft.com/office/drawing/2014/main" id="{3433DF27-2A1A-4C31-38CC-8B25B4054F86}"/>
                  </a:ext>
                </a:extLst>
              </p:cNvPr>
              <p:cNvSpPr>
                <a:spLocks noChangeArrowheads="1"/>
              </p:cNvSpPr>
              <p:nvPr/>
            </p:nvSpPr>
            <p:spPr bwMode="auto">
              <a:xfrm>
                <a:off x="1182" y="1585"/>
                <a:ext cx="3448" cy="40"/>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60" name="Line 121">
                <a:extLst>
                  <a:ext uri="{FF2B5EF4-FFF2-40B4-BE49-F238E27FC236}">
                    <a16:creationId xmlns:a16="http://schemas.microsoft.com/office/drawing/2014/main" id="{D8E0A64E-AA98-91F9-9368-9B747665377D}"/>
                  </a:ext>
                </a:extLst>
              </p:cNvPr>
              <p:cNvSpPr>
                <a:spLocks noChangeShapeType="1"/>
              </p:cNvSpPr>
              <p:nvPr/>
            </p:nvSpPr>
            <p:spPr bwMode="auto">
              <a:xfrm flipV="1">
                <a:off x="117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1" name="Line 122">
                <a:extLst>
                  <a:ext uri="{FF2B5EF4-FFF2-40B4-BE49-F238E27FC236}">
                    <a16:creationId xmlns:a16="http://schemas.microsoft.com/office/drawing/2014/main" id="{350291E6-7A37-3D93-F24E-628E0CFB4DA5}"/>
                  </a:ext>
                </a:extLst>
              </p:cNvPr>
              <p:cNvSpPr>
                <a:spLocks noChangeShapeType="1"/>
              </p:cNvSpPr>
              <p:nvPr/>
            </p:nvSpPr>
            <p:spPr bwMode="auto">
              <a:xfrm>
                <a:off x="122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2" name="Line 123">
                <a:extLst>
                  <a:ext uri="{FF2B5EF4-FFF2-40B4-BE49-F238E27FC236}">
                    <a16:creationId xmlns:a16="http://schemas.microsoft.com/office/drawing/2014/main" id="{E2421B4B-0273-BAA4-D1B4-638497ACEB4F}"/>
                  </a:ext>
                </a:extLst>
              </p:cNvPr>
              <p:cNvSpPr>
                <a:spLocks noChangeShapeType="1"/>
              </p:cNvSpPr>
              <p:nvPr/>
            </p:nvSpPr>
            <p:spPr bwMode="auto">
              <a:xfrm flipV="1">
                <a:off x="127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63" name="Line 124">
                <a:extLst>
                  <a:ext uri="{FF2B5EF4-FFF2-40B4-BE49-F238E27FC236}">
                    <a16:creationId xmlns:a16="http://schemas.microsoft.com/office/drawing/2014/main" id="{C5E800A0-C333-CD07-44A7-9AB2CC813FD7}"/>
                  </a:ext>
                </a:extLst>
              </p:cNvPr>
              <p:cNvSpPr>
                <a:spLocks noChangeShapeType="1"/>
              </p:cNvSpPr>
              <p:nvPr/>
            </p:nvSpPr>
            <p:spPr bwMode="auto">
              <a:xfrm>
                <a:off x="132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24" name="Line 125">
                <a:extLst>
                  <a:ext uri="{FF2B5EF4-FFF2-40B4-BE49-F238E27FC236}">
                    <a16:creationId xmlns:a16="http://schemas.microsoft.com/office/drawing/2014/main" id="{0215F10A-A6AF-8E34-6936-A43D3F2B0E9D}"/>
                  </a:ext>
                </a:extLst>
              </p:cNvPr>
              <p:cNvSpPr>
                <a:spLocks noChangeShapeType="1"/>
              </p:cNvSpPr>
              <p:nvPr/>
            </p:nvSpPr>
            <p:spPr bwMode="auto">
              <a:xfrm flipV="1">
                <a:off x="137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25" name="Line 126">
                <a:extLst>
                  <a:ext uri="{FF2B5EF4-FFF2-40B4-BE49-F238E27FC236}">
                    <a16:creationId xmlns:a16="http://schemas.microsoft.com/office/drawing/2014/main" id="{47509404-44FA-C2F2-51C3-783535901350}"/>
                  </a:ext>
                </a:extLst>
              </p:cNvPr>
              <p:cNvSpPr>
                <a:spLocks noChangeShapeType="1"/>
              </p:cNvSpPr>
              <p:nvPr/>
            </p:nvSpPr>
            <p:spPr bwMode="auto">
              <a:xfrm>
                <a:off x="141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26" name="Line 127">
                <a:extLst>
                  <a:ext uri="{FF2B5EF4-FFF2-40B4-BE49-F238E27FC236}">
                    <a16:creationId xmlns:a16="http://schemas.microsoft.com/office/drawing/2014/main" id="{24F27F07-EA52-6635-40F7-71C80FCA6E06}"/>
                  </a:ext>
                </a:extLst>
              </p:cNvPr>
              <p:cNvSpPr>
                <a:spLocks noChangeShapeType="1"/>
              </p:cNvSpPr>
              <p:nvPr/>
            </p:nvSpPr>
            <p:spPr bwMode="auto">
              <a:xfrm flipV="1">
                <a:off x="146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27" name="Line 128">
                <a:extLst>
                  <a:ext uri="{FF2B5EF4-FFF2-40B4-BE49-F238E27FC236}">
                    <a16:creationId xmlns:a16="http://schemas.microsoft.com/office/drawing/2014/main" id="{8021164A-C219-D800-BB5A-C1997DF806B7}"/>
                  </a:ext>
                </a:extLst>
              </p:cNvPr>
              <p:cNvSpPr>
                <a:spLocks noChangeShapeType="1"/>
              </p:cNvSpPr>
              <p:nvPr/>
            </p:nvSpPr>
            <p:spPr bwMode="auto">
              <a:xfrm>
                <a:off x="151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28" name="Line 129">
                <a:extLst>
                  <a:ext uri="{FF2B5EF4-FFF2-40B4-BE49-F238E27FC236}">
                    <a16:creationId xmlns:a16="http://schemas.microsoft.com/office/drawing/2014/main" id="{63CF504E-6099-AE59-4FAE-EEB3958913BB}"/>
                  </a:ext>
                </a:extLst>
              </p:cNvPr>
              <p:cNvSpPr>
                <a:spLocks noChangeShapeType="1"/>
              </p:cNvSpPr>
              <p:nvPr/>
            </p:nvSpPr>
            <p:spPr bwMode="auto">
              <a:xfrm flipV="1">
                <a:off x="156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29" name="Line 130">
                <a:extLst>
                  <a:ext uri="{FF2B5EF4-FFF2-40B4-BE49-F238E27FC236}">
                    <a16:creationId xmlns:a16="http://schemas.microsoft.com/office/drawing/2014/main" id="{DA79DA5E-930C-2148-0D1D-22279B38F6F2}"/>
                  </a:ext>
                </a:extLst>
              </p:cNvPr>
              <p:cNvSpPr>
                <a:spLocks noChangeShapeType="1"/>
              </p:cNvSpPr>
              <p:nvPr/>
            </p:nvSpPr>
            <p:spPr bwMode="auto">
              <a:xfrm>
                <a:off x="161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43" name="Line 131">
                <a:extLst>
                  <a:ext uri="{FF2B5EF4-FFF2-40B4-BE49-F238E27FC236}">
                    <a16:creationId xmlns:a16="http://schemas.microsoft.com/office/drawing/2014/main" id="{40AA9166-6B89-6BE8-AAF9-3E2EA0498323}"/>
                  </a:ext>
                </a:extLst>
              </p:cNvPr>
              <p:cNvSpPr>
                <a:spLocks noChangeShapeType="1"/>
              </p:cNvSpPr>
              <p:nvPr/>
            </p:nvSpPr>
            <p:spPr bwMode="auto">
              <a:xfrm flipV="1">
                <a:off x="165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28" name="Line 132">
                <a:extLst>
                  <a:ext uri="{FF2B5EF4-FFF2-40B4-BE49-F238E27FC236}">
                    <a16:creationId xmlns:a16="http://schemas.microsoft.com/office/drawing/2014/main" id="{E1BF1DC6-1450-C403-3C37-1780A8B1CE65}"/>
                  </a:ext>
                </a:extLst>
              </p:cNvPr>
              <p:cNvSpPr>
                <a:spLocks noChangeShapeType="1"/>
              </p:cNvSpPr>
              <p:nvPr/>
            </p:nvSpPr>
            <p:spPr bwMode="auto">
              <a:xfrm>
                <a:off x="170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29" name="Line 133">
                <a:extLst>
                  <a:ext uri="{FF2B5EF4-FFF2-40B4-BE49-F238E27FC236}">
                    <a16:creationId xmlns:a16="http://schemas.microsoft.com/office/drawing/2014/main" id="{AABC0D4B-53E8-2A13-0057-433E50B9BFCB}"/>
                  </a:ext>
                </a:extLst>
              </p:cNvPr>
              <p:cNvSpPr>
                <a:spLocks noChangeShapeType="1"/>
              </p:cNvSpPr>
              <p:nvPr/>
            </p:nvSpPr>
            <p:spPr bwMode="auto">
              <a:xfrm flipV="1">
                <a:off x="175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30" name="Line 134">
                <a:extLst>
                  <a:ext uri="{FF2B5EF4-FFF2-40B4-BE49-F238E27FC236}">
                    <a16:creationId xmlns:a16="http://schemas.microsoft.com/office/drawing/2014/main" id="{8DA14148-41FF-DB60-A498-74AAB0BB4951}"/>
                  </a:ext>
                </a:extLst>
              </p:cNvPr>
              <p:cNvSpPr>
                <a:spLocks noChangeShapeType="1"/>
              </p:cNvSpPr>
              <p:nvPr/>
            </p:nvSpPr>
            <p:spPr bwMode="auto">
              <a:xfrm>
                <a:off x="180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31" name="Line 135">
                <a:extLst>
                  <a:ext uri="{FF2B5EF4-FFF2-40B4-BE49-F238E27FC236}">
                    <a16:creationId xmlns:a16="http://schemas.microsoft.com/office/drawing/2014/main" id="{139CA479-4114-07FE-BA41-EB1A55A0BCD9}"/>
                  </a:ext>
                </a:extLst>
              </p:cNvPr>
              <p:cNvSpPr>
                <a:spLocks noChangeShapeType="1"/>
              </p:cNvSpPr>
              <p:nvPr/>
            </p:nvSpPr>
            <p:spPr bwMode="auto">
              <a:xfrm flipV="1">
                <a:off x="185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32" name="Line 136">
                <a:extLst>
                  <a:ext uri="{FF2B5EF4-FFF2-40B4-BE49-F238E27FC236}">
                    <a16:creationId xmlns:a16="http://schemas.microsoft.com/office/drawing/2014/main" id="{30C094DC-9EB3-6E64-2744-369967E919BC}"/>
                  </a:ext>
                </a:extLst>
              </p:cNvPr>
              <p:cNvSpPr>
                <a:spLocks noChangeShapeType="1"/>
              </p:cNvSpPr>
              <p:nvPr/>
            </p:nvSpPr>
            <p:spPr bwMode="auto">
              <a:xfrm>
                <a:off x="189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33" name="Line 137">
                <a:extLst>
                  <a:ext uri="{FF2B5EF4-FFF2-40B4-BE49-F238E27FC236}">
                    <a16:creationId xmlns:a16="http://schemas.microsoft.com/office/drawing/2014/main" id="{92F46761-C606-FF07-14BA-2EFFB4F4BB10}"/>
                  </a:ext>
                </a:extLst>
              </p:cNvPr>
              <p:cNvSpPr>
                <a:spLocks noChangeShapeType="1"/>
              </p:cNvSpPr>
              <p:nvPr/>
            </p:nvSpPr>
            <p:spPr bwMode="auto">
              <a:xfrm flipV="1">
                <a:off x="194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34" name="Line 138">
                <a:extLst>
                  <a:ext uri="{FF2B5EF4-FFF2-40B4-BE49-F238E27FC236}">
                    <a16:creationId xmlns:a16="http://schemas.microsoft.com/office/drawing/2014/main" id="{84870D05-1E55-D947-E0A4-4ED38FF97BAF}"/>
                  </a:ext>
                </a:extLst>
              </p:cNvPr>
              <p:cNvSpPr>
                <a:spLocks noChangeShapeType="1"/>
              </p:cNvSpPr>
              <p:nvPr/>
            </p:nvSpPr>
            <p:spPr bwMode="auto">
              <a:xfrm>
                <a:off x="199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35" name="Line 139">
                <a:extLst>
                  <a:ext uri="{FF2B5EF4-FFF2-40B4-BE49-F238E27FC236}">
                    <a16:creationId xmlns:a16="http://schemas.microsoft.com/office/drawing/2014/main" id="{BCC08889-771F-E76B-B73C-F6CA310ABA38}"/>
                  </a:ext>
                </a:extLst>
              </p:cNvPr>
              <p:cNvSpPr>
                <a:spLocks noChangeShapeType="1"/>
              </p:cNvSpPr>
              <p:nvPr/>
            </p:nvSpPr>
            <p:spPr bwMode="auto">
              <a:xfrm flipV="1">
                <a:off x="204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36" name="Line 140">
                <a:extLst>
                  <a:ext uri="{FF2B5EF4-FFF2-40B4-BE49-F238E27FC236}">
                    <a16:creationId xmlns:a16="http://schemas.microsoft.com/office/drawing/2014/main" id="{36F2CD01-7F7A-05A3-6304-007AD37FF3ED}"/>
                  </a:ext>
                </a:extLst>
              </p:cNvPr>
              <p:cNvSpPr>
                <a:spLocks noChangeShapeType="1"/>
              </p:cNvSpPr>
              <p:nvPr/>
            </p:nvSpPr>
            <p:spPr bwMode="auto">
              <a:xfrm>
                <a:off x="209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37" name="Line 141">
                <a:extLst>
                  <a:ext uri="{FF2B5EF4-FFF2-40B4-BE49-F238E27FC236}">
                    <a16:creationId xmlns:a16="http://schemas.microsoft.com/office/drawing/2014/main" id="{8AB17E98-C6D5-7329-30B2-B897B96DEFF5}"/>
                  </a:ext>
                </a:extLst>
              </p:cNvPr>
              <p:cNvSpPr>
                <a:spLocks noChangeShapeType="1"/>
              </p:cNvSpPr>
              <p:nvPr/>
            </p:nvSpPr>
            <p:spPr bwMode="auto">
              <a:xfrm flipV="1">
                <a:off x="213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38" name="Line 142">
                <a:extLst>
                  <a:ext uri="{FF2B5EF4-FFF2-40B4-BE49-F238E27FC236}">
                    <a16:creationId xmlns:a16="http://schemas.microsoft.com/office/drawing/2014/main" id="{40F57AE3-2A08-0947-C7EC-B31B70594441}"/>
                  </a:ext>
                </a:extLst>
              </p:cNvPr>
              <p:cNvSpPr>
                <a:spLocks noChangeShapeType="1"/>
              </p:cNvSpPr>
              <p:nvPr/>
            </p:nvSpPr>
            <p:spPr bwMode="auto">
              <a:xfrm>
                <a:off x="218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39" name="Line 143">
                <a:extLst>
                  <a:ext uri="{FF2B5EF4-FFF2-40B4-BE49-F238E27FC236}">
                    <a16:creationId xmlns:a16="http://schemas.microsoft.com/office/drawing/2014/main" id="{22468C1A-EB00-0DC4-617F-50247C7CE9DD}"/>
                  </a:ext>
                </a:extLst>
              </p:cNvPr>
              <p:cNvSpPr>
                <a:spLocks noChangeShapeType="1"/>
              </p:cNvSpPr>
              <p:nvPr/>
            </p:nvSpPr>
            <p:spPr bwMode="auto">
              <a:xfrm flipV="1">
                <a:off x="223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40" name="Line 144">
                <a:extLst>
                  <a:ext uri="{FF2B5EF4-FFF2-40B4-BE49-F238E27FC236}">
                    <a16:creationId xmlns:a16="http://schemas.microsoft.com/office/drawing/2014/main" id="{66AE617A-0918-04D9-EA8D-9A4FF274D865}"/>
                  </a:ext>
                </a:extLst>
              </p:cNvPr>
              <p:cNvSpPr>
                <a:spLocks noChangeShapeType="1"/>
              </p:cNvSpPr>
              <p:nvPr/>
            </p:nvSpPr>
            <p:spPr bwMode="auto">
              <a:xfrm>
                <a:off x="228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41" name="Line 145">
                <a:extLst>
                  <a:ext uri="{FF2B5EF4-FFF2-40B4-BE49-F238E27FC236}">
                    <a16:creationId xmlns:a16="http://schemas.microsoft.com/office/drawing/2014/main" id="{25A2ED6E-8860-210A-79ED-844A4B54DF9F}"/>
                  </a:ext>
                </a:extLst>
              </p:cNvPr>
              <p:cNvSpPr>
                <a:spLocks noChangeShapeType="1"/>
              </p:cNvSpPr>
              <p:nvPr/>
            </p:nvSpPr>
            <p:spPr bwMode="auto">
              <a:xfrm flipV="1">
                <a:off x="233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42" name="Line 146">
                <a:extLst>
                  <a:ext uri="{FF2B5EF4-FFF2-40B4-BE49-F238E27FC236}">
                    <a16:creationId xmlns:a16="http://schemas.microsoft.com/office/drawing/2014/main" id="{069C008E-9DF5-CB2E-FAFC-013F60A59453}"/>
                  </a:ext>
                </a:extLst>
              </p:cNvPr>
              <p:cNvSpPr>
                <a:spLocks noChangeShapeType="1"/>
              </p:cNvSpPr>
              <p:nvPr/>
            </p:nvSpPr>
            <p:spPr bwMode="auto">
              <a:xfrm>
                <a:off x="237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43" name="Line 147">
                <a:extLst>
                  <a:ext uri="{FF2B5EF4-FFF2-40B4-BE49-F238E27FC236}">
                    <a16:creationId xmlns:a16="http://schemas.microsoft.com/office/drawing/2014/main" id="{F2E80E55-4E8C-6A1A-4318-0747CA6D14E2}"/>
                  </a:ext>
                </a:extLst>
              </p:cNvPr>
              <p:cNvSpPr>
                <a:spLocks noChangeShapeType="1"/>
              </p:cNvSpPr>
              <p:nvPr/>
            </p:nvSpPr>
            <p:spPr bwMode="auto">
              <a:xfrm flipV="1">
                <a:off x="242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44" name="Line 148">
                <a:extLst>
                  <a:ext uri="{FF2B5EF4-FFF2-40B4-BE49-F238E27FC236}">
                    <a16:creationId xmlns:a16="http://schemas.microsoft.com/office/drawing/2014/main" id="{9D1C0426-87CA-B9D0-B8B9-9F69C05EF234}"/>
                  </a:ext>
                </a:extLst>
              </p:cNvPr>
              <p:cNvSpPr>
                <a:spLocks noChangeShapeType="1"/>
              </p:cNvSpPr>
              <p:nvPr/>
            </p:nvSpPr>
            <p:spPr bwMode="auto">
              <a:xfrm>
                <a:off x="247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45" name="Line 149">
                <a:extLst>
                  <a:ext uri="{FF2B5EF4-FFF2-40B4-BE49-F238E27FC236}">
                    <a16:creationId xmlns:a16="http://schemas.microsoft.com/office/drawing/2014/main" id="{0EA26753-381B-C16E-35F3-A17D547EEB8D}"/>
                  </a:ext>
                </a:extLst>
              </p:cNvPr>
              <p:cNvSpPr>
                <a:spLocks noChangeShapeType="1"/>
              </p:cNvSpPr>
              <p:nvPr/>
            </p:nvSpPr>
            <p:spPr bwMode="auto">
              <a:xfrm flipV="1">
                <a:off x="252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46" name="Line 150">
                <a:extLst>
                  <a:ext uri="{FF2B5EF4-FFF2-40B4-BE49-F238E27FC236}">
                    <a16:creationId xmlns:a16="http://schemas.microsoft.com/office/drawing/2014/main" id="{F898FD8D-A3A3-995D-5313-5502322CCB3F}"/>
                  </a:ext>
                </a:extLst>
              </p:cNvPr>
              <p:cNvSpPr>
                <a:spLocks noChangeShapeType="1"/>
              </p:cNvSpPr>
              <p:nvPr/>
            </p:nvSpPr>
            <p:spPr bwMode="auto">
              <a:xfrm>
                <a:off x="257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47" name="Line 151">
                <a:extLst>
                  <a:ext uri="{FF2B5EF4-FFF2-40B4-BE49-F238E27FC236}">
                    <a16:creationId xmlns:a16="http://schemas.microsoft.com/office/drawing/2014/main" id="{E3201084-7975-EE23-5576-8A6B84D8EBB5}"/>
                  </a:ext>
                </a:extLst>
              </p:cNvPr>
              <p:cNvSpPr>
                <a:spLocks noChangeShapeType="1"/>
              </p:cNvSpPr>
              <p:nvPr/>
            </p:nvSpPr>
            <p:spPr bwMode="auto">
              <a:xfrm flipV="1">
                <a:off x="261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48" name="Line 152">
                <a:extLst>
                  <a:ext uri="{FF2B5EF4-FFF2-40B4-BE49-F238E27FC236}">
                    <a16:creationId xmlns:a16="http://schemas.microsoft.com/office/drawing/2014/main" id="{D4019764-3F93-F2F8-FDD5-CE3BB733F20B}"/>
                  </a:ext>
                </a:extLst>
              </p:cNvPr>
              <p:cNvSpPr>
                <a:spLocks noChangeShapeType="1"/>
              </p:cNvSpPr>
              <p:nvPr/>
            </p:nvSpPr>
            <p:spPr bwMode="auto">
              <a:xfrm>
                <a:off x="266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49" name="Line 153">
                <a:extLst>
                  <a:ext uri="{FF2B5EF4-FFF2-40B4-BE49-F238E27FC236}">
                    <a16:creationId xmlns:a16="http://schemas.microsoft.com/office/drawing/2014/main" id="{BC3E10C7-94F2-5AEE-C891-6D63E8E70C0F}"/>
                  </a:ext>
                </a:extLst>
              </p:cNvPr>
              <p:cNvSpPr>
                <a:spLocks noChangeShapeType="1"/>
              </p:cNvSpPr>
              <p:nvPr/>
            </p:nvSpPr>
            <p:spPr bwMode="auto">
              <a:xfrm flipV="1">
                <a:off x="271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50" name="Line 154">
                <a:extLst>
                  <a:ext uri="{FF2B5EF4-FFF2-40B4-BE49-F238E27FC236}">
                    <a16:creationId xmlns:a16="http://schemas.microsoft.com/office/drawing/2014/main" id="{29B2CF54-DAED-880E-5219-A4AE002AE708}"/>
                  </a:ext>
                </a:extLst>
              </p:cNvPr>
              <p:cNvSpPr>
                <a:spLocks noChangeShapeType="1"/>
              </p:cNvSpPr>
              <p:nvPr/>
            </p:nvSpPr>
            <p:spPr bwMode="auto">
              <a:xfrm>
                <a:off x="276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51" name="Line 155">
                <a:extLst>
                  <a:ext uri="{FF2B5EF4-FFF2-40B4-BE49-F238E27FC236}">
                    <a16:creationId xmlns:a16="http://schemas.microsoft.com/office/drawing/2014/main" id="{FB9ADCA2-5E75-C435-13EC-2B995138E195}"/>
                  </a:ext>
                </a:extLst>
              </p:cNvPr>
              <p:cNvSpPr>
                <a:spLocks noChangeShapeType="1"/>
              </p:cNvSpPr>
              <p:nvPr/>
            </p:nvSpPr>
            <p:spPr bwMode="auto">
              <a:xfrm flipV="1">
                <a:off x="281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52" name="Line 156">
                <a:extLst>
                  <a:ext uri="{FF2B5EF4-FFF2-40B4-BE49-F238E27FC236}">
                    <a16:creationId xmlns:a16="http://schemas.microsoft.com/office/drawing/2014/main" id="{12F5B9F0-084E-A3EF-2501-D03C7FA24249}"/>
                  </a:ext>
                </a:extLst>
              </p:cNvPr>
              <p:cNvSpPr>
                <a:spLocks noChangeShapeType="1"/>
              </p:cNvSpPr>
              <p:nvPr/>
            </p:nvSpPr>
            <p:spPr bwMode="auto">
              <a:xfrm>
                <a:off x="285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53" name="Line 157">
                <a:extLst>
                  <a:ext uri="{FF2B5EF4-FFF2-40B4-BE49-F238E27FC236}">
                    <a16:creationId xmlns:a16="http://schemas.microsoft.com/office/drawing/2014/main" id="{E72860F5-DF3D-CB91-1C52-78DB1EF17B65}"/>
                  </a:ext>
                </a:extLst>
              </p:cNvPr>
              <p:cNvSpPr>
                <a:spLocks noChangeShapeType="1"/>
              </p:cNvSpPr>
              <p:nvPr/>
            </p:nvSpPr>
            <p:spPr bwMode="auto">
              <a:xfrm flipV="1">
                <a:off x="290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54" name="Line 158">
                <a:extLst>
                  <a:ext uri="{FF2B5EF4-FFF2-40B4-BE49-F238E27FC236}">
                    <a16:creationId xmlns:a16="http://schemas.microsoft.com/office/drawing/2014/main" id="{BDFBB67C-9C16-801F-A9E4-18C9664B3FC4}"/>
                  </a:ext>
                </a:extLst>
              </p:cNvPr>
              <p:cNvSpPr>
                <a:spLocks noChangeShapeType="1"/>
              </p:cNvSpPr>
              <p:nvPr/>
            </p:nvSpPr>
            <p:spPr bwMode="auto">
              <a:xfrm>
                <a:off x="295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55" name="Line 159">
                <a:extLst>
                  <a:ext uri="{FF2B5EF4-FFF2-40B4-BE49-F238E27FC236}">
                    <a16:creationId xmlns:a16="http://schemas.microsoft.com/office/drawing/2014/main" id="{3F5F3714-6FCD-A2FD-AABA-F3D296E5DFFD}"/>
                  </a:ext>
                </a:extLst>
              </p:cNvPr>
              <p:cNvSpPr>
                <a:spLocks noChangeShapeType="1"/>
              </p:cNvSpPr>
              <p:nvPr/>
            </p:nvSpPr>
            <p:spPr bwMode="auto">
              <a:xfrm flipV="1">
                <a:off x="300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56" name="Line 160">
                <a:extLst>
                  <a:ext uri="{FF2B5EF4-FFF2-40B4-BE49-F238E27FC236}">
                    <a16:creationId xmlns:a16="http://schemas.microsoft.com/office/drawing/2014/main" id="{E8C13858-6844-196A-E64C-6327B83B3992}"/>
                  </a:ext>
                </a:extLst>
              </p:cNvPr>
              <p:cNvSpPr>
                <a:spLocks noChangeShapeType="1"/>
              </p:cNvSpPr>
              <p:nvPr/>
            </p:nvSpPr>
            <p:spPr bwMode="auto">
              <a:xfrm>
                <a:off x="305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57" name="Line 161">
                <a:extLst>
                  <a:ext uri="{FF2B5EF4-FFF2-40B4-BE49-F238E27FC236}">
                    <a16:creationId xmlns:a16="http://schemas.microsoft.com/office/drawing/2014/main" id="{EE13B8F1-8C44-C2CF-3504-8FD0B959F549}"/>
                  </a:ext>
                </a:extLst>
              </p:cNvPr>
              <p:cNvSpPr>
                <a:spLocks noChangeShapeType="1"/>
              </p:cNvSpPr>
              <p:nvPr/>
            </p:nvSpPr>
            <p:spPr bwMode="auto">
              <a:xfrm flipV="1">
                <a:off x="309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58" name="Line 162">
                <a:extLst>
                  <a:ext uri="{FF2B5EF4-FFF2-40B4-BE49-F238E27FC236}">
                    <a16:creationId xmlns:a16="http://schemas.microsoft.com/office/drawing/2014/main" id="{2659663A-4F70-2F93-E1FA-6FD61B1EBDE5}"/>
                  </a:ext>
                </a:extLst>
              </p:cNvPr>
              <p:cNvSpPr>
                <a:spLocks noChangeShapeType="1"/>
              </p:cNvSpPr>
              <p:nvPr/>
            </p:nvSpPr>
            <p:spPr bwMode="auto">
              <a:xfrm>
                <a:off x="314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59" name="Line 163">
                <a:extLst>
                  <a:ext uri="{FF2B5EF4-FFF2-40B4-BE49-F238E27FC236}">
                    <a16:creationId xmlns:a16="http://schemas.microsoft.com/office/drawing/2014/main" id="{8CD27738-F307-461D-288B-E4ADE5AF8509}"/>
                  </a:ext>
                </a:extLst>
              </p:cNvPr>
              <p:cNvSpPr>
                <a:spLocks noChangeShapeType="1"/>
              </p:cNvSpPr>
              <p:nvPr/>
            </p:nvSpPr>
            <p:spPr bwMode="auto">
              <a:xfrm flipV="1">
                <a:off x="319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60" name="Line 164">
                <a:extLst>
                  <a:ext uri="{FF2B5EF4-FFF2-40B4-BE49-F238E27FC236}">
                    <a16:creationId xmlns:a16="http://schemas.microsoft.com/office/drawing/2014/main" id="{20D5F810-34BA-CB11-1C11-042778EB2736}"/>
                  </a:ext>
                </a:extLst>
              </p:cNvPr>
              <p:cNvSpPr>
                <a:spLocks noChangeShapeType="1"/>
              </p:cNvSpPr>
              <p:nvPr/>
            </p:nvSpPr>
            <p:spPr bwMode="auto">
              <a:xfrm>
                <a:off x="324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61" name="Line 165">
                <a:extLst>
                  <a:ext uri="{FF2B5EF4-FFF2-40B4-BE49-F238E27FC236}">
                    <a16:creationId xmlns:a16="http://schemas.microsoft.com/office/drawing/2014/main" id="{2A6E8B7B-E5CC-2195-63FD-3B3CA10C4885}"/>
                  </a:ext>
                </a:extLst>
              </p:cNvPr>
              <p:cNvSpPr>
                <a:spLocks noChangeShapeType="1"/>
              </p:cNvSpPr>
              <p:nvPr/>
            </p:nvSpPr>
            <p:spPr bwMode="auto">
              <a:xfrm flipV="1">
                <a:off x="329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62" name="Line 166">
                <a:extLst>
                  <a:ext uri="{FF2B5EF4-FFF2-40B4-BE49-F238E27FC236}">
                    <a16:creationId xmlns:a16="http://schemas.microsoft.com/office/drawing/2014/main" id="{86D0EECB-B42E-0189-7834-AD732FB4D2EB}"/>
                  </a:ext>
                </a:extLst>
              </p:cNvPr>
              <p:cNvSpPr>
                <a:spLocks noChangeShapeType="1"/>
              </p:cNvSpPr>
              <p:nvPr/>
            </p:nvSpPr>
            <p:spPr bwMode="auto">
              <a:xfrm>
                <a:off x="333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63" name="Line 167">
                <a:extLst>
                  <a:ext uri="{FF2B5EF4-FFF2-40B4-BE49-F238E27FC236}">
                    <a16:creationId xmlns:a16="http://schemas.microsoft.com/office/drawing/2014/main" id="{A08951A8-AFCD-2469-0499-4F6080AFC871}"/>
                  </a:ext>
                </a:extLst>
              </p:cNvPr>
              <p:cNvSpPr>
                <a:spLocks noChangeShapeType="1"/>
              </p:cNvSpPr>
              <p:nvPr/>
            </p:nvSpPr>
            <p:spPr bwMode="auto">
              <a:xfrm flipV="1">
                <a:off x="338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64" name="Line 168">
                <a:extLst>
                  <a:ext uri="{FF2B5EF4-FFF2-40B4-BE49-F238E27FC236}">
                    <a16:creationId xmlns:a16="http://schemas.microsoft.com/office/drawing/2014/main" id="{939AACC9-0556-7F76-17A2-156889A843BC}"/>
                  </a:ext>
                </a:extLst>
              </p:cNvPr>
              <p:cNvSpPr>
                <a:spLocks noChangeShapeType="1"/>
              </p:cNvSpPr>
              <p:nvPr/>
            </p:nvSpPr>
            <p:spPr bwMode="auto">
              <a:xfrm>
                <a:off x="343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65" name="Line 169">
                <a:extLst>
                  <a:ext uri="{FF2B5EF4-FFF2-40B4-BE49-F238E27FC236}">
                    <a16:creationId xmlns:a16="http://schemas.microsoft.com/office/drawing/2014/main" id="{97AA0F3F-C2EE-BC5D-9790-9BA3E09C2A31}"/>
                  </a:ext>
                </a:extLst>
              </p:cNvPr>
              <p:cNvSpPr>
                <a:spLocks noChangeShapeType="1"/>
              </p:cNvSpPr>
              <p:nvPr/>
            </p:nvSpPr>
            <p:spPr bwMode="auto">
              <a:xfrm flipV="1">
                <a:off x="348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66" name="Line 170">
                <a:extLst>
                  <a:ext uri="{FF2B5EF4-FFF2-40B4-BE49-F238E27FC236}">
                    <a16:creationId xmlns:a16="http://schemas.microsoft.com/office/drawing/2014/main" id="{10B9850E-A34A-1992-3BAC-00EDCBAF0A7D}"/>
                  </a:ext>
                </a:extLst>
              </p:cNvPr>
              <p:cNvSpPr>
                <a:spLocks noChangeShapeType="1"/>
              </p:cNvSpPr>
              <p:nvPr/>
            </p:nvSpPr>
            <p:spPr bwMode="auto">
              <a:xfrm>
                <a:off x="353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67" name="Line 171">
                <a:extLst>
                  <a:ext uri="{FF2B5EF4-FFF2-40B4-BE49-F238E27FC236}">
                    <a16:creationId xmlns:a16="http://schemas.microsoft.com/office/drawing/2014/main" id="{9AB6C967-2371-5C26-3973-45BFA83442B7}"/>
                  </a:ext>
                </a:extLst>
              </p:cNvPr>
              <p:cNvSpPr>
                <a:spLocks noChangeShapeType="1"/>
              </p:cNvSpPr>
              <p:nvPr/>
            </p:nvSpPr>
            <p:spPr bwMode="auto">
              <a:xfrm flipV="1">
                <a:off x="357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68" name="Line 172">
                <a:extLst>
                  <a:ext uri="{FF2B5EF4-FFF2-40B4-BE49-F238E27FC236}">
                    <a16:creationId xmlns:a16="http://schemas.microsoft.com/office/drawing/2014/main" id="{B1B6133B-3091-04AB-8147-64868D4A417D}"/>
                  </a:ext>
                </a:extLst>
              </p:cNvPr>
              <p:cNvSpPr>
                <a:spLocks noChangeShapeType="1"/>
              </p:cNvSpPr>
              <p:nvPr/>
            </p:nvSpPr>
            <p:spPr bwMode="auto">
              <a:xfrm>
                <a:off x="362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69" name="Line 173">
                <a:extLst>
                  <a:ext uri="{FF2B5EF4-FFF2-40B4-BE49-F238E27FC236}">
                    <a16:creationId xmlns:a16="http://schemas.microsoft.com/office/drawing/2014/main" id="{7C04E5BF-0F65-C4A9-FA0C-AD1D2318179A}"/>
                  </a:ext>
                </a:extLst>
              </p:cNvPr>
              <p:cNvSpPr>
                <a:spLocks noChangeShapeType="1"/>
              </p:cNvSpPr>
              <p:nvPr/>
            </p:nvSpPr>
            <p:spPr bwMode="auto">
              <a:xfrm flipV="1">
                <a:off x="367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70" name="Line 174">
                <a:extLst>
                  <a:ext uri="{FF2B5EF4-FFF2-40B4-BE49-F238E27FC236}">
                    <a16:creationId xmlns:a16="http://schemas.microsoft.com/office/drawing/2014/main" id="{7F00DE29-CD5E-1049-2AE8-014DE0571362}"/>
                  </a:ext>
                </a:extLst>
              </p:cNvPr>
              <p:cNvSpPr>
                <a:spLocks noChangeShapeType="1"/>
              </p:cNvSpPr>
              <p:nvPr/>
            </p:nvSpPr>
            <p:spPr bwMode="auto">
              <a:xfrm>
                <a:off x="372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71" name="Line 175">
                <a:extLst>
                  <a:ext uri="{FF2B5EF4-FFF2-40B4-BE49-F238E27FC236}">
                    <a16:creationId xmlns:a16="http://schemas.microsoft.com/office/drawing/2014/main" id="{9838448A-D5EB-D304-3809-E410EFF0C8E5}"/>
                  </a:ext>
                </a:extLst>
              </p:cNvPr>
              <p:cNvSpPr>
                <a:spLocks noChangeShapeType="1"/>
              </p:cNvSpPr>
              <p:nvPr/>
            </p:nvSpPr>
            <p:spPr bwMode="auto">
              <a:xfrm flipV="1">
                <a:off x="377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72" name="Line 176">
                <a:extLst>
                  <a:ext uri="{FF2B5EF4-FFF2-40B4-BE49-F238E27FC236}">
                    <a16:creationId xmlns:a16="http://schemas.microsoft.com/office/drawing/2014/main" id="{4F82215C-CB31-29D1-0F25-050B1104E68A}"/>
                  </a:ext>
                </a:extLst>
              </p:cNvPr>
              <p:cNvSpPr>
                <a:spLocks noChangeShapeType="1"/>
              </p:cNvSpPr>
              <p:nvPr/>
            </p:nvSpPr>
            <p:spPr bwMode="auto">
              <a:xfrm>
                <a:off x="381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73" name="Line 177">
                <a:extLst>
                  <a:ext uri="{FF2B5EF4-FFF2-40B4-BE49-F238E27FC236}">
                    <a16:creationId xmlns:a16="http://schemas.microsoft.com/office/drawing/2014/main" id="{F7AEE07D-FA6A-1F03-4772-3040C3AABD4F}"/>
                  </a:ext>
                </a:extLst>
              </p:cNvPr>
              <p:cNvSpPr>
                <a:spLocks noChangeShapeType="1"/>
              </p:cNvSpPr>
              <p:nvPr/>
            </p:nvSpPr>
            <p:spPr bwMode="auto">
              <a:xfrm flipV="1">
                <a:off x="386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74" name="Line 178">
                <a:extLst>
                  <a:ext uri="{FF2B5EF4-FFF2-40B4-BE49-F238E27FC236}">
                    <a16:creationId xmlns:a16="http://schemas.microsoft.com/office/drawing/2014/main" id="{0329021B-0100-15B0-1519-EDAC2E0A1A94}"/>
                  </a:ext>
                </a:extLst>
              </p:cNvPr>
              <p:cNvSpPr>
                <a:spLocks noChangeShapeType="1"/>
              </p:cNvSpPr>
              <p:nvPr/>
            </p:nvSpPr>
            <p:spPr bwMode="auto">
              <a:xfrm>
                <a:off x="391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75" name="Line 179">
                <a:extLst>
                  <a:ext uri="{FF2B5EF4-FFF2-40B4-BE49-F238E27FC236}">
                    <a16:creationId xmlns:a16="http://schemas.microsoft.com/office/drawing/2014/main" id="{08131475-86AB-97C5-1173-E9CC838EB252}"/>
                  </a:ext>
                </a:extLst>
              </p:cNvPr>
              <p:cNvSpPr>
                <a:spLocks noChangeShapeType="1"/>
              </p:cNvSpPr>
              <p:nvPr/>
            </p:nvSpPr>
            <p:spPr bwMode="auto">
              <a:xfrm flipV="1">
                <a:off x="396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76" name="Line 180">
                <a:extLst>
                  <a:ext uri="{FF2B5EF4-FFF2-40B4-BE49-F238E27FC236}">
                    <a16:creationId xmlns:a16="http://schemas.microsoft.com/office/drawing/2014/main" id="{E6C47C89-1B5D-EF13-5F5E-BEEEB442AD4A}"/>
                  </a:ext>
                </a:extLst>
              </p:cNvPr>
              <p:cNvSpPr>
                <a:spLocks noChangeShapeType="1"/>
              </p:cNvSpPr>
              <p:nvPr/>
            </p:nvSpPr>
            <p:spPr bwMode="auto">
              <a:xfrm>
                <a:off x="401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77" name="Line 181">
                <a:extLst>
                  <a:ext uri="{FF2B5EF4-FFF2-40B4-BE49-F238E27FC236}">
                    <a16:creationId xmlns:a16="http://schemas.microsoft.com/office/drawing/2014/main" id="{9C8224CB-7DEB-55C7-B39E-E7BC18F9D46B}"/>
                  </a:ext>
                </a:extLst>
              </p:cNvPr>
              <p:cNvSpPr>
                <a:spLocks noChangeShapeType="1"/>
              </p:cNvSpPr>
              <p:nvPr/>
            </p:nvSpPr>
            <p:spPr bwMode="auto">
              <a:xfrm flipV="1">
                <a:off x="405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78" name="Line 182">
                <a:extLst>
                  <a:ext uri="{FF2B5EF4-FFF2-40B4-BE49-F238E27FC236}">
                    <a16:creationId xmlns:a16="http://schemas.microsoft.com/office/drawing/2014/main" id="{36CD249C-82A7-3D35-A155-2B958739CB4D}"/>
                  </a:ext>
                </a:extLst>
              </p:cNvPr>
              <p:cNvSpPr>
                <a:spLocks noChangeShapeType="1"/>
              </p:cNvSpPr>
              <p:nvPr/>
            </p:nvSpPr>
            <p:spPr bwMode="auto">
              <a:xfrm>
                <a:off x="410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79" name="Line 183">
                <a:extLst>
                  <a:ext uri="{FF2B5EF4-FFF2-40B4-BE49-F238E27FC236}">
                    <a16:creationId xmlns:a16="http://schemas.microsoft.com/office/drawing/2014/main" id="{8A32337C-7364-E537-418C-5708BD62E28D}"/>
                  </a:ext>
                </a:extLst>
              </p:cNvPr>
              <p:cNvSpPr>
                <a:spLocks noChangeShapeType="1"/>
              </p:cNvSpPr>
              <p:nvPr/>
            </p:nvSpPr>
            <p:spPr bwMode="auto">
              <a:xfrm flipV="1">
                <a:off x="415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80" name="Line 184">
                <a:extLst>
                  <a:ext uri="{FF2B5EF4-FFF2-40B4-BE49-F238E27FC236}">
                    <a16:creationId xmlns:a16="http://schemas.microsoft.com/office/drawing/2014/main" id="{942E4A4A-5692-D91F-E399-88286C6A8CA9}"/>
                  </a:ext>
                </a:extLst>
              </p:cNvPr>
              <p:cNvSpPr>
                <a:spLocks noChangeShapeType="1"/>
              </p:cNvSpPr>
              <p:nvPr/>
            </p:nvSpPr>
            <p:spPr bwMode="auto">
              <a:xfrm>
                <a:off x="420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81" name="Line 185">
                <a:extLst>
                  <a:ext uri="{FF2B5EF4-FFF2-40B4-BE49-F238E27FC236}">
                    <a16:creationId xmlns:a16="http://schemas.microsoft.com/office/drawing/2014/main" id="{0BFCA4AA-23F5-255C-8CF3-414488379912}"/>
                  </a:ext>
                </a:extLst>
              </p:cNvPr>
              <p:cNvSpPr>
                <a:spLocks noChangeShapeType="1"/>
              </p:cNvSpPr>
              <p:nvPr/>
            </p:nvSpPr>
            <p:spPr bwMode="auto">
              <a:xfrm flipV="1">
                <a:off x="425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82" name="Line 186">
                <a:extLst>
                  <a:ext uri="{FF2B5EF4-FFF2-40B4-BE49-F238E27FC236}">
                    <a16:creationId xmlns:a16="http://schemas.microsoft.com/office/drawing/2014/main" id="{0FF23B8C-F435-1E2B-4F95-23079A358BC6}"/>
                  </a:ext>
                </a:extLst>
              </p:cNvPr>
              <p:cNvSpPr>
                <a:spLocks noChangeShapeType="1"/>
              </p:cNvSpPr>
              <p:nvPr/>
            </p:nvSpPr>
            <p:spPr bwMode="auto">
              <a:xfrm>
                <a:off x="429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83" name="Line 187">
                <a:extLst>
                  <a:ext uri="{FF2B5EF4-FFF2-40B4-BE49-F238E27FC236}">
                    <a16:creationId xmlns:a16="http://schemas.microsoft.com/office/drawing/2014/main" id="{F830E14A-CB05-5D9C-38CF-A8AA37CD6902}"/>
                  </a:ext>
                </a:extLst>
              </p:cNvPr>
              <p:cNvSpPr>
                <a:spLocks noChangeShapeType="1"/>
              </p:cNvSpPr>
              <p:nvPr/>
            </p:nvSpPr>
            <p:spPr bwMode="auto">
              <a:xfrm flipV="1">
                <a:off x="434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84" name="Line 188">
                <a:extLst>
                  <a:ext uri="{FF2B5EF4-FFF2-40B4-BE49-F238E27FC236}">
                    <a16:creationId xmlns:a16="http://schemas.microsoft.com/office/drawing/2014/main" id="{AC822956-BD80-7F41-421B-055493F0F089}"/>
                  </a:ext>
                </a:extLst>
              </p:cNvPr>
              <p:cNvSpPr>
                <a:spLocks noChangeShapeType="1"/>
              </p:cNvSpPr>
              <p:nvPr/>
            </p:nvSpPr>
            <p:spPr bwMode="auto">
              <a:xfrm>
                <a:off x="4395"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85" name="Line 189">
                <a:extLst>
                  <a:ext uri="{FF2B5EF4-FFF2-40B4-BE49-F238E27FC236}">
                    <a16:creationId xmlns:a16="http://schemas.microsoft.com/office/drawing/2014/main" id="{4F59CDB9-13A8-769A-F33C-B86A71AC924C}"/>
                  </a:ext>
                </a:extLst>
              </p:cNvPr>
              <p:cNvSpPr>
                <a:spLocks noChangeShapeType="1"/>
              </p:cNvSpPr>
              <p:nvPr/>
            </p:nvSpPr>
            <p:spPr bwMode="auto">
              <a:xfrm flipV="1">
                <a:off x="4443"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86" name="Line 190">
                <a:extLst>
                  <a:ext uri="{FF2B5EF4-FFF2-40B4-BE49-F238E27FC236}">
                    <a16:creationId xmlns:a16="http://schemas.microsoft.com/office/drawing/2014/main" id="{2E79DEBF-E4F3-6C16-2AFE-86FEDCDA8364}"/>
                  </a:ext>
                </a:extLst>
              </p:cNvPr>
              <p:cNvSpPr>
                <a:spLocks noChangeShapeType="1"/>
              </p:cNvSpPr>
              <p:nvPr/>
            </p:nvSpPr>
            <p:spPr bwMode="auto">
              <a:xfrm>
                <a:off x="4491"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87" name="Line 191">
                <a:extLst>
                  <a:ext uri="{FF2B5EF4-FFF2-40B4-BE49-F238E27FC236}">
                    <a16:creationId xmlns:a16="http://schemas.microsoft.com/office/drawing/2014/main" id="{3E81B359-7DCC-CF7B-DE9C-0457F1C88860}"/>
                  </a:ext>
                </a:extLst>
              </p:cNvPr>
              <p:cNvSpPr>
                <a:spLocks noChangeShapeType="1"/>
              </p:cNvSpPr>
              <p:nvPr/>
            </p:nvSpPr>
            <p:spPr bwMode="auto">
              <a:xfrm flipV="1">
                <a:off x="4539"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88" name="Line 192">
                <a:extLst>
                  <a:ext uri="{FF2B5EF4-FFF2-40B4-BE49-F238E27FC236}">
                    <a16:creationId xmlns:a16="http://schemas.microsoft.com/office/drawing/2014/main" id="{842604EC-3E99-2A6A-57AA-01B9C61E0AE1}"/>
                  </a:ext>
                </a:extLst>
              </p:cNvPr>
              <p:cNvSpPr>
                <a:spLocks noChangeShapeType="1"/>
              </p:cNvSpPr>
              <p:nvPr/>
            </p:nvSpPr>
            <p:spPr bwMode="auto">
              <a:xfrm>
                <a:off x="4587" y="1582"/>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sp>
          <p:nvSpPr>
            <p:cNvPr id="12" name="Rectangle 193" descr="White Marble">
              <a:extLst>
                <a:ext uri="{FF2B5EF4-FFF2-40B4-BE49-F238E27FC236}">
                  <a16:creationId xmlns:a16="http://schemas.microsoft.com/office/drawing/2014/main" id="{5B9D289F-D44E-84E9-E844-947304456D35}"/>
                </a:ext>
              </a:extLst>
            </p:cNvPr>
            <p:cNvSpPr>
              <a:spLocks noChangeArrowheads="1"/>
            </p:cNvSpPr>
            <p:nvPr/>
          </p:nvSpPr>
          <p:spPr bwMode="auto">
            <a:xfrm>
              <a:off x="1183" y="2166"/>
              <a:ext cx="3449" cy="328"/>
            </a:xfrm>
            <a:prstGeom prst="rect">
              <a:avLst/>
            </a:prstGeom>
            <a:blipFill dpi="0" rotWithShape="0">
              <a:blip r:embed="rId7"/>
              <a:srcRect/>
              <a:tile tx="0" ty="0" sx="100000" sy="100000" flip="none" algn="tl"/>
            </a:blip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3" name="Rectangle 194">
              <a:extLst>
                <a:ext uri="{FF2B5EF4-FFF2-40B4-BE49-F238E27FC236}">
                  <a16:creationId xmlns:a16="http://schemas.microsoft.com/office/drawing/2014/main" id="{E1680874-EB40-29A2-879E-CD8B2E1AD500}"/>
                </a:ext>
              </a:extLst>
            </p:cNvPr>
            <p:cNvSpPr>
              <a:spLocks noChangeArrowheads="1"/>
            </p:cNvSpPr>
            <p:nvPr/>
          </p:nvSpPr>
          <p:spPr bwMode="auto">
            <a:xfrm>
              <a:off x="3263" y="2833"/>
              <a:ext cx="2391"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r>
                <a:rPr lang="de-DE" altLang="it-IT" sz="1400" b="1" dirty="0" err="1">
                  <a:latin typeface="Inter" panose="020B0604020202020204" charset="0"/>
                  <a:ea typeface="Inter" panose="020B0604020202020204" charset="0"/>
                </a:rPr>
                <a:t>vegetation</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layer </a:t>
              </a:r>
              <a:r>
                <a:rPr lang="de-DE" altLang="it-IT" sz="1400" b="1" dirty="0">
                  <a:latin typeface="Inter" panose="020B0604020202020204" charset="0"/>
                  <a:ea typeface="Inter" panose="020B0604020202020204" charset="0"/>
                </a:rPr>
                <a:t>of </a:t>
              </a:r>
              <a:r>
                <a:rPr lang="de-DE" altLang="it-IT" sz="1400" b="1" dirty="0" err="1">
                  <a:latin typeface="Inter" panose="020B0604020202020204" charset="0"/>
                  <a:ea typeface="Inter" panose="020B0604020202020204" charset="0"/>
                </a:rPr>
                <a:t>vegetation</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filter/drainage </a:t>
              </a:r>
              <a:r>
                <a:rPr lang="de-DE" altLang="it-IT" sz="1400" b="1" dirty="0">
                  <a:latin typeface="Inter" panose="020B0604020202020204" charset="0"/>
                  <a:ea typeface="Inter" panose="020B0604020202020204" charset="0"/>
                </a:rPr>
                <a:t>and </a:t>
              </a:r>
              <a:r>
                <a:rPr lang="de-DE" altLang="it-IT" sz="1400" b="1" dirty="0" err="1">
                  <a:latin typeface="Inter" panose="020B0604020202020204" charset="0"/>
                  <a:ea typeface="Inter" panose="020B0604020202020204" charset="0"/>
                </a:rPr>
                <a:t>ventilation</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thermal insulation </a:t>
              </a:r>
              <a:r>
                <a:rPr lang="de-DE" altLang="it-IT" sz="1400" b="1" dirty="0">
                  <a:latin typeface="Inter" panose="020B0604020202020204" charset="0"/>
                  <a:ea typeface="Inter" panose="020B0604020202020204" charset="0"/>
                </a:rPr>
                <a:t>(XPS-G)</a:t>
              </a:r>
            </a:p>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root-resistant waterproofing</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division </a:t>
              </a:r>
              <a:r>
                <a:rPr lang="de-DE" altLang="it-IT" sz="1400" b="1" dirty="0">
                  <a:latin typeface="Inter" panose="020B0604020202020204" charset="0"/>
                  <a:ea typeface="Inter" panose="020B0604020202020204" charset="0"/>
                </a:rPr>
                <a:t>and </a:t>
              </a:r>
              <a:r>
                <a:rPr lang="de-DE" altLang="it-IT" sz="1400" b="1" dirty="0" err="1">
                  <a:latin typeface="Inter" panose="020B0604020202020204" charset="0"/>
                  <a:ea typeface="Inter" panose="020B0604020202020204" charset="0"/>
                </a:rPr>
                <a:t>compensation layer</a:t>
              </a:r>
              <a:endParaRPr lang="de-DE" altLang="it-IT" sz="1400" b="1" dirty="0">
                <a:latin typeface="Inter" panose="020B0604020202020204" charset="0"/>
                <a:ea typeface="Inter" panose="020B0604020202020204" charset="0"/>
              </a:endParaRPr>
            </a:p>
            <a:p>
              <a:endParaRPr lang="de-DE" altLang="it-IT" sz="1400" b="1" dirty="0">
                <a:latin typeface="Inter" panose="020B0604020202020204" charset="0"/>
                <a:ea typeface="Inter" panose="020B0604020202020204" charset="0"/>
              </a:endParaRPr>
            </a:p>
            <a:p>
              <a:r>
                <a:rPr lang="de-DE" altLang="it-IT" sz="1400" b="1" dirty="0" err="1">
                  <a:latin typeface="Inter" panose="020B0604020202020204" charset="0"/>
                  <a:ea typeface="Inter" panose="020B0604020202020204" charset="0"/>
                </a:rPr>
                <a:t>rough concrete roofing</a:t>
              </a:r>
              <a:endParaRPr lang="de-DE" altLang="it-IT" sz="1400" b="1" dirty="0">
                <a:latin typeface="Inter" panose="020B0604020202020204" charset="0"/>
                <a:ea typeface="Inter" panose="020B0604020202020204" charset="0"/>
              </a:endParaRPr>
            </a:p>
          </p:txBody>
        </p:sp>
        <p:sp>
          <p:nvSpPr>
            <p:cNvPr id="14" name="Line 195">
              <a:extLst>
                <a:ext uri="{FF2B5EF4-FFF2-40B4-BE49-F238E27FC236}">
                  <a16:creationId xmlns:a16="http://schemas.microsoft.com/office/drawing/2014/main" id="{BD83BAFE-69FE-5267-F148-96CE6CBCAB6D}"/>
                </a:ext>
              </a:extLst>
            </p:cNvPr>
            <p:cNvSpPr>
              <a:spLocks noChangeShapeType="1"/>
            </p:cNvSpPr>
            <p:nvPr/>
          </p:nvSpPr>
          <p:spPr bwMode="auto">
            <a:xfrm>
              <a:off x="2996" y="2887"/>
              <a:ext cx="239"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5" name="Line 196">
              <a:extLst>
                <a:ext uri="{FF2B5EF4-FFF2-40B4-BE49-F238E27FC236}">
                  <a16:creationId xmlns:a16="http://schemas.microsoft.com/office/drawing/2014/main" id="{B7ECA8FD-3B07-33B4-0F4C-58187E4FDD81}"/>
                </a:ext>
              </a:extLst>
            </p:cNvPr>
            <p:cNvSpPr>
              <a:spLocks noChangeShapeType="1"/>
            </p:cNvSpPr>
            <p:nvPr/>
          </p:nvSpPr>
          <p:spPr bwMode="auto">
            <a:xfrm>
              <a:off x="2936" y="3001"/>
              <a:ext cx="299"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 name="Line 197">
              <a:extLst>
                <a:ext uri="{FF2B5EF4-FFF2-40B4-BE49-F238E27FC236}">
                  <a16:creationId xmlns:a16="http://schemas.microsoft.com/office/drawing/2014/main" id="{00EE3870-84A7-C8B6-D1AB-756BC36D4031}"/>
                </a:ext>
              </a:extLst>
            </p:cNvPr>
            <p:cNvSpPr>
              <a:spLocks noChangeShapeType="1"/>
            </p:cNvSpPr>
            <p:nvPr/>
          </p:nvSpPr>
          <p:spPr bwMode="auto">
            <a:xfrm>
              <a:off x="2875" y="3157"/>
              <a:ext cx="36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7" name="Line 198">
              <a:extLst>
                <a:ext uri="{FF2B5EF4-FFF2-40B4-BE49-F238E27FC236}">
                  <a16:creationId xmlns:a16="http://schemas.microsoft.com/office/drawing/2014/main" id="{910F7E3E-78E0-ED13-3BC2-302B88EC5F03}"/>
                </a:ext>
              </a:extLst>
            </p:cNvPr>
            <p:cNvSpPr>
              <a:spLocks noChangeShapeType="1"/>
            </p:cNvSpPr>
            <p:nvPr/>
          </p:nvSpPr>
          <p:spPr bwMode="auto">
            <a:xfrm>
              <a:off x="2815" y="3283"/>
              <a:ext cx="42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8" name="Line 199">
              <a:extLst>
                <a:ext uri="{FF2B5EF4-FFF2-40B4-BE49-F238E27FC236}">
                  <a16:creationId xmlns:a16="http://schemas.microsoft.com/office/drawing/2014/main" id="{35E18E99-C242-CE12-5E9F-472EA591DF94}"/>
                </a:ext>
              </a:extLst>
            </p:cNvPr>
            <p:cNvSpPr>
              <a:spLocks noChangeShapeType="1"/>
            </p:cNvSpPr>
            <p:nvPr/>
          </p:nvSpPr>
          <p:spPr bwMode="auto">
            <a:xfrm>
              <a:off x="2657" y="3418"/>
              <a:ext cx="577"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9" name="Line 200">
              <a:extLst>
                <a:ext uri="{FF2B5EF4-FFF2-40B4-BE49-F238E27FC236}">
                  <a16:creationId xmlns:a16="http://schemas.microsoft.com/office/drawing/2014/main" id="{07856B8B-CC49-1000-07F6-C8059ACD1739}"/>
                </a:ext>
              </a:extLst>
            </p:cNvPr>
            <p:cNvSpPr>
              <a:spLocks noChangeShapeType="1"/>
            </p:cNvSpPr>
            <p:nvPr/>
          </p:nvSpPr>
          <p:spPr bwMode="auto">
            <a:xfrm>
              <a:off x="2581" y="3545"/>
              <a:ext cx="654" cy="2"/>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3" name="Oval 201">
              <a:extLst>
                <a:ext uri="{FF2B5EF4-FFF2-40B4-BE49-F238E27FC236}">
                  <a16:creationId xmlns:a16="http://schemas.microsoft.com/office/drawing/2014/main" id="{00B68703-75EE-BB30-475B-E18C8B87D0A4}"/>
                </a:ext>
              </a:extLst>
            </p:cNvPr>
            <p:cNvSpPr>
              <a:spLocks noChangeArrowheads="1"/>
            </p:cNvSpPr>
            <p:nvPr/>
          </p:nvSpPr>
          <p:spPr bwMode="auto">
            <a:xfrm>
              <a:off x="2985" y="1415"/>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nvGrpSpPr>
            <p:cNvPr id="24" name="Group 202">
              <a:extLst>
                <a:ext uri="{FF2B5EF4-FFF2-40B4-BE49-F238E27FC236}">
                  <a16:creationId xmlns:a16="http://schemas.microsoft.com/office/drawing/2014/main" id="{BE115C81-A06C-4253-35ED-993C62A8F83C}"/>
                </a:ext>
              </a:extLst>
            </p:cNvPr>
            <p:cNvGrpSpPr>
              <a:grpSpLocks/>
            </p:cNvGrpSpPr>
            <p:nvPr/>
          </p:nvGrpSpPr>
          <p:grpSpPr bwMode="auto">
            <a:xfrm>
              <a:off x="1182" y="2054"/>
              <a:ext cx="3449" cy="40"/>
              <a:chOff x="1182" y="2081"/>
              <a:chExt cx="3448" cy="40"/>
            </a:xfrm>
          </p:grpSpPr>
          <p:sp>
            <p:nvSpPr>
              <p:cNvPr id="1653" name="Rectangle 203">
                <a:extLst>
                  <a:ext uri="{FF2B5EF4-FFF2-40B4-BE49-F238E27FC236}">
                    <a16:creationId xmlns:a16="http://schemas.microsoft.com/office/drawing/2014/main" id="{A8037FF9-B0B3-F8A7-9E21-0F06A197EFFE}"/>
                  </a:ext>
                </a:extLst>
              </p:cNvPr>
              <p:cNvSpPr>
                <a:spLocks noChangeArrowheads="1"/>
              </p:cNvSpPr>
              <p:nvPr/>
            </p:nvSpPr>
            <p:spPr bwMode="auto">
              <a:xfrm>
                <a:off x="1182" y="2081"/>
                <a:ext cx="3448" cy="40"/>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54" name="Rectangle 204">
                <a:extLst>
                  <a:ext uri="{FF2B5EF4-FFF2-40B4-BE49-F238E27FC236}">
                    <a16:creationId xmlns:a16="http://schemas.microsoft.com/office/drawing/2014/main" id="{FD800B2A-BA0A-2FE2-A6D6-E88F877DAA6E}"/>
                  </a:ext>
                </a:extLst>
              </p:cNvPr>
              <p:cNvSpPr>
                <a:spLocks noChangeArrowheads="1"/>
              </p:cNvSpPr>
              <p:nvPr/>
            </p:nvSpPr>
            <p:spPr bwMode="auto">
              <a:xfrm>
                <a:off x="1182" y="2081"/>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55" name="Rectangle 205">
                <a:extLst>
                  <a:ext uri="{FF2B5EF4-FFF2-40B4-BE49-F238E27FC236}">
                    <a16:creationId xmlns:a16="http://schemas.microsoft.com/office/drawing/2014/main" id="{EB87FAC3-651F-E4C1-160A-FB9BE82E30D4}"/>
                  </a:ext>
                </a:extLst>
              </p:cNvPr>
              <p:cNvSpPr>
                <a:spLocks noChangeArrowheads="1"/>
              </p:cNvSpPr>
              <p:nvPr/>
            </p:nvSpPr>
            <p:spPr bwMode="auto">
              <a:xfrm>
                <a:off x="1950" y="2081"/>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56" name="Rectangle 206">
                <a:extLst>
                  <a:ext uri="{FF2B5EF4-FFF2-40B4-BE49-F238E27FC236}">
                    <a16:creationId xmlns:a16="http://schemas.microsoft.com/office/drawing/2014/main" id="{C0824265-06BB-7715-2A53-08541B561F89}"/>
                  </a:ext>
                </a:extLst>
              </p:cNvPr>
              <p:cNvSpPr>
                <a:spLocks noChangeArrowheads="1"/>
              </p:cNvSpPr>
              <p:nvPr/>
            </p:nvSpPr>
            <p:spPr bwMode="auto">
              <a:xfrm>
                <a:off x="2718" y="2081"/>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57" name="Rectangle 207">
                <a:extLst>
                  <a:ext uri="{FF2B5EF4-FFF2-40B4-BE49-F238E27FC236}">
                    <a16:creationId xmlns:a16="http://schemas.microsoft.com/office/drawing/2014/main" id="{7BB4BCC6-5B1E-7349-B395-C29115C1134C}"/>
                  </a:ext>
                </a:extLst>
              </p:cNvPr>
              <p:cNvSpPr>
                <a:spLocks noChangeArrowheads="1"/>
              </p:cNvSpPr>
              <p:nvPr/>
            </p:nvSpPr>
            <p:spPr bwMode="auto">
              <a:xfrm>
                <a:off x="3486" y="2081"/>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1658" name="Rectangle 208">
                <a:extLst>
                  <a:ext uri="{FF2B5EF4-FFF2-40B4-BE49-F238E27FC236}">
                    <a16:creationId xmlns:a16="http://schemas.microsoft.com/office/drawing/2014/main" id="{431F72DD-5BAE-67D0-2B3C-89509BF5664D}"/>
                  </a:ext>
                </a:extLst>
              </p:cNvPr>
              <p:cNvSpPr>
                <a:spLocks noChangeArrowheads="1"/>
              </p:cNvSpPr>
              <p:nvPr/>
            </p:nvSpPr>
            <p:spPr bwMode="auto">
              <a:xfrm>
                <a:off x="4254" y="2081"/>
                <a:ext cx="376" cy="40"/>
              </a:xfrm>
              <a:prstGeom prst="rect">
                <a:avLst/>
              </a:prstGeom>
              <a:solidFill>
                <a:schemeClr val="tx2"/>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grpSp>
          <p:nvGrpSpPr>
            <p:cNvPr id="25" name="Group 209">
              <a:extLst>
                <a:ext uri="{FF2B5EF4-FFF2-40B4-BE49-F238E27FC236}">
                  <a16:creationId xmlns:a16="http://schemas.microsoft.com/office/drawing/2014/main" id="{DFCBE170-5E7E-42C8-A1BE-F22908E791EB}"/>
                </a:ext>
              </a:extLst>
            </p:cNvPr>
            <p:cNvGrpSpPr>
              <a:grpSpLocks/>
            </p:cNvGrpSpPr>
            <p:nvPr/>
          </p:nvGrpSpPr>
          <p:grpSpPr bwMode="auto">
            <a:xfrm>
              <a:off x="1179" y="2105"/>
              <a:ext cx="3456" cy="47"/>
              <a:chOff x="1179" y="2150"/>
              <a:chExt cx="3455" cy="47"/>
            </a:xfrm>
          </p:grpSpPr>
          <p:sp>
            <p:nvSpPr>
              <p:cNvPr id="41" name="Rectangle 210">
                <a:extLst>
                  <a:ext uri="{FF2B5EF4-FFF2-40B4-BE49-F238E27FC236}">
                    <a16:creationId xmlns:a16="http://schemas.microsoft.com/office/drawing/2014/main" id="{ECBC8D65-B33A-D560-FC43-83916CD72838}"/>
                  </a:ext>
                </a:extLst>
              </p:cNvPr>
              <p:cNvSpPr>
                <a:spLocks noChangeArrowheads="1"/>
              </p:cNvSpPr>
              <p:nvPr/>
            </p:nvSpPr>
            <p:spPr bwMode="auto">
              <a:xfrm>
                <a:off x="1182" y="2153"/>
                <a:ext cx="3448" cy="40"/>
              </a:xfrm>
              <a:prstGeom prst="rect">
                <a:avLst/>
              </a:prstGeom>
              <a:solidFill>
                <a:schemeClr val="bg1"/>
              </a:solidFill>
              <a:ln w="12700">
                <a:solidFill>
                  <a:schemeClr val="tx1"/>
                </a:solidFill>
                <a:miter lim="800000"/>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42" name="Line 211">
                <a:extLst>
                  <a:ext uri="{FF2B5EF4-FFF2-40B4-BE49-F238E27FC236}">
                    <a16:creationId xmlns:a16="http://schemas.microsoft.com/office/drawing/2014/main" id="{500CB9A1-674D-8C6D-3A7F-A9643BD519D4}"/>
                  </a:ext>
                </a:extLst>
              </p:cNvPr>
              <p:cNvSpPr>
                <a:spLocks noChangeShapeType="1"/>
              </p:cNvSpPr>
              <p:nvPr/>
            </p:nvSpPr>
            <p:spPr bwMode="auto">
              <a:xfrm flipV="1">
                <a:off x="117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3" name="Line 212">
                <a:extLst>
                  <a:ext uri="{FF2B5EF4-FFF2-40B4-BE49-F238E27FC236}">
                    <a16:creationId xmlns:a16="http://schemas.microsoft.com/office/drawing/2014/main" id="{53B56DE6-3698-C55F-E55B-260762A35BBD}"/>
                  </a:ext>
                </a:extLst>
              </p:cNvPr>
              <p:cNvSpPr>
                <a:spLocks noChangeShapeType="1"/>
              </p:cNvSpPr>
              <p:nvPr/>
            </p:nvSpPr>
            <p:spPr bwMode="auto">
              <a:xfrm>
                <a:off x="122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4" name="Line 213">
                <a:extLst>
                  <a:ext uri="{FF2B5EF4-FFF2-40B4-BE49-F238E27FC236}">
                    <a16:creationId xmlns:a16="http://schemas.microsoft.com/office/drawing/2014/main" id="{22C45161-EBCD-1835-F61F-CAB3665CF829}"/>
                  </a:ext>
                </a:extLst>
              </p:cNvPr>
              <p:cNvSpPr>
                <a:spLocks noChangeShapeType="1"/>
              </p:cNvSpPr>
              <p:nvPr/>
            </p:nvSpPr>
            <p:spPr bwMode="auto">
              <a:xfrm flipV="1">
                <a:off x="127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5" name="Line 214">
                <a:extLst>
                  <a:ext uri="{FF2B5EF4-FFF2-40B4-BE49-F238E27FC236}">
                    <a16:creationId xmlns:a16="http://schemas.microsoft.com/office/drawing/2014/main" id="{9F88A081-36CE-3AF7-09B1-3AD2E40E0630}"/>
                  </a:ext>
                </a:extLst>
              </p:cNvPr>
              <p:cNvSpPr>
                <a:spLocks noChangeShapeType="1"/>
              </p:cNvSpPr>
              <p:nvPr/>
            </p:nvSpPr>
            <p:spPr bwMode="auto">
              <a:xfrm>
                <a:off x="132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6" name="Line 215">
                <a:extLst>
                  <a:ext uri="{FF2B5EF4-FFF2-40B4-BE49-F238E27FC236}">
                    <a16:creationId xmlns:a16="http://schemas.microsoft.com/office/drawing/2014/main" id="{1FCC20D0-B2B1-AA3C-24C7-588EE7EFC074}"/>
                  </a:ext>
                </a:extLst>
              </p:cNvPr>
              <p:cNvSpPr>
                <a:spLocks noChangeShapeType="1"/>
              </p:cNvSpPr>
              <p:nvPr/>
            </p:nvSpPr>
            <p:spPr bwMode="auto">
              <a:xfrm flipV="1">
                <a:off x="137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7" name="Line 216">
                <a:extLst>
                  <a:ext uri="{FF2B5EF4-FFF2-40B4-BE49-F238E27FC236}">
                    <a16:creationId xmlns:a16="http://schemas.microsoft.com/office/drawing/2014/main" id="{F2625AE6-36A6-5E23-BECA-ACF19C76DECB}"/>
                  </a:ext>
                </a:extLst>
              </p:cNvPr>
              <p:cNvSpPr>
                <a:spLocks noChangeShapeType="1"/>
              </p:cNvSpPr>
              <p:nvPr/>
            </p:nvSpPr>
            <p:spPr bwMode="auto">
              <a:xfrm>
                <a:off x="141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8" name="Line 217">
                <a:extLst>
                  <a:ext uri="{FF2B5EF4-FFF2-40B4-BE49-F238E27FC236}">
                    <a16:creationId xmlns:a16="http://schemas.microsoft.com/office/drawing/2014/main" id="{3785CC98-428C-CAEE-06FF-85806C9240EB}"/>
                  </a:ext>
                </a:extLst>
              </p:cNvPr>
              <p:cNvSpPr>
                <a:spLocks noChangeShapeType="1"/>
              </p:cNvSpPr>
              <p:nvPr/>
            </p:nvSpPr>
            <p:spPr bwMode="auto">
              <a:xfrm flipV="1">
                <a:off x="146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49" name="Line 218">
                <a:extLst>
                  <a:ext uri="{FF2B5EF4-FFF2-40B4-BE49-F238E27FC236}">
                    <a16:creationId xmlns:a16="http://schemas.microsoft.com/office/drawing/2014/main" id="{DC997916-FA7E-C578-ED64-00390F32290A}"/>
                  </a:ext>
                </a:extLst>
              </p:cNvPr>
              <p:cNvSpPr>
                <a:spLocks noChangeShapeType="1"/>
              </p:cNvSpPr>
              <p:nvPr/>
            </p:nvSpPr>
            <p:spPr bwMode="auto">
              <a:xfrm>
                <a:off x="151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1" name="Line 219">
                <a:extLst>
                  <a:ext uri="{FF2B5EF4-FFF2-40B4-BE49-F238E27FC236}">
                    <a16:creationId xmlns:a16="http://schemas.microsoft.com/office/drawing/2014/main" id="{534278CB-73AF-2CEB-522E-65EDF9843E9A}"/>
                  </a:ext>
                </a:extLst>
              </p:cNvPr>
              <p:cNvSpPr>
                <a:spLocks noChangeShapeType="1"/>
              </p:cNvSpPr>
              <p:nvPr/>
            </p:nvSpPr>
            <p:spPr bwMode="auto">
              <a:xfrm flipV="1">
                <a:off x="156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2" name="Line 220">
                <a:extLst>
                  <a:ext uri="{FF2B5EF4-FFF2-40B4-BE49-F238E27FC236}">
                    <a16:creationId xmlns:a16="http://schemas.microsoft.com/office/drawing/2014/main" id="{7A6338F7-9C92-7EBB-3630-DAAA8CD6F293}"/>
                  </a:ext>
                </a:extLst>
              </p:cNvPr>
              <p:cNvSpPr>
                <a:spLocks noChangeShapeType="1"/>
              </p:cNvSpPr>
              <p:nvPr/>
            </p:nvSpPr>
            <p:spPr bwMode="auto">
              <a:xfrm>
                <a:off x="161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3" name="Line 221">
                <a:extLst>
                  <a:ext uri="{FF2B5EF4-FFF2-40B4-BE49-F238E27FC236}">
                    <a16:creationId xmlns:a16="http://schemas.microsoft.com/office/drawing/2014/main" id="{A2035889-3F71-5E29-5892-CD34FD46FE85}"/>
                  </a:ext>
                </a:extLst>
              </p:cNvPr>
              <p:cNvSpPr>
                <a:spLocks noChangeShapeType="1"/>
              </p:cNvSpPr>
              <p:nvPr/>
            </p:nvSpPr>
            <p:spPr bwMode="auto">
              <a:xfrm flipV="1">
                <a:off x="165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4" name="Line 222">
                <a:extLst>
                  <a:ext uri="{FF2B5EF4-FFF2-40B4-BE49-F238E27FC236}">
                    <a16:creationId xmlns:a16="http://schemas.microsoft.com/office/drawing/2014/main" id="{DB404A1B-7148-BD11-855E-AF91E39E8650}"/>
                  </a:ext>
                </a:extLst>
              </p:cNvPr>
              <p:cNvSpPr>
                <a:spLocks noChangeShapeType="1"/>
              </p:cNvSpPr>
              <p:nvPr/>
            </p:nvSpPr>
            <p:spPr bwMode="auto">
              <a:xfrm>
                <a:off x="170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5" name="Line 223">
                <a:extLst>
                  <a:ext uri="{FF2B5EF4-FFF2-40B4-BE49-F238E27FC236}">
                    <a16:creationId xmlns:a16="http://schemas.microsoft.com/office/drawing/2014/main" id="{A4713CE6-83C1-4A9A-93C3-939368A90E77}"/>
                  </a:ext>
                </a:extLst>
              </p:cNvPr>
              <p:cNvSpPr>
                <a:spLocks noChangeShapeType="1"/>
              </p:cNvSpPr>
              <p:nvPr/>
            </p:nvSpPr>
            <p:spPr bwMode="auto">
              <a:xfrm flipV="1">
                <a:off x="175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6" name="Line 224">
                <a:extLst>
                  <a:ext uri="{FF2B5EF4-FFF2-40B4-BE49-F238E27FC236}">
                    <a16:creationId xmlns:a16="http://schemas.microsoft.com/office/drawing/2014/main" id="{4165F1E5-DC04-C061-3194-B6875B94A401}"/>
                  </a:ext>
                </a:extLst>
              </p:cNvPr>
              <p:cNvSpPr>
                <a:spLocks noChangeShapeType="1"/>
              </p:cNvSpPr>
              <p:nvPr/>
            </p:nvSpPr>
            <p:spPr bwMode="auto">
              <a:xfrm>
                <a:off x="180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7" name="Line 225">
                <a:extLst>
                  <a:ext uri="{FF2B5EF4-FFF2-40B4-BE49-F238E27FC236}">
                    <a16:creationId xmlns:a16="http://schemas.microsoft.com/office/drawing/2014/main" id="{AFC29ADD-A15E-4BEC-9AE2-3BFB400F4FC7}"/>
                  </a:ext>
                </a:extLst>
              </p:cNvPr>
              <p:cNvSpPr>
                <a:spLocks noChangeShapeType="1"/>
              </p:cNvSpPr>
              <p:nvPr/>
            </p:nvSpPr>
            <p:spPr bwMode="auto">
              <a:xfrm flipV="1">
                <a:off x="185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8" name="Line 226">
                <a:extLst>
                  <a:ext uri="{FF2B5EF4-FFF2-40B4-BE49-F238E27FC236}">
                    <a16:creationId xmlns:a16="http://schemas.microsoft.com/office/drawing/2014/main" id="{ECA78935-3789-2DEC-121A-0BEF0912C999}"/>
                  </a:ext>
                </a:extLst>
              </p:cNvPr>
              <p:cNvSpPr>
                <a:spLocks noChangeShapeType="1"/>
              </p:cNvSpPr>
              <p:nvPr/>
            </p:nvSpPr>
            <p:spPr bwMode="auto">
              <a:xfrm>
                <a:off x="189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59" name="Line 227">
                <a:extLst>
                  <a:ext uri="{FF2B5EF4-FFF2-40B4-BE49-F238E27FC236}">
                    <a16:creationId xmlns:a16="http://schemas.microsoft.com/office/drawing/2014/main" id="{23CAFC5C-A5A0-910C-4482-D98BCB331833}"/>
                  </a:ext>
                </a:extLst>
              </p:cNvPr>
              <p:cNvSpPr>
                <a:spLocks noChangeShapeType="1"/>
              </p:cNvSpPr>
              <p:nvPr/>
            </p:nvSpPr>
            <p:spPr bwMode="auto">
              <a:xfrm flipV="1">
                <a:off x="194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60" name="Line 228">
                <a:extLst>
                  <a:ext uri="{FF2B5EF4-FFF2-40B4-BE49-F238E27FC236}">
                    <a16:creationId xmlns:a16="http://schemas.microsoft.com/office/drawing/2014/main" id="{391CE612-9249-27D7-619F-F797675346D0}"/>
                  </a:ext>
                </a:extLst>
              </p:cNvPr>
              <p:cNvSpPr>
                <a:spLocks noChangeShapeType="1"/>
              </p:cNvSpPr>
              <p:nvPr/>
            </p:nvSpPr>
            <p:spPr bwMode="auto">
              <a:xfrm>
                <a:off x="199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61" name="Line 229">
                <a:extLst>
                  <a:ext uri="{FF2B5EF4-FFF2-40B4-BE49-F238E27FC236}">
                    <a16:creationId xmlns:a16="http://schemas.microsoft.com/office/drawing/2014/main" id="{8588FD4E-31F0-3EB4-1132-87B732C54456}"/>
                  </a:ext>
                </a:extLst>
              </p:cNvPr>
              <p:cNvSpPr>
                <a:spLocks noChangeShapeType="1"/>
              </p:cNvSpPr>
              <p:nvPr/>
            </p:nvSpPr>
            <p:spPr bwMode="auto">
              <a:xfrm flipV="1">
                <a:off x="204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62" name="Line 230">
                <a:extLst>
                  <a:ext uri="{FF2B5EF4-FFF2-40B4-BE49-F238E27FC236}">
                    <a16:creationId xmlns:a16="http://schemas.microsoft.com/office/drawing/2014/main" id="{1B14FA6A-8325-288A-B215-E0702A875110}"/>
                  </a:ext>
                </a:extLst>
              </p:cNvPr>
              <p:cNvSpPr>
                <a:spLocks noChangeShapeType="1"/>
              </p:cNvSpPr>
              <p:nvPr/>
            </p:nvSpPr>
            <p:spPr bwMode="auto">
              <a:xfrm>
                <a:off x="209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63" name="Line 231">
                <a:extLst>
                  <a:ext uri="{FF2B5EF4-FFF2-40B4-BE49-F238E27FC236}">
                    <a16:creationId xmlns:a16="http://schemas.microsoft.com/office/drawing/2014/main" id="{C356F9C7-9AAB-9FEF-90A9-672ACD138B02}"/>
                  </a:ext>
                </a:extLst>
              </p:cNvPr>
              <p:cNvSpPr>
                <a:spLocks noChangeShapeType="1"/>
              </p:cNvSpPr>
              <p:nvPr/>
            </p:nvSpPr>
            <p:spPr bwMode="auto">
              <a:xfrm flipV="1">
                <a:off x="213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87" name="Line 232">
                <a:extLst>
                  <a:ext uri="{FF2B5EF4-FFF2-40B4-BE49-F238E27FC236}">
                    <a16:creationId xmlns:a16="http://schemas.microsoft.com/office/drawing/2014/main" id="{DBF76D1D-08A7-A8AC-D22C-2DCF72AEE6B3}"/>
                  </a:ext>
                </a:extLst>
              </p:cNvPr>
              <p:cNvSpPr>
                <a:spLocks noChangeShapeType="1"/>
              </p:cNvSpPr>
              <p:nvPr/>
            </p:nvSpPr>
            <p:spPr bwMode="auto">
              <a:xfrm>
                <a:off x="218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88" name="Line 233">
                <a:extLst>
                  <a:ext uri="{FF2B5EF4-FFF2-40B4-BE49-F238E27FC236}">
                    <a16:creationId xmlns:a16="http://schemas.microsoft.com/office/drawing/2014/main" id="{73E74DE4-6421-1B15-907E-F26910E1CCF7}"/>
                  </a:ext>
                </a:extLst>
              </p:cNvPr>
              <p:cNvSpPr>
                <a:spLocks noChangeShapeType="1"/>
              </p:cNvSpPr>
              <p:nvPr/>
            </p:nvSpPr>
            <p:spPr bwMode="auto">
              <a:xfrm flipV="1">
                <a:off x="223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97" name="Line 234">
                <a:extLst>
                  <a:ext uri="{FF2B5EF4-FFF2-40B4-BE49-F238E27FC236}">
                    <a16:creationId xmlns:a16="http://schemas.microsoft.com/office/drawing/2014/main" id="{DEBE6E4C-405F-A7AF-5949-CBC0568143F8}"/>
                  </a:ext>
                </a:extLst>
              </p:cNvPr>
              <p:cNvSpPr>
                <a:spLocks noChangeShapeType="1"/>
              </p:cNvSpPr>
              <p:nvPr/>
            </p:nvSpPr>
            <p:spPr bwMode="auto">
              <a:xfrm>
                <a:off x="228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98" name="Line 235">
                <a:extLst>
                  <a:ext uri="{FF2B5EF4-FFF2-40B4-BE49-F238E27FC236}">
                    <a16:creationId xmlns:a16="http://schemas.microsoft.com/office/drawing/2014/main" id="{E7388393-6C8F-58DD-DD3D-11F989A8E403}"/>
                  </a:ext>
                </a:extLst>
              </p:cNvPr>
              <p:cNvSpPr>
                <a:spLocks noChangeShapeType="1"/>
              </p:cNvSpPr>
              <p:nvPr/>
            </p:nvSpPr>
            <p:spPr bwMode="auto">
              <a:xfrm flipV="1">
                <a:off x="233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499" name="Line 236">
                <a:extLst>
                  <a:ext uri="{FF2B5EF4-FFF2-40B4-BE49-F238E27FC236}">
                    <a16:creationId xmlns:a16="http://schemas.microsoft.com/office/drawing/2014/main" id="{49D0047F-E1B0-26BB-6A2F-5B4AFA8FEE4E}"/>
                  </a:ext>
                </a:extLst>
              </p:cNvPr>
              <p:cNvSpPr>
                <a:spLocks noChangeShapeType="1"/>
              </p:cNvSpPr>
              <p:nvPr/>
            </p:nvSpPr>
            <p:spPr bwMode="auto">
              <a:xfrm>
                <a:off x="237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00" name="Line 237">
                <a:extLst>
                  <a:ext uri="{FF2B5EF4-FFF2-40B4-BE49-F238E27FC236}">
                    <a16:creationId xmlns:a16="http://schemas.microsoft.com/office/drawing/2014/main" id="{8C720181-3B3F-E646-2976-B6FCE15117DC}"/>
                  </a:ext>
                </a:extLst>
              </p:cNvPr>
              <p:cNvSpPr>
                <a:spLocks noChangeShapeType="1"/>
              </p:cNvSpPr>
              <p:nvPr/>
            </p:nvSpPr>
            <p:spPr bwMode="auto">
              <a:xfrm flipV="1">
                <a:off x="242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01" name="Line 238">
                <a:extLst>
                  <a:ext uri="{FF2B5EF4-FFF2-40B4-BE49-F238E27FC236}">
                    <a16:creationId xmlns:a16="http://schemas.microsoft.com/office/drawing/2014/main" id="{01254132-5FF0-1916-D6FC-3D275706D4CC}"/>
                  </a:ext>
                </a:extLst>
              </p:cNvPr>
              <p:cNvSpPr>
                <a:spLocks noChangeShapeType="1"/>
              </p:cNvSpPr>
              <p:nvPr/>
            </p:nvSpPr>
            <p:spPr bwMode="auto">
              <a:xfrm>
                <a:off x="247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02" name="Line 239">
                <a:extLst>
                  <a:ext uri="{FF2B5EF4-FFF2-40B4-BE49-F238E27FC236}">
                    <a16:creationId xmlns:a16="http://schemas.microsoft.com/office/drawing/2014/main" id="{D1E345B1-FBC7-74CB-C703-83DCE0C46034}"/>
                  </a:ext>
                </a:extLst>
              </p:cNvPr>
              <p:cNvSpPr>
                <a:spLocks noChangeShapeType="1"/>
              </p:cNvSpPr>
              <p:nvPr/>
            </p:nvSpPr>
            <p:spPr bwMode="auto">
              <a:xfrm flipV="1">
                <a:off x="252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03" name="Line 240">
                <a:extLst>
                  <a:ext uri="{FF2B5EF4-FFF2-40B4-BE49-F238E27FC236}">
                    <a16:creationId xmlns:a16="http://schemas.microsoft.com/office/drawing/2014/main" id="{A1040B26-668B-22C9-EB50-6BDE637C00FE}"/>
                  </a:ext>
                </a:extLst>
              </p:cNvPr>
              <p:cNvSpPr>
                <a:spLocks noChangeShapeType="1"/>
              </p:cNvSpPr>
              <p:nvPr/>
            </p:nvSpPr>
            <p:spPr bwMode="auto">
              <a:xfrm>
                <a:off x="257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04" name="Line 241">
                <a:extLst>
                  <a:ext uri="{FF2B5EF4-FFF2-40B4-BE49-F238E27FC236}">
                    <a16:creationId xmlns:a16="http://schemas.microsoft.com/office/drawing/2014/main" id="{3FA9EA19-FB27-254C-7EC8-FE3F66E2F112}"/>
                  </a:ext>
                </a:extLst>
              </p:cNvPr>
              <p:cNvSpPr>
                <a:spLocks noChangeShapeType="1"/>
              </p:cNvSpPr>
              <p:nvPr/>
            </p:nvSpPr>
            <p:spPr bwMode="auto">
              <a:xfrm flipV="1">
                <a:off x="261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05" name="Line 242">
                <a:extLst>
                  <a:ext uri="{FF2B5EF4-FFF2-40B4-BE49-F238E27FC236}">
                    <a16:creationId xmlns:a16="http://schemas.microsoft.com/office/drawing/2014/main" id="{EB3F1F1A-93AC-7882-222B-790E34D5B2CE}"/>
                  </a:ext>
                </a:extLst>
              </p:cNvPr>
              <p:cNvSpPr>
                <a:spLocks noChangeShapeType="1"/>
              </p:cNvSpPr>
              <p:nvPr/>
            </p:nvSpPr>
            <p:spPr bwMode="auto">
              <a:xfrm>
                <a:off x="266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06" name="Line 243">
                <a:extLst>
                  <a:ext uri="{FF2B5EF4-FFF2-40B4-BE49-F238E27FC236}">
                    <a16:creationId xmlns:a16="http://schemas.microsoft.com/office/drawing/2014/main" id="{F7AE0C59-FE91-E908-B1D9-284C8F30AC87}"/>
                  </a:ext>
                </a:extLst>
              </p:cNvPr>
              <p:cNvSpPr>
                <a:spLocks noChangeShapeType="1"/>
              </p:cNvSpPr>
              <p:nvPr/>
            </p:nvSpPr>
            <p:spPr bwMode="auto">
              <a:xfrm flipV="1">
                <a:off x="271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07" name="Line 244">
                <a:extLst>
                  <a:ext uri="{FF2B5EF4-FFF2-40B4-BE49-F238E27FC236}">
                    <a16:creationId xmlns:a16="http://schemas.microsoft.com/office/drawing/2014/main" id="{7CE5A4A5-F3DC-E669-815E-5125074001CA}"/>
                  </a:ext>
                </a:extLst>
              </p:cNvPr>
              <p:cNvSpPr>
                <a:spLocks noChangeShapeType="1"/>
              </p:cNvSpPr>
              <p:nvPr/>
            </p:nvSpPr>
            <p:spPr bwMode="auto">
              <a:xfrm>
                <a:off x="276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08" name="Line 245">
                <a:extLst>
                  <a:ext uri="{FF2B5EF4-FFF2-40B4-BE49-F238E27FC236}">
                    <a16:creationId xmlns:a16="http://schemas.microsoft.com/office/drawing/2014/main" id="{CFD50A0E-612E-17BA-06DC-D198A16D3153}"/>
                  </a:ext>
                </a:extLst>
              </p:cNvPr>
              <p:cNvSpPr>
                <a:spLocks noChangeShapeType="1"/>
              </p:cNvSpPr>
              <p:nvPr/>
            </p:nvSpPr>
            <p:spPr bwMode="auto">
              <a:xfrm flipV="1">
                <a:off x="281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09" name="Line 246">
                <a:extLst>
                  <a:ext uri="{FF2B5EF4-FFF2-40B4-BE49-F238E27FC236}">
                    <a16:creationId xmlns:a16="http://schemas.microsoft.com/office/drawing/2014/main" id="{6B30D8AD-0A73-50B5-CC1D-DD3C82B6FD44}"/>
                  </a:ext>
                </a:extLst>
              </p:cNvPr>
              <p:cNvSpPr>
                <a:spLocks noChangeShapeType="1"/>
              </p:cNvSpPr>
              <p:nvPr/>
            </p:nvSpPr>
            <p:spPr bwMode="auto">
              <a:xfrm>
                <a:off x="285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10" name="Line 247">
                <a:extLst>
                  <a:ext uri="{FF2B5EF4-FFF2-40B4-BE49-F238E27FC236}">
                    <a16:creationId xmlns:a16="http://schemas.microsoft.com/office/drawing/2014/main" id="{D6D2F9A2-3934-9E35-ABCA-A5FA1D804B9C}"/>
                  </a:ext>
                </a:extLst>
              </p:cNvPr>
              <p:cNvSpPr>
                <a:spLocks noChangeShapeType="1"/>
              </p:cNvSpPr>
              <p:nvPr/>
            </p:nvSpPr>
            <p:spPr bwMode="auto">
              <a:xfrm flipV="1">
                <a:off x="290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11" name="Line 248">
                <a:extLst>
                  <a:ext uri="{FF2B5EF4-FFF2-40B4-BE49-F238E27FC236}">
                    <a16:creationId xmlns:a16="http://schemas.microsoft.com/office/drawing/2014/main" id="{70DA3BCE-AC8A-680F-E450-53AFFF7265C0}"/>
                  </a:ext>
                </a:extLst>
              </p:cNvPr>
              <p:cNvSpPr>
                <a:spLocks noChangeShapeType="1"/>
              </p:cNvSpPr>
              <p:nvPr/>
            </p:nvSpPr>
            <p:spPr bwMode="auto">
              <a:xfrm>
                <a:off x="295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12" name="Line 249">
                <a:extLst>
                  <a:ext uri="{FF2B5EF4-FFF2-40B4-BE49-F238E27FC236}">
                    <a16:creationId xmlns:a16="http://schemas.microsoft.com/office/drawing/2014/main" id="{C626B706-A023-1486-7C99-5FA926E74067}"/>
                  </a:ext>
                </a:extLst>
              </p:cNvPr>
              <p:cNvSpPr>
                <a:spLocks noChangeShapeType="1"/>
              </p:cNvSpPr>
              <p:nvPr/>
            </p:nvSpPr>
            <p:spPr bwMode="auto">
              <a:xfrm flipV="1">
                <a:off x="300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13" name="Line 250">
                <a:extLst>
                  <a:ext uri="{FF2B5EF4-FFF2-40B4-BE49-F238E27FC236}">
                    <a16:creationId xmlns:a16="http://schemas.microsoft.com/office/drawing/2014/main" id="{7D620D7B-A19A-FAAF-62B7-F37E8ACFB922}"/>
                  </a:ext>
                </a:extLst>
              </p:cNvPr>
              <p:cNvSpPr>
                <a:spLocks noChangeShapeType="1"/>
              </p:cNvSpPr>
              <p:nvPr/>
            </p:nvSpPr>
            <p:spPr bwMode="auto">
              <a:xfrm>
                <a:off x="305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14" name="Line 251">
                <a:extLst>
                  <a:ext uri="{FF2B5EF4-FFF2-40B4-BE49-F238E27FC236}">
                    <a16:creationId xmlns:a16="http://schemas.microsoft.com/office/drawing/2014/main" id="{EECED574-0F01-AE28-2009-6B7BE2FECFFE}"/>
                  </a:ext>
                </a:extLst>
              </p:cNvPr>
              <p:cNvSpPr>
                <a:spLocks noChangeShapeType="1"/>
              </p:cNvSpPr>
              <p:nvPr/>
            </p:nvSpPr>
            <p:spPr bwMode="auto">
              <a:xfrm flipV="1">
                <a:off x="309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15" name="Line 252">
                <a:extLst>
                  <a:ext uri="{FF2B5EF4-FFF2-40B4-BE49-F238E27FC236}">
                    <a16:creationId xmlns:a16="http://schemas.microsoft.com/office/drawing/2014/main" id="{8FFACF37-B26C-E90B-0898-123E7002890C}"/>
                  </a:ext>
                </a:extLst>
              </p:cNvPr>
              <p:cNvSpPr>
                <a:spLocks noChangeShapeType="1"/>
              </p:cNvSpPr>
              <p:nvPr/>
            </p:nvSpPr>
            <p:spPr bwMode="auto">
              <a:xfrm>
                <a:off x="314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16" name="Line 253">
                <a:extLst>
                  <a:ext uri="{FF2B5EF4-FFF2-40B4-BE49-F238E27FC236}">
                    <a16:creationId xmlns:a16="http://schemas.microsoft.com/office/drawing/2014/main" id="{673F0BD7-3F8B-2BB9-D362-BC5FBF5474C6}"/>
                  </a:ext>
                </a:extLst>
              </p:cNvPr>
              <p:cNvSpPr>
                <a:spLocks noChangeShapeType="1"/>
              </p:cNvSpPr>
              <p:nvPr/>
            </p:nvSpPr>
            <p:spPr bwMode="auto">
              <a:xfrm flipV="1">
                <a:off x="319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17" name="Line 254">
                <a:extLst>
                  <a:ext uri="{FF2B5EF4-FFF2-40B4-BE49-F238E27FC236}">
                    <a16:creationId xmlns:a16="http://schemas.microsoft.com/office/drawing/2014/main" id="{41F5DF3B-F290-032B-101A-223BB8240785}"/>
                  </a:ext>
                </a:extLst>
              </p:cNvPr>
              <p:cNvSpPr>
                <a:spLocks noChangeShapeType="1"/>
              </p:cNvSpPr>
              <p:nvPr/>
            </p:nvSpPr>
            <p:spPr bwMode="auto">
              <a:xfrm>
                <a:off x="324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18" name="Line 255">
                <a:extLst>
                  <a:ext uri="{FF2B5EF4-FFF2-40B4-BE49-F238E27FC236}">
                    <a16:creationId xmlns:a16="http://schemas.microsoft.com/office/drawing/2014/main" id="{FA3299B9-4270-D77F-FC3B-6C1880119902}"/>
                  </a:ext>
                </a:extLst>
              </p:cNvPr>
              <p:cNvSpPr>
                <a:spLocks noChangeShapeType="1"/>
              </p:cNvSpPr>
              <p:nvPr/>
            </p:nvSpPr>
            <p:spPr bwMode="auto">
              <a:xfrm flipV="1">
                <a:off x="329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19" name="Line 256">
                <a:extLst>
                  <a:ext uri="{FF2B5EF4-FFF2-40B4-BE49-F238E27FC236}">
                    <a16:creationId xmlns:a16="http://schemas.microsoft.com/office/drawing/2014/main" id="{906DF71F-139D-8EEB-AAB7-7C16761CA4D1}"/>
                  </a:ext>
                </a:extLst>
              </p:cNvPr>
              <p:cNvSpPr>
                <a:spLocks noChangeShapeType="1"/>
              </p:cNvSpPr>
              <p:nvPr/>
            </p:nvSpPr>
            <p:spPr bwMode="auto">
              <a:xfrm>
                <a:off x="333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20" name="Line 257">
                <a:extLst>
                  <a:ext uri="{FF2B5EF4-FFF2-40B4-BE49-F238E27FC236}">
                    <a16:creationId xmlns:a16="http://schemas.microsoft.com/office/drawing/2014/main" id="{EC828E08-E504-235A-3F9D-6B3B8107D49B}"/>
                  </a:ext>
                </a:extLst>
              </p:cNvPr>
              <p:cNvSpPr>
                <a:spLocks noChangeShapeType="1"/>
              </p:cNvSpPr>
              <p:nvPr/>
            </p:nvSpPr>
            <p:spPr bwMode="auto">
              <a:xfrm flipV="1">
                <a:off x="338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21" name="Line 258">
                <a:extLst>
                  <a:ext uri="{FF2B5EF4-FFF2-40B4-BE49-F238E27FC236}">
                    <a16:creationId xmlns:a16="http://schemas.microsoft.com/office/drawing/2014/main" id="{B494F528-0260-097B-A8C7-C8109DB25E05}"/>
                  </a:ext>
                </a:extLst>
              </p:cNvPr>
              <p:cNvSpPr>
                <a:spLocks noChangeShapeType="1"/>
              </p:cNvSpPr>
              <p:nvPr/>
            </p:nvSpPr>
            <p:spPr bwMode="auto">
              <a:xfrm>
                <a:off x="343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22" name="Line 259">
                <a:extLst>
                  <a:ext uri="{FF2B5EF4-FFF2-40B4-BE49-F238E27FC236}">
                    <a16:creationId xmlns:a16="http://schemas.microsoft.com/office/drawing/2014/main" id="{74D399B8-9768-1E2B-FA50-21D088E2FC66}"/>
                  </a:ext>
                </a:extLst>
              </p:cNvPr>
              <p:cNvSpPr>
                <a:spLocks noChangeShapeType="1"/>
              </p:cNvSpPr>
              <p:nvPr/>
            </p:nvSpPr>
            <p:spPr bwMode="auto">
              <a:xfrm flipV="1">
                <a:off x="348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23" name="Line 260">
                <a:extLst>
                  <a:ext uri="{FF2B5EF4-FFF2-40B4-BE49-F238E27FC236}">
                    <a16:creationId xmlns:a16="http://schemas.microsoft.com/office/drawing/2014/main" id="{11A6EA00-06A7-D098-336C-1B116E035D5C}"/>
                  </a:ext>
                </a:extLst>
              </p:cNvPr>
              <p:cNvSpPr>
                <a:spLocks noChangeShapeType="1"/>
              </p:cNvSpPr>
              <p:nvPr/>
            </p:nvSpPr>
            <p:spPr bwMode="auto">
              <a:xfrm>
                <a:off x="353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24" name="Line 261">
                <a:extLst>
                  <a:ext uri="{FF2B5EF4-FFF2-40B4-BE49-F238E27FC236}">
                    <a16:creationId xmlns:a16="http://schemas.microsoft.com/office/drawing/2014/main" id="{95D08339-9DEC-9E48-C493-281FC858733C}"/>
                  </a:ext>
                </a:extLst>
              </p:cNvPr>
              <p:cNvSpPr>
                <a:spLocks noChangeShapeType="1"/>
              </p:cNvSpPr>
              <p:nvPr/>
            </p:nvSpPr>
            <p:spPr bwMode="auto">
              <a:xfrm flipV="1">
                <a:off x="357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25" name="Line 262">
                <a:extLst>
                  <a:ext uri="{FF2B5EF4-FFF2-40B4-BE49-F238E27FC236}">
                    <a16:creationId xmlns:a16="http://schemas.microsoft.com/office/drawing/2014/main" id="{D25245C4-D03E-767A-9172-E0D43A903CFD}"/>
                  </a:ext>
                </a:extLst>
              </p:cNvPr>
              <p:cNvSpPr>
                <a:spLocks noChangeShapeType="1"/>
              </p:cNvSpPr>
              <p:nvPr/>
            </p:nvSpPr>
            <p:spPr bwMode="auto">
              <a:xfrm>
                <a:off x="362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26" name="Line 263">
                <a:extLst>
                  <a:ext uri="{FF2B5EF4-FFF2-40B4-BE49-F238E27FC236}">
                    <a16:creationId xmlns:a16="http://schemas.microsoft.com/office/drawing/2014/main" id="{3EC69D2E-FBF8-1ADA-5B30-567A5C3D676B}"/>
                  </a:ext>
                </a:extLst>
              </p:cNvPr>
              <p:cNvSpPr>
                <a:spLocks noChangeShapeType="1"/>
              </p:cNvSpPr>
              <p:nvPr/>
            </p:nvSpPr>
            <p:spPr bwMode="auto">
              <a:xfrm flipV="1">
                <a:off x="367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527" name="Line 264">
                <a:extLst>
                  <a:ext uri="{FF2B5EF4-FFF2-40B4-BE49-F238E27FC236}">
                    <a16:creationId xmlns:a16="http://schemas.microsoft.com/office/drawing/2014/main" id="{23CBC99F-8D5C-84AA-7FBD-DC94C12D3492}"/>
                  </a:ext>
                </a:extLst>
              </p:cNvPr>
              <p:cNvSpPr>
                <a:spLocks noChangeShapeType="1"/>
              </p:cNvSpPr>
              <p:nvPr/>
            </p:nvSpPr>
            <p:spPr bwMode="auto">
              <a:xfrm>
                <a:off x="372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2" name="Line 265">
                <a:extLst>
                  <a:ext uri="{FF2B5EF4-FFF2-40B4-BE49-F238E27FC236}">
                    <a16:creationId xmlns:a16="http://schemas.microsoft.com/office/drawing/2014/main" id="{AD0203E0-8F97-9EB5-C847-3EC70C5522F6}"/>
                  </a:ext>
                </a:extLst>
              </p:cNvPr>
              <p:cNvSpPr>
                <a:spLocks noChangeShapeType="1"/>
              </p:cNvSpPr>
              <p:nvPr/>
            </p:nvSpPr>
            <p:spPr bwMode="auto">
              <a:xfrm flipV="1">
                <a:off x="377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3" name="Line 266">
                <a:extLst>
                  <a:ext uri="{FF2B5EF4-FFF2-40B4-BE49-F238E27FC236}">
                    <a16:creationId xmlns:a16="http://schemas.microsoft.com/office/drawing/2014/main" id="{4F1C555F-AA4E-D834-ABDA-9E15CF71734E}"/>
                  </a:ext>
                </a:extLst>
              </p:cNvPr>
              <p:cNvSpPr>
                <a:spLocks noChangeShapeType="1"/>
              </p:cNvSpPr>
              <p:nvPr/>
            </p:nvSpPr>
            <p:spPr bwMode="auto">
              <a:xfrm>
                <a:off x="381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4" name="Line 267">
                <a:extLst>
                  <a:ext uri="{FF2B5EF4-FFF2-40B4-BE49-F238E27FC236}">
                    <a16:creationId xmlns:a16="http://schemas.microsoft.com/office/drawing/2014/main" id="{A0EF05DA-BDBD-B3BF-C449-B9C85DDAB363}"/>
                  </a:ext>
                </a:extLst>
              </p:cNvPr>
              <p:cNvSpPr>
                <a:spLocks noChangeShapeType="1"/>
              </p:cNvSpPr>
              <p:nvPr/>
            </p:nvSpPr>
            <p:spPr bwMode="auto">
              <a:xfrm flipV="1">
                <a:off x="386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5" name="Line 268">
                <a:extLst>
                  <a:ext uri="{FF2B5EF4-FFF2-40B4-BE49-F238E27FC236}">
                    <a16:creationId xmlns:a16="http://schemas.microsoft.com/office/drawing/2014/main" id="{8B128DB2-3CC5-B5D8-5843-2F533EBCED33}"/>
                  </a:ext>
                </a:extLst>
              </p:cNvPr>
              <p:cNvSpPr>
                <a:spLocks noChangeShapeType="1"/>
              </p:cNvSpPr>
              <p:nvPr/>
            </p:nvSpPr>
            <p:spPr bwMode="auto">
              <a:xfrm>
                <a:off x="391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6" name="Line 269">
                <a:extLst>
                  <a:ext uri="{FF2B5EF4-FFF2-40B4-BE49-F238E27FC236}">
                    <a16:creationId xmlns:a16="http://schemas.microsoft.com/office/drawing/2014/main" id="{955D86AC-4DAE-C9B3-1ED4-A6AF1F427207}"/>
                  </a:ext>
                </a:extLst>
              </p:cNvPr>
              <p:cNvSpPr>
                <a:spLocks noChangeShapeType="1"/>
              </p:cNvSpPr>
              <p:nvPr/>
            </p:nvSpPr>
            <p:spPr bwMode="auto">
              <a:xfrm flipV="1">
                <a:off x="396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7" name="Line 270">
                <a:extLst>
                  <a:ext uri="{FF2B5EF4-FFF2-40B4-BE49-F238E27FC236}">
                    <a16:creationId xmlns:a16="http://schemas.microsoft.com/office/drawing/2014/main" id="{37F9D35F-7F0E-465E-AD2F-DC3DD455C207}"/>
                  </a:ext>
                </a:extLst>
              </p:cNvPr>
              <p:cNvSpPr>
                <a:spLocks noChangeShapeType="1"/>
              </p:cNvSpPr>
              <p:nvPr/>
            </p:nvSpPr>
            <p:spPr bwMode="auto">
              <a:xfrm>
                <a:off x="401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8" name="Line 271">
                <a:extLst>
                  <a:ext uri="{FF2B5EF4-FFF2-40B4-BE49-F238E27FC236}">
                    <a16:creationId xmlns:a16="http://schemas.microsoft.com/office/drawing/2014/main" id="{62142B92-5934-7BE9-A8FE-8DC261BBAEB6}"/>
                  </a:ext>
                </a:extLst>
              </p:cNvPr>
              <p:cNvSpPr>
                <a:spLocks noChangeShapeType="1"/>
              </p:cNvSpPr>
              <p:nvPr/>
            </p:nvSpPr>
            <p:spPr bwMode="auto">
              <a:xfrm flipV="1">
                <a:off x="405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39" name="Line 272">
                <a:extLst>
                  <a:ext uri="{FF2B5EF4-FFF2-40B4-BE49-F238E27FC236}">
                    <a16:creationId xmlns:a16="http://schemas.microsoft.com/office/drawing/2014/main" id="{060A11BD-3448-618D-188C-04D8F6B509DE}"/>
                  </a:ext>
                </a:extLst>
              </p:cNvPr>
              <p:cNvSpPr>
                <a:spLocks noChangeShapeType="1"/>
              </p:cNvSpPr>
              <p:nvPr/>
            </p:nvSpPr>
            <p:spPr bwMode="auto">
              <a:xfrm>
                <a:off x="410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1" name="Line 273">
                <a:extLst>
                  <a:ext uri="{FF2B5EF4-FFF2-40B4-BE49-F238E27FC236}">
                    <a16:creationId xmlns:a16="http://schemas.microsoft.com/office/drawing/2014/main" id="{8F4663C2-F1FF-71CA-E59B-1FC5CDA84E2C}"/>
                  </a:ext>
                </a:extLst>
              </p:cNvPr>
              <p:cNvSpPr>
                <a:spLocks noChangeShapeType="1"/>
              </p:cNvSpPr>
              <p:nvPr/>
            </p:nvSpPr>
            <p:spPr bwMode="auto">
              <a:xfrm flipV="1">
                <a:off x="415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3" name="Line 274">
                <a:extLst>
                  <a:ext uri="{FF2B5EF4-FFF2-40B4-BE49-F238E27FC236}">
                    <a16:creationId xmlns:a16="http://schemas.microsoft.com/office/drawing/2014/main" id="{B2D1E2B2-23EB-B574-1F9C-DEE6C8B39063}"/>
                  </a:ext>
                </a:extLst>
              </p:cNvPr>
              <p:cNvSpPr>
                <a:spLocks noChangeShapeType="1"/>
              </p:cNvSpPr>
              <p:nvPr/>
            </p:nvSpPr>
            <p:spPr bwMode="auto">
              <a:xfrm>
                <a:off x="420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5" name="Line 275">
                <a:extLst>
                  <a:ext uri="{FF2B5EF4-FFF2-40B4-BE49-F238E27FC236}">
                    <a16:creationId xmlns:a16="http://schemas.microsoft.com/office/drawing/2014/main" id="{220441F0-EC55-81EB-A93D-3B453C5083F0}"/>
                  </a:ext>
                </a:extLst>
              </p:cNvPr>
              <p:cNvSpPr>
                <a:spLocks noChangeShapeType="1"/>
              </p:cNvSpPr>
              <p:nvPr/>
            </p:nvSpPr>
            <p:spPr bwMode="auto">
              <a:xfrm flipV="1">
                <a:off x="425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6" name="Line 276">
                <a:extLst>
                  <a:ext uri="{FF2B5EF4-FFF2-40B4-BE49-F238E27FC236}">
                    <a16:creationId xmlns:a16="http://schemas.microsoft.com/office/drawing/2014/main" id="{5EF4DE21-8191-1FC3-95C1-7CA6078C3021}"/>
                  </a:ext>
                </a:extLst>
              </p:cNvPr>
              <p:cNvSpPr>
                <a:spLocks noChangeShapeType="1"/>
              </p:cNvSpPr>
              <p:nvPr/>
            </p:nvSpPr>
            <p:spPr bwMode="auto">
              <a:xfrm>
                <a:off x="429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7" name="Line 277">
                <a:extLst>
                  <a:ext uri="{FF2B5EF4-FFF2-40B4-BE49-F238E27FC236}">
                    <a16:creationId xmlns:a16="http://schemas.microsoft.com/office/drawing/2014/main" id="{BA309712-5E87-A31A-FEB3-99A803BD542B}"/>
                  </a:ext>
                </a:extLst>
              </p:cNvPr>
              <p:cNvSpPr>
                <a:spLocks noChangeShapeType="1"/>
              </p:cNvSpPr>
              <p:nvPr/>
            </p:nvSpPr>
            <p:spPr bwMode="auto">
              <a:xfrm flipV="1">
                <a:off x="434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8" name="Line 278">
                <a:extLst>
                  <a:ext uri="{FF2B5EF4-FFF2-40B4-BE49-F238E27FC236}">
                    <a16:creationId xmlns:a16="http://schemas.microsoft.com/office/drawing/2014/main" id="{1C44850F-B553-FD1B-A240-B4162B064618}"/>
                  </a:ext>
                </a:extLst>
              </p:cNvPr>
              <p:cNvSpPr>
                <a:spLocks noChangeShapeType="1"/>
              </p:cNvSpPr>
              <p:nvPr/>
            </p:nvSpPr>
            <p:spPr bwMode="auto">
              <a:xfrm>
                <a:off x="4395"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49" name="Line 279">
                <a:extLst>
                  <a:ext uri="{FF2B5EF4-FFF2-40B4-BE49-F238E27FC236}">
                    <a16:creationId xmlns:a16="http://schemas.microsoft.com/office/drawing/2014/main" id="{74383C44-3662-6960-C35A-8D103A230F06}"/>
                  </a:ext>
                </a:extLst>
              </p:cNvPr>
              <p:cNvSpPr>
                <a:spLocks noChangeShapeType="1"/>
              </p:cNvSpPr>
              <p:nvPr/>
            </p:nvSpPr>
            <p:spPr bwMode="auto">
              <a:xfrm flipV="1">
                <a:off x="4443"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0" name="Line 280">
                <a:extLst>
                  <a:ext uri="{FF2B5EF4-FFF2-40B4-BE49-F238E27FC236}">
                    <a16:creationId xmlns:a16="http://schemas.microsoft.com/office/drawing/2014/main" id="{4F811E24-513B-2AA4-206D-B549889D9768}"/>
                  </a:ext>
                </a:extLst>
              </p:cNvPr>
              <p:cNvSpPr>
                <a:spLocks noChangeShapeType="1"/>
              </p:cNvSpPr>
              <p:nvPr/>
            </p:nvSpPr>
            <p:spPr bwMode="auto">
              <a:xfrm>
                <a:off x="4491"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1" name="Line 281">
                <a:extLst>
                  <a:ext uri="{FF2B5EF4-FFF2-40B4-BE49-F238E27FC236}">
                    <a16:creationId xmlns:a16="http://schemas.microsoft.com/office/drawing/2014/main" id="{C76AFB58-5E38-04BC-E9D4-5EFF0D3FAF1C}"/>
                  </a:ext>
                </a:extLst>
              </p:cNvPr>
              <p:cNvSpPr>
                <a:spLocks noChangeShapeType="1"/>
              </p:cNvSpPr>
              <p:nvPr/>
            </p:nvSpPr>
            <p:spPr bwMode="auto">
              <a:xfrm flipV="1">
                <a:off x="4539"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1652" name="Line 282">
                <a:extLst>
                  <a:ext uri="{FF2B5EF4-FFF2-40B4-BE49-F238E27FC236}">
                    <a16:creationId xmlns:a16="http://schemas.microsoft.com/office/drawing/2014/main" id="{72CFFD08-E01D-F23E-8471-9349672BAB5F}"/>
                  </a:ext>
                </a:extLst>
              </p:cNvPr>
              <p:cNvSpPr>
                <a:spLocks noChangeShapeType="1"/>
              </p:cNvSpPr>
              <p:nvPr/>
            </p:nvSpPr>
            <p:spPr bwMode="auto">
              <a:xfrm>
                <a:off x="4587" y="2150"/>
                <a:ext cx="47" cy="4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grpSp>
        <p:sp>
          <p:nvSpPr>
            <p:cNvPr id="26" name="Line 283">
              <a:extLst>
                <a:ext uri="{FF2B5EF4-FFF2-40B4-BE49-F238E27FC236}">
                  <a16:creationId xmlns:a16="http://schemas.microsoft.com/office/drawing/2014/main" id="{CCB3A1D9-C3CD-E56F-FAAB-965187138223}"/>
                </a:ext>
              </a:extLst>
            </p:cNvPr>
            <p:cNvSpPr>
              <a:spLocks noChangeShapeType="1"/>
            </p:cNvSpPr>
            <p:nvPr/>
          </p:nvSpPr>
          <p:spPr bwMode="auto">
            <a:xfrm flipV="1">
              <a:off x="2997" y="1421"/>
              <a:ext cx="0" cy="1469"/>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7" name="Line 284">
              <a:extLst>
                <a:ext uri="{FF2B5EF4-FFF2-40B4-BE49-F238E27FC236}">
                  <a16:creationId xmlns:a16="http://schemas.microsoft.com/office/drawing/2014/main" id="{EB47DE02-C886-61FD-FF08-BDC9CD1808A1}"/>
                </a:ext>
              </a:extLst>
            </p:cNvPr>
            <p:cNvSpPr>
              <a:spLocks noChangeShapeType="1"/>
            </p:cNvSpPr>
            <p:nvPr/>
          </p:nvSpPr>
          <p:spPr bwMode="auto">
            <a:xfrm flipV="1">
              <a:off x="2934" y="1575"/>
              <a:ext cx="0" cy="142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28" name="Oval 285">
              <a:extLst>
                <a:ext uri="{FF2B5EF4-FFF2-40B4-BE49-F238E27FC236}">
                  <a16:creationId xmlns:a16="http://schemas.microsoft.com/office/drawing/2014/main" id="{5A4BF4ED-7842-0281-0739-0B8C10B5AFAA}"/>
                </a:ext>
              </a:extLst>
            </p:cNvPr>
            <p:cNvSpPr>
              <a:spLocks noChangeArrowheads="1"/>
            </p:cNvSpPr>
            <p:nvPr/>
          </p:nvSpPr>
          <p:spPr bwMode="auto">
            <a:xfrm>
              <a:off x="2913" y="1551"/>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29" name="Line 286">
              <a:extLst>
                <a:ext uri="{FF2B5EF4-FFF2-40B4-BE49-F238E27FC236}">
                  <a16:creationId xmlns:a16="http://schemas.microsoft.com/office/drawing/2014/main" id="{5FC64282-1A2F-5B88-31EF-78247F8EAF9E}"/>
                </a:ext>
              </a:extLst>
            </p:cNvPr>
            <p:cNvSpPr>
              <a:spLocks noChangeShapeType="1"/>
            </p:cNvSpPr>
            <p:nvPr/>
          </p:nvSpPr>
          <p:spPr bwMode="auto">
            <a:xfrm flipV="1">
              <a:off x="2869" y="1659"/>
              <a:ext cx="0" cy="1499"/>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30" name="Oval 287">
              <a:extLst>
                <a:ext uri="{FF2B5EF4-FFF2-40B4-BE49-F238E27FC236}">
                  <a16:creationId xmlns:a16="http://schemas.microsoft.com/office/drawing/2014/main" id="{8EA3764F-3B92-DB99-CCDC-E0ED5B6ED27B}"/>
                </a:ext>
              </a:extLst>
            </p:cNvPr>
            <p:cNvSpPr>
              <a:spLocks noChangeArrowheads="1"/>
            </p:cNvSpPr>
            <p:nvPr/>
          </p:nvSpPr>
          <p:spPr bwMode="auto">
            <a:xfrm>
              <a:off x="2856" y="1651"/>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1" name="Line 288">
              <a:extLst>
                <a:ext uri="{FF2B5EF4-FFF2-40B4-BE49-F238E27FC236}">
                  <a16:creationId xmlns:a16="http://schemas.microsoft.com/office/drawing/2014/main" id="{E9801D74-B7EE-1A18-38CE-257B77156B63}"/>
                </a:ext>
              </a:extLst>
            </p:cNvPr>
            <p:cNvSpPr>
              <a:spLocks noChangeShapeType="1"/>
            </p:cNvSpPr>
            <p:nvPr/>
          </p:nvSpPr>
          <p:spPr bwMode="auto">
            <a:xfrm flipV="1">
              <a:off x="2799" y="1860"/>
              <a:ext cx="0" cy="1424"/>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33" name="Oval 289">
              <a:extLst>
                <a:ext uri="{FF2B5EF4-FFF2-40B4-BE49-F238E27FC236}">
                  <a16:creationId xmlns:a16="http://schemas.microsoft.com/office/drawing/2014/main" id="{D389FB98-B8D4-4C6A-5DC4-8221B3039CD7}"/>
                </a:ext>
              </a:extLst>
            </p:cNvPr>
            <p:cNvSpPr>
              <a:spLocks noChangeArrowheads="1"/>
            </p:cNvSpPr>
            <p:nvPr/>
          </p:nvSpPr>
          <p:spPr bwMode="auto">
            <a:xfrm>
              <a:off x="2784" y="1851"/>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4" name="Line 290">
              <a:extLst>
                <a:ext uri="{FF2B5EF4-FFF2-40B4-BE49-F238E27FC236}">
                  <a16:creationId xmlns:a16="http://schemas.microsoft.com/office/drawing/2014/main" id="{CD0D9CBE-C737-88AB-60CC-A2C5E7B1BD92}"/>
                </a:ext>
              </a:extLst>
            </p:cNvPr>
            <p:cNvSpPr>
              <a:spLocks noChangeShapeType="1"/>
            </p:cNvSpPr>
            <p:nvPr/>
          </p:nvSpPr>
          <p:spPr bwMode="auto">
            <a:xfrm flipV="1">
              <a:off x="2658" y="2084"/>
              <a:ext cx="0" cy="132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35" name="Oval 291">
              <a:extLst>
                <a:ext uri="{FF2B5EF4-FFF2-40B4-BE49-F238E27FC236}">
                  <a16:creationId xmlns:a16="http://schemas.microsoft.com/office/drawing/2014/main" id="{510E5267-CC63-5381-D29E-8417CD83169A}"/>
                </a:ext>
              </a:extLst>
            </p:cNvPr>
            <p:cNvSpPr>
              <a:spLocks noChangeArrowheads="1"/>
            </p:cNvSpPr>
            <p:nvPr/>
          </p:nvSpPr>
          <p:spPr bwMode="auto">
            <a:xfrm>
              <a:off x="2642" y="2062"/>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6" name="Line 292">
              <a:extLst>
                <a:ext uri="{FF2B5EF4-FFF2-40B4-BE49-F238E27FC236}">
                  <a16:creationId xmlns:a16="http://schemas.microsoft.com/office/drawing/2014/main" id="{580D1059-95BD-0BC6-D257-50EADA759C1E}"/>
                </a:ext>
              </a:extLst>
            </p:cNvPr>
            <p:cNvSpPr>
              <a:spLocks noChangeShapeType="1"/>
            </p:cNvSpPr>
            <p:nvPr/>
          </p:nvSpPr>
          <p:spPr bwMode="auto">
            <a:xfrm flipH="1" flipV="1">
              <a:off x="2578" y="2112"/>
              <a:ext cx="2" cy="143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it-IT"/>
            </a:p>
          </p:txBody>
        </p:sp>
        <p:sp>
          <p:nvSpPr>
            <p:cNvPr id="37" name="Oval 293">
              <a:extLst>
                <a:ext uri="{FF2B5EF4-FFF2-40B4-BE49-F238E27FC236}">
                  <a16:creationId xmlns:a16="http://schemas.microsoft.com/office/drawing/2014/main" id="{6022E3E2-42BF-9F66-4E47-EF9A81D2AFAF}"/>
                </a:ext>
              </a:extLst>
            </p:cNvPr>
            <p:cNvSpPr>
              <a:spLocks noChangeArrowheads="1"/>
            </p:cNvSpPr>
            <p:nvPr/>
          </p:nvSpPr>
          <p:spPr bwMode="auto">
            <a:xfrm>
              <a:off x="2561" y="2110"/>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sp>
          <p:nvSpPr>
            <p:cNvPr id="38" name="Line 294">
              <a:extLst>
                <a:ext uri="{FF2B5EF4-FFF2-40B4-BE49-F238E27FC236}">
                  <a16:creationId xmlns:a16="http://schemas.microsoft.com/office/drawing/2014/main" id="{9C5F0DD5-B2BC-2FA2-53C4-08DA098F8735}"/>
                </a:ext>
              </a:extLst>
            </p:cNvPr>
            <p:cNvSpPr>
              <a:spLocks noChangeShapeType="1"/>
            </p:cNvSpPr>
            <p:nvPr/>
          </p:nvSpPr>
          <p:spPr bwMode="auto">
            <a:xfrm flipH="1">
              <a:off x="2480" y="3672"/>
              <a:ext cx="7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39" name="Line 295">
              <a:extLst>
                <a:ext uri="{FF2B5EF4-FFF2-40B4-BE49-F238E27FC236}">
                  <a16:creationId xmlns:a16="http://schemas.microsoft.com/office/drawing/2014/main" id="{B5084B00-1761-5D5A-E769-159FA94785BB}"/>
                </a:ext>
              </a:extLst>
            </p:cNvPr>
            <p:cNvSpPr>
              <a:spLocks noChangeShapeType="1"/>
            </p:cNvSpPr>
            <p:nvPr/>
          </p:nvSpPr>
          <p:spPr bwMode="auto">
            <a:xfrm flipV="1">
              <a:off x="2496" y="2305"/>
              <a:ext cx="0" cy="136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40" name="Oval 296">
              <a:extLst>
                <a:ext uri="{FF2B5EF4-FFF2-40B4-BE49-F238E27FC236}">
                  <a16:creationId xmlns:a16="http://schemas.microsoft.com/office/drawing/2014/main" id="{2D42857D-DD9C-013D-0687-BF7240C9C602}"/>
                </a:ext>
              </a:extLst>
            </p:cNvPr>
            <p:cNvSpPr>
              <a:spLocks noChangeArrowheads="1"/>
            </p:cNvSpPr>
            <p:nvPr/>
          </p:nvSpPr>
          <p:spPr bwMode="auto">
            <a:xfrm>
              <a:off x="2482" y="2286"/>
              <a:ext cx="37" cy="37"/>
            </a:xfrm>
            <a:prstGeom prst="ellipse">
              <a:avLst/>
            </a:prstGeom>
            <a:solidFill>
              <a:schemeClr val="tx2"/>
            </a:solidFill>
            <a:ln w="12700">
              <a:solidFill>
                <a:schemeClr val="tx1"/>
              </a:solidFill>
              <a:round/>
              <a:headEnd/>
              <a:tailEnd/>
            </a:ln>
          </p:spPr>
          <p:txBody>
            <a:bodyPr wrap="none" anchor="ctr"/>
            <a:lstStyle>
              <a:lvl1pPr>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endParaRPr lang="it-IT" altLang="it-IT"/>
            </a:p>
          </p:txBody>
        </p:sp>
      </p:grpSp>
      <p:sp>
        <p:nvSpPr>
          <p:cNvPr id="2" name="TextBox 7">
            <a:extLst>
              <a:ext uri="{FF2B5EF4-FFF2-40B4-BE49-F238E27FC236}">
                <a16:creationId xmlns:a16="http://schemas.microsoft.com/office/drawing/2014/main" id="{1AE71958-0D79-9C15-C579-0DE05AA79E1D}"/>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17-28</a:t>
            </a:r>
          </a:p>
        </p:txBody>
      </p:sp>
    </p:spTree>
    <p:extLst>
      <p:ext uri="{BB962C8B-B14F-4D97-AF65-F5344CB8AC3E}">
        <p14:creationId xmlns:p14="http://schemas.microsoft.com/office/powerpoint/2010/main" val="3205006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AF401C4D-E26B-E277-FFCD-D9A41DA57B20}"/>
              </a:ext>
            </a:extLst>
          </p:cNvPr>
          <p:cNvSpPr/>
          <p:nvPr/>
        </p:nvSpPr>
        <p:spPr>
          <a:xfrm>
            <a:off x="0" y="3771900"/>
            <a:ext cx="18288000" cy="3695700"/>
          </a:xfrm>
          <a:prstGeom prst="rect">
            <a:avLst/>
          </a:prstGeom>
          <a:solidFill>
            <a:srgbClr val="242424"/>
          </a:solidFill>
        </p:spPr>
        <p:txBody>
          <a:bodyPr/>
          <a:lstStyle/>
          <a:p>
            <a:endParaRPr lang="it-IT"/>
          </a:p>
        </p:txBody>
      </p:sp>
      <p:sp>
        <p:nvSpPr>
          <p:cNvPr id="3" name="TextBox 8">
            <a:extLst>
              <a:ext uri="{FF2B5EF4-FFF2-40B4-BE49-F238E27FC236}">
                <a16:creationId xmlns:a16="http://schemas.microsoft.com/office/drawing/2014/main" id="{080C3119-8FF8-3ED6-8A01-80D3E76817D1}"/>
              </a:ext>
            </a:extLst>
          </p:cNvPr>
          <p:cNvSpPr txBox="1"/>
          <p:nvPr/>
        </p:nvSpPr>
        <p:spPr>
          <a:xfrm>
            <a:off x="2743200" y="4991100"/>
            <a:ext cx="14249400" cy="2062296"/>
          </a:xfrm>
          <a:prstGeom prst="rect">
            <a:avLst/>
          </a:prstGeom>
        </p:spPr>
        <p:txBody>
          <a:bodyPr wrap="square" lIns="0" tIns="0" rIns="0" bIns="0" rtlCol="0" anchor="t">
            <a:spAutoFit/>
          </a:bodyPr>
          <a:lstStyle/>
          <a:p>
            <a:pPr marL="0" lvl="1">
              <a:lnSpc>
                <a:spcPts val="5980"/>
              </a:lnSpc>
              <a:spcBef>
                <a:spcPts val="4485"/>
              </a:spcBef>
            </a:pPr>
            <a:r>
              <a:rPr lang="en-US" sz="4600" spc="276" dirty="0">
                <a:solidFill>
                  <a:srgbClr val="FFFFFF"/>
                </a:solidFill>
                <a:latin typeface="Inter Bold"/>
              </a:rPr>
              <a:t>Learning Unit 1: </a:t>
            </a:r>
            <a:r>
              <a:rPr lang="en-US" sz="4800" dirty="0">
                <a:solidFill>
                  <a:schemeClr val="bg1"/>
                </a:solidFill>
              </a:rPr>
              <a:t>Building regulations &amp; </a:t>
            </a:r>
            <a:r>
              <a:rPr lang="en-US" sz="4800" spc="210" dirty="0">
                <a:solidFill>
                  <a:schemeClr val="bg1"/>
                </a:solidFill>
                <a:latin typeface="Inter"/>
              </a:rPr>
              <a:t>standards </a:t>
            </a:r>
          </a:p>
          <a:p>
            <a:pPr marL="0" lvl="1" indent="0" algn="l">
              <a:lnSpc>
                <a:spcPts val="5980"/>
              </a:lnSpc>
              <a:spcBef>
                <a:spcPts val="4485"/>
              </a:spcBef>
            </a:pPr>
            <a:r>
              <a:rPr lang="en-US" sz="4600" spc="276" dirty="0">
                <a:solidFill>
                  <a:srgbClr val="FFFFFF"/>
                </a:solidFill>
                <a:latin typeface="Inter Bold"/>
              </a:rPr>
              <a:t> </a:t>
            </a:r>
            <a:endParaRPr lang="en-US" sz="4600" u="none" spc="276" dirty="0">
              <a:solidFill>
                <a:srgbClr val="FFFFFF"/>
              </a:solidFill>
              <a:latin typeface="Inter Bold"/>
            </a:endParaRPr>
          </a:p>
        </p:txBody>
      </p:sp>
      <p:grpSp>
        <p:nvGrpSpPr>
          <p:cNvPr id="4" name="Group 13">
            <a:extLst>
              <a:ext uri="{FF2B5EF4-FFF2-40B4-BE49-F238E27FC236}">
                <a16:creationId xmlns:a16="http://schemas.microsoft.com/office/drawing/2014/main" id="{122A09B5-D24B-7447-1FA7-032F07D3A98E}"/>
              </a:ext>
            </a:extLst>
          </p:cNvPr>
          <p:cNvGrpSpPr/>
          <p:nvPr/>
        </p:nvGrpSpPr>
        <p:grpSpPr>
          <a:xfrm>
            <a:off x="16573500" y="0"/>
            <a:ext cx="1714500" cy="1714500"/>
            <a:chOff x="0" y="0"/>
            <a:chExt cx="1913890" cy="1913890"/>
          </a:xfrm>
        </p:grpSpPr>
        <p:sp>
          <p:nvSpPr>
            <p:cNvPr id="5" name="Freeform 14">
              <a:extLst>
                <a:ext uri="{FF2B5EF4-FFF2-40B4-BE49-F238E27FC236}">
                  <a16:creationId xmlns:a16="http://schemas.microsoft.com/office/drawing/2014/main" id="{DF8C06B0-58BE-47F2-E527-23D1350B8883}"/>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6" name="TextBox 15">
            <a:extLst>
              <a:ext uri="{FF2B5EF4-FFF2-40B4-BE49-F238E27FC236}">
                <a16:creationId xmlns:a16="http://schemas.microsoft.com/office/drawing/2014/main" id="{D09F549B-8671-FBF8-15D6-E9E03A655E32}"/>
              </a:ext>
            </a:extLst>
          </p:cNvPr>
          <p:cNvSpPr txBox="1"/>
          <p:nvPr/>
        </p:nvSpPr>
        <p:spPr>
          <a:xfrm>
            <a:off x="16922553" y="705511"/>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04</a:t>
            </a:r>
          </a:p>
        </p:txBody>
      </p:sp>
    </p:spTree>
    <p:extLst>
      <p:ext uri="{BB962C8B-B14F-4D97-AF65-F5344CB8AC3E}">
        <p14:creationId xmlns:p14="http://schemas.microsoft.com/office/powerpoint/2010/main" val="30123531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342900"/>
            <a:ext cx="11353800" cy="1317822"/>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3</a:t>
            </a:r>
            <a:r>
              <a:rPr lang="en-US" sz="1400" dirty="0">
                <a:solidFill>
                  <a:schemeClr val="bg1"/>
                </a:solidFill>
              </a:rPr>
              <a:t>: Roof assemblies &amp; structures</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23</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124200" y="339784"/>
            <a:ext cx="11353800" cy="1317822"/>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Thermal insulation for single-layer roof - inverted roof</a:t>
            </a:r>
            <a:endParaRPr lang="it-IT" sz="4200" b="1" spc="19" dirty="0">
              <a:solidFill>
                <a:schemeClr val="bg1"/>
              </a:solidFill>
              <a:latin typeface="Inter" panose="020B0604020202020204" charset="0"/>
              <a:ea typeface="Inter" panose="020B0604020202020204" charset="0"/>
            </a:endParaRPr>
          </a:p>
        </p:txBody>
      </p:sp>
      <p:sp>
        <p:nvSpPr>
          <p:cNvPr id="2" name="Rectangle 8">
            <a:extLst>
              <a:ext uri="{FF2B5EF4-FFF2-40B4-BE49-F238E27FC236}">
                <a16:creationId xmlns:a16="http://schemas.microsoft.com/office/drawing/2014/main" id="{82A33B56-0C86-B0E7-B447-5AE9D4CCE329}"/>
              </a:ext>
            </a:extLst>
          </p:cNvPr>
          <p:cNvSpPr txBox="1">
            <a:spLocks noChangeArrowheads="1"/>
          </p:cNvSpPr>
          <p:nvPr/>
        </p:nvSpPr>
        <p:spPr>
          <a:xfrm>
            <a:off x="2438400" y="2933700"/>
            <a:ext cx="8855096"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q"/>
            </a:pPr>
            <a:r>
              <a:rPr lang="de-DE" altLang="it-IT" sz="4000" dirty="0" err="1">
                <a:latin typeface="Inter" panose="020B0604020202020204" charset="0"/>
                <a:ea typeface="Inter" panose="020B0604020202020204" charset="0"/>
              </a:rPr>
              <a:t>In intensive winterization, attention must be paid to </a:t>
            </a:r>
            <a:r>
              <a:rPr lang="de-DE" altLang="it-IT" sz="4000" dirty="0">
                <a:latin typeface="Inter" panose="020B0604020202020204" charset="0"/>
                <a:ea typeface="Inter" panose="020B0604020202020204" charset="0"/>
              </a:rPr>
              <a:t>the </a:t>
            </a:r>
            <a:r>
              <a:rPr lang="de-DE" altLang="it-IT" sz="4000" dirty="0" err="1">
                <a:latin typeface="Inter" panose="020B0604020202020204" charset="0"/>
                <a:ea typeface="Inter" panose="020B0604020202020204" charset="0"/>
              </a:rPr>
              <a:t>tightness of the thermal insulation</a:t>
            </a:r>
            <a:endParaRPr lang="de-DE" altLang="it-IT" sz="4000" dirty="0">
              <a:latin typeface="Inter" panose="020B0604020202020204" charset="0"/>
              <a:ea typeface="Inter" panose="020B0604020202020204" charset="0"/>
            </a:endParaRPr>
          </a:p>
          <a:p>
            <a:pPr>
              <a:buFont typeface="Wingdings" panose="05000000000000000000" pitchFamily="2" charset="2"/>
              <a:buChar char="q"/>
            </a:pPr>
            <a:endParaRPr lang="de-DE" altLang="it-IT" sz="4000" dirty="0">
              <a:latin typeface="Inter" panose="020B0604020202020204" charset="0"/>
              <a:ea typeface="Inter" panose="020B0604020202020204" charset="0"/>
            </a:endParaRPr>
          </a:p>
          <a:p>
            <a:pPr>
              <a:buFont typeface="Wingdings" panose="05000000000000000000" pitchFamily="2" charset="2"/>
              <a:buChar char="q"/>
            </a:pPr>
            <a:r>
              <a:rPr lang="de-DE" altLang="it-IT" sz="4000" dirty="0" err="1">
                <a:latin typeface="Inter" panose="020B0604020202020204" charset="0"/>
                <a:ea typeface="Inter" panose="020B0604020202020204" charset="0"/>
              </a:rPr>
              <a:t>A vapour expansion layer </a:t>
            </a:r>
            <a:r>
              <a:rPr lang="de-DE" altLang="it-IT" sz="4000" dirty="0">
                <a:latin typeface="Inter" panose="020B0604020202020204" charset="0"/>
                <a:ea typeface="Inter" panose="020B0604020202020204" charset="0"/>
              </a:rPr>
              <a:t>(</a:t>
            </a:r>
            <a:r>
              <a:rPr lang="de-DE" altLang="it-IT" sz="4000" dirty="0" err="1">
                <a:latin typeface="Inter" panose="020B0604020202020204" charset="0"/>
                <a:ea typeface="Inter" panose="020B0604020202020204" charset="0"/>
              </a:rPr>
              <a:t>ventilation layer</a:t>
            </a:r>
            <a:r>
              <a:rPr lang="de-DE" altLang="it-IT" sz="4000" dirty="0">
                <a:latin typeface="Inter" panose="020B0604020202020204" charset="0"/>
                <a:ea typeface="Inter" panose="020B0604020202020204" charset="0"/>
              </a:rPr>
              <a:t>) </a:t>
            </a:r>
            <a:r>
              <a:rPr lang="de-DE" altLang="it-IT" sz="4000" dirty="0" err="1">
                <a:latin typeface="Inter" panose="020B0604020202020204" charset="0"/>
                <a:ea typeface="Inter" panose="020B0604020202020204" charset="0"/>
              </a:rPr>
              <a:t>must be placed </a:t>
            </a:r>
            <a:r>
              <a:rPr lang="de-DE" altLang="it-IT" sz="4000" dirty="0">
                <a:latin typeface="Inter" panose="020B0604020202020204" charset="0"/>
                <a:ea typeface="Inter" panose="020B0604020202020204" charset="0"/>
              </a:rPr>
              <a:t>above the </a:t>
            </a:r>
            <a:r>
              <a:rPr lang="de-DE" altLang="it-IT" sz="4000" dirty="0" err="1">
                <a:latin typeface="Inter" panose="020B0604020202020204" charset="0"/>
                <a:ea typeface="Inter" panose="020B0604020202020204" charset="0"/>
              </a:rPr>
              <a:t>thermal insulation </a:t>
            </a:r>
          </a:p>
        </p:txBody>
      </p:sp>
      <p:pic>
        <p:nvPicPr>
          <p:cNvPr id="2050" name="Picture 2" descr="TETTO ROVESCIO GIARDINO - Tetto Rovescio - Ediltec - Thermal Insulation /  Isolanti Termici / Isolamento Termico / Poliuretano Espanso / Polistirene  Estruso / Pannelli Compositi">
            <a:extLst>
              <a:ext uri="{FF2B5EF4-FFF2-40B4-BE49-F238E27FC236}">
                <a16:creationId xmlns:a16="http://schemas.microsoft.com/office/drawing/2014/main" id="{6AD17C0C-36B8-9B1B-5840-FCBB3334C6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39600" y="2275020"/>
            <a:ext cx="5715000" cy="713567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C670A087-74D9-8D20-BC81-211444B52705}"/>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17-28</a:t>
            </a:r>
          </a:p>
        </p:txBody>
      </p:sp>
    </p:spTree>
    <p:extLst>
      <p:ext uri="{BB962C8B-B14F-4D97-AF65-F5344CB8AC3E}">
        <p14:creationId xmlns:p14="http://schemas.microsoft.com/office/powerpoint/2010/main" val="10135396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342900"/>
            <a:ext cx="11353800" cy="1317822"/>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3</a:t>
            </a:r>
            <a:r>
              <a:rPr lang="en-US" sz="1400" dirty="0">
                <a:solidFill>
                  <a:schemeClr val="bg1"/>
                </a:solidFill>
              </a:rPr>
              <a:t>: Roof assemblies &amp; structures</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24</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124200" y="669361"/>
            <a:ext cx="113538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Scale roofs</a:t>
            </a:r>
            <a:endParaRPr lang="it-IT" sz="4200" b="1" spc="19" dirty="0">
              <a:solidFill>
                <a:schemeClr val="bg1"/>
              </a:solidFill>
              <a:latin typeface="Inter" panose="020B0604020202020204" charset="0"/>
              <a:ea typeface="Inter" panose="020B0604020202020204" charset="0"/>
            </a:endParaRPr>
          </a:p>
        </p:txBody>
      </p:sp>
      <p:sp>
        <p:nvSpPr>
          <p:cNvPr id="8" name="Rectangle 3">
            <a:extLst>
              <a:ext uri="{FF2B5EF4-FFF2-40B4-BE49-F238E27FC236}">
                <a16:creationId xmlns:a16="http://schemas.microsoft.com/office/drawing/2014/main" id="{FA0AE732-5E32-92E4-363E-7CFDFBE69732}"/>
              </a:ext>
            </a:extLst>
          </p:cNvPr>
          <p:cNvSpPr txBox="1">
            <a:spLocks noChangeArrowheads="1"/>
          </p:cNvSpPr>
          <p:nvPr/>
        </p:nvSpPr>
        <p:spPr>
          <a:xfrm>
            <a:off x="2514600" y="2324100"/>
            <a:ext cx="8458200" cy="40005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buFont typeface="Wingdings" panose="05000000000000000000" pitchFamily="2" charset="2"/>
              <a:buChar char="q"/>
            </a:pPr>
            <a:r>
              <a:rPr lang="de-DE" altLang="it-IT" sz="4000" dirty="0">
                <a:latin typeface="Inter" panose="020B0604020202020204" charset="0"/>
                <a:ea typeface="Inter" panose="020B0604020202020204" charset="0"/>
              </a:rPr>
              <a:t>The </a:t>
            </a:r>
            <a:r>
              <a:rPr lang="de-DE" altLang="it-IT" sz="4000" dirty="0" err="1">
                <a:latin typeface="Inter" panose="020B0604020202020204" charset="0"/>
                <a:ea typeface="Inter" panose="020B0604020202020204" charset="0"/>
              </a:rPr>
              <a:t>building techniques </a:t>
            </a:r>
            <a:r>
              <a:rPr lang="de-DE" altLang="it-IT" sz="4000" dirty="0">
                <a:latin typeface="Inter" panose="020B0604020202020204" charset="0"/>
                <a:ea typeface="Inter" panose="020B0604020202020204" charset="0"/>
              </a:rPr>
              <a:t>and </a:t>
            </a:r>
            <a:r>
              <a:rPr lang="de-DE" altLang="it-IT" sz="4000" dirty="0" err="1">
                <a:latin typeface="Inter" panose="020B0604020202020204" charset="0"/>
                <a:ea typeface="Inter" panose="020B0604020202020204" charset="0"/>
              </a:rPr>
              <a:t>scale roofing materials currently used are </a:t>
            </a:r>
            <a:r>
              <a:rPr lang="de-DE" altLang="it-IT" sz="4000" dirty="0">
                <a:latin typeface="Inter" panose="020B0604020202020204" charset="0"/>
                <a:ea typeface="Inter" panose="020B0604020202020204" charset="0"/>
              </a:rPr>
              <a:t>not </a:t>
            </a:r>
            <a:r>
              <a:rPr lang="de-DE" altLang="it-IT" sz="4000" dirty="0" err="1">
                <a:latin typeface="Inter" panose="020B0604020202020204" charset="0"/>
                <a:ea typeface="Inter" panose="020B0604020202020204" charset="0"/>
              </a:rPr>
              <a:t>suitable </a:t>
            </a:r>
            <a:r>
              <a:rPr lang="de-DE" altLang="it-IT" sz="4000" dirty="0">
                <a:latin typeface="Inter" panose="020B0604020202020204" charset="0"/>
                <a:ea typeface="Inter" panose="020B0604020202020204" charset="0"/>
              </a:rPr>
              <a:t>for </a:t>
            </a:r>
            <a:r>
              <a:rPr lang="de-DE" altLang="it-IT" sz="4000" dirty="0" err="1">
                <a:latin typeface="Inter" panose="020B0604020202020204" charset="0"/>
                <a:ea typeface="Inter" panose="020B0604020202020204" charset="0"/>
              </a:rPr>
              <a:t>greening</a:t>
            </a:r>
            <a:r>
              <a:rPr lang="de-DE" altLang="it-IT" sz="4000" dirty="0">
                <a:latin typeface="Inter" panose="020B0604020202020204" charset="0"/>
                <a:ea typeface="Inter" panose="020B0604020202020204" charset="0"/>
              </a:rPr>
              <a:t>. </a:t>
            </a:r>
          </a:p>
          <a:p>
            <a:pPr>
              <a:lnSpc>
                <a:spcPct val="90000"/>
              </a:lnSpc>
              <a:buFont typeface="Wingdings" panose="05000000000000000000" pitchFamily="2" charset="2"/>
              <a:buChar char="q"/>
            </a:pPr>
            <a:endParaRPr lang="de-DE" altLang="it-IT" sz="4000" dirty="0">
              <a:latin typeface="Inter" panose="020B0604020202020204" charset="0"/>
              <a:ea typeface="Inter" panose="020B0604020202020204" charset="0"/>
            </a:endParaRPr>
          </a:p>
          <a:p>
            <a:pPr>
              <a:lnSpc>
                <a:spcPct val="90000"/>
              </a:lnSpc>
              <a:buFont typeface="Wingdings" panose="05000000000000000000" pitchFamily="2" charset="2"/>
              <a:buChar char="q"/>
            </a:pPr>
            <a:r>
              <a:rPr lang="de-DE" altLang="it-IT" sz="4000" dirty="0" err="1">
                <a:latin typeface="Inter" panose="020B0604020202020204" charset="0"/>
                <a:ea typeface="Inter" panose="020B0604020202020204" charset="0"/>
              </a:rPr>
              <a:t>So brick roofs are </a:t>
            </a:r>
            <a:r>
              <a:rPr lang="de-DE" altLang="it-IT" sz="4000" dirty="0">
                <a:latin typeface="Inter" panose="020B0604020202020204" charset="0"/>
                <a:ea typeface="Inter" panose="020B0604020202020204" charset="0"/>
              </a:rPr>
              <a:t>not </a:t>
            </a:r>
            <a:r>
              <a:rPr lang="de-DE" altLang="it-IT" sz="4000" dirty="0" err="1">
                <a:latin typeface="Inter" panose="020B0604020202020204" charset="0"/>
                <a:ea typeface="Inter" panose="020B0604020202020204" charset="0"/>
              </a:rPr>
              <a:t>indicated</a:t>
            </a:r>
            <a:endParaRPr lang="de-DE" altLang="it-IT" sz="4000" dirty="0">
              <a:latin typeface="Inter" panose="020B0604020202020204" charset="0"/>
              <a:ea typeface="Inter" panose="020B0604020202020204" charset="0"/>
            </a:endParaRPr>
          </a:p>
          <a:p>
            <a:pPr>
              <a:lnSpc>
                <a:spcPct val="90000"/>
              </a:lnSpc>
              <a:buFont typeface="Wingdings" panose="05000000000000000000" pitchFamily="2" charset="2"/>
              <a:buChar char="q"/>
            </a:pPr>
            <a:endParaRPr lang="de-DE" altLang="it-IT" sz="4000" dirty="0">
              <a:latin typeface="Inter" panose="020B0604020202020204" charset="0"/>
              <a:ea typeface="Inter" panose="020B0604020202020204" charset="0"/>
            </a:endParaRPr>
          </a:p>
          <a:p>
            <a:pPr>
              <a:lnSpc>
                <a:spcPct val="90000"/>
              </a:lnSpc>
              <a:buFont typeface="Wingdings" panose="05000000000000000000" pitchFamily="2" charset="2"/>
              <a:buChar char="q"/>
            </a:pPr>
            <a:r>
              <a:rPr lang="de-DE" altLang="it-IT" sz="4000" dirty="0" err="1">
                <a:latin typeface="Inter" panose="020B0604020202020204" charset="0"/>
                <a:ea typeface="Inter" panose="020B0604020202020204" charset="0"/>
              </a:rPr>
              <a:t>Sheet metal roofs are </a:t>
            </a:r>
            <a:r>
              <a:rPr lang="de-DE" altLang="it-IT" sz="4000" dirty="0">
                <a:latin typeface="Inter" panose="020B0604020202020204" charset="0"/>
                <a:ea typeface="Inter" panose="020B0604020202020204" charset="0"/>
              </a:rPr>
              <a:t>only </a:t>
            </a:r>
            <a:r>
              <a:rPr lang="de-DE" altLang="it-IT" sz="4000" dirty="0" err="1">
                <a:latin typeface="Inter" panose="020B0604020202020204" charset="0"/>
                <a:ea typeface="Inter" panose="020B0604020202020204" charset="0"/>
              </a:rPr>
              <a:t>suitable in certain cases with additional precautions</a:t>
            </a:r>
            <a:endParaRPr lang="de-AT" altLang="it-IT" sz="4000" dirty="0">
              <a:latin typeface="Inter" panose="020B0604020202020204" charset="0"/>
              <a:ea typeface="Inter" panose="020B0604020202020204" charset="0"/>
            </a:endParaRPr>
          </a:p>
        </p:txBody>
      </p:sp>
      <p:pic>
        <p:nvPicPr>
          <p:cNvPr id="8196" name="Picture 4" descr="Tetti Verdi Piani e Inclinati - Prezzi, Agevolazioni, Vantaggi |  TiRichiamo.it">
            <a:extLst>
              <a:ext uri="{FF2B5EF4-FFF2-40B4-BE49-F238E27FC236}">
                <a16:creationId xmlns:a16="http://schemas.microsoft.com/office/drawing/2014/main" id="{0F748CB5-131D-24F9-952D-7E4D850E11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77600" y="2093556"/>
            <a:ext cx="6632422" cy="746715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7">
            <a:extLst>
              <a:ext uri="{FF2B5EF4-FFF2-40B4-BE49-F238E27FC236}">
                <a16:creationId xmlns:a16="http://schemas.microsoft.com/office/drawing/2014/main" id="{50158802-F7CB-DC6A-631B-8E48A259C26A}"/>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17-28</a:t>
            </a:r>
          </a:p>
        </p:txBody>
      </p:sp>
    </p:spTree>
    <p:extLst>
      <p:ext uri="{BB962C8B-B14F-4D97-AF65-F5344CB8AC3E}">
        <p14:creationId xmlns:p14="http://schemas.microsoft.com/office/powerpoint/2010/main" val="9088186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342900"/>
            <a:ext cx="11353800" cy="1317822"/>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3</a:t>
            </a:r>
            <a:r>
              <a:rPr lang="en-US" sz="1400" dirty="0">
                <a:solidFill>
                  <a:schemeClr val="bg1"/>
                </a:solidFill>
              </a:rPr>
              <a:t>: Roof assemblies &amp; structures</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25</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124200" y="669361"/>
            <a:ext cx="113538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Green roof checklist</a:t>
            </a:r>
            <a:endParaRPr lang="it-IT" sz="4200" b="1" spc="19" dirty="0">
              <a:solidFill>
                <a:schemeClr val="bg1"/>
              </a:solidFill>
              <a:latin typeface="Inter" panose="020B0604020202020204" charset="0"/>
              <a:ea typeface="Inter" panose="020B0604020202020204" charset="0"/>
            </a:endParaRPr>
          </a:p>
        </p:txBody>
      </p:sp>
      <p:sp>
        <p:nvSpPr>
          <p:cNvPr id="10" name="Rectangle 3">
            <a:extLst>
              <a:ext uri="{FF2B5EF4-FFF2-40B4-BE49-F238E27FC236}">
                <a16:creationId xmlns:a16="http://schemas.microsoft.com/office/drawing/2014/main" id="{65E22E64-7596-5787-AFB7-9DD18A11EC68}"/>
              </a:ext>
            </a:extLst>
          </p:cNvPr>
          <p:cNvSpPr txBox="1">
            <a:spLocks noChangeArrowheads="1"/>
          </p:cNvSpPr>
          <p:nvPr/>
        </p:nvSpPr>
        <p:spPr>
          <a:xfrm>
            <a:off x="3144672" y="2476500"/>
            <a:ext cx="10571328" cy="439102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buFont typeface="Wingdings" panose="05000000000000000000" pitchFamily="2" charset="2"/>
              <a:buChar char="q"/>
            </a:pPr>
            <a:r>
              <a:rPr lang="de-DE" altLang="it-IT" sz="4000" dirty="0">
                <a:latin typeface="Inter" panose="020B0604020202020204" charset="0"/>
                <a:ea typeface="Inter" panose="020B0604020202020204" charset="0"/>
                <a:cs typeface="Times New Roman" panose="02020603050405020304" pitchFamily="18" charset="0"/>
              </a:rPr>
              <a:t>The </a:t>
            </a:r>
            <a:r>
              <a:rPr lang="de-DE" altLang="it-IT" sz="4000" dirty="0" err="1">
                <a:latin typeface="Inter" panose="020B0604020202020204" charset="0"/>
                <a:ea typeface="Inter" panose="020B0604020202020204" charset="0"/>
                <a:cs typeface="Times New Roman" panose="02020603050405020304" pitchFamily="18" charset="0"/>
              </a:rPr>
              <a:t>following points absolutely must be checked </a:t>
            </a:r>
            <a:r>
              <a:rPr lang="de-DE" altLang="it-IT" sz="4000" dirty="0">
                <a:latin typeface="Inter" panose="020B0604020202020204" charset="0"/>
                <a:ea typeface="Inter" panose="020B0604020202020204" charset="0"/>
                <a:cs typeface="Times New Roman" panose="02020603050405020304" pitchFamily="18" charset="0"/>
              </a:rPr>
              <a:t>before the </a:t>
            </a:r>
            <a:r>
              <a:rPr lang="de-DE" altLang="it-IT" sz="4000" dirty="0" err="1">
                <a:latin typeface="Inter" panose="020B0604020202020204" charset="0"/>
                <a:ea typeface="Inter" panose="020B0604020202020204" charset="0"/>
                <a:cs typeface="Times New Roman" panose="02020603050405020304" pitchFamily="18" charset="0"/>
              </a:rPr>
              <a:t>roof is built</a:t>
            </a:r>
            <a:r>
              <a:rPr lang="de-DE" altLang="it-IT" sz="4000" dirty="0">
                <a:latin typeface="Inter" panose="020B0604020202020204" charset="0"/>
                <a:ea typeface="Inter" panose="020B0604020202020204" charset="0"/>
                <a:cs typeface="Times New Roman" panose="02020603050405020304" pitchFamily="18" charset="0"/>
              </a:rPr>
              <a:t>:</a:t>
            </a:r>
            <a:br>
              <a:rPr lang="de-DE" altLang="it-IT" sz="4000" dirty="0">
                <a:latin typeface="Inter" panose="020B0604020202020204" charset="0"/>
                <a:ea typeface="Inter" panose="020B0604020202020204" charset="0"/>
                <a:cs typeface="Times New Roman" panose="02020603050405020304" pitchFamily="18" charset="0"/>
              </a:rPr>
            </a:br>
            <a:endParaRPr lang="de-DE" altLang="it-IT" sz="4000" dirty="0">
              <a:latin typeface="Inter" panose="020B0604020202020204" charset="0"/>
              <a:ea typeface="Inter" panose="020B0604020202020204" charset="0"/>
              <a:cs typeface="Times New Roman" panose="02020603050405020304" pitchFamily="18" charset="0"/>
            </a:endParaRPr>
          </a:p>
          <a:p>
            <a:pPr>
              <a:lnSpc>
                <a:spcPct val="90000"/>
              </a:lnSpc>
              <a:buFont typeface="Wingdings" panose="05000000000000000000" pitchFamily="2" charset="2"/>
              <a:buChar char="Ø"/>
            </a:pPr>
            <a:r>
              <a:rPr lang="de-DE" altLang="it-IT" sz="4000" dirty="0">
                <a:latin typeface="Inter" panose="020B0604020202020204" charset="0"/>
                <a:ea typeface="Inter" panose="020B0604020202020204" charset="0"/>
                <a:cs typeface="Arial" panose="020B0604020202020204" pitchFamily="34" charset="0"/>
              </a:rPr>
              <a:t>STATIC</a:t>
            </a:r>
            <a:endParaRPr lang="de-DE" altLang="it-IT" sz="4000" dirty="0">
              <a:latin typeface="Inter" panose="020B0604020202020204" charset="0"/>
              <a:ea typeface="Inter" panose="020B0604020202020204" charset="0"/>
              <a:cs typeface="Times New Roman" panose="02020603050405020304" pitchFamily="18" charset="0"/>
            </a:endParaRPr>
          </a:p>
          <a:p>
            <a:pPr>
              <a:lnSpc>
                <a:spcPct val="90000"/>
              </a:lnSpc>
              <a:buFont typeface="Wingdings" panose="05000000000000000000" pitchFamily="2" charset="2"/>
              <a:buChar char="Ø"/>
            </a:pPr>
            <a:r>
              <a:rPr lang="de-DE" altLang="it-IT" sz="4000" dirty="0">
                <a:latin typeface="Inter" panose="020B0604020202020204" charset="0"/>
                <a:ea typeface="Inter" panose="020B0604020202020204" charset="0"/>
                <a:cs typeface="Times New Roman" panose="02020603050405020304" pitchFamily="18" charset="0"/>
              </a:rPr>
              <a:t>PENDENCE</a:t>
            </a:r>
          </a:p>
          <a:p>
            <a:pPr>
              <a:lnSpc>
                <a:spcPct val="90000"/>
              </a:lnSpc>
              <a:buFont typeface="Wingdings" panose="05000000000000000000" pitchFamily="2" charset="2"/>
              <a:buChar char="Ø"/>
            </a:pPr>
            <a:r>
              <a:rPr lang="de-DE" altLang="it-IT" sz="4000" dirty="0">
                <a:latin typeface="Inter" panose="020B0604020202020204" charset="0"/>
                <a:ea typeface="Inter" panose="020B0604020202020204" charset="0"/>
                <a:cs typeface="Times New Roman" panose="02020603050405020304" pitchFamily="18" charset="0"/>
              </a:rPr>
              <a:t>PROTECTION AGAINST ROOT PENETRATION</a:t>
            </a:r>
          </a:p>
          <a:p>
            <a:pPr>
              <a:lnSpc>
                <a:spcPct val="90000"/>
              </a:lnSpc>
              <a:buFont typeface="Wingdings" panose="05000000000000000000" pitchFamily="2" charset="2"/>
              <a:buChar char="Ø"/>
            </a:pPr>
            <a:r>
              <a:rPr lang="de-DE" altLang="it-IT" sz="4000" dirty="0">
                <a:latin typeface="Inter" panose="020B0604020202020204" charset="0"/>
                <a:ea typeface="Inter" panose="020B0604020202020204" charset="0"/>
                <a:cs typeface="Times New Roman" panose="02020603050405020304" pitchFamily="18" charset="0"/>
              </a:rPr>
              <a:t>ROOF EDGES/WALLS</a:t>
            </a:r>
          </a:p>
          <a:p>
            <a:pPr>
              <a:lnSpc>
                <a:spcPct val="90000"/>
              </a:lnSpc>
              <a:buFont typeface="Wingdings" panose="05000000000000000000" pitchFamily="2" charset="2"/>
              <a:buChar char="Ø"/>
            </a:pPr>
            <a:r>
              <a:rPr lang="de-DE" altLang="it-IT" sz="4000" dirty="0">
                <a:latin typeface="Inter" panose="020B0604020202020204" charset="0"/>
                <a:ea typeface="Inter" panose="020B0604020202020204" charset="0"/>
                <a:cs typeface="Times New Roman" panose="02020603050405020304" pitchFamily="18" charset="0"/>
              </a:rPr>
              <a:t>ROOF DRAINAGE</a:t>
            </a:r>
          </a:p>
          <a:p>
            <a:pPr>
              <a:lnSpc>
                <a:spcPct val="90000"/>
              </a:lnSpc>
              <a:buFont typeface="Wingdings" panose="05000000000000000000" pitchFamily="2" charset="2"/>
              <a:buChar char="Ø"/>
            </a:pPr>
            <a:r>
              <a:rPr lang="de-DE" altLang="it-IT" sz="4000" dirty="0">
                <a:latin typeface="Inter" panose="020B0604020202020204" charset="0"/>
                <a:ea typeface="Inter" panose="020B0604020202020204" charset="0"/>
                <a:cs typeface="Times New Roman" panose="02020603050405020304" pitchFamily="18" charset="0"/>
              </a:rPr>
              <a:t>LOCATION</a:t>
            </a:r>
          </a:p>
        </p:txBody>
      </p:sp>
      <p:pic>
        <p:nvPicPr>
          <p:cNvPr id="11" name="Picture 8" descr="A person standing on a roof&#10;&#10;Description automatically generated with medium confidence">
            <a:extLst>
              <a:ext uri="{FF2B5EF4-FFF2-40B4-BE49-F238E27FC236}">
                <a16:creationId xmlns:a16="http://schemas.microsoft.com/office/drawing/2014/main" id="{D29E46A5-F880-2A6F-290B-76460AA299CD}"/>
              </a:ext>
            </a:extLst>
          </p:cNvPr>
          <p:cNvPicPr>
            <a:picLocks noChangeAspect="1"/>
          </p:cNvPicPr>
          <p:nvPr/>
        </p:nvPicPr>
        <p:blipFill rotWithShape="1">
          <a:blip r:embed="rId3">
            <a:extLst>
              <a:ext uri="{28A0092B-C50C-407E-A947-70E740481C1C}">
                <a14:useLocalDpi xmlns:a14="http://schemas.microsoft.com/office/drawing/2010/main" val="0"/>
              </a:ext>
            </a:extLst>
          </a:blip>
          <a:srcRect r="32538"/>
          <a:stretch/>
        </p:blipFill>
        <p:spPr>
          <a:xfrm>
            <a:off x="13679658" y="1680949"/>
            <a:ext cx="4608342" cy="8606051"/>
          </a:xfrm>
          <a:prstGeom prst="rect">
            <a:avLst/>
          </a:prstGeom>
        </p:spPr>
      </p:pic>
      <p:sp>
        <p:nvSpPr>
          <p:cNvPr id="2" name="TextBox 7">
            <a:extLst>
              <a:ext uri="{FF2B5EF4-FFF2-40B4-BE49-F238E27FC236}">
                <a16:creationId xmlns:a16="http://schemas.microsoft.com/office/drawing/2014/main" id="{DD787698-AA5D-1BEE-A646-878F7A08DACB}"/>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17-28</a:t>
            </a:r>
          </a:p>
        </p:txBody>
      </p:sp>
    </p:spTree>
    <p:extLst>
      <p:ext uri="{BB962C8B-B14F-4D97-AF65-F5344CB8AC3E}">
        <p14:creationId xmlns:p14="http://schemas.microsoft.com/office/powerpoint/2010/main" val="1771413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342900"/>
            <a:ext cx="11353800" cy="674497"/>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3</a:t>
            </a:r>
            <a:r>
              <a:rPr lang="en-US" sz="1400" dirty="0">
                <a:solidFill>
                  <a:schemeClr val="bg1"/>
                </a:solidFill>
              </a:rPr>
              <a:t>: Roof assemblies &amp; structures</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26</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124200" y="342900"/>
            <a:ext cx="113538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Statics</a:t>
            </a:r>
            <a:endParaRPr lang="it-IT" sz="4200" b="1" spc="19" dirty="0">
              <a:solidFill>
                <a:schemeClr val="bg1"/>
              </a:solidFill>
              <a:latin typeface="Inter" panose="020B0604020202020204" charset="0"/>
              <a:ea typeface="Inter" panose="020B0604020202020204" charset="0"/>
            </a:endParaRPr>
          </a:p>
        </p:txBody>
      </p:sp>
      <p:sp>
        <p:nvSpPr>
          <p:cNvPr id="2" name="Rectangle 13">
            <a:extLst>
              <a:ext uri="{FF2B5EF4-FFF2-40B4-BE49-F238E27FC236}">
                <a16:creationId xmlns:a16="http://schemas.microsoft.com/office/drawing/2014/main" id="{A39444AA-FD97-6CDB-6B32-B94C8152ECF7}"/>
              </a:ext>
            </a:extLst>
          </p:cNvPr>
          <p:cNvSpPr txBox="1">
            <a:spLocks noChangeArrowheads="1"/>
          </p:cNvSpPr>
          <p:nvPr/>
        </p:nvSpPr>
        <p:spPr>
          <a:xfrm>
            <a:off x="2666999" y="1409700"/>
            <a:ext cx="7864495"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q"/>
            </a:pPr>
            <a:r>
              <a:rPr lang="de-DE" altLang="it-IT" sz="4000" b="1" dirty="0" err="1">
                <a:latin typeface="Inter" panose="020B0604020202020204" charset="0"/>
                <a:ea typeface="Inter" panose="020B0604020202020204" charset="0"/>
              </a:rPr>
              <a:t>Load analysis</a:t>
            </a:r>
            <a:endParaRPr lang="de-DE" altLang="it-IT" sz="4000" b="1" dirty="0">
              <a:latin typeface="Inter" panose="020B0604020202020204" charset="0"/>
              <a:ea typeface="Inter" panose="020B0604020202020204" charset="0"/>
            </a:endParaRPr>
          </a:p>
          <a:p>
            <a:pPr lvl="1"/>
            <a:r>
              <a:rPr lang="de-DE" altLang="it-IT" sz="4000" dirty="0">
                <a:latin typeface="Inter" panose="020B0604020202020204" charset="0"/>
                <a:ea typeface="Inter" panose="020B0604020202020204" charset="0"/>
              </a:rPr>
              <a:t>The </a:t>
            </a:r>
            <a:r>
              <a:rPr lang="de-DE" altLang="it-IT" sz="4000" dirty="0" err="1">
                <a:latin typeface="Inter" panose="020B0604020202020204" charset="0"/>
                <a:ea typeface="Inter" panose="020B0604020202020204" charset="0"/>
              </a:rPr>
              <a:t>maximum water storage capacity </a:t>
            </a:r>
            <a:r>
              <a:rPr lang="de-DE" altLang="it-IT" sz="4000" dirty="0">
                <a:latin typeface="Inter" panose="020B0604020202020204" charset="0"/>
                <a:ea typeface="Inter" panose="020B0604020202020204" charset="0"/>
              </a:rPr>
              <a:t>of the </a:t>
            </a:r>
            <a:r>
              <a:rPr lang="de-DE" altLang="it-IT" sz="4000" dirty="0" err="1">
                <a:latin typeface="Inter" panose="020B0604020202020204" charset="0"/>
                <a:ea typeface="Inter" panose="020B0604020202020204" charset="0"/>
              </a:rPr>
              <a:t>structure with </a:t>
            </a:r>
            <a:r>
              <a:rPr lang="de-DE" altLang="it-IT" sz="4000" dirty="0">
                <a:latin typeface="Inter" panose="020B0604020202020204" charset="0"/>
                <a:ea typeface="Inter" panose="020B0604020202020204" charset="0"/>
              </a:rPr>
              <a:t>all </a:t>
            </a:r>
            <a:r>
              <a:rPr lang="de-DE" altLang="it-IT" sz="4000" dirty="0" err="1">
                <a:latin typeface="Inter" panose="020B0604020202020204" charset="0"/>
                <a:ea typeface="Inter" panose="020B0604020202020204" charset="0"/>
              </a:rPr>
              <a:t>its layers must be calculated</a:t>
            </a:r>
            <a:r>
              <a:rPr lang="de-DE" altLang="it-IT" sz="4000" dirty="0">
                <a:latin typeface="Inter" panose="020B0604020202020204" charset="0"/>
                <a:ea typeface="Inter" panose="020B0604020202020204" charset="0"/>
              </a:rPr>
              <a:t>.</a:t>
            </a:r>
          </a:p>
          <a:p>
            <a:pPr marL="457200" lvl="1" indent="0">
              <a:buNone/>
            </a:pPr>
            <a:r>
              <a:rPr lang="de-DE" altLang="it-IT" sz="4000" dirty="0">
                <a:latin typeface="Inter" panose="020B0604020202020204" charset="0"/>
                <a:ea typeface="Inter" panose="020B0604020202020204" charset="0"/>
              </a:rPr>
              <a:t> </a:t>
            </a:r>
          </a:p>
          <a:p>
            <a:pPr>
              <a:buFont typeface="Wingdings" panose="05000000000000000000" pitchFamily="2" charset="2"/>
              <a:buChar char="q"/>
            </a:pPr>
            <a:r>
              <a:rPr lang="de-DE" altLang="it-IT" sz="4000" b="1" dirty="0" err="1">
                <a:latin typeface="Inter" panose="020B0604020202020204" charset="0"/>
                <a:ea typeface="Inter" panose="020B0604020202020204" charset="0"/>
              </a:rPr>
              <a:t>Wind suction capacity</a:t>
            </a:r>
            <a:endParaRPr lang="de-DE" altLang="it-IT" sz="4000" b="1" dirty="0">
              <a:latin typeface="Inter" panose="020B0604020202020204" charset="0"/>
              <a:ea typeface="Inter" panose="020B0604020202020204" charset="0"/>
            </a:endParaRPr>
          </a:p>
          <a:p>
            <a:pPr lvl="1"/>
            <a:r>
              <a:rPr lang="de-DE" altLang="it-IT" sz="4000" dirty="0" err="1">
                <a:latin typeface="Inter" panose="020B0604020202020204" charset="0"/>
                <a:ea typeface="Inter" panose="020B0604020202020204" charset="0"/>
              </a:rPr>
              <a:t>Calculations must be performed on the structure </a:t>
            </a:r>
            <a:r>
              <a:rPr lang="de-DE" altLang="it-IT" sz="4000" dirty="0">
                <a:latin typeface="Inter" panose="020B0604020202020204" charset="0"/>
                <a:ea typeface="Inter" panose="020B0604020202020204" charset="0"/>
              </a:rPr>
              <a:t>and all </a:t>
            </a:r>
            <a:r>
              <a:rPr lang="de-DE" altLang="it-IT" sz="4000" dirty="0" err="1">
                <a:latin typeface="Inter" panose="020B0604020202020204" charset="0"/>
                <a:ea typeface="Inter" panose="020B0604020202020204" charset="0"/>
              </a:rPr>
              <a:t>its layers </a:t>
            </a:r>
            <a:r>
              <a:rPr lang="de-DE" altLang="it-IT" sz="4000" dirty="0">
                <a:latin typeface="Inter" panose="020B0604020202020204" charset="0"/>
                <a:ea typeface="Inter" panose="020B0604020202020204" charset="0"/>
              </a:rPr>
              <a:t>in a dry </a:t>
            </a:r>
            <a:r>
              <a:rPr lang="de-DE" altLang="it-IT" sz="4000" dirty="0" err="1">
                <a:latin typeface="Inter" panose="020B0604020202020204" charset="0"/>
                <a:ea typeface="Inter" panose="020B0604020202020204" charset="0"/>
              </a:rPr>
              <a:t>condition. </a:t>
            </a:r>
          </a:p>
        </p:txBody>
      </p:sp>
      <p:pic>
        <p:nvPicPr>
          <p:cNvPr id="9220" name="Picture 4" descr="Dispositivi anticaduta per tetti: come scegliere impresa e progetto per  linea vita">
            <a:extLst>
              <a:ext uri="{FF2B5EF4-FFF2-40B4-BE49-F238E27FC236}">
                <a16:creationId xmlns:a16="http://schemas.microsoft.com/office/drawing/2014/main" id="{959317F1-BE50-3D98-C1C8-6FF5D4C449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77599" y="1743689"/>
            <a:ext cx="6998083" cy="851535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3A8AA32D-8215-6328-59F5-DDBEB07FA721}"/>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17-28</a:t>
            </a:r>
          </a:p>
        </p:txBody>
      </p:sp>
    </p:spTree>
    <p:extLst>
      <p:ext uri="{BB962C8B-B14F-4D97-AF65-F5344CB8AC3E}">
        <p14:creationId xmlns:p14="http://schemas.microsoft.com/office/powerpoint/2010/main" val="2544935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2"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342900"/>
            <a:ext cx="11353800" cy="674497"/>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3</a:t>
            </a:r>
            <a:r>
              <a:rPr lang="en-US" sz="1400" dirty="0">
                <a:solidFill>
                  <a:schemeClr val="bg1"/>
                </a:solidFill>
              </a:rPr>
              <a:t>: Roof assemblies &amp; structures</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27</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124200" y="342900"/>
            <a:ext cx="113538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Weight of a green roof</a:t>
            </a:r>
            <a:endParaRPr lang="it-IT" sz="4200" b="1" spc="19" dirty="0">
              <a:solidFill>
                <a:schemeClr val="bg1"/>
              </a:solidFill>
              <a:latin typeface="Inter" panose="020B0604020202020204" charset="0"/>
              <a:ea typeface="Inter" panose="020B0604020202020204" charset="0"/>
            </a:endParaRPr>
          </a:p>
        </p:txBody>
      </p:sp>
      <p:sp>
        <p:nvSpPr>
          <p:cNvPr id="8" name="Rectangle 3">
            <a:extLst>
              <a:ext uri="{FF2B5EF4-FFF2-40B4-BE49-F238E27FC236}">
                <a16:creationId xmlns:a16="http://schemas.microsoft.com/office/drawing/2014/main" id="{ECC1C1ED-D346-1731-44DC-15DFFAF7916B}"/>
              </a:ext>
            </a:extLst>
          </p:cNvPr>
          <p:cNvSpPr txBox="1">
            <a:spLocks noChangeArrowheads="1"/>
          </p:cNvSpPr>
          <p:nvPr/>
        </p:nvSpPr>
        <p:spPr>
          <a:xfrm>
            <a:off x="2514600" y="1562100"/>
            <a:ext cx="8210551"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lnSpc>
                <a:spcPct val="90000"/>
              </a:lnSpc>
              <a:buFont typeface="Wingdings" panose="05000000000000000000" pitchFamily="2" charset="2"/>
              <a:buChar char="q"/>
            </a:pPr>
            <a:r>
              <a:rPr lang="de-DE" altLang="it-IT" sz="4000" dirty="0">
                <a:latin typeface="Inter" panose="020B0604020202020204" charset="0"/>
                <a:ea typeface="Inter" panose="020B0604020202020204" charset="0"/>
              </a:rPr>
              <a:t>To be </a:t>
            </a:r>
            <a:r>
              <a:rPr lang="de-DE" altLang="it-IT" sz="4000" dirty="0" err="1">
                <a:latin typeface="Inter" panose="020B0604020202020204" charset="0"/>
                <a:ea typeface="Inter" panose="020B0604020202020204" charset="0"/>
              </a:rPr>
              <a:t>considered</a:t>
            </a:r>
            <a:r>
              <a:rPr lang="de-DE" altLang="it-IT" sz="4000" dirty="0">
                <a:latin typeface="Inter" panose="020B0604020202020204" charset="0"/>
                <a:ea typeface="Inter" panose="020B0604020202020204" charset="0"/>
              </a:rPr>
              <a:t>:</a:t>
            </a:r>
          </a:p>
          <a:p>
            <a:pPr algn="just">
              <a:lnSpc>
                <a:spcPct val="90000"/>
              </a:lnSpc>
            </a:pPr>
            <a:r>
              <a:rPr lang="de-DE" altLang="it-IT" sz="4000" dirty="0">
                <a:latin typeface="Inter" panose="020B0604020202020204" charset="0"/>
                <a:ea typeface="Inter" panose="020B0604020202020204" charset="0"/>
              </a:rPr>
              <a:t>Weight of </a:t>
            </a:r>
            <a:r>
              <a:rPr lang="de-DE" altLang="it-IT" sz="4000" dirty="0" err="1">
                <a:latin typeface="Inter" panose="020B0604020202020204" charset="0"/>
                <a:ea typeface="Inter" panose="020B0604020202020204" charset="0"/>
              </a:rPr>
              <a:t>the entire green roof </a:t>
            </a:r>
            <a:r>
              <a:rPr lang="de-DE" altLang="it-IT" sz="4000" dirty="0">
                <a:latin typeface="Inter" panose="020B0604020202020204" charset="0"/>
                <a:ea typeface="Inter" panose="020B0604020202020204" charset="0"/>
              </a:rPr>
              <a:t>(</a:t>
            </a:r>
            <a:r>
              <a:rPr lang="de-DE" altLang="it-IT" sz="4000" dirty="0" err="1">
                <a:latin typeface="Inter" panose="020B0604020202020204" charset="0"/>
                <a:ea typeface="Inter" panose="020B0604020202020204" charset="0"/>
              </a:rPr>
              <a:t>saturated </a:t>
            </a:r>
            <a:r>
              <a:rPr lang="de-DE" altLang="it-IT" sz="4000" dirty="0">
                <a:latin typeface="Inter" panose="020B0604020202020204" charset="0"/>
                <a:ea typeface="Inter" panose="020B0604020202020204" charset="0"/>
              </a:rPr>
              <a:t>with </a:t>
            </a:r>
            <a:r>
              <a:rPr lang="de-DE" altLang="it-IT" sz="4000" dirty="0" err="1">
                <a:latin typeface="Inter" panose="020B0604020202020204" charset="0"/>
                <a:ea typeface="Inter" panose="020B0604020202020204" charset="0"/>
              </a:rPr>
              <a:t>water</a:t>
            </a:r>
            <a:r>
              <a:rPr lang="de-DE" altLang="it-IT" sz="4000" dirty="0">
                <a:latin typeface="Inter" panose="020B0604020202020204" charset="0"/>
                <a:ea typeface="Inter" panose="020B0604020202020204" charset="0"/>
              </a:rPr>
              <a:t>)</a:t>
            </a:r>
          </a:p>
          <a:p>
            <a:pPr algn="just">
              <a:lnSpc>
                <a:spcPct val="90000"/>
              </a:lnSpc>
            </a:pPr>
            <a:r>
              <a:rPr lang="de-DE" altLang="it-IT" sz="4000" dirty="0" err="1">
                <a:latin typeface="Inter" panose="020B0604020202020204" charset="0"/>
                <a:ea typeface="Inter" panose="020B0604020202020204" charset="0"/>
              </a:rPr>
              <a:t>Snow load</a:t>
            </a:r>
            <a:endParaRPr lang="de-DE" altLang="it-IT" sz="4000" dirty="0">
              <a:latin typeface="Inter" panose="020B0604020202020204" charset="0"/>
              <a:ea typeface="Inter" panose="020B0604020202020204" charset="0"/>
            </a:endParaRPr>
          </a:p>
          <a:p>
            <a:pPr algn="just">
              <a:lnSpc>
                <a:spcPct val="90000"/>
              </a:lnSpc>
            </a:pPr>
            <a:r>
              <a:rPr lang="de-DE" altLang="it-IT" sz="4000" dirty="0" err="1">
                <a:latin typeface="Inter" panose="020B0604020202020204" charset="0"/>
                <a:ea typeface="Inter" panose="020B0604020202020204" charset="0"/>
              </a:rPr>
              <a:t>Wind suction capacity</a:t>
            </a:r>
            <a:endParaRPr lang="de-DE" altLang="it-IT" sz="4000" dirty="0">
              <a:latin typeface="Inter" panose="020B0604020202020204" charset="0"/>
              <a:ea typeface="Inter" panose="020B0604020202020204" charset="0"/>
            </a:endParaRPr>
          </a:p>
          <a:p>
            <a:pPr algn="just">
              <a:lnSpc>
                <a:spcPct val="90000"/>
              </a:lnSpc>
            </a:pPr>
            <a:r>
              <a:rPr lang="de-DE" altLang="it-IT" sz="4000" dirty="0" err="1">
                <a:latin typeface="Inter" panose="020B0604020202020204" charset="0"/>
                <a:ea typeface="Inter" panose="020B0604020202020204" charset="0"/>
              </a:rPr>
              <a:t>Load </a:t>
            </a:r>
            <a:r>
              <a:rPr lang="de-DE" altLang="it-IT" sz="4000" dirty="0">
                <a:latin typeface="Inter" panose="020B0604020202020204" charset="0"/>
                <a:ea typeface="Inter" panose="020B0604020202020204" charset="0"/>
              </a:rPr>
              <a:t>from </a:t>
            </a:r>
            <a:r>
              <a:rPr lang="de-DE" altLang="it-IT" sz="4000" dirty="0" err="1">
                <a:latin typeface="Inter" panose="020B0604020202020204" charset="0"/>
                <a:ea typeface="Inter" panose="020B0604020202020204" charset="0"/>
              </a:rPr>
              <a:t>use</a:t>
            </a:r>
            <a:endParaRPr lang="de-DE" altLang="it-IT" sz="4000" dirty="0">
              <a:latin typeface="Inter" panose="020B0604020202020204" charset="0"/>
              <a:ea typeface="Inter" panose="020B0604020202020204" charset="0"/>
            </a:endParaRPr>
          </a:p>
          <a:p>
            <a:pPr algn="just">
              <a:lnSpc>
                <a:spcPct val="90000"/>
              </a:lnSpc>
            </a:pPr>
            <a:endParaRPr lang="de-DE" altLang="it-IT" sz="4000" dirty="0">
              <a:latin typeface="Inter" panose="020B0604020202020204" charset="0"/>
              <a:ea typeface="Inter" panose="020B0604020202020204" charset="0"/>
            </a:endParaRPr>
          </a:p>
          <a:p>
            <a:pPr algn="just">
              <a:lnSpc>
                <a:spcPct val="90000"/>
              </a:lnSpc>
              <a:buFont typeface="Wingdings" panose="05000000000000000000" pitchFamily="2" charset="2"/>
              <a:buChar char="q"/>
            </a:pPr>
            <a:r>
              <a:rPr lang="de-DE" altLang="it-IT" sz="4000" dirty="0" err="1">
                <a:latin typeface="Inter" panose="020B0604020202020204" charset="0"/>
                <a:ea typeface="Inter" panose="020B0604020202020204" charset="0"/>
              </a:rPr>
              <a:t>Approximate rule</a:t>
            </a:r>
            <a:r>
              <a:rPr lang="de-DE" altLang="it-IT" sz="4000" dirty="0">
                <a:latin typeface="Inter" panose="020B0604020202020204" charset="0"/>
                <a:ea typeface="Inter" panose="020B0604020202020204" charset="0"/>
              </a:rPr>
              <a:t>: approx. </a:t>
            </a:r>
            <a:r>
              <a:rPr lang="de-DE" altLang="it-IT" sz="4000" b="1" dirty="0">
                <a:latin typeface="Inter Bold" panose="020B0604020202020204" charset="0"/>
                <a:ea typeface="Inter Bold" panose="020B0604020202020204" charset="0"/>
              </a:rPr>
              <a:t>15 kg / m² </a:t>
            </a:r>
            <a:r>
              <a:rPr lang="de-DE" altLang="it-IT" sz="4000" dirty="0">
                <a:latin typeface="Inter" panose="020B0604020202020204" charset="0"/>
                <a:ea typeface="Inter" panose="020B0604020202020204" charset="0"/>
              </a:rPr>
              <a:t>per cm </a:t>
            </a:r>
            <a:r>
              <a:rPr lang="de-DE" altLang="it-IT" sz="4000" dirty="0" err="1">
                <a:latin typeface="Inter" panose="020B0604020202020204" charset="0"/>
                <a:ea typeface="Inter" panose="020B0604020202020204" charset="0"/>
              </a:rPr>
              <a:t>construction layer</a:t>
            </a:r>
            <a:endParaRPr lang="de-AT" altLang="it-IT" sz="4000" dirty="0">
              <a:latin typeface="Inter" panose="020B0604020202020204" charset="0"/>
              <a:ea typeface="Inter" panose="020B0604020202020204" charset="0"/>
            </a:endParaRPr>
          </a:p>
        </p:txBody>
      </p:sp>
      <p:pic>
        <p:nvPicPr>
          <p:cNvPr id="11266" name="Picture 2" descr="Tetto Verde Nella Neve Invernale Che Cade Sul Fuoco Di Sant'Antonio  Immagine Stock - Immagine di verde, architettura: 239439225">
            <a:extLst>
              <a:ext uri="{FF2B5EF4-FFF2-40B4-BE49-F238E27FC236}">
                <a16:creationId xmlns:a16="http://schemas.microsoft.com/office/drawing/2014/main" id="{A8EF65A3-BDEB-18FD-5B1A-AF48BFB307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01400" y="1727859"/>
            <a:ext cx="7086600" cy="6212906"/>
          </a:xfrm>
          <a:prstGeom prst="rect">
            <a:avLst/>
          </a:prstGeom>
          <a:noFill/>
          <a:extLst>
            <a:ext uri="{909E8E84-426E-40DD-AFC4-6F175D3DCCD1}">
              <a14:hiddenFill xmlns:a14="http://schemas.microsoft.com/office/drawing/2010/main">
                <a:solidFill>
                  <a:srgbClr val="FFFFFF"/>
                </a:solidFill>
              </a14:hiddenFill>
            </a:ext>
          </a:extLst>
        </p:spPr>
      </p:pic>
      <p:sp>
        <p:nvSpPr>
          <p:cNvPr id="10" name="CasellaDiTesto 9">
            <a:extLst>
              <a:ext uri="{FF2B5EF4-FFF2-40B4-BE49-F238E27FC236}">
                <a16:creationId xmlns:a16="http://schemas.microsoft.com/office/drawing/2014/main" id="{CFFE8660-98BE-8E15-46C8-572D99727FDC}"/>
              </a:ext>
            </a:extLst>
          </p:cNvPr>
          <p:cNvSpPr txBox="1"/>
          <p:nvPr/>
        </p:nvSpPr>
        <p:spPr>
          <a:xfrm>
            <a:off x="2743200" y="8665443"/>
            <a:ext cx="14401800" cy="1323439"/>
          </a:xfrm>
          <a:prstGeom prst="rect">
            <a:avLst/>
          </a:prstGeom>
          <a:noFill/>
        </p:spPr>
        <p:txBody>
          <a:bodyPr wrap="square">
            <a:spAutoFit/>
          </a:bodyPr>
          <a:lstStyle/>
          <a:p>
            <a:pPr algn="ctr" eaLnBrk="1" hangingPunct="1"/>
            <a:r>
              <a:rPr lang="de-DE" altLang="it-IT" sz="4000" b="1" u="sng" dirty="0" err="1">
                <a:latin typeface="Inter Bold" panose="020B0604020202020204" charset="0"/>
                <a:ea typeface="Inter Bold" panose="020B0604020202020204" charset="0"/>
              </a:rPr>
              <a:t>Flat roofs must be made with </a:t>
            </a:r>
            <a:r>
              <a:rPr lang="de-DE" altLang="it-IT" sz="4000" b="1" u="sng" dirty="0">
                <a:latin typeface="Inter Bold" panose="020B0604020202020204" charset="0"/>
                <a:ea typeface="Inter Bold" panose="020B0604020202020204" charset="0"/>
              </a:rPr>
              <a:t>a </a:t>
            </a:r>
          </a:p>
          <a:p>
            <a:pPr algn="ctr" eaLnBrk="1" hangingPunct="1"/>
            <a:r>
              <a:rPr lang="de-DE" altLang="it-IT" sz="4000" b="1" u="sng" dirty="0" err="1">
                <a:latin typeface="Inter Bold" panose="020B0604020202020204" charset="0"/>
                <a:ea typeface="Inter Bold" panose="020B0604020202020204" charset="0"/>
              </a:rPr>
              <a:t>minimum slope of 1</a:t>
            </a:r>
            <a:r>
              <a:rPr lang="de-DE" altLang="it-IT" sz="4000" b="1" u="sng" dirty="0">
                <a:latin typeface="Inter Bold" panose="020B0604020202020204" charset="0"/>
                <a:ea typeface="Inter Bold" panose="020B0604020202020204" charset="0"/>
              </a:rPr>
              <a:t>.8 % !</a:t>
            </a:r>
          </a:p>
        </p:txBody>
      </p:sp>
      <p:sp>
        <p:nvSpPr>
          <p:cNvPr id="2" name="TextBox 7">
            <a:extLst>
              <a:ext uri="{FF2B5EF4-FFF2-40B4-BE49-F238E27FC236}">
                <a16:creationId xmlns:a16="http://schemas.microsoft.com/office/drawing/2014/main" id="{A2435056-2E60-0D71-7A6F-216C749A7856}"/>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17-28</a:t>
            </a:r>
          </a:p>
        </p:txBody>
      </p:sp>
    </p:spTree>
    <p:extLst>
      <p:ext uri="{BB962C8B-B14F-4D97-AF65-F5344CB8AC3E}">
        <p14:creationId xmlns:p14="http://schemas.microsoft.com/office/powerpoint/2010/main" val="1588851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it-IT"/>
          </a:p>
        </p:txBody>
      </p:sp>
      <p:sp>
        <p:nvSpPr>
          <p:cNvPr id="3" name="TextBox 8">
            <a:extLst>
              <a:ext uri="{FF2B5EF4-FFF2-40B4-BE49-F238E27FC236}">
                <a16:creationId xmlns:a16="http://schemas.microsoft.com/office/drawing/2014/main" id="{D32870CD-7B7B-402C-A64F-11106C8C3624}"/>
              </a:ext>
            </a:extLst>
          </p:cNvPr>
          <p:cNvSpPr txBox="1"/>
          <p:nvPr/>
        </p:nvSpPr>
        <p:spPr>
          <a:xfrm>
            <a:off x="990600" y="4838700"/>
            <a:ext cx="15773400" cy="2062296"/>
          </a:xfrm>
          <a:prstGeom prst="rect">
            <a:avLst/>
          </a:prstGeom>
        </p:spPr>
        <p:txBody>
          <a:bodyPr wrap="square" lIns="0" tIns="0" rIns="0" bIns="0" rtlCol="0" anchor="t">
            <a:spAutoFit/>
          </a:bodyPr>
          <a:lstStyle/>
          <a:p>
            <a:pPr marL="0" lvl="1">
              <a:lnSpc>
                <a:spcPts val="5980"/>
              </a:lnSpc>
              <a:spcBef>
                <a:spcPts val="4485"/>
              </a:spcBef>
            </a:pPr>
            <a:r>
              <a:rPr lang="en-US" sz="4600" spc="276" dirty="0">
                <a:solidFill>
                  <a:srgbClr val="FFFFFF"/>
                </a:solidFill>
                <a:latin typeface="Inter Bold"/>
              </a:rPr>
              <a:t>Learning Unit 4: </a:t>
            </a:r>
            <a:r>
              <a:rPr lang="en-US" sz="4800" dirty="0">
                <a:solidFill>
                  <a:schemeClr val="bg1"/>
                </a:solidFill>
              </a:rPr>
              <a:t>Ventilation and water drainage systems</a:t>
            </a:r>
          </a:p>
          <a:p>
            <a:pPr marL="0" lvl="1" indent="0" algn="l">
              <a:lnSpc>
                <a:spcPts val="5980"/>
              </a:lnSpc>
              <a:spcBef>
                <a:spcPts val="4485"/>
              </a:spcBef>
            </a:pPr>
            <a:r>
              <a:rPr lang="en-US" sz="4600" spc="276" dirty="0">
                <a:solidFill>
                  <a:srgbClr val="FFFFFF"/>
                </a:solidFill>
                <a:latin typeface="Inter Bold"/>
              </a:rPr>
              <a:t> </a:t>
            </a:r>
            <a:endParaRPr lang="en-US" sz="4600" u="none" spc="276" dirty="0">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6" name="TextBox 8">
            <a:extLst>
              <a:ext uri="{FF2B5EF4-FFF2-40B4-BE49-F238E27FC236}">
                <a16:creationId xmlns:a16="http://schemas.microsoft.com/office/drawing/2014/main" id="{38FF80D2-18CA-43B9-AB59-4D28568A4A3E}"/>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29</a:t>
            </a:r>
          </a:p>
        </p:txBody>
      </p:sp>
    </p:spTree>
    <p:extLst>
      <p:ext uri="{BB962C8B-B14F-4D97-AF65-F5344CB8AC3E}">
        <p14:creationId xmlns:p14="http://schemas.microsoft.com/office/powerpoint/2010/main" val="28432183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342900"/>
            <a:ext cx="11353800" cy="674497"/>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4</a:t>
            </a:r>
            <a:r>
              <a:rPr lang="en-US" sz="1400" dirty="0">
                <a:solidFill>
                  <a:schemeClr val="bg1"/>
                </a:solidFill>
              </a:rPr>
              <a:t>: Ventilation and water drainage </a:t>
            </a:r>
            <a:r>
              <a:rPr lang="en-US" sz="1400" spc="210" dirty="0">
                <a:solidFill>
                  <a:schemeClr val="bg1"/>
                </a:solidFill>
                <a:latin typeface="Inter"/>
              </a:rPr>
              <a:t>systems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30-43</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30</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124200" y="342900"/>
            <a:ext cx="113538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Important construction details</a:t>
            </a:r>
            <a:endParaRPr lang="it-IT" sz="4200" b="1" spc="19" dirty="0">
              <a:solidFill>
                <a:schemeClr val="bg1"/>
              </a:solidFill>
              <a:latin typeface="Inter" panose="020B0604020202020204" charset="0"/>
              <a:ea typeface="Inter" panose="020B0604020202020204" charset="0"/>
            </a:endParaRPr>
          </a:p>
        </p:txBody>
      </p:sp>
      <p:sp>
        <p:nvSpPr>
          <p:cNvPr id="2" name="Rectangle 8">
            <a:extLst>
              <a:ext uri="{FF2B5EF4-FFF2-40B4-BE49-F238E27FC236}">
                <a16:creationId xmlns:a16="http://schemas.microsoft.com/office/drawing/2014/main" id="{B07B3CC5-9DA6-1539-0C34-3D84D5481EEB}"/>
              </a:ext>
            </a:extLst>
          </p:cNvPr>
          <p:cNvSpPr txBox="1">
            <a:spLocks noChangeArrowheads="1"/>
          </p:cNvSpPr>
          <p:nvPr/>
        </p:nvSpPr>
        <p:spPr>
          <a:xfrm>
            <a:off x="2282786" y="1943100"/>
            <a:ext cx="9982364"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DE" altLang="it-IT" dirty="0" err="1">
                <a:latin typeface="Inter Bold" panose="020B0604020202020204" charset="0"/>
                <a:ea typeface="Inter Bold" panose="020B0604020202020204" charset="0"/>
              </a:rPr>
              <a:t>Drainag</a:t>
            </a:r>
            <a:r>
              <a:rPr lang="de-DE" altLang="it-IT" sz="3000" dirty="0">
                <a:latin typeface="Inter Bold" panose="020B0604020202020204" charset="0"/>
                <a:ea typeface="Inter Bold" panose="020B0604020202020204" charset="0"/>
              </a:rPr>
              <a:t>e</a:t>
            </a:r>
          </a:p>
          <a:p>
            <a:pPr lvl="1"/>
            <a:r>
              <a:rPr lang="de-DE" altLang="it-IT" sz="3000" dirty="0" err="1">
                <a:latin typeface="Inter" panose="020B0604020202020204" charset="0"/>
                <a:ea typeface="Inter" panose="020B0604020202020204" charset="0"/>
              </a:rPr>
              <a:t>basis </a:t>
            </a:r>
            <a:r>
              <a:rPr lang="de-DE" altLang="it-IT" sz="3000" dirty="0">
                <a:latin typeface="Inter" panose="020B0604020202020204" charset="0"/>
                <a:ea typeface="Inter" panose="020B0604020202020204" charset="0"/>
              </a:rPr>
              <a:t>for </a:t>
            </a:r>
            <a:r>
              <a:rPr lang="de-DE" altLang="it-IT" sz="3000" dirty="0" err="1">
                <a:latin typeface="Inter" panose="020B0604020202020204" charset="0"/>
                <a:ea typeface="Inter" panose="020B0604020202020204" charset="0"/>
              </a:rPr>
              <a:t>calculation</a:t>
            </a:r>
            <a:r>
              <a:rPr lang="de-DE" altLang="it-IT" sz="3000" dirty="0">
                <a:latin typeface="Inter" panose="020B0604020202020204" charset="0"/>
                <a:ea typeface="Inter" panose="020B0604020202020204" charset="0"/>
              </a:rPr>
              <a:t>: </a:t>
            </a:r>
            <a:r>
              <a:rPr lang="de-DE" altLang="it-IT" sz="3000" dirty="0" err="1">
                <a:latin typeface="Inter" panose="020B0604020202020204" charset="0"/>
                <a:ea typeface="Inter" panose="020B0604020202020204" charset="0"/>
              </a:rPr>
              <a:t>maximum rainwater supply </a:t>
            </a:r>
            <a:r>
              <a:rPr lang="de-DE" altLang="it-IT" sz="3000" dirty="0">
                <a:latin typeface="Inter" panose="020B0604020202020204" charset="0"/>
                <a:ea typeface="Inter" panose="020B0604020202020204" charset="0"/>
              </a:rPr>
              <a:t>of 300 l/ha</a:t>
            </a:r>
            <a:r>
              <a:rPr lang="de-DE" altLang="it-IT" sz="3000" dirty="0" err="1">
                <a:latin typeface="Inter" panose="020B0604020202020204" charset="0"/>
                <a:ea typeface="Inter" panose="020B0604020202020204" charset="0"/>
              </a:rPr>
              <a:t>.s.</a:t>
            </a:r>
          </a:p>
          <a:p>
            <a:pPr lvl="1"/>
            <a:r>
              <a:rPr lang="de-DE" altLang="it-IT" sz="3000" dirty="0" err="1">
                <a:latin typeface="Inter" panose="020B0604020202020204" charset="0"/>
                <a:ea typeface="Inter" panose="020B0604020202020204" charset="0"/>
              </a:rPr>
              <a:t>calculation </a:t>
            </a:r>
            <a:r>
              <a:rPr lang="de-DE" altLang="it-IT" sz="3000" dirty="0">
                <a:latin typeface="Inter" panose="020B0604020202020204" charset="0"/>
                <a:ea typeface="Inter" panose="020B0604020202020204" charset="0"/>
              </a:rPr>
              <a:t>: Q = q . j . F</a:t>
            </a:r>
          </a:p>
          <a:p>
            <a:pPr lvl="2"/>
            <a:r>
              <a:rPr lang="de-DE" altLang="it-IT" sz="3000" dirty="0">
                <a:latin typeface="Inter" panose="020B0604020202020204" charset="0"/>
                <a:ea typeface="Inter" panose="020B0604020202020204" charset="0"/>
              </a:rPr>
              <a:t>Q = </a:t>
            </a:r>
            <a:r>
              <a:rPr lang="de-DE" altLang="it-IT" sz="3000" dirty="0" err="1">
                <a:latin typeface="Inter" panose="020B0604020202020204" charset="0"/>
                <a:ea typeface="Inter" panose="020B0604020202020204" charset="0"/>
              </a:rPr>
              <a:t>quantity </a:t>
            </a:r>
            <a:r>
              <a:rPr lang="de-DE" altLang="it-IT" sz="3000" dirty="0">
                <a:latin typeface="Inter" panose="020B0604020202020204" charset="0"/>
                <a:ea typeface="Inter" panose="020B0604020202020204" charset="0"/>
              </a:rPr>
              <a:t>of </a:t>
            </a:r>
            <a:r>
              <a:rPr lang="de-DE" altLang="it-IT" sz="3000" dirty="0" err="1">
                <a:latin typeface="Inter" panose="020B0604020202020204" charset="0"/>
                <a:ea typeface="Inter" panose="020B0604020202020204" charset="0"/>
              </a:rPr>
              <a:t>water </a:t>
            </a:r>
            <a:r>
              <a:rPr lang="de-DE" altLang="it-IT" sz="3000" dirty="0">
                <a:latin typeface="Inter" panose="020B0604020202020204" charset="0"/>
                <a:ea typeface="Inter" panose="020B0604020202020204" charset="0"/>
              </a:rPr>
              <a:t>to be </a:t>
            </a:r>
            <a:r>
              <a:rPr lang="de-DE" altLang="it-IT" sz="3000" dirty="0" err="1">
                <a:latin typeface="Inter" panose="020B0604020202020204" charset="0"/>
                <a:ea typeface="Inter" panose="020B0604020202020204" charset="0"/>
              </a:rPr>
              <a:t>disposed of </a:t>
            </a:r>
            <a:r>
              <a:rPr lang="de-DE" altLang="it-IT" sz="3000" dirty="0">
                <a:latin typeface="Inter" panose="020B0604020202020204" charset="0"/>
                <a:ea typeface="Inter" panose="020B0604020202020204" charset="0"/>
              </a:rPr>
              <a:t>in </a:t>
            </a:r>
            <a:r>
              <a:rPr lang="de-DE" altLang="it-IT" sz="3000" dirty="0" err="1">
                <a:latin typeface="Inter" panose="020B0604020202020204" charset="0"/>
                <a:ea typeface="Inter" panose="020B0604020202020204" charset="0"/>
              </a:rPr>
              <a:t>litres</a:t>
            </a:r>
            <a:endParaRPr lang="de-DE" altLang="it-IT" sz="3000" dirty="0">
              <a:latin typeface="Inter" panose="020B0604020202020204" charset="0"/>
              <a:ea typeface="Inter" panose="020B0604020202020204" charset="0"/>
            </a:endParaRPr>
          </a:p>
          <a:p>
            <a:pPr lvl="2"/>
            <a:r>
              <a:rPr lang="de-DE" altLang="it-IT" sz="3000" dirty="0">
                <a:latin typeface="Inter" panose="020B0604020202020204" charset="0"/>
                <a:ea typeface="Inter" panose="020B0604020202020204" charset="0"/>
              </a:rPr>
              <a:t> q = </a:t>
            </a:r>
            <a:r>
              <a:rPr lang="de-DE" altLang="it-IT" sz="3000" dirty="0" err="1">
                <a:latin typeface="Inter" panose="020B0604020202020204" charset="0"/>
                <a:ea typeface="Inter" panose="020B0604020202020204" charset="0"/>
              </a:rPr>
              <a:t>calculation </a:t>
            </a:r>
            <a:r>
              <a:rPr lang="de-DE" altLang="it-IT" sz="3000" dirty="0">
                <a:latin typeface="Inter" panose="020B0604020202020204" charset="0"/>
                <a:ea typeface="Inter" panose="020B0604020202020204" charset="0"/>
              </a:rPr>
              <a:t>of </a:t>
            </a:r>
            <a:r>
              <a:rPr lang="de-DE" altLang="it-IT" sz="3000" dirty="0" err="1">
                <a:latin typeface="Inter" panose="020B0604020202020204" charset="0"/>
                <a:ea typeface="Inter" panose="020B0604020202020204" charset="0"/>
              </a:rPr>
              <a:t>rainwater supply </a:t>
            </a:r>
            <a:r>
              <a:rPr lang="de-DE" altLang="it-IT" sz="3000" dirty="0">
                <a:latin typeface="Inter" panose="020B0604020202020204" charset="0"/>
                <a:ea typeface="Inter" panose="020B0604020202020204" charset="0"/>
              </a:rPr>
              <a:t>(</a:t>
            </a:r>
            <a:r>
              <a:rPr lang="de-DE" altLang="it-IT" sz="3000" dirty="0" err="1">
                <a:latin typeface="Inter" panose="020B0604020202020204" charset="0"/>
                <a:ea typeface="Inter" panose="020B0604020202020204" charset="0"/>
              </a:rPr>
              <a:t>see </a:t>
            </a:r>
            <a:r>
              <a:rPr lang="de-DE" altLang="it-IT" sz="3000" dirty="0">
                <a:latin typeface="Inter" panose="020B0604020202020204" charset="0"/>
                <a:ea typeface="Inter" panose="020B0604020202020204" charset="0"/>
              </a:rPr>
              <a:t>above)</a:t>
            </a:r>
          </a:p>
          <a:p>
            <a:pPr lvl="2"/>
            <a:r>
              <a:rPr lang="de-DE" altLang="it-IT" sz="3000" dirty="0">
                <a:latin typeface="Inter" panose="020B0604020202020204" charset="0"/>
                <a:ea typeface="Inter" panose="020B0604020202020204" charset="0"/>
              </a:rPr>
              <a:t>  j = </a:t>
            </a:r>
            <a:r>
              <a:rPr lang="de-DE" altLang="it-IT" sz="3000" dirty="0" err="1">
                <a:latin typeface="Inter" panose="020B0604020202020204" charset="0"/>
                <a:ea typeface="Inter" panose="020B0604020202020204" charset="0"/>
              </a:rPr>
              <a:t>runoff coefficient</a:t>
            </a:r>
            <a:endParaRPr lang="de-DE" altLang="it-IT" sz="3000" dirty="0">
              <a:latin typeface="Inter" panose="020B0604020202020204" charset="0"/>
              <a:ea typeface="Inter" panose="020B0604020202020204" charset="0"/>
            </a:endParaRPr>
          </a:p>
          <a:p>
            <a:pPr lvl="2"/>
            <a:r>
              <a:rPr lang="de-DE" altLang="it-IT" sz="3000" dirty="0">
                <a:latin typeface="Inter" panose="020B0604020202020204" charset="0"/>
                <a:ea typeface="Inter" panose="020B0604020202020204" charset="0"/>
              </a:rPr>
              <a:t>  F = </a:t>
            </a:r>
            <a:r>
              <a:rPr lang="de-DE" altLang="it-IT" sz="3000" dirty="0" err="1">
                <a:latin typeface="Inter" panose="020B0604020202020204" charset="0"/>
                <a:ea typeface="Inter" panose="020B0604020202020204" charset="0"/>
              </a:rPr>
              <a:t>greened roof surface</a:t>
            </a:r>
            <a:endParaRPr lang="de-DE" altLang="it-IT" sz="3000" dirty="0">
              <a:latin typeface="Inter" panose="020B0604020202020204" charset="0"/>
              <a:ea typeface="Inter" panose="020B0604020202020204" charset="0"/>
            </a:endParaRPr>
          </a:p>
          <a:p>
            <a:pPr lvl="1"/>
            <a:r>
              <a:rPr lang="de-DE" altLang="it-IT" sz="3000" dirty="0">
                <a:latin typeface="Inter" panose="020B0604020202020204" charset="0"/>
                <a:ea typeface="Inter" panose="020B0604020202020204" charset="0"/>
              </a:rPr>
              <a:t>  j for </a:t>
            </a:r>
            <a:r>
              <a:rPr lang="de-DE" altLang="it-IT" sz="3000" dirty="0" err="1">
                <a:latin typeface="Inter" panose="020B0604020202020204" charset="0"/>
                <a:ea typeface="Inter" panose="020B0604020202020204" charset="0"/>
              </a:rPr>
              <a:t>intensive greening= </a:t>
            </a:r>
            <a:r>
              <a:rPr lang="de-DE" altLang="it-IT" sz="3000" dirty="0">
                <a:latin typeface="Inter" panose="020B0604020202020204" charset="0"/>
                <a:ea typeface="Inter" panose="020B0604020202020204" charset="0"/>
              </a:rPr>
              <a:t>0.2</a:t>
            </a:r>
          </a:p>
          <a:p>
            <a:pPr lvl="1"/>
            <a:r>
              <a:rPr lang="de-DE" altLang="it-IT" sz="3000" dirty="0">
                <a:latin typeface="Inter" panose="020B0604020202020204" charset="0"/>
                <a:ea typeface="Inter" panose="020B0604020202020204" charset="0"/>
              </a:rPr>
              <a:t>  j for 8 cm </a:t>
            </a:r>
            <a:r>
              <a:rPr lang="de-DE" altLang="it-IT" sz="3000" dirty="0" err="1">
                <a:latin typeface="Inter" panose="020B0604020202020204" charset="0"/>
                <a:ea typeface="Inter" panose="020B0604020202020204" charset="0"/>
              </a:rPr>
              <a:t>extensive greening </a:t>
            </a:r>
            <a:r>
              <a:rPr lang="de-DE" altLang="it-IT" sz="3000" dirty="0">
                <a:latin typeface="Inter" panose="020B0604020202020204" charset="0"/>
                <a:ea typeface="Inter" panose="020B0604020202020204" charset="0"/>
              </a:rPr>
              <a:t>= 0.3</a:t>
            </a:r>
          </a:p>
          <a:p>
            <a:pPr lvl="1"/>
            <a:r>
              <a:rPr lang="de-DE" altLang="it-IT" sz="3000" dirty="0">
                <a:latin typeface="Inter" panose="020B0604020202020204" charset="0"/>
                <a:ea typeface="Inter" panose="020B0604020202020204" charset="0"/>
              </a:rPr>
              <a:t>  j for </a:t>
            </a:r>
            <a:r>
              <a:rPr lang="de-DE" altLang="it-IT" sz="3000" dirty="0" err="1">
                <a:latin typeface="Inter" panose="020B0604020202020204" charset="0"/>
                <a:ea typeface="Inter" panose="020B0604020202020204" charset="0"/>
              </a:rPr>
              <a:t>extensive greening </a:t>
            </a:r>
            <a:r>
              <a:rPr lang="de-DE" altLang="it-IT" sz="3000" dirty="0">
                <a:latin typeface="Inter" panose="020B0604020202020204" charset="0"/>
                <a:ea typeface="Inter" panose="020B0604020202020204" charset="0"/>
              </a:rPr>
              <a:t>under 8 cm = 0.5</a:t>
            </a:r>
          </a:p>
        </p:txBody>
      </p:sp>
      <p:pic>
        <p:nvPicPr>
          <p:cNvPr id="12294" name="Picture 6" descr="Protezione e Drenaggio di Tetti Piani">
            <a:extLst>
              <a:ext uri="{FF2B5EF4-FFF2-40B4-BE49-F238E27FC236}">
                <a16:creationId xmlns:a16="http://schemas.microsoft.com/office/drawing/2014/main" id="{C24C6FE1-7883-B694-B009-B012AAB5F6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32823" y="2308082"/>
            <a:ext cx="5755177" cy="4816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677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additive="base">
                                        <p:cTn id="55" dur="500" fill="hold"/>
                                        <p:tgtEl>
                                          <p:spTgt spid="2">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2">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2">
                                            <p:txEl>
                                              <p:pRg st="9" end="9"/>
                                            </p:txEl>
                                          </p:spTgt>
                                        </p:tgtEl>
                                        <p:attrNameLst>
                                          <p:attrName>style.visibility</p:attrName>
                                        </p:attrNameLst>
                                      </p:cBhvr>
                                      <p:to>
                                        <p:strVal val="visible"/>
                                      </p:to>
                                    </p:set>
                                    <p:anim calcmode="lin" valueType="num">
                                      <p:cBhvr additive="base">
                                        <p:cTn id="61" dur="500" fill="hold"/>
                                        <p:tgtEl>
                                          <p:spTgt spid="2">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2">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bldLvl="3"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5"/>
            <a:ext cx="11353800" cy="876450"/>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4</a:t>
            </a:r>
            <a:r>
              <a:rPr lang="en-US" sz="1400" dirty="0">
                <a:solidFill>
                  <a:schemeClr val="bg1"/>
                </a:solidFill>
              </a:rPr>
              <a:t>: Ventilation and water drainage </a:t>
            </a:r>
            <a:r>
              <a:rPr lang="en-US" sz="1400" spc="210" dirty="0">
                <a:solidFill>
                  <a:schemeClr val="bg1"/>
                </a:solidFill>
                <a:latin typeface="Inter"/>
              </a:rPr>
              <a:t>systems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34</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491255"/>
            <a:ext cx="120396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Functional layers</a:t>
            </a:r>
            <a:endParaRPr lang="it-IT" sz="4200" b="1" spc="19" dirty="0">
              <a:solidFill>
                <a:schemeClr val="bg1"/>
              </a:solidFill>
              <a:latin typeface="Inter" panose="020B0604020202020204" charset="0"/>
              <a:ea typeface="Inter" panose="020B0604020202020204" charset="0"/>
            </a:endParaRPr>
          </a:p>
        </p:txBody>
      </p:sp>
      <p:pic>
        <p:nvPicPr>
          <p:cNvPr id="9" name="Picture 8">
            <a:extLst>
              <a:ext uri="{FF2B5EF4-FFF2-40B4-BE49-F238E27FC236}">
                <a16:creationId xmlns:a16="http://schemas.microsoft.com/office/drawing/2014/main" id="{09F02921-54C8-CE92-F410-B79D382399E0}"/>
              </a:ext>
            </a:extLst>
          </p:cNvPr>
          <p:cNvPicPr>
            <a:picLocks noChangeArrowheads="1"/>
          </p:cNvPicPr>
          <p:nvPr/>
        </p:nvPicPr>
        <p:blipFill>
          <a:blip r:embed="rId3"/>
          <a:srcRect l="2620" t="1920" r="2110" b="2090"/>
          <a:stretch>
            <a:fillRect/>
          </a:stretch>
        </p:blipFill>
        <p:spPr>
          <a:xfrm>
            <a:off x="11963400" y="1866900"/>
            <a:ext cx="6248400" cy="7693808"/>
          </a:xfrm>
          <a:prstGeom prst="rect">
            <a:avLst/>
          </a:prstGeom>
          <a:effectLst>
            <a:outerShdw dist="107763" dir="2700000" algn="ctr" rotWithShape="0">
              <a:schemeClr val="bg2"/>
            </a:outerShdw>
          </a:effectLst>
        </p:spPr>
      </p:pic>
      <p:sp>
        <p:nvSpPr>
          <p:cNvPr id="10" name="Rectangle 6">
            <a:extLst>
              <a:ext uri="{FF2B5EF4-FFF2-40B4-BE49-F238E27FC236}">
                <a16:creationId xmlns:a16="http://schemas.microsoft.com/office/drawing/2014/main" id="{D117F168-7ABB-9BA4-C929-A145E9A30657}"/>
              </a:ext>
            </a:extLst>
          </p:cNvPr>
          <p:cNvSpPr txBox="1">
            <a:spLocks noChangeArrowheads="1"/>
          </p:cNvSpPr>
          <p:nvPr/>
        </p:nvSpPr>
        <p:spPr>
          <a:xfrm>
            <a:off x="3099178" y="1714500"/>
            <a:ext cx="7568822" cy="4348162"/>
          </a:xfrm>
          <a:prstGeom prst="rect">
            <a:avLst/>
          </a:prstGeom>
          <a:noFill/>
        </p:spPr>
        <p:txBody>
          <a:bodyPr lIns="92075" tIns="46038" rIns="92075" bIns="46038"/>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de-DE" altLang="it-IT" sz="2200" dirty="0"/>
          </a:p>
          <a:p>
            <a:endParaRPr lang="de-DE" altLang="it-IT" sz="2200" dirty="0"/>
          </a:p>
          <a:p>
            <a:endParaRPr lang="de-DE" altLang="it-IT" sz="2200" dirty="0"/>
          </a:p>
          <a:p>
            <a:pPr algn="just">
              <a:buFont typeface="Wingdings" panose="05000000000000000000" pitchFamily="2" charset="2"/>
              <a:buChar char="q"/>
            </a:pPr>
            <a:r>
              <a:rPr lang="de-DE" altLang="it-IT" sz="4000" dirty="0" err="1">
                <a:latin typeface="Inter" panose="020B0604020202020204" charset="0"/>
                <a:ea typeface="Inter" panose="020B0604020202020204" charset="0"/>
              </a:rPr>
              <a:t>Greening</a:t>
            </a:r>
            <a:endParaRPr lang="de-DE" altLang="it-IT" sz="4000" dirty="0">
              <a:latin typeface="Inter" panose="020B0604020202020204" charset="0"/>
              <a:ea typeface="Inter" panose="020B0604020202020204" charset="0"/>
            </a:endParaRPr>
          </a:p>
          <a:p>
            <a:pPr algn="just">
              <a:buFont typeface="Wingdings" panose="05000000000000000000" pitchFamily="2" charset="2"/>
              <a:buChar char="q"/>
            </a:pPr>
            <a:r>
              <a:rPr lang="de-DE" altLang="it-IT" sz="4000" dirty="0" err="1">
                <a:latin typeface="Inter" panose="020B0604020202020204" charset="0"/>
                <a:ea typeface="Inter" panose="020B0604020202020204" charset="0"/>
              </a:rPr>
              <a:t>Vegetation substrate</a:t>
            </a:r>
            <a:endParaRPr lang="de-DE" altLang="it-IT" sz="4000" dirty="0">
              <a:latin typeface="Inter" panose="020B0604020202020204" charset="0"/>
              <a:ea typeface="Inter" panose="020B0604020202020204" charset="0"/>
            </a:endParaRPr>
          </a:p>
          <a:p>
            <a:pPr algn="just">
              <a:buFont typeface="Wingdings" panose="05000000000000000000" pitchFamily="2" charset="2"/>
              <a:buChar char="q"/>
            </a:pPr>
            <a:r>
              <a:rPr lang="de-DE" altLang="it-IT" sz="4000" dirty="0" err="1">
                <a:latin typeface="Inter" panose="020B0604020202020204" charset="0"/>
                <a:ea typeface="Inter" panose="020B0604020202020204" charset="0"/>
              </a:rPr>
              <a:t>Filter layer</a:t>
            </a:r>
            <a:endParaRPr lang="de-DE" altLang="it-IT" sz="4000" dirty="0">
              <a:latin typeface="Inter" panose="020B0604020202020204" charset="0"/>
              <a:ea typeface="Inter" panose="020B0604020202020204" charset="0"/>
            </a:endParaRPr>
          </a:p>
          <a:p>
            <a:pPr algn="just">
              <a:buFont typeface="Wingdings" panose="05000000000000000000" pitchFamily="2" charset="2"/>
              <a:buChar char="q"/>
            </a:pPr>
            <a:r>
              <a:rPr lang="de-DE" altLang="it-IT" sz="4000" dirty="0" err="1">
                <a:latin typeface="Inter" panose="020B0604020202020204" charset="0"/>
                <a:ea typeface="Inter" panose="020B0604020202020204" charset="0"/>
              </a:rPr>
              <a:t>Water storage element</a:t>
            </a:r>
            <a:endParaRPr lang="de-DE" altLang="it-IT" sz="4000" dirty="0">
              <a:latin typeface="Inter" panose="020B0604020202020204" charset="0"/>
              <a:ea typeface="Inter" panose="020B0604020202020204" charset="0"/>
            </a:endParaRPr>
          </a:p>
          <a:p>
            <a:pPr algn="just">
              <a:buFont typeface="Wingdings" panose="05000000000000000000" pitchFamily="2" charset="2"/>
              <a:buChar char="q"/>
            </a:pPr>
            <a:r>
              <a:rPr lang="de-DE" altLang="it-IT" sz="4000" dirty="0" err="1">
                <a:latin typeface="Inter" panose="020B0604020202020204" charset="0"/>
                <a:ea typeface="Inter" panose="020B0604020202020204" charset="0"/>
              </a:rPr>
              <a:t>Protection layer</a:t>
            </a:r>
            <a:endParaRPr lang="de-DE" altLang="it-IT" sz="4000" dirty="0">
              <a:latin typeface="Inter" panose="020B0604020202020204" charset="0"/>
              <a:ea typeface="Inter" panose="020B0604020202020204" charset="0"/>
            </a:endParaRPr>
          </a:p>
          <a:p>
            <a:pPr algn="just">
              <a:buFont typeface="Wingdings" panose="05000000000000000000" pitchFamily="2" charset="2"/>
              <a:buChar char="q"/>
            </a:pPr>
            <a:r>
              <a:rPr lang="de-DE" altLang="it-IT" sz="4000" dirty="0">
                <a:latin typeface="Inter" panose="020B0604020202020204" charset="0"/>
                <a:ea typeface="Inter" panose="020B0604020202020204" charset="0"/>
              </a:rPr>
              <a:t>(</a:t>
            </a:r>
            <a:r>
              <a:rPr lang="de-DE" altLang="it-IT" sz="4000" dirty="0" err="1">
                <a:latin typeface="Inter" panose="020B0604020202020204" charset="0"/>
                <a:ea typeface="Inter" panose="020B0604020202020204" charset="0"/>
              </a:rPr>
              <a:t>separation </a:t>
            </a:r>
            <a:r>
              <a:rPr lang="de-DE" altLang="it-IT" sz="4000" dirty="0">
                <a:latin typeface="Inter" panose="020B0604020202020204" charset="0"/>
                <a:ea typeface="Inter" panose="020B0604020202020204" charset="0"/>
              </a:rPr>
              <a:t>and </a:t>
            </a:r>
            <a:r>
              <a:rPr lang="de-DE" altLang="it-IT" sz="4000" dirty="0" err="1">
                <a:latin typeface="Inter" panose="020B0604020202020204" charset="0"/>
                <a:ea typeface="Inter" panose="020B0604020202020204" charset="0"/>
              </a:rPr>
              <a:t>anti-friction coating</a:t>
            </a:r>
            <a:r>
              <a:rPr lang="de-DE" altLang="it-IT" sz="4000" dirty="0">
                <a:latin typeface="Inter" panose="020B0604020202020204" charset="0"/>
                <a:ea typeface="Inter" panose="020B0604020202020204" charset="0"/>
              </a:rPr>
              <a:t>)</a:t>
            </a:r>
          </a:p>
        </p:txBody>
      </p:sp>
      <p:sp>
        <p:nvSpPr>
          <p:cNvPr id="2" name="TextBox 7">
            <a:extLst>
              <a:ext uri="{FF2B5EF4-FFF2-40B4-BE49-F238E27FC236}">
                <a16:creationId xmlns:a16="http://schemas.microsoft.com/office/drawing/2014/main" id="{2B5D1B0E-82F6-8FE4-4523-C2A03BF0EF57}"/>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30-43</a:t>
            </a:r>
          </a:p>
        </p:txBody>
      </p:sp>
    </p:spTree>
    <p:extLst>
      <p:ext uri="{BB962C8B-B14F-4D97-AF65-F5344CB8AC3E}">
        <p14:creationId xmlns:p14="http://schemas.microsoft.com/office/powerpoint/2010/main" val="30901843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4</a:t>
            </a:r>
            <a:r>
              <a:rPr lang="en-US" sz="1400" dirty="0">
                <a:solidFill>
                  <a:schemeClr val="bg1"/>
                </a:solidFill>
              </a:rPr>
              <a:t>: Ventilation and water drainage </a:t>
            </a:r>
            <a:r>
              <a:rPr lang="en-US" sz="1400" spc="210" dirty="0">
                <a:solidFill>
                  <a:schemeClr val="bg1"/>
                </a:solidFill>
                <a:latin typeface="Inter"/>
              </a:rPr>
              <a:t>systems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35</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342900"/>
            <a:ext cx="12039600" cy="1317822"/>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Example 1 of construction of the </a:t>
            </a:r>
          </a:p>
          <a:p>
            <a:pPr marL="12217">
              <a:spcBef>
                <a:spcPts val="96"/>
              </a:spcBef>
            </a:pPr>
            <a:r>
              <a:rPr lang="it-IT" sz="4200" b="1" dirty="0">
                <a:solidFill>
                  <a:schemeClr val="bg1"/>
                </a:solidFill>
                <a:latin typeface="Inter" panose="020B0604020202020204" charset="0"/>
                <a:ea typeface="Inter" panose="020B0604020202020204" charset="0"/>
              </a:rPr>
              <a:t>extensive layer</a:t>
            </a:r>
            <a:endParaRPr lang="it-IT" sz="4200" b="1" spc="19" dirty="0">
              <a:solidFill>
                <a:schemeClr val="bg1"/>
              </a:solidFill>
              <a:latin typeface="Inter" panose="020B0604020202020204" charset="0"/>
              <a:ea typeface="Inter" panose="020B0604020202020204" charset="0"/>
            </a:endParaRPr>
          </a:p>
        </p:txBody>
      </p:sp>
      <p:pic>
        <p:nvPicPr>
          <p:cNvPr id="2" name="Picture 3" descr="C:\ablage\powerp\details\BA0701.TIF">
            <a:extLst>
              <a:ext uri="{FF2B5EF4-FFF2-40B4-BE49-F238E27FC236}">
                <a16:creationId xmlns:a16="http://schemas.microsoft.com/office/drawing/2014/main" id="{6591036A-4F86-62F2-EEB7-62D107DA6C91}"/>
              </a:ext>
            </a:extLst>
          </p:cNvPr>
          <p:cNvPicPr>
            <a:picLocks noChangeAspect="1" noChangeArrowheads="1"/>
          </p:cNvPicPr>
          <p:nvPr/>
        </p:nvPicPr>
        <p:blipFill>
          <a:blip r:embed="rId3"/>
          <a:srcRect/>
          <a:stretch>
            <a:fillRect/>
          </a:stretch>
        </p:blipFill>
        <p:spPr>
          <a:xfrm>
            <a:off x="10419857" y="1768278"/>
            <a:ext cx="7809099" cy="8175821"/>
          </a:xfrm>
          <a:prstGeom prst="rect">
            <a:avLst/>
          </a:prstGeom>
          <a:effectLst>
            <a:outerShdw dist="107763" dir="2700000" algn="ctr" rotWithShape="0">
              <a:schemeClr val="bg2"/>
            </a:outerShdw>
          </a:effectLst>
        </p:spPr>
      </p:pic>
      <p:sp>
        <p:nvSpPr>
          <p:cNvPr id="11" name="Rectangle 2">
            <a:extLst>
              <a:ext uri="{FF2B5EF4-FFF2-40B4-BE49-F238E27FC236}">
                <a16:creationId xmlns:a16="http://schemas.microsoft.com/office/drawing/2014/main" id="{1C083521-7A32-DEA1-1852-FAC58224E5CA}"/>
              </a:ext>
            </a:extLst>
          </p:cNvPr>
          <p:cNvSpPr>
            <a:spLocks noChangeArrowheads="1"/>
          </p:cNvSpPr>
          <p:nvPr/>
        </p:nvSpPr>
        <p:spPr bwMode="auto">
          <a:xfrm>
            <a:off x="2715336" y="2705100"/>
            <a:ext cx="725755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spcBef>
                <a:spcPct val="20000"/>
              </a:spcBef>
              <a:buClr>
                <a:schemeClr val="folHlink"/>
              </a:buClr>
              <a:buFont typeface="Wingdings" panose="05000000000000000000" pitchFamily="2" charset="2"/>
              <a:buChar char="n"/>
            </a:pPr>
            <a:endParaRPr lang="de-DE" altLang="it-IT" sz="2200" b="1" dirty="0"/>
          </a:p>
          <a:p>
            <a:pPr eaLnBrk="1" hangingPunct="1">
              <a:spcBef>
                <a:spcPct val="20000"/>
              </a:spcBef>
              <a:buFont typeface="Wingdings" panose="05000000000000000000" pitchFamily="2" charset="2"/>
              <a:buChar char="q"/>
            </a:pPr>
            <a:r>
              <a:rPr lang="de-DE" altLang="it-IT" sz="4000" dirty="0" err="1">
                <a:latin typeface="Inter" panose="020B0604020202020204" charset="0"/>
                <a:ea typeface="Inter" panose="020B0604020202020204" charset="0"/>
              </a:rPr>
              <a:t>Draining mat</a:t>
            </a:r>
            <a:endParaRPr lang="de-DE" altLang="it-IT" sz="4000" dirty="0">
              <a:latin typeface="Inter" panose="020B0604020202020204" charset="0"/>
              <a:ea typeface="Inter" panose="020B0604020202020204" charset="0"/>
            </a:endParaRPr>
          </a:p>
          <a:p>
            <a:pPr eaLnBrk="1" hangingPunct="1">
              <a:spcBef>
                <a:spcPct val="20000"/>
              </a:spcBef>
              <a:buFont typeface="Wingdings" panose="05000000000000000000" pitchFamily="2" charset="2"/>
              <a:buChar char="q"/>
            </a:pPr>
            <a:endParaRPr lang="de-DE" altLang="it-IT" sz="4000" dirty="0">
              <a:latin typeface="Inter" panose="020B0604020202020204" charset="0"/>
              <a:ea typeface="Inter" panose="020B0604020202020204" charset="0"/>
            </a:endParaRPr>
          </a:p>
          <a:p>
            <a:pPr eaLnBrk="1" hangingPunct="1">
              <a:spcBef>
                <a:spcPct val="20000"/>
              </a:spcBef>
              <a:buFont typeface="Wingdings" panose="05000000000000000000" pitchFamily="2" charset="2"/>
              <a:buChar char="q"/>
            </a:pPr>
            <a:r>
              <a:rPr lang="de-DE" altLang="it-IT" sz="4000" dirty="0" err="1">
                <a:latin typeface="Inter" panose="020B0604020202020204" charset="0"/>
                <a:ea typeface="Inter" panose="020B0604020202020204" charset="0"/>
              </a:rPr>
              <a:t>Protection</a:t>
            </a:r>
            <a:r>
              <a:rPr lang="de-DE" altLang="it-IT" sz="4000" dirty="0">
                <a:latin typeface="Inter" panose="020B0604020202020204" charset="0"/>
                <a:ea typeface="Inter" panose="020B0604020202020204" charset="0"/>
              </a:rPr>
              <a:t>, </a:t>
            </a:r>
            <a:r>
              <a:rPr lang="de-DE" altLang="it-IT" sz="4000" dirty="0" err="1">
                <a:latin typeface="Inter" panose="020B0604020202020204" charset="0"/>
                <a:ea typeface="Inter" panose="020B0604020202020204" charset="0"/>
              </a:rPr>
              <a:t>drainage </a:t>
            </a:r>
            <a:r>
              <a:rPr lang="de-DE" altLang="it-IT" sz="4000" dirty="0">
                <a:latin typeface="Inter" panose="020B0604020202020204" charset="0"/>
                <a:ea typeface="Inter" panose="020B0604020202020204" charset="0"/>
              </a:rPr>
              <a:t>and </a:t>
            </a:r>
            <a:r>
              <a:rPr lang="de-DE" altLang="it-IT" sz="4000" dirty="0" err="1">
                <a:latin typeface="Inter" panose="020B0604020202020204" charset="0"/>
                <a:ea typeface="Inter" panose="020B0604020202020204" charset="0"/>
              </a:rPr>
              <a:t>filtration layer</a:t>
            </a:r>
            <a:endParaRPr lang="de-DE" altLang="it-IT" sz="4000" dirty="0">
              <a:latin typeface="Inter" panose="020B0604020202020204" charset="0"/>
              <a:ea typeface="Inter" panose="020B0604020202020204" charset="0"/>
            </a:endParaRPr>
          </a:p>
          <a:p>
            <a:pPr eaLnBrk="1" hangingPunct="1">
              <a:spcBef>
                <a:spcPct val="20000"/>
              </a:spcBef>
              <a:buFont typeface="Wingdings" panose="05000000000000000000" pitchFamily="2" charset="2"/>
              <a:buChar char="q"/>
            </a:pPr>
            <a:endParaRPr lang="de-DE" altLang="it-IT" sz="4000" dirty="0">
              <a:latin typeface="Inter" panose="020B0604020202020204" charset="0"/>
              <a:ea typeface="Inter" panose="020B0604020202020204" charset="0"/>
            </a:endParaRPr>
          </a:p>
          <a:p>
            <a:pPr marL="0" indent="0" eaLnBrk="1" hangingPunct="1">
              <a:spcBef>
                <a:spcPct val="20000"/>
              </a:spcBef>
            </a:pPr>
            <a:r>
              <a:rPr lang="de-DE" altLang="it-IT" sz="4000" dirty="0" err="1">
                <a:latin typeface="Inter" panose="020B0604020202020204" charset="0"/>
                <a:ea typeface="Inter" panose="020B0604020202020204" charset="0"/>
              </a:rPr>
              <a:t>Suitable</a:t>
            </a:r>
            <a:r>
              <a:rPr lang="de-DE" altLang="it-IT" sz="4000" dirty="0">
                <a:latin typeface="Inter" panose="020B0604020202020204" charset="0"/>
                <a:ea typeface="Inter" panose="020B0604020202020204" charset="0"/>
              </a:rPr>
              <a:t> </a:t>
            </a:r>
            <a:r>
              <a:rPr lang="de-DE" altLang="it-IT" sz="4000" dirty="0" err="1">
                <a:latin typeface="Inter" panose="020B0604020202020204" charset="0"/>
                <a:ea typeface="Inter" panose="020B0604020202020204" charset="0"/>
              </a:rPr>
              <a:t>for</a:t>
            </a:r>
            <a:r>
              <a:rPr lang="de-DE" altLang="it-IT" sz="4000" dirty="0">
                <a:latin typeface="Inter" panose="020B0604020202020204" charset="0"/>
                <a:ea typeface="Inter" panose="020B0604020202020204" charset="0"/>
              </a:rPr>
              <a:t> </a:t>
            </a:r>
            <a:r>
              <a:rPr lang="de-DE" altLang="it-IT" sz="4000" dirty="0" err="1">
                <a:latin typeface="Inter" panose="020B0604020202020204" charset="0"/>
                <a:ea typeface="Inter" panose="020B0604020202020204" charset="0"/>
              </a:rPr>
              <a:t>inverted</a:t>
            </a:r>
            <a:r>
              <a:rPr lang="de-DE" altLang="it-IT" sz="4000" dirty="0">
                <a:latin typeface="Inter" panose="020B0604020202020204" charset="0"/>
                <a:ea typeface="Inter" panose="020B0604020202020204" charset="0"/>
              </a:rPr>
              <a:t> </a:t>
            </a:r>
            <a:r>
              <a:rPr lang="de-DE" altLang="it-IT" sz="4000" dirty="0" err="1">
                <a:latin typeface="Inter" panose="020B0604020202020204" charset="0"/>
                <a:ea typeface="Inter" panose="020B0604020202020204" charset="0"/>
              </a:rPr>
              <a:t>roofs</a:t>
            </a:r>
            <a:endParaRPr lang="de-DE" altLang="it-IT" sz="4000" dirty="0">
              <a:latin typeface="Inter" panose="020B0604020202020204" charset="0"/>
              <a:ea typeface="Inter" panose="020B0604020202020204" charset="0"/>
            </a:endParaRPr>
          </a:p>
        </p:txBody>
      </p:sp>
      <p:sp>
        <p:nvSpPr>
          <p:cNvPr id="8" name="TextBox 7">
            <a:extLst>
              <a:ext uri="{FF2B5EF4-FFF2-40B4-BE49-F238E27FC236}">
                <a16:creationId xmlns:a16="http://schemas.microsoft.com/office/drawing/2014/main" id="{BF4424D5-A144-F215-CCC0-3DA781941F0C}"/>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30-43</a:t>
            </a:r>
          </a:p>
        </p:txBody>
      </p:sp>
    </p:spTree>
    <p:extLst>
      <p:ext uri="{BB962C8B-B14F-4D97-AF65-F5344CB8AC3E}">
        <p14:creationId xmlns:p14="http://schemas.microsoft.com/office/powerpoint/2010/main" val="12416544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4</a:t>
            </a:r>
            <a:r>
              <a:rPr lang="en-US" sz="1400" dirty="0">
                <a:solidFill>
                  <a:schemeClr val="bg1"/>
                </a:solidFill>
              </a:rPr>
              <a:t>: Ventilation and water drainage </a:t>
            </a:r>
            <a:r>
              <a:rPr lang="en-US" sz="1400" spc="210" dirty="0">
                <a:solidFill>
                  <a:schemeClr val="bg1"/>
                </a:solidFill>
                <a:latin typeface="Inter"/>
              </a:rPr>
              <a:t>systems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36</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342900"/>
            <a:ext cx="12039600" cy="1317822"/>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Example 2 of construction of the </a:t>
            </a:r>
          </a:p>
          <a:p>
            <a:pPr marL="12217">
              <a:spcBef>
                <a:spcPts val="96"/>
              </a:spcBef>
            </a:pPr>
            <a:r>
              <a:rPr lang="it-IT" sz="4200" b="1" dirty="0">
                <a:solidFill>
                  <a:schemeClr val="bg1"/>
                </a:solidFill>
                <a:latin typeface="Inter" panose="020B0604020202020204" charset="0"/>
                <a:ea typeface="Inter" panose="020B0604020202020204" charset="0"/>
              </a:rPr>
              <a:t>extensive layer</a:t>
            </a:r>
            <a:endParaRPr lang="it-IT" sz="4200" b="1" spc="19" dirty="0">
              <a:solidFill>
                <a:schemeClr val="bg1"/>
              </a:solidFill>
              <a:latin typeface="Inter" panose="020B0604020202020204" charset="0"/>
              <a:ea typeface="Inter" panose="020B0604020202020204" charset="0"/>
            </a:endParaRPr>
          </a:p>
        </p:txBody>
      </p:sp>
      <p:sp>
        <p:nvSpPr>
          <p:cNvPr id="11" name="Rectangle 2">
            <a:extLst>
              <a:ext uri="{FF2B5EF4-FFF2-40B4-BE49-F238E27FC236}">
                <a16:creationId xmlns:a16="http://schemas.microsoft.com/office/drawing/2014/main" id="{1C083521-7A32-DEA1-1852-FAC58224E5CA}"/>
              </a:ext>
            </a:extLst>
          </p:cNvPr>
          <p:cNvSpPr>
            <a:spLocks noChangeArrowheads="1"/>
          </p:cNvSpPr>
          <p:nvPr/>
        </p:nvSpPr>
        <p:spPr bwMode="auto">
          <a:xfrm>
            <a:off x="2282786" y="2247900"/>
            <a:ext cx="7952664"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spcBef>
                <a:spcPct val="20000"/>
              </a:spcBef>
              <a:buClr>
                <a:schemeClr val="folHlink"/>
              </a:buClr>
              <a:buFont typeface="Wingdings" panose="05000000000000000000" pitchFamily="2" charset="2"/>
              <a:buChar char="n"/>
            </a:pPr>
            <a:endParaRPr lang="de-DE" altLang="it-IT" sz="2200" b="1" dirty="0"/>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Accumulation and drainage components</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For example in HD-PE plastic material</a:t>
            </a:r>
          </a:p>
          <a:p>
            <a:pPr marL="0" indent="0" eaLnBrk="1" hangingPunct="1">
              <a:spcBef>
                <a:spcPct val="20000"/>
              </a:spcBef>
            </a:pPr>
            <a:r>
              <a:rPr lang="it-IT" altLang="it-IT" sz="4000" dirty="0">
                <a:latin typeface="Inter" panose="020B0604020202020204" charset="0"/>
                <a:ea typeface="Inter" panose="020B0604020202020204" charset="0"/>
              </a:rPr>
              <a:t>Suitable for inverted roofs</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Continuous laying under slabs and green surfaces is possible</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Additional water storage element </a:t>
            </a:r>
          </a:p>
        </p:txBody>
      </p:sp>
      <p:pic>
        <p:nvPicPr>
          <p:cNvPr id="8" name="Picture 7" descr="C:\ablage\powerp\details\BA0702.TIF">
            <a:extLst>
              <a:ext uri="{FF2B5EF4-FFF2-40B4-BE49-F238E27FC236}">
                <a16:creationId xmlns:a16="http://schemas.microsoft.com/office/drawing/2014/main" id="{80C3DAEC-4CD1-2E34-36B2-557D9536D7C0}"/>
              </a:ext>
            </a:extLst>
          </p:cNvPr>
          <p:cNvPicPr>
            <a:picLocks noChangeAspect="1" noChangeArrowheads="1"/>
          </p:cNvPicPr>
          <p:nvPr/>
        </p:nvPicPr>
        <p:blipFill>
          <a:blip r:embed="rId3"/>
          <a:srcRect r="179" b="175"/>
          <a:stretch>
            <a:fillRect/>
          </a:stretch>
        </p:blipFill>
        <p:spPr bwMode="auto">
          <a:xfrm>
            <a:off x="10515600" y="1790624"/>
            <a:ext cx="7663824" cy="8177852"/>
          </a:xfrm>
          <a:prstGeom prst="rect">
            <a:avLst/>
          </a:prstGeom>
          <a:noFill/>
          <a:effectLst>
            <a:outerShdw dist="107763" dir="2700000" algn="ctr" rotWithShape="0">
              <a:srgbClr val="808080"/>
            </a:outerShdw>
          </a:effectLst>
        </p:spPr>
      </p:pic>
      <p:sp>
        <p:nvSpPr>
          <p:cNvPr id="2" name="TextBox 7">
            <a:extLst>
              <a:ext uri="{FF2B5EF4-FFF2-40B4-BE49-F238E27FC236}">
                <a16:creationId xmlns:a16="http://schemas.microsoft.com/office/drawing/2014/main" id="{8B80288D-77E2-389C-A382-F0D728A1E917}"/>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30-43</a:t>
            </a:r>
          </a:p>
        </p:txBody>
      </p:sp>
    </p:spTree>
    <p:extLst>
      <p:ext uri="{BB962C8B-B14F-4D97-AF65-F5344CB8AC3E}">
        <p14:creationId xmlns:p14="http://schemas.microsoft.com/office/powerpoint/2010/main" val="3854269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573500" y="8572500"/>
            <a:ext cx="1714500" cy="1714500"/>
            <a:chOff x="0" y="0"/>
            <a:chExt cx="1913890" cy="1913890"/>
          </a:xfrm>
        </p:grpSpPr>
        <p:sp>
          <p:nvSpPr>
            <p:cNvPr id="3" name="Freeform 3"/>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5" name="TextBox 5"/>
          <p:cNvSpPr txBox="1"/>
          <p:nvPr/>
        </p:nvSpPr>
        <p:spPr>
          <a:xfrm>
            <a:off x="16922553" y="9278011"/>
            <a:ext cx="958543" cy="304800"/>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03</a:t>
            </a:r>
          </a:p>
        </p:txBody>
      </p:sp>
      <p:sp>
        <p:nvSpPr>
          <p:cNvPr id="68" name="object 23">
            <a:extLst>
              <a:ext uri="{FF2B5EF4-FFF2-40B4-BE49-F238E27FC236}">
                <a16:creationId xmlns:a16="http://schemas.microsoft.com/office/drawing/2014/main" id="{DD63664D-6C46-38A3-3D25-1C138417CAD1}"/>
              </a:ext>
            </a:extLst>
          </p:cNvPr>
          <p:cNvSpPr txBox="1"/>
          <p:nvPr/>
        </p:nvSpPr>
        <p:spPr>
          <a:xfrm>
            <a:off x="13868400" y="3779351"/>
            <a:ext cx="3657600" cy="1781834"/>
          </a:xfrm>
          <a:prstGeom prst="rect">
            <a:avLst/>
          </a:prstGeom>
        </p:spPr>
        <p:txBody>
          <a:bodyPr vert="horz" wrap="square" lIns="0" tIns="12700" rIns="0" bIns="0" rtlCol="0">
            <a:spAutoFit/>
          </a:bodyPr>
          <a:lstStyle/>
          <a:p>
            <a:pPr marL="12700" marR="5080">
              <a:lnSpc>
                <a:spcPct val="111100"/>
              </a:lnSpc>
              <a:spcBef>
                <a:spcPts val="100"/>
              </a:spcBef>
            </a:pPr>
            <a:r>
              <a:rPr sz="1500" spc="-35" dirty="0">
                <a:solidFill>
                  <a:srgbClr val="231F20"/>
                </a:solidFill>
                <a:latin typeface="Inter" panose="020B0604020202020204" charset="0"/>
                <a:ea typeface="Inter" panose="020B0604020202020204" charset="0"/>
                <a:cs typeface="Tahoma"/>
              </a:rPr>
              <a:t>Green </a:t>
            </a:r>
            <a:r>
              <a:rPr sz="1500" spc="-65" dirty="0">
                <a:solidFill>
                  <a:srgbClr val="231F20"/>
                </a:solidFill>
                <a:latin typeface="Inter" panose="020B0604020202020204" charset="0"/>
                <a:ea typeface="Inter" panose="020B0604020202020204" charset="0"/>
                <a:cs typeface="Tahoma"/>
              </a:rPr>
              <a:t>roofs </a:t>
            </a:r>
            <a:r>
              <a:rPr sz="1500" spc="-25" dirty="0">
                <a:solidFill>
                  <a:srgbClr val="231F20"/>
                </a:solidFill>
                <a:latin typeface="Inter" panose="020B0604020202020204" charset="0"/>
                <a:ea typeface="Inter" panose="020B0604020202020204" charset="0"/>
                <a:cs typeface="Tahoma"/>
              </a:rPr>
              <a:t>reduce reflected </a:t>
            </a:r>
            <a:r>
              <a:rPr sz="1500" spc="-35" dirty="0">
                <a:solidFill>
                  <a:srgbClr val="231F20"/>
                </a:solidFill>
                <a:latin typeface="Inter" panose="020B0604020202020204" charset="0"/>
                <a:ea typeface="Inter" panose="020B0604020202020204" charset="0"/>
                <a:cs typeface="Tahoma"/>
              </a:rPr>
              <a:t>noise </a:t>
            </a:r>
            <a:r>
              <a:rPr sz="1500" spc="35" dirty="0">
                <a:solidFill>
                  <a:srgbClr val="231F20"/>
                </a:solidFill>
                <a:latin typeface="Inter" panose="020B0604020202020204" charset="0"/>
                <a:ea typeface="Inter" panose="020B0604020202020204" charset="0"/>
                <a:cs typeface="Tahoma"/>
              </a:rPr>
              <a:t>by up </a:t>
            </a:r>
            <a:r>
              <a:rPr sz="1500" spc="-10" dirty="0">
                <a:solidFill>
                  <a:srgbClr val="231F20"/>
                </a:solidFill>
                <a:latin typeface="Inter" panose="020B0604020202020204" charset="0"/>
                <a:ea typeface="Inter" panose="020B0604020202020204" charset="0"/>
                <a:cs typeface="Tahoma"/>
              </a:rPr>
              <a:t>to </a:t>
            </a:r>
            <a:r>
              <a:rPr sz="1500" spc="35" dirty="0">
                <a:solidFill>
                  <a:srgbClr val="231F20"/>
                </a:solidFill>
                <a:latin typeface="Inter" panose="020B0604020202020204" charset="0"/>
                <a:ea typeface="Inter" panose="020B0604020202020204" charset="0"/>
                <a:cs typeface="Tahoma"/>
              </a:rPr>
              <a:t>3 </a:t>
            </a:r>
            <a:r>
              <a:rPr sz="1500" spc="-15" dirty="0">
                <a:solidFill>
                  <a:srgbClr val="231F20"/>
                </a:solidFill>
                <a:latin typeface="Inter" panose="020B0604020202020204" charset="0"/>
                <a:ea typeface="Inter" panose="020B0604020202020204" charset="0"/>
                <a:cs typeface="Tahoma"/>
              </a:rPr>
              <a:t>dB and </a:t>
            </a:r>
            <a:r>
              <a:rPr sz="1500" spc="10" dirty="0">
                <a:solidFill>
                  <a:srgbClr val="231F20"/>
                </a:solidFill>
                <a:latin typeface="Inter" panose="020B0604020202020204" charset="0"/>
                <a:ea typeface="Inter" panose="020B0604020202020204" charset="0"/>
                <a:cs typeface="Tahoma"/>
              </a:rPr>
              <a:t>improve </a:t>
            </a:r>
            <a:r>
              <a:rPr sz="1500" spc="-10" dirty="0">
                <a:solidFill>
                  <a:srgbClr val="231F20"/>
                </a:solidFill>
                <a:latin typeface="Inter" panose="020B0604020202020204" charset="0"/>
                <a:ea typeface="Inter" panose="020B0604020202020204" charset="0"/>
                <a:cs typeface="Tahoma"/>
              </a:rPr>
              <a:t>sound </a:t>
            </a:r>
            <a:r>
              <a:rPr sz="1500" spc="5" dirty="0">
                <a:solidFill>
                  <a:srgbClr val="231F20"/>
                </a:solidFill>
                <a:latin typeface="Inter" panose="020B0604020202020204" charset="0"/>
                <a:ea typeface="Inter" panose="020B0604020202020204" charset="0"/>
                <a:cs typeface="Tahoma"/>
              </a:rPr>
              <a:t>insulation </a:t>
            </a:r>
            <a:r>
              <a:rPr sz="1500" spc="35" dirty="0">
                <a:solidFill>
                  <a:srgbClr val="231F20"/>
                </a:solidFill>
                <a:latin typeface="Inter" panose="020B0604020202020204" charset="0"/>
                <a:ea typeface="Inter" panose="020B0604020202020204" charset="0"/>
                <a:cs typeface="Tahoma"/>
              </a:rPr>
              <a:t>by </a:t>
            </a:r>
            <a:r>
              <a:rPr sz="1500" spc="-10" dirty="0">
                <a:solidFill>
                  <a:srgbClr val="231F20"/>
                </a:solidFill>
                <a:latin typeface="Inter" panose="020B0604020202020204" charset="0"/>
                <a:ea typeface="Inter" panose="020B0604020202020204" charset="0"/>
                <a:cs typeface="Tahoma"/>
              </a:rPr>
              <a:t>up to </a:t>
            </a:r>
            <a:r>
              <a:rPr sz="1500" spc="35" dirty="0">
                <a:solidFill>
                  <a:srgbClr val="231F20"/>
                </a:solidFill>
                <a:latin typeface="Inter" panose="020B0604020202020204" charset="0"/>
                <a:ea typeface="Inter" panose="020B0604020202020204" charset="0"/>
                <a:cs typeface="Tahoma"/>
              </a:rPr>
              <a:t>8 </a:t>
            </a:r>
            <a:r>
              <a:rPr sz="1500" spc="-20" dirty="0">
                <a:solidFill>
                  <a:srgbClr val="231F20"/>
                </a:solidFill>
                <a:latin typeface="Inter" panose="020B0604020202020204" charset="0"/>
                <a:ea typeface="Inter" panose="020B0604020202020204" charset="0"/>
                <a:cs typeface="Tahoma"/>
              </a:rPr>
              <a:t>dB. </a:t>
            </a:r>
            <a:r>
              <a:rPr sz="1500" spc="-5" dirty="0">
                <a:solidFill>
                  <a:srgbClr val="231F20"/>
                </a:solidFill>
                <a:latin typeface="Inter" panose="020B0604020202020204" charset="0"/>
                <a:ea typeface="Inter" panose="020B0604020202020204" charset="0"/>
                <a:cs typeface="Tahoma"/>
              </a:rPr>
              <a:t>These </a:t>
            </a:r>
            <a:r>
              <a:rPr sz="1500" spc="-10" dirty="0">
                <a:solidFill>
                  <a:srgbClr val="231F20"/>
                </a:solidFill>
                <a:latin typeface="Inter" panose="020B0604020202020204" charset="0"/>
                <a:ea typeface="Inter" panose="020B0604020202020204" charset="0"/>
                <a:cs typeface="Tahoma"/>
              </a:rPr>
              <a:t>advantages </a:t>
            </a:r>
            <a:r>
              <a:rPr sz="1500" dirty="0">
                <a:solidFill>
                  <a:srgbClr val="231F20"/>
                </a:solidFill>
                <a:latin typeface="Inter" panose="020B0604020202020204" charset="0"/>
                <a:ea typeface="Inter" panose="020B0604020202020204" charset="0"/>
                <a:cs typeface="Tahoma"/>
              </a:rPr>
              <a:t>are </a:t>
            </a:r>
            <a:r>
              <a:rPr sz="1500" spc="-5" dirty="0">
                <a:solidFill>
                  <a:srgbClr val="231F20"/>
                </a:solidFill>
                <a:latin typeface="Inter" panose="020B0604020202020204" charset="0"/>
                <a:ea typeface="Inter" panose="020B0604020202020204" charset="0"/>
                <a:cs typeface="Tahoma"/>
              </a:rPr>
              <a:t>particularly </a:t>
            </a:r>
            <a:r>
              <a:rPr sz="1500" spc="-10" dirty="0">
                <a:solidFill>
                  <a:srgbClr val="231F20"/>
                </a:solidFill>
                <a:latin typeface="Inter" panose="020B0604020202020204" charset="0"/>
                <a:ea typeface="Inter" panose="020B0604020202020204" charset="0"/>
                <a:cs typeface="Tahoma"/>
              </a:rPr>
              <a:t>useful </a:t>
            </a:r>
            <a:r>
              <a:rPr sz="1500" spc="10" dirty="0">
                <a:solidFill>
                  <a:srgbClr val="231F20"/>
                </a:solidFill>
                <a:latin typeface="Inter" panose="020B0604020202020204" charset="0"/>
                <a:ea typeface="Inter" panose="020B0604020202020204" charset="0"/>
                <a:cs typeface="Tahoma"/>
              </a:rPr>
              <a:t>for </a:t>
            </a:r>
            <a:r>
              <a:rPr sz="1500" dirty="0">
                <a:solidFill>
                  <a:srgbClr val="231F20"/>
                </a:solidFill>
                <a:latin typeface="Inter" panose="020B0604020202020204" charset="0"/>
                <a:ea typeface="Inter" panose="020B0604020202020204" charset="0"/>
                <a:cs typeface="Tahoma"/>
              </a:rPr>
              <a:t>buildings </a:t>
            </a:r>
            <a:r>
              <a:rPr sz="1500" spc="-20" dirty="0">
                <a:solidFill>
                  <a:srgbClr val="231F20"/>
                </a:solidFill>
                <a:latin typeface="Inter" panose="020B0604020202020204" charset="0"/>
                <a:ea typeface="Inter" panose="020B0604020202020204" charset="0"/>
                <a:cs typeface="Tahoma"/>
              </a:rPr>
              <a:t>located e.g. </a:t>
            </a:r>
            <a:r>
              <a:rPr sz="1500" spc="-25" dirty="0">
                <a:solidFill>
                  <a:srgbClr val="231F20"/>
                </a:solidFill>
                <a:latin typeface="Inter" panose="020B0604020202020204" charset="0"/>
                <a:ea typeface="Inter" panose="020B0604020202020204" charset="0"/>
                <a:cs typeface="Tahoma"/>
              </a:rPr>
              <a:t>under </a:t>
            </a:r>
            <a:r>
              <a:rPr sz="1500" spc="-10" dirty="0">
                <a:solidFill>
                  <a:srgbClr val="231F20"/>
                </a:solidFill>
                <a:latin typeface="Inter" panose="020B0604020202020204" charset="0"/>
                <a:ea typeface="Inter" panose="020B0604020202020204" charset="0"/>
                <a:cs typeface="Tahoma"/>
              </a:rPr>
              <a:t>an </a:t>
            </a:r>
            <a:r>
              <a:rPr sz="1500" spc="5" dirty="0">
                <a:solidFill>
                  <a:srgbClr val="231F20"/>
                </a:solidFill>
                <a:latin typeface="Inter" panose="020B0604020202020204" charset="0"/>
                <a:ea typeface="Inter" panose="020B0604020202020204" charset="0"/>
                <a:cs typeface="Tahoma"/>
              </a:rPr>
              <a:t>air corridor</a:t>
            </a:r>
            <a:endParaRPr sz="1500" dirty="0">
              <a:latin typeface="Inter" panose="020B0604020202020204" charset="0"/>
              <a:ea typeface="Inter" panose="020B0604020202020204" charset="0"/>
              <a:cs typeface="Tahoma"/>
            </a:endParaRPr>
          </a:p>
          <a:p>
            <a:pPr marL="12700" marR="48260">
              <a:lnSpc>
                <a:spcPct val="111100"/>
              </a:lnSpc>
            </a:pPr>
            <a:r>
              <a:rPr sz="1500" spc="20" dirty="0">
                <a:solidFill>
                  <a:srgbClr val="231F20"/>
                </a:solidFill>
                <a:latin typeface="Inter" panose="020B0604020202020204" charset="0"/>
                <a:ea typeface="Inter" panose="020B0604020202020204" charset="0"/>
                <a:cs typeface="Tahoma"/>
              </a:rPr>
              <a:t>or </a:t>
            </a:r>
            <a:r>
              <a:rPr sz="1500" dirty="0">
                <a:solidFill>
                  <a:srgbClr val="231F20"/>
                </a:solidFill>
                <a:latin typeface="Inter" panose="020B0604020202020204" charset="0"/>
                <a:ea typeface="Inter" panose="020B0604020202020204" charset="0"/>
                <a:cs typeface="Tahoma"/>
              </a:rPr>
              <a:t>hosting </a:t>
            </a:r>
            <a:r>
              <a:rPr sz="1500" spc="10" dirty="0">
                <a:solidFill>
                  <a:srgbClr val="231F20"/>
                </a:solidFill>
                <a:latin typeface="Inter" panose="020B0604020202020204" charset="0"/>
                <a:ea typeface="Inter" panose="020B0604020202020204" charset="0"/>
                <a:cs typeface="Tahoma"/>
              </a:rPr>
              <a:t>premises </a:t>
            </a:r>
            <a:r>
              <a:rPr sz="1500" dirty="0">
                <a:solidFill>
                  <a:srgbClr val="231F20"/>
                </a:solidFill>
                <a:latin typeface="Inter" panose="020B0604020202020204" charset="0"/>
                <a:ea typeface="Inter" panose="020B0604020202020204" charset="0"/>
                <a:cs typeface="Tahoma"/>
              </a:rPr>
              <a:t>with </a:t>
            </a:r>
            <a:r>
              <a:rPr sz="1500" spc="-15" dirty="0">
                <a:solidFill>
                  <a:srgbClr val="231F20"/>
                </a:solidFill>
                <a:latin typeface="Inter" panose="020B0604020202020204" charset="0"/>
                <a:ea typeface="Inter" panose="020B0604020202020204" charset="0"/>
                <a:cs typeface="Tahoma"/>
              </a:rPr>
              <a:t>high </a:t>
            </a:r>
            <a:r>
              <a:rPr sz="1500" spc="-5" dirty="0">
                <a:solidFill>
                  <a:srgbClr val="231F20"/>
                </a:solidFill>
                <a:latin typeface="Inter" panose="020B0604020202020204" charset="0"/>
                <a:ea typeface="Inter" panose="020B0604020202020204" charset="0"/>
                <a:cs typeface="Tahoma"/>
              </a:rPr>
              <a:t>noise </a:t>
            </a:r>
            <a:r>
              <a:rPr sz="1500" spc="-15" dirty="0">
                <a:solidFill>
                  <a:srgbClr val="231F20"/>
                </a:solidFill>
                <a:latin typeface="Inter" panose="020B0604020202020204" charset="0"/>
                <a:ea typeface="Inter" panose="020B0604020202020204" charset="0"/>
                <a:cs typeface="Tahoma"/>
              </a:rPr>
              <a:t>sources </a:t>
            </a:r>
            <a:r>
              <a:rPr sz="1500" spc="-10" dirty="0">
                <a:solidFill>
                  <a:srgbClr val="231F20"/>
                </a:solidFill>
                <a:latin typeface="Inter" panose="020B0604020202020204" charset="0"/>
                <a:ea typeface="Inter" panose="020B0604020202020204" charset="0"/>
                <a:cs typeface="Tahoma"/>
              </a:rPr>
              <a:t>(</a:t>
            </a:r>
            <a:r>
              <a:rPr sz="1500" spc="-20" dirty="0">
                <a:solidFill>
                  <a:srgbClr val="231F20"/>
                </a:solidFill>
                <a:latin typeface="Inter" panose="020B0604020202020204" charset="0"/>
                <a:ea typeface="Inter" panose="020B0604020202020204" charset="0"/>
                <a:cs typeface="Tahoma"/>
              </a:rPr>
              <a:t>e.g. discos).</a:t>
            </a:r>
            <a:endParaRPr sz="1500" dirty="0">
              <a:latin typeface="Inter" panose="020B0604020202020204" charset="0"/>
              <a:ea typeface="Inter" panose="020B0604020202020204" charset="0"/>
              <a:cs typeface="Tahoma"/>
            </a:endParaRPr>
          </a:p>
        </p:txBody>
      </p:sp>
      <p:sp>
        <p:nvSpPr>
          <p:cNvPr id="69" name="object 20">
            <a:extLst>
              <a:ext uri="{FF2B5EF4-FFF2-40B4-BE49-F238E27FC236}">
                <a16:creationId xmlns:a16="http://schemas.microsoft.com/office/drawing/2014/main" id="{83BEBEFE-25AF-0936-30E1-D3C8B007B606}"/>
              </a:ext>
            </a:extLst>
          </p:cNvPr>
          <p:cNvSpPr txBox="1"/>
          <p:nvPr/>
        </p:nvSpPr>
        <p:spPr>
          <a:xfrm>
            <a:off x="8991600" y="3782679"/>
            <a:ext cx="4252561" cy="1787541"/>
          </a:xfrm>
          <a:prstGeom prst="rect">
            <a:avLst/>
          </a:prstGeom>
        </p:spPr>
        <p:txBody>
          <a:bodyPr vert="horz" wrap="square" lIns="0" tIns="12700" rIns="0" bIns="0" rtlCol="0">
            <a:spAutoFit/>
          </a:bodyPr>
          <a:lstStyle/>
          <a:p>
            <a:pPr marL="12700" marR="52705">
              <a:lnSpc>
                <a:spcPct val="111100"/>
              </a:lnSpc>
              <a:spcBef>
                <a:spcPts val="100"/>
              </a:spcBef>
            </a:pPr>
            <a:r>
              <a:rPr sz="1500" spc="-10" dirty="0">
                <a:solidFill>
                  <a:srgbClr val="231F20"/>
                </a:solidFill>
                <a:latin typeface="Inter" panose="020B0604020202020204" charset="0"/>
                <a:ea typeface="Inter" panose="020B0604020202020204" charset="0"/>
                <a:cs typeface="Tahoma"/>
              </a:rPr>
              <a:t>A </a:t>
            </a:r>
            <a:r>
              <a:rPr sz="1500" spc="-20" dirty="0">
                <a:solidFill>
                  <a:srgbClr val="231F20"/>
                </a:solidFill>
                <a:latin typeface="Inter" panose="020B0604020202020204" charset="0"/>
                <a:ea typeface="Inter" panose="020B0604020202020204" charset="0"/>
                <a:cs typeface="Tahoma"/>
              </a:rPr>
              <a:t>green </a:t>
            </a:r>
            <a:r>
              <a:rPr sz="1500" spc="-40" dirty="0">
                <a:solidFill>
                  <a:srgbClr val="231F20"/>
                </a:solidFill>
                <a:latin typeface="Inter" panose="020B0604020202020204" charset="0"/>
                <a:ea typeface="Inter" panose="020B0604020202020204" charset="0"/>
                <a:cs typeface="Tahoma"/>
              </a:rPr>
              <a:t>roof </a:t>
            </a:r>
            <a:r>
              <a:rPr sz="1500" spc="10" dirty="0">
                <a:solidFill>
                  <a:srgbClr val="231F20"/>
                </a:solidFill>
                <a:latin typeface="Inter" panose="020B0604020202020204" charset="0"/>
                <a:ea typeface="Inter" panose="020B0604020202020204" charset="0"/>
                <a:cs typeface="Tahoma"/>
              </a:rPr>
              <a:t>can </a:t>
            </a:r>
            <a:r>
              <a:rPr sz="1500" spc="-25" dirty="0">
                <a:solidFill>
                  <a:srgbClr val="231F20"/>
                </a:solidFill>
                <a:latin typeface="Inter" panose="020B0604020202020204" charset="0"/>
                <a:ea typeface="Inter" panose="020B0604020202020204" charset="0"/>
                <a:cs typeface="Tahoma"/>
              </a:rPr>
              <a:t>retain </a:t>
            </a:r>
            <a:r>
              <a:rPr sz="1500" spc="30" dirty="0">
                <a:solidFill>
                  <a:srgbClr val="231F20"/>
                </a:solidFill>
                <a:latin typeface="Inter" panose="020B0604020202020204" charset="0"/>
                <a:ea typeface="Inter" panose="020B0604020202020204" charset="0"/>
                <a:cs typeface="Tahoma"/>
              </a:rPr>
              <a:t>50-90 </a:t>
            </a:r>
            <a:r>
              <a:rPr sz="1500" spc="-215" dirty="0">
                <a:solidFill>
                  <a:srgbClr val="231F20"/>
                </a:solidFill>
                <a:latin typeface="Inter" panose="020B0604020202020204" charset="0"/>
                <a:ea typeface="Inter" panose="020B0604020202020204" charset="0"/>
                <a:cs typeface="Tahoma"/>
              </a:rPr>
              <a:t>% </a:t>
            </a:r>
            <a:r>
              <a:rPr sz="1500" dirty="0">
                <a:solidFill>
                  <a:srgbClr val="231F20"/>
                </a:solidFill>
                <a:latin typeface="Inter" panose="020B0604020202020204" charset="0"/>
                <a:ea typeface="Inter" panose="020B0604020202020204" charset="0"/>
                <a:cs typeface="Tahoma"/>
              </a:rPr>
              <a:t>of </a:t>
            </a:r>
            <a:r>
              <a:rPr sz="1500" spc="-5" dirty="0">
                <a:solidFill>
                  <a:srgbClr val="231F20"/>
                </a:solidFill>
                <a:latin typeface="Inter" panose="020B0604020202020204" charset="0"/>
                <a:ea typeface="Inter" panose="020B0604020202020204" charset="0"/>
                <a:cs typeface="Tahoma"/>
              </a:rPr>
              <a:t>rainfall, </a:t>
            </a:r>
            <a:r>
              <a:rPr sz="1500" dirty="0">
                <a:solidFill>
                  <a:srgbClr val="231F20"/>
                </a:solidFill>
                <a:latin typeface="Inter" panose="020B0604020202020204" charset="0"/>
                <a:ea typeface="Inter" panose="020B0604020202020204" charset="0"/>
                <a:cs typeface="Tahoma"/>
              </a:rPr>
              <a:t>relieving </a:t>
            </a:r>
            <a:r>
              <a:rPr sz="1500" spc="5" dirty="0">
                <a:solidFill>
                  <a:srgbClr val="231F20"/>
                </a:solidFill>
                <a:latin typeface="Inter" panose="020B0604020202020204" charset="0"/>
                <a:ea typeface="Inter" panose="020B0604020202020204" charset="0"/>
                <a:cs typeface="Tahoma"/>
              </a:rPr>
              <a:t>the </a:t>
            </a:r>
            <a:r>
              <a:rPr sz="1500" dirty="0">
                <a:solidFill>
                  <a:srgbClr val="231F20"/>
                </a:solidFill>
                <a:latin typeface="Inter" panose="020B0604020202020204" charset="0"/>
                <a:ea typeface="Inter" panose="020B0604020202020204" charset="0"/>
                <a:cs typeface="Tahoma"/>
              </a:rPr>
              <a:t>load </a:t>
            </a:r>
            <a:r>
              <a:rPr sz="1500" spc="-15" dirty="0">
                <a:solidFill>
                  <a:srgbClr val="231F20"/>
                </a:solidFill>
                <a:latin typeface="Inter" panose="020B0604020202020204" charset="0"/>
                <a:ea typeface="Inter" panose="020B0604020202020204" charset="0"/>
                <a:cs typeface="Tahoma"/>
              </a:rPr>
              <a:t>on </a:t>
            </a:r>
            <a:r>
              <a:rPr sz="1500" dirty="0">
                <a:solidFill>
                  <a:srgbClr val="231F20"/>
                </a:solidFill>
                <a:latin typeface="Inter" panose="020B0604020202020204" charset="0"/>
                <a:ea typeface="Inter" panose="020B0604020202020204" charset="0"/>
                <a:cs typeface="Tahoma"/>
              </a:rPr>
              <a:t>sewerage </a:t>
            </a:r>
            <a:r>
              <a:rPr sz="1500" spc="-25" dirty="0">
                <a:solidFill>
                  <a:srgbClr val="231F20"/>
                </a:solidFill>
                <a:latin typeface="Inter" panose="020B0604020202020204" charset="0"/>
                <a:ea typeface="Inter" panose="020B0604020202020204" charset="0"/>
                <a:cs typeface="Tahoma"/>
              </a:rPr>
              <a:t>systems.</a:t>
            </a:r>
            <a:endParaRPr sz="1500" dirty="0">
              <a:latin typeface="Inter" panose="020B0604020202020204" charset="0"/>
              <a:ea typeface="Inter" panose="020B0604020202020204" charset="0"/>
              <a:cs typeface="Tahoma"/>
            </a:endParaRPr>
          </a:p>
          <a:p>
            <a:pPr marL="12700" marR="12700">
              <a:lnSpc>
                <a:spcPct val="111100"/>
              </a:lnSpc>
            </a:pPr>
            <a:r>
              <a:rPr sz="1500" spc="40" dirty="0">
                <a:solidFill>
                  <a:srgbClr val="231F20"/>
                </a:solidFill>
                <a:latin typeface="Inter" panose="020B0604020202020204" charset="0"/>
                <a:ea typeface="Inter" panose="020B0604020202020204" charset="0"/>
                <a:cs typeface="Tahoma"/>
              </a:rPr>
              <a:t>A large </a:t>
            </a:r>
            <a:r>
              <a:rPr sz="1500" spc="-5" dirty="0">
                <a:solidFill>
                  <a:srgbClr val="231F20"/>
                </a:solidFill>
                <a:latin typeface="Inter" panose="020B0604020202020204" charset="0"/>
                <a:ea typeface="Inter" panose="020B0604020202020204" charset="0"/>
                <a:cs typeface="Tahoma"/>
              </a:rPr>
              <a:t>part </a:t>
            </a:r>
            <a:r>
              <a:rPr sz="1500" spc="15" dirty="0">
                <a:solidFill>
                  <a:srgbClr val="231F20"/>
                </a:solidFill>
                <a:latin typeface="Inter" panose="020B0604020202020204" charset="0"/>
                <a:ea typeface="Inter" panose="020B0604020202020204" charset="0"/>
                <a:cs typeface="Tahoma"/>
              </a:rPr>
              <a:t>of </a:t>
            </a:r>
            <a:r>
              <a:rPr sz="1500" spc="10" dirty="0">
                <a:solidFill>
                  <a:srgbClr val="231F20"/>
                </a:solidFill>
                <a:latin typeface="Inter" panose="020B0604020202020204" charset="0"/>
                <a:ea typeface="Inter" panose="020B0604020202020204" charset="0"/>
                <a:cs typeface="Tahoma"/>
              </a:rPr>
              <a:t>this water </a:t>
            </a:r>
            <a:r>
              <a:rPr sz="1500" spc="-10" dirty="0">
                <a:solidFill>
                  <a:srgbClr val="231F20"/>
                </a:solidFill>
                <a:latin typeface="Inter" panose="020B0604020202020204" charset="0"/>
                <a:ea typeface="Inter" panose="020B0604020202020204" charset="0"/>
                <a:cs typeface="Tahoma"/>
              </a:rPr>
              <a:t>evaporates, </a:t>
            </a:r>
            <a:r>
              <a:rPr sz="1500" spc="-30" dirty="0">
                <a:solidFill>
                  <a:srgbClr val="231F20"/>
                </a:solidFill>
                <a:latin typeface="Inter" panose="020B0604020202020204" charset="0"/>
                <a:ea typeface="Inter" panose="020B0604020202020204" charset="0"/>
                <a:cs typeface="Tahoma"/>
              </a:rPr>
              <a:t>while </a:t>
            </a:r>
            <a:r>
              <a:rPr sz="1500" dirty="0">
                <a:solidFill>
                  <a:srgbClr val="231F20"/>
                </a:solidFill>
                <a:latin typeface="Inter" panose="020B0604020202020204" charset="0"/>
                <a:ea typeface="Inter" panose="020B0604020202020204" charset="0"/>
                <a:cs typeface="Tahoma"/>
              </a:rPr>
              <a:t>the </a:t>
            </a:r>
            <a:r>
              <a:rPr sz="1500" spc="-35" dirty="0">
                <a:solidFill>
                  <a:srgbClr val="231F20"/>
                </a:solidFill>
                <a:latin typeface="Inter" panose="020B0604020202020204" charset="0"/>
                <a:ea typeface="Inter" panose="020B0604020202020204" charset="0"/>
                <a:cs typeface="Tahoma"/>
              </a:rPr>
              <a:t>rest </a:t>
            </a:r>
            <a:r>
              <a:rPr sz="1500" spc="-25" dirty="0">
                <a:solidFill>
                  <a:srgbClr val="231F20"/>
                </a:solidFill>
                <a:latin typeface="Inter" panose="020B0604020202020204" charset="0"/>
                <a:ea typeface="Inter" panose="020B0604020202020204" charset="0"/>
                <a:cs typeface="Tahoma"/>
              </a:rPr>
              <a:t>drains </a:t>
            </a:r>
            <a:r>
              <a:rPr sz="1500" spc="25" dirty="0">
                <a:solidFill>
                  <a:srgbClr val="231F20"/>
                </a:solidFill>
                <a:latin typeface="Inter" panose="020B0604020202020204" charset="0"/>
                <a:ea typeface="Inter" panose="020B0604020202020204" charset="0"/>
                <a:cs typeface="Tahoma"/>
              </a:rPr>
              <a:t>from the </a:t>
            </a:r>
            <a:r>
              <a:rPr sz="1500" spc="-35" dirty="0">
                <a:solidFill>
                  <a:srgbClr val="231F20"/>
                </a:solidFill>
                <a:latin typeface="Inter" panose="020B0604020202020204" charset="0"/>
                <a:ea typeface="Inter" panose="020B0604020202020204" charset="0"/>
                <a:cs typeface="Tahoma"/>
              </a:rPr>
              <a:t>roof </a:t>
            </a:r>
            <a:r>
              <a:rPr sz="1500" spc="5" dirty="0">
                <a:solidFill>
                  <a:srgbClr val="231F20"/>
                </a:solidFill>
                <a:latin typeface="Inter" panose="020B0604020202020204" charset="0"/>
                <a:ea typeface="Inter" panose="020B0604020202020204" charset="0"/>
                <a:cs typeface="Tahoma"/>
              </a:rPr>
              <a:t>with </a:t>
            </a:r>
            <a:r>
              <a:rPr sz="1500" spc="-15" dirty="0">
                <a:solidFill>
                  <a:srgbClr val="231F20"/>
                </a:solidFill>
                <a:latin typeface="Inter" panose="020B0604020202020204" charset="0"/>
                <a:ea typeface="Inter" panose="020B0604020202020204" charset="0"/>
                <a:cs typeface="Tahoma"/>
              </a:rPr>
              <a:t>some </a:t>
            </a:r>
            <a:r>
              <a:rPr sz="1500" spc="5" dirty="0">
                <a:solidFill>
                  <a:srgbClr val="231F20"/>
                </a:solidFill>
                <a:latin typeface="Inter" panose="020B0604020202020204" charset="0"/>
                <a:ea typeface="Inter" panose="020B0604020202020204" charset="0"/>
                <a:cs typeface="Tahoma"/>
              </a:rPr>
              <a:t>delay.</a:t>
            </a:r>
            <a:endParaRPr sz="1500" dirty="0">
              <a:latin typeface="Inter" panose="020B0604020202020204" charset="0"/>
              <a:ea typeface="Inter" panose="020B0604020202020204" charset="0"/>
              <a:cs typeface="Tahoma"/>
            </a:endParaRPr>
          </a:p>
          <a:p>
            <a:pPr marL="12700" marR="5080">
              <a:lnSpc>
                <a:spcPct val="111100"/>
              </a:lnSpc>
            </a:pPr>
            <a:r>
              <a:rPr sz="1500" spc="25" dirty="0">
                <a:solidFill>
                  <a:srgbClr val="231F20"/>
                </a:solidFill>
                <a:latin typeface="Inter" panose="020B0604020202020204" charset="0"/>
                <a:ea typeface="Inter" panose="020B0604020202020204" charset="0"/>
                <a:cs typeface="Tahoma"/>
              </a:rPr>
              <a:t>The </a:t>
            </a:r>
            <a:r>
              <a:rPr sz="1500" spc="10" dirty="0">
                <a:solidFill>
                  <a:srgbClr val="231F20"/>
                </a:solidFill>
                <a:latin typeface="Inter" panose="020B0604020202020204" charset="0"/>
                <a:ea typeface="Inter" panose="020B0604020202020204" charset="0"/>
                <a:cs typeface="Tahoma"/>
              </a:rPr>
              <a:t>capacity </a:t>
            </a:r>
            <a:r>
              <a:rPr sz="1500" spc="15" dirty="0">
                <a:solidFill>
                  <a:srgbClr val="231F20"/>
                </a:solidFill>
                <a:latin typeface="Inter" panose="020B0604020202020204" charset="0"/>
                <a:ea typeface="Inter" panose="020B0604020202020204" charset="0"/>
                <a:cs typeface="Tahoma"/>
              </a:rPr>
              <a:t>of </a:t>
            </a:r>
            <a:r>
              <a:rPr sz="1500" spc="5" dirty="0">
                <a:solidFill>
                  <a:srgbClr val="231F20"/>
                </a:solidFill>
                <a:latin typeface="Inter" panose="020B0604020202020204" charset="0"/>
                <a:ea typeface="Inter" panose="020B0604020202020204" charset="0"/>
                <a:cs typeface="Tahoma"/>
              </a:rPr>
              <a:t>pipes, drains </a:t>
            </a:r>
            <a:r>
              <a:rPr sz="1500" spc="-15" dirty="0">
                <a:solidFill>
                  <a:srgbClr val="231F20"/>
                </a:solidFill>
                <a:latin typeface="Inter" panose="020B0604020202020204" charset="0"/>
                <a:ea typeface="Inter" panose="020B0604020202020204" charset="0"/>
                <a:cs typeface="Tahoma"/>
              </a:rPr>
              <a:t>and </a:t>
            </a:r>
            <a:r>
              <a:rPr sz="1500" dirty="0">
                <a:solidFill>
                  <a:srgbClr val="231F20"/>
                </a:solidFill>
                <a:latin typeface="Inter" panose="020B0604020202020204" charset="0"/>
                <a:ea typeface="Inter" panose="020B0604020202020204" charset="0"/>
                <a:cs typeface="Tahoma"/>
              </a:rPr>
              <a:t>rainwater </a:t>
            </a:r>
            <a:r>
              <a:rPr sz="1500" spc="-20" dirty="0">
                <a:solidFill>
                  <a:srgbClr val="231F20"/>
                </a:solidFill>
                <a:latin typeface="Inter" panose="020B0604020202020204" charset="0"/>
                <a:ea typeface="Inter" panose="020B0604020202020204" charset="0"/>
                <a:cs typeface="Tahoma"/>
              </a:rPr>
              <a:t>tanks </a:t>
            </a:r>
            <a:r>
              <a:rPr sz="1500" spc="5" dirty="0">
                <a:solidFill>
                  <a:srgbClr val="231F20"/>
                </a:solidFill>
                <a:latin typeface="Inter" panose="020B0604020202020204" charset="0"/>
                <a:ea typeface="Inter" panose="020B0604020202020204" charset="0"/>
                <a:cs typeface="Tahoma"/>
              </a:rPr>
              <a:t>can be </a:t>
            </a:r>
            <a:r>
              <a:rPr sz="1500" dirty="0">
                <a:solidFill>
                  <a:srgbClr val="231F20"/>
                </a:solidFill>
                <a:latin typeface="Inter" panose="020B0604020202020204" charset="0"/>
                <a:ea typeface="Inter" panose="020B0604020202020204" charset="0"/>
                <a:cs typeface="Tahoma"/>
              </a:rPr>
              <a:t>reduced</a:t>
            </a:r>
            <a:endParaRPr sz="1500" dirty="0">
              <a:latin typeface="Inter" panose="020B0604020202020204" charset="0"/>
              <a:ea typeface="Inter" panose="020B0604020202020204" charset="0"/>
              <a:cs typeface="Tahoma"/>
            </a:endParaRPr>
          </a:p>
        </p:txBody>
      </p:sp>
      <p:sp>
        <p:nvSpPr>
          <p:cNvPr id="70" name="object 21">
            <a:extLst>
              <a:ext uri="{FF2B5EF4-FFF2-40B4-BE49-F238E27FC236}">
                <a16:creationId xmlns:a16="http://schemas.microsoft.com/office/drawing/2014/main" id="{78F52752-159F-8B53-33FF-946CA7AFD8A1}"/>
              </a:ext>
            </a:extLst>
          </p:cNvPr>
          <p:cNvSpPr txBox="1"/>
          <p:nvPr/>
        </p:nvSpPr>
        <p:spPr>
          <a:xfrm>
            <a:off x="929596" y="3813159"/>
            <a:ext cx="3529990" cy="1787541"/>
          </a:xfrm>
          <a:prstGeom prst="rect">
            <a:avLst/>
          </a:prstGeom>
        </p:spPr>
        <p:txBody>
          <a:bodyPr vert="horz" wrap="square" lIns="0" tIns="12700" rIns="0" bIns="0" rtlCol="0">
            <a:spAutoFit/>
          </a:bodyPr>
          <a:lstStyle/>
          <a:p>
            <a:pPr marL="12700" marR="5080">
              <a:lnSpc>
                <a:spcPct val="111100"/>
              </a:lnSpc>
              <a:spcBef>
                <a:spcPts val="100"/>
              </a:spcBef>
            </a:pPr>
            <a:r>
              <a:rPr sz="1500" spc="17" dirty="0">
                <a:solidFill>
                  <a:srgbClr val="242424"/>
                </a:solidFill>
                <a:latin typeface="Inter"/>
              </a:rPr>
              <a:t>Green roofs cool and humidify the surrounding air, making a valuable contribution to improving the microclimate in city centres. Due to less overheating, air conditioners also work more economically.</a:t>
            </a:r>
          </a:p>
        </p:txBody>
      </p:sp>
      <p:sp>
        <p:nvSpPr>
          <p:cNvPr id="71" name="object 22">
            <a:extLst>
              <a:ext uri="{FF2B5EF4-FFF2-40B4-BE49-F238E27FC236}">
                <a16:creationId xmlns:a16="http://schemas.microsoft.com/office/drawing/2014/main" id="{C3FE4474-D902-DC04-C3A4-DB0A6D4AD62B}"/>
              </a:ext>
            </a:extLst>
          </p:cNvPr>
          <p:cNvSpPr txBox="1"/>
          <p:nvPr/>
        </p:nvSpPr>
        <p:spPr>
          <a:xfrm>
            <a:off x="4936156" y="3782679"/>
            <a:ext cx="3642685" cy="1787541"/>
          </a:xfrm>
          <a:prstGeom prst="rect">
            <a:avLst/>
          </a:prstGeom>
        </p:spPr>
        <p:txBody>
          <a:bodyPr vert="horz" wrap="square" lIns="0" tIns="12700" rIns="0" bIns="0" rtlCol="0">
            <a:spAutoFit/>
          </a:bodyPr>
          <a:lstStyle/>
          <a:p>
            <a:pPr marL="12700" marR="5080">
              <a:lnSpc>
                <a:spcPct val="111100"/>
              </a:lnSpc>
              <a:spcBef>
                <a:spcPts val="100"/>
              </a:spcBef>
            </a:pPr>
            <a:r>
              <a:rPr sz="1500" spc="25" dirty="0">
                <a:solidFill>
                  <a:srgbClr val="231F20"/>
                </a:solidFill>
                <a:latin typeface="Inter" panose="020B0604020202020204" charset="0"/>
                <a:ea typeface="Inter" panose="020B0604020202020204" charset="0"/>
                <a:cs typeface="Tahoma"/>
              </a:rPr>
              <a:t>Due to the </a:t>
            </a:r>
            <a:r>
              <a:rPr sz="1500" spc="5" dirty="0">
                <a:solidFill>
                  <a:srgbClr val="231F20"/>
                </a:solidFill>
                <a:latin typeface="Inter" panose="020B0604020202020204" charset="0"/>
                <a:ea typeface="Inter" panose="020B0604020202020204" charset="0"/>
                <a:cs typeface="Tahoma"/>
              </a:rPr>
              <a:t>large </a:t>
            </a:r>
            <a:r>
              <a:rPr sz="1500" spc="-15" dirty="0">
                <a:solidFill>
                  <a:srgbClr val="231F20"/>
                </a:solidFill>
                <a:latin typeface="Inter" panose="020B0604020202020204" charset="0"/>
                <a:ea typeface="Inter" panose="020B0604020202020204" charset="0"/>
                <a:cs typeface="Tahoma"/>
              </a:rPr>
              <a:t>vegetated </a:t>
            </a:r>
            <a:r>
              <a:rPr sz="1500" spc="-5" dirty="0">
                <a:solidFill>
                  <a:srgbClr val="231F20"/>
                </a:solidFill>
                <a:latin typeface="Inter" panose="020B0604020202020204" charset="0"/>
                <a:ea typeface="Inter" panose="020B0604020202020204" charset="0"/>
                <a:cs typeface="Tahoma"/>
              </a:rPr>
              <a:t>area </a:t>
            </a:r>
            <a:r>
              <a:rPr sz="1500" spc="-15" dirty="0">
                <a:solidFill>
                  <a:srgbClr val="231F20"/>
                </a:solidFill>
                <a:latin typeface="Inter" panose="020B0604020202020204" charset="0"/>
                <a:ea typeface="Inter" panose="020B0604020202020204" charset="0"/>
                <a:cs typeface="Tahoma"/>
              </a:rPr>
              <a:t>and </a:t>
            </a:r>
            <a:r>
              <a:rPr sz="1500" spc="25" dirty="0">
                <a:solidFill>
                  <a:srgbClr val="231F20"/>
                </a:solidFill>
                <a:latin typeface="Inter" panose="020B0604020202020204" charset="0"/>
                <a:ea typeface="Inter" panose="020B0604020202020204" charset="0"/>
                <a:cs typeface="Tahoma"/>
              </a:rPr>
              <a:t>the </a:t>
            </a:r>
            <a:r>
              <a:rPr sz="1500" spc="-10" dirty="0">
                <a:solidFill>
                  <a:srgbClr val="231F20"/>
                </a:solidFill>
                <a:latin typeface="Inter" panose="020B0604020202020204" charset="0"/>
                <a:ea typeface="Inter" panose="020B0604020202020204" charset="0"/>
                <a:cs typeface="Tahoma"/>
              </a:rPr>
              <a:t>slowing</a:t>
            </a:r>
            <a:r>
              <a:rPr sz="1500" dirty="0">
                <a:solidFill>
                  <a:srgbClr val="231F20"/>
                </a:solidFill>
                <a:latin typeface="Inter" panose="020B0604020202020204" charset="0"/>
                <a:ea typeface="Inter" panose="020B0604020202020204" charset="0"/>
                <a:cs typeface="Tahoma"/>
              </a:rPr>
              <a:t> down of </a:t>
            </a:r>
            <a:r>
              <a:rPr sz="1500" spc="20" dirty="0">
                <a:solidFill>
                  <a:srgbClr val="231F20"/>
                </a:solidFill>
                <a:latin typeface="Inter" panose="020B0604020202020204" charset="0"/>
                <a:ea typeface="Inter" panose="020B0604020202020204" charset="0"/>
                <a:cs typeface="Tahoma"/>
              </a:rPr>
              <a:t>air </a:t>
            </a:r>
            <a:r>
              <a:rPr sz="1500" spc="-10" dirty="0">
                <a:solidFill>
                  <a:srgbClr val="231F20"/>
                </a:solidFill>
                <a:latin typeface="Inter" panose="020B0604020202020204" charset="0"/>
                <a:ea typeface="Inter" panose="020B0604020202020204" charset="0"/>
                <a:cs typeface="Tahoma"/>
              </a:rPr>
              <a:t>currents</a:t>
            </a:r>
            <a:r>
              <a:rPr sz="1500" spc="10" dirty="0">
                <a:solidFill>
                  <a:srgbClr val="231F20"/>
                </a:solidFill>
                <a:latin typeface="Inter" panose="020B0604020202020204" charset="0"/>
                <a:ea typeface="Inter" panose="020B0604020202020204" charset="0"/>
                <a:cs typeface="Tahoma"/>
              </a:rPr>
              <a:t>, </a:t>
            </a:r>
            <a:r>
              <a:rPr sz="1500" spc="-5" dirty="0">
                <a:solidFill>
                  <a:srgbClr val="231F20"/>
                </a:solidFill>
                <a:latin typeface="Inter" panose="020B0604020202020204" charset="0"/>
                <a:ea typeface="Inter" panose="020B0604020202020204" charset="0"/>
                <a:cs typeface="Tahoma"/>
              </a:rPr>
              <a:t>green </a:t>
            </a:r>
            <a:r>
              <a:rPr sz="1500" spc="-40" dirty="0">
                <a:solidFill>
                  <a:srgbClr val="231F20"/>
                </a:solidFill>
                <a:latin typeface="Inter" panose="020B0604020202020204" charset="0"/>
                <a:ea typeface="Inter" panose="020B0604020202020204" charset="0"/>
                <a:cs typeface="Tahoma"/>
              </a:rPr>
              <a:t>roofs </a:t>
            </a:r>
            <a:r>
              <a:rPr sz="1500" dirty="0">
                <a:solidFill>
                  <a:srgbClr val="231F20"/>
                </a:solidFill>
                <a:latin typeface="Inter" panose="020B0604020202020204" charset="0"/>
                <a:ea typeface="Inter" panose="020B0604020202020204" charset="0"/>
                <a:cs typeface="Tahoma"/>
              </a:rPr>
              <a:t>filter out </a:t>
            </a:r>
            <a:r>
              <a:rPr sz="1500" spc="35" dirty="0">
                <a:solidFill>
                  <a:srgbClr val="231F20"/>
                </a:solidFill>
                <a:latin typeface="Inter" panose="020B0604020202020204" charset="0"/>
                <a:ea typeface="Inter" panose="020B0604020202020204" charset="0"/>
                <a:cs typeface="Tahoma"/>
              </a:rPr>
              <a:t>10-20 </a:t>
            </a:r>
            <a:r>
              <a:rPr sz="1500" spc="-215" dirty="0">
                <a:solidFill>
                  <a:srgbClr val="231F20"/>
                </a:solidFill>
                <a:latin typeface="Inter" panose="020B0604020202020204" charset="0"/>
                <a:ea typeface="Inter" panose="020B0604020202020204" charset="0"/>
                <a:cs typeface="Tahoma"/>
              </a:rPr>
              <a:t>% </a:t>
            </a:r>
            <a:r>
              <a:rPr sz="1500" spc="5" dirty="0">
                <a:solidFill>
                  <a:srgbClr val="231F20"/>
                </a:solidFill>
                <a:latin typeface="Inter" panose="020B0604020202020204" charset="0"/>
                <a:ea typeface="Inter" panose="020B0604020202020204" charset="0"/>
                <a:cs typeface="Tahoma"/>
              </a:rPr>
              <a:t>of </a:t>
            </a:r>
            <a:r>
              <a:rPr sz="1500" dirty="0">
                <a:solidFill>
                  <a:srgbClr val="231F20"/>
                </a:solidFill>
                <a:latin typeface="Inter" panose="020B0604020202020204" charset="0"/>
                <a:ea typeface="Inter" panose="020B0604020202020204" charset="0"/>
                <a:cs typeface="Tahoma"/>
              </a:rPr>
              <a:t>dust.</a:t>
            </a:r>
            <a:endParaRPr sz="1500" dirty="0">
              <a:latin typeface="Inter" panose="020B0604020202020204" charset="0"/>
              <a:ea typeface="Inter" panose="020B0604020202020204" charset="0"/>
              <a:cs typeface="Tahoma"/>
            </a:endParaRPr>
          </a:p>
          <a:p>
            <a:pPr marL="12700" marR="102235">
              <a:lnSpc>
                <a:spcPct val="111100"/>
              </a:lnSpc>
            </a:pPr>
            <a:r>
              <a:rPr sz="1500" spc="-10" dirty="0">
                <a:solidFill>
                  <a:srgbClr val="231F20"/>
                </a:solidFill>
                <a:latin typeface="Inter" panose="020B0604020202020204" charset="0"/>
                <a:ea typeface="Inter" panose="020B0604020202020204" charset="0"/>
                <a:cs typeface="Tahoma"/>
              </a:rPr>
              <a:t>Nitrates </a:t>
            </a:r>
            <a:r>
              <a:rPr sz="1500" spc="-15" dirty="0">
                <a:solidFill>
                  <a:srgbClr val="231F20"/>
                </a:solidFill>
                <a:latin typeface="Inter" panose="020B0604020202020204" charset="0"/>
                <a:ea typeface="Inter" panose="020B0604020202020204" charset="0"/>
                <a:cs typeface="Tahoma"/>
              </a:rPr>
              <a:t>and </a:t>
            </a:r>
            <a:r>
              <a:rPr sz="1500" dirty="0">
                <a:solidFill>
                  <a:srgbClr val="231F20"/>
                </a:solidFill>
                <a:latin typeface="Inter" panose="020B0604020202020204" charset="0"/>
                <a:ea typeface="Inter" panose="020B0604020202020204" charset="0"/>
                <a:cs typeface="Tahoma"/>
              </a:rPr>
              <a:t>other components of </a:t>
            </a:r>
            <a:r>
              <a:rPr sz="1500" spc="25" dirty="0">
                <a:solidFill>
                  <a:srgbClr val="231F20"/>
                </a:solidFill>
                <a:latin typeface="Inter" panose="020B0604020202020204" charset="0"/>
                <a:ea typeface="Inter" panose="020B0604020202020204" charset="0"/>
                <a:cs typeface="Tahoma"/>
              </a:rPr>
              <a:t>air </a:t>
            </a:r>
            <a:r>
              <a:rPr sz="1500" spc="-15" dirty="0">
                <a:solidFill>
                  <a:srgbClr val="231F20"/>
                </a:solidFill>
                <a:latin typeface="Inter" panose="020B0604020202020204" charset="0"/>
                <a:ea typeface="Inter" panose="020B0604020202020204" charset="0"/>
                <a:cs typeface="Tahoma"/>
              </a:rPr>
              <a:t>and </a:t>
            </a:r>
            <a:r>
              <a:rPr sz="1500" spc="10" dirty="0">
                <a:solidFill>
                  <a:srgbClr val="231F20"/>
                </a:solidFill>
                <a:latin typeface="Inter" panose="020B0604020202020204" charset="0"/>
                <a:ea typeface="Inter" panose="020B0604020202020204" charset="0"/>
                <a:cs typeface="Tahoma"/>
              </a:rPr>
              <a:t>rainwater </a:t>
            </a:r>
            <a:r>
              <a:rPr sz="1500" spc="15" dirty="0">
                <a:solidFill>
                  <a:srgbClr val="231F20"/>
                </a:solidFill>
                <a:latin typeface="Inter" panose="020B0604020202020204" charset="0"/>
                <a:ea typeface="Inter" panose="020B0604020202020204" charset="0"/>
                <a:cs typeface="Tahoma"/>
              </a:rPr>
              <a:t>are </a:t>
            </a:r>
            <a:r>
              <a:rPr sz="1500" dirty="0">
                <a:solidFill>
                  <a:srgbClr val="231F20"/>
                </a:solidFill>
                <a:latin typeface="Inter" panose="020B0604020202020204" charset="0"/>
                <a:ea typeface="Inter" panose="020B0604020202020204" charset="0"/>
                <a:cs typeface="Tahoma"/>
              </a:rPr>
              <a:t>also </a:t>
            </a:r>
            <a:r>
              <a:rPr sz="1500" spc="-5" dirty="0">
                <a:solidFill>
                  <a:srgbClr val="231F20"/>
                </a:solidFill>
                <a:latin typeface="Inter" panose="020B0604020202020204" charset="0"/>
                <a:ea typeface="Inter" panose="020B0604020202020204" charset="0"/>
                <a:cs typeface="Tahoma"/>
              </a:rPr>
              <a:t>absorbed </a:t>
            </a:r>
            <a:r>
              <a:rPr sz="1500" spc="-15" dirty="0">
                <a:solidFill>
                  <a:srgbClr val="231F20"/>
                </a:solidFill>
                <a:latin typeface="Inter" panose="020B0604020202020204" charset="0"/>
                <a:ea typeface="Inter" panose="020B0604020202020204" charset="0"/>
                <a:cs typeface="Tahoma"/>
              </a:rPr>
              <a:t>and </a:t>
            </a:r>
            <a:r>
              <a:rPr sz="1500" spc="-10" dirty="0">
                <a:solidFill>
                  <a:srgbClr val="231F20"/>
                </a:solidFill>
                <a:latin typeface="Inter" panose="020B0604020202020204" charset="0"/>
                <a:ea typeface="Inter" panose="020B0604020202020204" charset="0"/>
                <a:cs typeface="Tahoma"/>
              </a:rPr>
              <a:t>utilised.</a:t>
            </a:r>
            <a:endParaRPr sz="1500" dirty="0">
              <a:latin typeface="Inter" panose="020B0604020202020204" charset="0"/>
              <a:ea typeface="Inter" panose="020B0604020202020204" charset="0"/>
              <a:cs typeface="Tahoma"/>
            </a:endParaRPr>
          </a:p>
        </p:txBody>
      </p:sp>
      <p:sp>
        <p:nvSpPr>
          <p:cNvPr id="73" name="object 11">
            <a:extLst>
              <a:ext uri="{FF2B5EF4-FFF2-40B4-BE49-F238E27FC236}">
                <a16:creationId xmlns:a16="http://schemas.microsoft.com/office/drawing/2014/main" id="{82C0258D-1DDE-D00E-2C90-4577F99AFC14}"/>
              </a:ext>
            </a:extLst>
          </p:cNvPr>
          <p:cNvSpPr/>
          <p:nvPr/>
        </p:nvSpPr>
        <p:spPr>
          <a:xfrm>
            <a:off x="1447800" y="2010539"/>
            <a:ext cx="1981200" cy="1771924"/>
          </a:xfrm>
          <a:prstGeom prst="rect">
            <a:avLst/>
          </a:prstGeom>
          <a:blipFill>
            <a:blip r:embed="rId2" cstate="print"/>
            <a:stretch>
              <a:fillRect/>
            </a:stretch>
          </a:blipFill>
        </p:spPr>
        <p:txBody>
          <a:bodyPr wrap="square" lIns="0" tIns="0" rIns="0" bIns="0" rtlCol="0"/>
          <a:lstStyle/>
          <a:p>
            <a:endParaRPr sz="1100"/>
          </a:p>
        </p:txBody>
      </p:sp>
      <p:sp>
        <p:nvSpPr>
          <p:cNvPr id="74" name="object 12">
            <a:extLst>
              <a:ext uri="{FF2B5EF4-FFF2-40B4-BE49-F238E27FC236}">
                <a16:creationId xmlns:a16="http://schemas.microsoft.com/office/drawing/2014/main" id="{0957EDB3-F900-8281-B072-74CA42B70B9B}"/>
              </a:ext>
            </a:extLst>
          </p:cNvPr>
          <p:cNvSpPr/>
          <p:nvPr/>
        </p:nvSpPr>
        <p:spPr>
          <a:xfrm>
            <a:off x="1447800" y="2010538"/>
            <a:ext cx="1981200" cy="1772141"/>
          </a:xfrm>
          <a:custGeom>
            <a:avLst/>
            <a:gdLst/>
            <a:ahLst/>
            <a:cxnLst/>
            <a:rect l="l" t="t" r="r" b="b"/>
            <a:pathLst>
              <a:path w="1332230" h="1332229">
                <a:moveTo>
                  <a:pt x="0" y="1332001"/>
                </a:moveTo>
                <a:lnTo>
                  <a:pt x="1332001" y="1332001"/>
                </a:lnTo>
                <a:lnTo>
                  <a:pt x="1332001" y="0"/>
                </a:lnTo>
                <a:lnTo>
                  <a:pt x="0" y="0"/>
                </a:lnTo>
                <a:lnTo>
                  <a:pt x="0" y="1332001"/>
                </a:lnTo>
                <a:close/>
              </a:path>
            </a:pathLst>
          </a:custGeom>
          <a:ln w="3175">
            <a:solidFill>
              <a:srgbClr val="231F20"/>
            </a:solidFill>
          </a:ln>
        </p:spPr>
        <p:txBody>
          <a:bodyPr wrap="square" lIns="0" tIns="0" rIns="0" bIns="0" rtlCol="0"/>
          <a:lstStyle/>
          <a:p>
            <a:endParaRPr/>
          </a:p>
        </p:txBody>
      </p:sp>
      <p:sp>
        <p:nvSpPr>
          <p:cNvPr id="75" name="object 39">
            <a:extLst>
              <a:ext uri="{FF2B5EF4-FFF2-40B4-BE49-F238E27FC236}">
                <a16:creationId xmlns:a16="http://schemas.microsoft.com/office/drawing/2014/main" id="{20ABB2F9-8254-6BAF-FFE8-2DA99D226A97}"/>
              </a:ext>
            </a:extLst>
          </p:cNvPr>
          <p:cNvSpPr txBox="1"/>
          <p:nvPr/>
        </p:nvSpPr>
        <p:spPr>
          <a:xfrm>
            <a:off x="1546307" y="2025951"/>
            <a:ext cx="815893" cy="182101"/>
          </a:xfrm>
          <a:prstGeom prst="rect">
            <a:avLst/>
          </a:prstGeom>
        </p:spPr>
        <p:txBody>
          <a:bodyPr vert="horz" wrap="square" lIns="0" tIns="12700" rIns="0" bIns="0" rtlCol="0">
            <a:spAutoFit/>
          </a:bodyPr>
          <a:lstStyle/>
          <a:p>
            <a:pPr>
              <a:lnSpc>
                <a:spcPct val="100000"/>
              </a:lnSpc>
              <a:spcBef>
                <a:spcPts val="100"/>
              </a:spcBef>
            </a:pPr>
            <a:r>
              <a:rPr sz="1100" spc="-10" dirty="0">
                <a:solidFill>
                  <a:srgbClr val="231F20"/>
                </a:solidFill>
                <a:latin typeface="Tahoma"/>
                <a:cs typeface="Tahoma"/>
              </a:rPr>
              <a:t>Natural </a:t>
            </a:r>
            <a:r>
              <a:rPr sz="1100" spc="-20" dirty="0">
                <a:solidFill>
                  <a:srgbClr val="231F20"/>
                </a:solidFill>
                <a:latin typeface="Tahoma"/>
                <a:cs typeface="Tahoma"/>
              </a:rPr>
              <a:t>light</a:t>
            </a:r>
            <a:endParaRPr sz="1100" dirty="0">
              <a:latin typeface="Tahoma"/>
              <a:cs typeface="Tahoma"/>
            </a:endParaRPr>
          </a:p>
        </p:txBody>
      </p:sp>
      <p:sp>
        <p:nvSpPr>
          <p:cNvPr id="76" name="object 40">
            <a:extLst>
              <a:ext uri="{FF2B5EF4-FFF2-40B4-BE49-F238E27FC236}">
                <a16:creationId xmlns:a16="http://schemas.microsoft.com/office/drawing/2014/main" id="{738758DA-54AF-0366-7EB4-89291F590426}"/>
              </a:ext>
            </a:extLst>
          </p:cNvPr>
          <p:cNvSpPr txBox="1"/>
          <p:nvPr/>
        </p:nvSpPr>
        <p:spPr>
          <a:xfrm>
            <a:off x="3124200" y="2822841"/>
            <a:ext cx="304800" cy="182101"/>
          </a:xfrm>
          <a:prstGeom prst="rect">
            <a:avLst/>
          </a:prstGeom>
        </p:spPr>
        <p:txBody>
          <a:bodyPr vert="horz" wrap="square" lIns="0" tIns="12700" rIns="0" bIns="0" rtlCol="0">
            <a:spAutoFit/>
          </a:bodyPr>
          <a:lstStyle/>
          <a:p>
            <a:pPr marL="25400">
              <a:lnSpc>
                <a:spcPct val="100000"/>
              </a:lnSpc>
              <a:spcBef>
                <a:spcPts val="100"/>
              </a:spcBef>
            </a:pPr>
            <a:r>
              <a:rPr sz="1100" spc="75" dirty="0">
                <a:solidFill>
                  <a:srgbClr val="231F20"/>
                </a:solidFill>
                <a:latin typeface="Tahoma"/>
                <a:cs typeface="Tahoma"/>
              </a:rPr>
              <a:t>O</a:t>
            </a:r>
            <a:r>
              <a:rPr sz="1100" spc="112" baseline="-30864" dirty="0">
                <a:solidFill>
                  <a:srgbClr val="231F20"/>
                </a:solidFill>
                <a:latin typeface="Tahoma"/>
                <a:cs typeface="Tahoma"/>
              </a:rPr>
              <a:t>2</a:t>
            </a:r>
            <a:endParaRPr sz="1100" baseline="-30864" dirty="0">
              <a:latin typeface="Tahoma"/>
              <a:cs typeface="Tahoma"/>
            </a:endParaRPr>
          </a:p>
        </p:txBody>
      </p:sp>
      <p:sp>
        <p:nvSpPr>
          <p:cNvPr id="77" name="object 41">
            <a:extLst>
              <a:ext uri="{FF2B5EF4-FFF2-40B4-BE49-F238E27FC236}">
                <a16:creationId xmlns:a16="http://schemas.microsoft.com/office/drawing/2014/main" id="{1021BD2A-AC65-355A-11E7-4C9B6041B0DD}"/>
              </a:ext>
            </a:extLst>
          </p:cNvPr>
          <p:cNvSpPr txBox="1"/>
          <p:nvPr/>
        </p:nvSpPr>
        <p:spPr>
          <a:xfrm>
            <a:off x="3089275" y="2037336"/>
            <a:ext cx="304800" cy="182101"/>
          </a:xfrm>
          <a:prstGeom prst="rect">
            <a:avLst/>
          </a:prstGeom>
        </p:spPr>
        <p:txBody>
          <a:bodyPr vert="horz" wrap="square" lIns="0" tIns="12700" rIns="0" bIns="0" rtlCol="0">
            <a:spAutoFit/>
          </a:bodyPr>
          <a:lstStyle/>
          <a:p>
            <a:pPr marL="25400">
              <a:lnSpc>
                <a:spcPct val="100000"/>
              </a:lnSpc>
              <a:spcBef>
                <a:spcPts val="100"/>
              </a:spcBef>
            </a:pPr>
            <a:r>
              <a:rPr sz="1100" spc="50" dirty="0">
                <a:solidFill>
                  <a:srgbClr val="231F20"/>
                </a:solidFill>
                <a:latin typeface="Tahoma"/>
                <a:cs typeface="Tahoma"/>
              </a:rPr>
              <a:t>H O</a:t>
            </a:r>
            <a:r>
              <a:rPr sz="1100" spc="75" baseline="-30864" dirty="0">
                <a:solidFill>
                  <a:srgbClr val="231F20"/>
                </a:solidFill>
                <a:latin typeface="Tahoma"/>
                <a:cs typeface="Tahoma"/>
              </a:rPr>
              <a:t>2</a:t>
            </a:r>
            <a:endParaRPr sz="1100" dirty="0">
              <a:latin typeface="Tahoma"/>
              <a:cs typeface="Tahoma"/>
            </a:endParaRPr>
          </a:p>
        </p:txBody>
      </p:sp>
      <p:sp>
        <p:nvSpPr>
          <p:cNvPr id="78" name="object 42">
            <a:extLst>
              <a:ext uri="{FF2B5EF4-FFF2-40B4-BE49-F238E27FC236}">
                <a16:creationId xmlns:a16="http://schemas.microsoft.com/office/drawing/2014/main" id="{5E639D06-33B9-8570-7AB5-9F9082F2FE30}"/>
              </a:ext>
            </a:extLst>
          </p:cNvPr>
          <p:cNvSpPr txBox="1"/>
          <p:nvPr/>
        </p:nvSpPr>
        <p:spPr>
          <a:xfrm>
            <a:off x="1476292" y="2822841"/>
            <a:ext cx="352508" cy="182101"/>
          </a:xfrm>
          <a:prstGeom prst="rect">
            <a:avLst/>
          </a:prstGeom>
        </p:spPr>
        <p:txBody>
          <a:bodyPr vert="horz" wrap="square" lIns="0" tIns="12700" rIns="0" bIns="0" rtlCol="0">
            <a:spAutoFit/>
          </a:bodyPr>
          <a:lstStyle/>
          <a:p>
            <a:pPr marL="25400">
              <a:lnSpc>
                <a:spcPct val="100000"/>
              </a:lnSpc>
              <a:spcBef>
                <a:spcPts val="100"/>
              </a:spcBef>
            </a:pPr>
            <a:r>
              <a:rPr sz="1100" spc="70" dirty="0">
                <a:solidFill>
                  <a:srgbClr val="231F20"/>
                </a:solidFill>
                <a:latin typeface="Tahoma"/>
                <a:cs typeface="Tahoma"/>
              </a:rPr>
              <a:t>CO</a:t>
            </a:r>
            <a:r>
              <a:rPr sz="1100" spc="104" baseline="-30864" dirty="0">
                <a:solidFill>
                  <a:srgbClr val="231F20"/>
                </a:solidFill>
                <a:latin typeface="Tahoma"/>
                <a:cs typeface="Tahoma"/>
              </a:rPr>
              <a:t>2</a:t>
            </a:r>
            <a:endParaRPr sz="1100" baseline="-30864" dirty="0">
              <a:latin typeface="Tahoma"/>
              <a:cs typeface="Tahoma"/>
            </a:endParaRPr>
          </a:p>
        </p:txBody>
      </p:sp>
      <p:sp>
        <p:nvSpPr>
          <p:cNvPr id="83" name="object 35">
            <a:extLst>
              <a:ext uri="{FF2B5EF4-FFF2-40B4-BE49-F238E27FC236}">
                <a16:creationId xmlns:a16="http://schemas.microsoft.com/office/drawing/2014/main" id="{A8362658-3ADB-EDCD-9F2E-0C8B996F62A4}"/>
              </a:ext>
            </a:extLst>
          </p:cNvPr>
          <p:cNvSpPr txBox="1"/>
          <p:nvPr/>
        </p:nvSpPr>
        <p:spPr>
          <a:xfrm>
            <a:off x="1447800" y="1535025"/>
            <a:ext cx="1981200" cy="243656"/>
          </a:xfrm>
          <a:prstGeom prst="rect">
            <a:avLst/>
          </a:prstGeom>
        </p:spPr>
        <p:txBody>
          <a:bodyPr vert="horz" wrap="square" lIns="0" tIns="12700" rIns="0" bIns="0" rtlCol="0">
            <a:spAutoFit/>
          </a:bodyPr>
          <a:lstStyle/>
          <a:p>
            <a:pPr marL="12700">
              <a:lnSpc>
                <a:spcPct val="100000"/>
              </a:lnSpc>
              <a:spcBef>
                <a:spcPts val="100"/>
              </a:spcBef>
            </a:pPr>
            <a:r>
              <a:rPr sz="1500" b="1" spc="17" dirty="0">
                <a:solidFill>
                  <a:srgbClr val="242424"/>
                </a:solidFill>
                <a:latin typeface="Inter"/>
              </a:rPr>
              <a:t>Improves the microclimate</a:t>
            </a:r>
          </a:p>
        </p:txBody>
      </p:sp>
      <p:sp>
        <p:nvSpPr>
          <p:cNvPr id="84" name="object 7">
            <a:extLst>
              <a:ext uri="{FF2B5EF4-FFF2-40B4-BE49-F238E27FC236}">
                <a16:creationId xmlns:a16="http://schemas.microsoft.com/office/drawing/2014/main" id="{D2CA32C4-19C0-CD31-7020-438870FBB308}"/>
              </a:ext>
            </a:extLst>
          </p:cNvPr>
          <p:cNvSpPr/>
          <p:nvPr/>
        </p:nvSpPr>
        <p:spPr>
          <a:xfrm>
            <a:off x="5562600" y="2022671"/>
            <a:ext cx="1981200" cy="1771924"/>
          </a:xfrm>
          <a:prstGeom prst="rect">
            <a:avLst/>
          </a:prstGeom>
          <a:blipFill>
            <a:blip r:embed="rId3" cstate="print"/>
            <a:stretch>
              <a:fillRect/>
            </a:stretch>
          </a:blipFill>
        </p:spPr>
        <p:txBody>
          <a:bodyPr wrap="square" lIns="0" tIns="0" rIns="0" bIns="0" rtlCol="0"/>
          <a:lstStyle/>
          <a:p>
            <a:endParaRPr/>
          </a:p>
        </p:txBody>
      </p:sp>
      <p:sp>
        <p:nvSpPr>
          <p:cNvPr id="85" name="object 30">
            <a:extLst>
              <a:ext uri="{FF2B5EF4-FFF2-40B4-BE49-F238E27FC236}">
                <a16:creationId xmlns:a16="http://schemas.microsoft.com/office/drawing/2014/main" id="{A80D96B5-5218-7CEB-194F-2AADBDA28BA7}"/>
              </a:ext>
            </a:extLst>
          </p:cNvPr>
          <p:cNvSpPr txBox="1"/>
          <p:nvPr/>
        </p:nvSpPr>
        <p:spPr>
          <a:xfrm>
            <a:off x="4936156" y="1548182"/>
            <a:ext cx="3642685" cy="243656"/>
          </a:xfrm>
          <a:prstGeom prst="rect">
            <a:avLst/>
          </a:prstGeom>
        </p:spPr>
        <p:txBody>
          <a:bodyPr vert="horz" wrap="square" lIns="0" tIns="12700" rIns="0" bIns="0" rtlCol="0">
            <a:spAutoFit/>
          </a:bodyPr>
          <a:lstStyle/>
          <a:p>
            <a:pPr marL="12700" marR="5080" algn="ctr">
              <a:spcBef>
                <a:spcPts val="100"/>
              </a:spcBef>
              <a:tabLst>
                <a:tab pos="1826895" algn="l"/>
              </a:tabLst>
            </a:pPr>
            <a:r>
              <a:rPr sz="1500" b="1" spc="17" dirty="0">
                <a:solidFill>
                  <a:srgbClr val="242424"/>
                </a:solidFill>
                <a:latin typeface="Inter"/>
              </a:rPr>
              <a:t>Absorbs dust and harmful substances</a:t>
            </a:r>
          </a:p>
        </p:txBody>
      </p:sp>
      <p:sp>
        <p:nvSpPr>
          <p:cNvPr id="86" name="object 5">
            <a:extLst>
              <a:ext uri="{FF2B5EF4-FFF2-40B4-BE49-F238E27FC236}">
                <a16:creationId xmlns:a16="http://schemas.microsoft.com/office/drawing/2014/main" id="{943BAEB1-9E87-BB85-4A4E-52D230024773}"/>
              </a:ext>
            </a:extLst>
          </p:cNvPr>
          <p:cNvSpPr/>
          <p:nvPr/>
        </p:nvSpPr>
        <p:spPr>
          <a:xfrm>
            <a:off x="10127280" y="2010538"/>
            <a:ext cx="1981200" cy="1768813"/>
          </a:xfrm>
          <a:prstGeom prst="rect">
            <a:avLst/>
          </a:prstGeom>
          <a:blipFill>
            <a:blip r:embed="rId4" cstate="print"/>
            <a:stretch>
              <a:fillRect/>
            </a:stretch>
          </a:blipFill>
        </p:spPr>
        <p:txBody>
          <a:bodyPr wrap="square" lIns="0" tIns="0" rIns="0" bIns="0" rtlCol="0"/>
          <a:lstStyle/>
          <a:p>
            <a:endParaRPr/>
          </a:p>
        </p:txBody>
      </p:sp>
      <p:sp>
        <p:nvSpPr>
          <p:cNvPr id="87" name="object 30">
            <a:extLst>
              <a:ext uri="{FF2B5EF4-FFF2-40B4-BE49-F238E27FC236}">
                <a16:creationId xmlns:a16="http://schemas.microsoft.com/office/drawing/2014/main" id="{A2C26FC6-FECF-C0CD-5891-D1067849E101}"/>
              </a:ext>
            </a:extLst>
          </p:cNvPr>
          <p:cNvSpPr txBox="1"/>
          <p:nvPr/>
        </p:nvSpPr>
        <p:spPr>
          <a:xfrm>
            <a:off x="9372600" y="1535024"/>
            <a:ext cx="3410074" cy="243656"/>
          </a:xfrm>
          <a:prstGeom prst="rect">
            <a:avLst/>
          </a:prstGeom>
        </p:spPr>
        <p:txBody>
          <a:bodyPr vert="horz" wrap="square" lIns="0" tIns="12700" rIns="0" bIns="0" rtlCol="0">
            <a:spAutoFit/>
          </a:bodyPr>
          <a:lstStyle/>
          <a:p>
            <a:pPr marL="12700" marR="5080" algn="ctr">
              <a:spcBef>
                <a:spcPts val="100"/>
              </a:spcBef>
              <a:tabLst>
                <a:tab pos="1826895" algn="l"/>
              </a:tabLst>
            </a:pPr>
            <a:r>
              <a:rPr lang="it-IT" sz="1500" b="1" spc="17" dirty="0">
                <a:solidFill>
                  <a:srgbClr val="242424"/>
                </a:solidFill>
                <a:latin typeface="Inter"/>
              </a:rPr>
              <a:t>Retains water </a:t>
            </a:r>
            <a:endParaRPr sz="1500" b="1" spc="17" dirty="0">
              <a:solidFill>
                <a:srgbClr val="242424"/>
              </a:solidFill>
              <a:latin typeface="Inter"/>
            </a:endParaRPr>
          </a:p>
        </p:txBody>
      </p:sp>
      <p:sp>
        <p:nvSpPr>
          <p:cNvPr id="88" name="object 9">
            <a:extLst>
              <a:ext uri="{FF2B5EF4-FFF2-40B4-BE49-F238E27FC236}">
                <a16:creationId xmlns:a16="http://schemas.microsoft.com/office/drawing/2014/main" id="{95B3659C-D7C0-F677-81F2-808FDEDCE269}"/>
              </a:ext>
            </a:extLst>
          </p:cNvPr>
          <p:cNvSpPr/>
          <p:nvPr/>
        </p:nvSpPr>
        <p:spPr>
          <a:xfrm>
            <a:off x="14699981" y="2025280"/>
            <a:ext cx="1981200" cy="1766706"/>
          </a:xfrm>
          <a:prstGeom prst="rect">
            <a:avLst/>
          </a:prstGeom>
          <a:blipFill>
            <a:blip r:embed="rId5" cstate="print"/>
            <a:stretch>
              <a:fillRect/>
            </a:stretch>
          </a:blipFill>
        </p:spPr>
        <p:txBody>
          <a:bodyPr wrap="square" lIns="0" tIns="0" rIns="0" bIns="0" rtlCol="0"/>
          <a:lstStyle/>
          <a:p>
            <a:endParaRPr/>
          </a:p>
        </p:txBody>
      </p:sp>
      <p:sp>
        <p:nvSpPr>
          <p:cNvPr id="89" name="object 30">
            <a:extLst>
              <a:ext uri="{FF2B5EF4-FFF2-40B4-BE49-F238E27FC236}">
                <a16:creationId xmlns:a16="http://schemas.microsoft.com/office/drawing/2014/main" id="{F785CC8C-5905-A178-080D-3CEBA5612656}"/>
              </a:ext>
            </a:extLst>
          </p:cNvPr>
          <p:cNvSpPr txBox="1"/>
          <p:nvPr/>
        </p:nvSpPr>
        <p:spPr>
          <a:xfrm>
            <a:off x="13639800" y="1535024"/>
            <a:ext cx="3886200" cy="243656"/>
          </a:xfrm>
          <a:prstGeom prst="rect">
            <a:avLst/>
          </a:prstGeom>
        </p:spPr>
        <p:txBody>
          <a:bodyPr vert="horz" wrap="square" lIns="0" tIns="12700" rIns="0" bIns="0" rtlCol="0">
            <a:spAutoFit/>
          </a:bodyPr>
          <a:lstStyle/>
          <a:p>
            <a:pPr marL="12700" marR="5080" algn="ctr">
              <a:spcBef>
                <a:spcPts val="100"/>
              </a:spcBef>
              <a:tabLst>
                <a:tab pos="1826895" algn="l"/>
              </a:tabLst>
            </a:pPr>
            <a:r>
              <a:rPr lang="it-IT" sz="1500" b="1" spc="17" dirty="0">
                <a:solidFill>
                  <a:srgbClr val="242424"/>
                </a:solidFill>
                <a:latin typeface="Inter"/>
              </a:rPr>
              <a:t>Improves sound insulation</a:t>
            </a:r>
          </a:p>
        </p:txBody>
      </p:sp>
      <p:sp>
        <p:nvSpPr>
          <p:cNvPr id="90" name="object 25">
            <a:extLst>
              <a:ext uri="{FF2B5EF4-FFF2-40B4-BE49-F238E27FC236}">
                <a16:creationId xmlns:a16="http://schemas.microsoft.com/office/drawing/2014/main" id="{3B0E50AB-39CC-3AAD-0388-87129477E1D0}"/>
              </a:ext>
            </a:extLst>
          </p:cNvPr>
          <p:cNvSpPr txBox="1"/>
          <p:nvPr/>
        </p:nvSpPr>
        <p:spPr>
          <a:xfrm>
            <a:off x="9401715" y="8130997"/>
            <a:ext cx="3842446" cy="1275093"/>
          </a:xfrm>
          <a:prstGeom prst="rect">
            <a:avLst/>
          </a:prstGeom>
        </p:spPr>
        <p:txBody>
          <a:bodyPr vert="horz" wrap="square" lIns="0" tIns="12700" rIns="0" bIns="0" rtlCol="0">
            <a:spAutoFit/>
          </a:bodyPr>
          <a:lstStyle/>
          <a:p>
            <a:pPr marL="12700" marR="5080">
              <a:lnSpc>
                <a:spcPct val="111100"/>
              </a:lnSpc>
              <a:spcBef>
                <a:spcPts val="100"/>
              </a:spcBef>
            </a:pPr>
            <a:r>
              <a:rPr sz="1500" spc="-10" dirty="0">
                <a:solidFill>
                  <a:srgbClr val="231F20"/>
                </a:solidFill>
                <a:latin typeface="Inter" panose="020B0604020202020204" charset="0"/>
                <a:ea typeface="Inter" panose="020B0604020202020204" charset="0"/>
                <a:cs typeface="Tahoma"/>
              </a:rPr>
              <a:t>Green roofs</a:t>
            </a:r>
            <a:r>
              <a:rPr sz="1500" spc="-35" dirty="0">
                <a:solidFill>
                  <a:srgbClr val="231F20"/>
                </a:solidFill>
                <a:latin typeface="Inter" panose="020B0604020202020204" charset="0"/>
                <a:ea typeface="Inter" panose="020B0604020202020204" charset="0"/>
                <a:cs typeface="Tahoma"/>
              </a:rPr>
              <a:t>, </a:t>
            </a:r>
            <a:r>
              <a:rPr sz="1500" spc="-15" dirty="0">
                <a:solidFill>
                  <a:srgbClr val="231F20"/>
                </a:solidFill>
                <a:latin typeface="Inter" panose="020B0604020202020204" charset="0"/>
                <a:ea typeface="Inter" panose="020B0604020202020204" charset="0"/>
                <a:cs typeface="Tahoma"/>
              </a:rPr>
              <a:t>and </a:t>
            </a:r>
            <a:r>
              <a:rPr sz="1500" spc="10" dirty="0">
                <a:solidFill>
                  <a:srgbClr val="231F20"/>
                </a:solidFill>
                <a:latin typeface="Inter" panose="020B0604020202020204" charset="0"/>
                <a:ea typeface="Inter" panose="020B0604020202020204" charset="0"/>
                <a:cs typeface="Tahoma"/>
              </a:rPr>
              <a:t>especially </a:t>
            </a:r>
            <a:r>
              <a:rPr sz="1500" spc="-10" dirty="0">
                <a:solidFill>
                  <a:srgbClr val="231F20"/>
                </a:solidFill>
                <a:latin typeface="Inter" panose="020B0604020202020204" charset="0"/>
                <a:ea typeface="Inter" panose="020B0604020202020204" charset="0"/>
                <a:cs typeface="Tahoma"/>
              </a:rPr>
              <a:t>species-rich </a:t>
            </a:r>
            <a:r>
              <a:rPr sz="1500" spc="-20" dirty="0">
                <a:solidFill>
                  <a:srgbClr val="231F20"/>
                </a:solidFill>
                <a:latin typeface="Inter" panose="020B0604020202020204" charset="0"/>
                <a:ea typeface="Inter" panose="020B0604020202020204" charset="0"/>
                <a:cs typeface="Tahoma"/>
              </a:rPr>
              <a:t>extensive green </a:t>
            </a:r>
            <a:r>
              <a:rPr sz="1500" spc="-50" dirty="0">
                <a:solidFill>
                  <a:srgbClr val="231F20"/>
                </a:solidFill>
                <a:latin typeface="Inter" panose="020B0604020202020204" charset="0"/>
                <a:ea typeface="Inter" panose="020B0604020202020204" charset="0"/>
                <a:cs typeface="Tahoma"/>
              </a:rPr>
              <a:t>roofs, </a:t>
            </a:r>
            <a:r>
              <a:rPr sz="1500" spc="-15" dirty="0">
                <a:solidFill>
                  <a:srgbClr val="231F20"/>
                </a:solidFill>
                <a:latin typeface="Inter" panose="020B0604020202020204" charset="0"/>
                <a:ea typeface="Inter" panose="020B0604020202020204" charset="0"/>
                <a:cs typeface="Tahoma"/>
              </a:rPr>
              <a:t>return </a:t>
            </a:r>
            <a:r>
              <a:rPr sz="1500" spc="-10" dirty="0">
                <a:solidFill>
                  <a:srgbClr val="231F20"/>
                </a:solidFill>
                <a:latin typeface="Inter" panose="020B0604020202020204" charset="0"/>
                <a:ea typeface="Inter" panose="020B0604020202020204" charset="0"/>
                <a:cs typeface="Tahoma"/>
              </a:rPr>
              <a:t>green </a:t>
            </a:r>
            <a:r>
              <a:rPr sz="1500" dirty="0">
                <a:solidFill>
                  <a:srgbClr val="231F20"/>
                </a:solidFill>
                <a:latin typeface="Inter" panose="020B0604020202020204" charset="0"/>
                <a:ea typeface="Inter" panose="020B0604020202020204" charset="0"/>
                <a:cs typeface="Tahoma"/>
              </a:rPr>
              <a:t>spaces </a:t>
            </a:r>
            <a:r>
              <a:rPr sz="1500" spc="10" dirty="0">
                <a:solidFill>
                  <a:srgbClr val="231F20"/>
                </a:solidFill>
                <a:latin typeface="Inter" panose="020B0604020202020204" charset="0"/>
                <a:ea typeface="Inter" panose="020B0604020202020204" charset="0"/>
                <a:cs typeface="Tahoma"/>
              </a:rPr>
              <a:t>to the environment </a:t>
            </a:r>
            <a:r>
              <a:rPr sz="1500" spc="-10" dirty="0">
                <a:solidFill>
                  <a:srgbClr val="231F20"/>
                </a:solidFill>
                <a:latin typeface="Inter" panose="020B0604020202020204" charset="0"/>
                <a:ea typeface="Inter" panose="020B0604020202020204" charset="0"/>
                <a:cs typeface="Tahoma"/>
              </a:rPr>
              <a:t>that are </a:t>
            </a:r>
            <a:r>
              <a:rPr sz="1500" spc="-15" dirty="0">
                <a:solidFill>
                  <a:srgbClr val="231F20"/>
                </a:solidFill>
                <a:latin typeface="Inter" panose="020B0604020202020204" charset="0"/>
                <a:ea typeface="Inter" panose="020B0604020202020204" charset="0"/>
                <a:cs typeface="Tahoma"/>
              </a:rPr>
              <a:t>often </a:t>
            </a:r>
            <a:r>
              <a:rPr sz="1500" dirty="0">
                <a:solidFill>
                  <a:srgbClr val="231F20"/>
                </a:solidFill>
                <a:latin typeface="Inter" panose="020B0604020202020204" charset="0"/>
                <a:ea typeface="Inter" panose="020B0604020202020204" charset="0"/>
                <a:cs typeface="Tahoma"/>
              </a:rPr>
              <a:t>sacrificed </a:t>
            </a:r>
            <a:r>
              <a:rPr sz="1500" spc="-10" dirty="0">
                <a:solidFill>
                  <a:srgbClr val="231F20"/>
                </a:solidFill>
                <a:latin typeface="Inter" panose="020B0604020202020204" charset="0"/>
                <a:ea typeface="Inter" panose="020B0604020202020204" charset="0"/>
                <a:cs typeface="Tahoma"/>
              </a:rPr>
              <a:t>for </a:t>
            </a:r>
            <a:r>
              <a:rPr sz="1500" spc="25" dirty="0">
                <a:solidFill>
                  <a:srgbClr val="231F20"/>
                </a:solidFill>
                <a:latin typeface="Inter" panose="020B0604020202020204" charset="0"/>
                <a:ea typeface="Inter" panose="020B0604020202020204" charset="0"/>
                <a:cs typeface="Tahoma"/>
              </a:rPr>
              <a:t>the </a:t>
            </a:r>
            <a:r>
              <a:rPr sz="1500" spc="-10" dirty="0">
                <a:solidFill>
                  <a:srgbClr val="231F20"/>
                </a:solidFill>
                <a:latin typeface="Inter" panose="020B0604020202020204" charset="0"/>
                <a:ea typeface="Inter" panose="020B0604020202020204" charset="0"/>
                <a:cs typeface="Tahoma"/>
              </a:rPr>
              <a:t>construction </a:t>
            </a:r>
            <a:r>
              <a:rPr sz="1500" spc="10" dirty="0">
                <a:solidFill>
                  <a:srgbClr val="231F20"/>
                </a:solidFill>
                <a:latin typeface="Inter" panose="020B0604020202020204" charset="0"/>
                <a:ea typeface="Inter" panose="020B0604020202020204" charset="0"/>
                <a:cs typeface="Tahoma"/>
              </a:rPr>
              <a:t>of </a:t>
            </a:r>
            <a:r>
              <a:rPr sz="1500" spc="-5" dirty="0">
                <a:solidFill>
                  <a:srgbClr val="231F20"/>
                </a:solidFill>
                <a:latin typeface="Inter" panose="020B0604020202020204" charset="0"/>
                <a:ea typeface="Inter" panose="020B0604020202020204" charset="0"/>
                <a:cs typeface="Tahoma"/>
              </a:rPr>
              <a:t>buildings.</a:t>
            </a:r>
            <a:endParaRPr sz="1500" dirty="0">
              <a:latin typeface="Inter" panose="020B0604020202020204" charset="0"/>
              <a:ea typeface="Inter" panose="020B0604020202020204" charset="0"/>
              <a:cs typeface="Tahoma"/>
            </a:endParaRPr>
          </a:p>
        </p:txBody>
      </p:sp>
      <p:sp>
        <p:nvSpPr>
          <p:cNvPr id="91" name="object 26">
            <a:extLst>
              <a:ext uri="{FF2B5EF4-FFF2-40B4-BE49-F238E27FC236}">
                <a16:creationId xmlns:a16="http://schemas.microsoft.com/office/drawing/2014/main" id="{BAC1EFBB-802C-6101-72DF-775E39B3F78E}"/>
              </a:ext>
            </a:extLst>
          </p:cNvPr>
          <p:cNvSpPr txBox="1"/>
          <p:nvPr/>
        </p:nvSpPr>
        <p:spPr>
          <a:xfrm>
            <a:off x="929596" y="8121956"/>
            <a:ext cx="3413804" cy="1531317"/>
          </a:xfrm>
          <a:prstGeom prst="rect">
            <a:avLst/>
          </a:prstGeom>
        </p:spPr>
        <p:txBody>
          <a:bodyPr vert="horz" wrap="square" lIns="0" tIns="12700" rIns="0" bIns="0" rtlCol="0">
            <a:spAutoFit/>
          </a:bodyPr>
          <a:lstStyle/>
          <a:p>
            <a:pPr marL="12700" marR="5080">
              <a:lnSpc>
                <a:spcPct val="111100"/>
              </a:lnSpc>
              <a:spcBef>
                <a:spcPts val="100"/>
              </a:spcBef>
            </a:pPr>
            <a:r>
              <a:rPr sz="1500" spc="17" dirty="0">
                <a:solidFill>
                  <a:srgbClr val="242424"/>
                </a:solidFill>
                <a:latin typeface="Inter"/>
              </a:rPr>
              <a:t>Green roofs improve the thermal insulation of the roof. Green roofs with officially recognised thermal insulation coefficients can add value to the energy balance.</a:t>
            </a:r>
          </a:p>
        </p:txBody>
      </p:sp>
      <p:sp>
        <p:nvSpPr>
          <p:cNvPr id="92" name="object 27">
            <a:extLst>
              <a:ext uri="{FF2B5EF4-FFF2-40B4-BE49-F238E27FC236}">
                <a16:creationId xmlns:a16="http://schemas.microsoft.com/office/drawing/2014/main" id="{5FB26A9A-8051-4313-DBCA-33E4CDEB6265}"/>
              </a:ext>
            </a:extLst>
          </p:cNvPr>
          <p:cNvSpPr txBox="1"/>
          <p:nvPr/>
        </p:nvSpPr>
        <p:spPr>
          <a:xfrm>
            <a:off x="13565406" y="8130997"/>
            <a:ext cx="2933700" cy="1531317"/>
          </a:xfrm>
          <a:prstGeom prst="rect">
            <a:avLst/>
          </a:prstGeom>
        </p:spPr>
        <p:txBody>
          <a:bodyPr vert="horz" wrap="square" lIns="0" tIns="12700" rIns="0" bIns="0" rtlCol="0">
            <a:spAutoFit/>
          </a:bodyPr>
          <a:lstStyle/>
          <a:p>
            <a:pPr marL="12700" marR="5080">
              <a:lnSpc>
                <a:spcPct val="111100"/>
              </a:lnSpc>
              <a:spcBef>
                <a:spcPts val="100"/>
              </a:spcBef>
            </a:pPr>
            <a:r>
              <a:rPr sz="1500" spc="-5" dirty="0">
                <a:solidFill>
                  <a:srgbClr val="231F20"/>
                </a:solidFill>
                <a:latin typeface="Inter" panose="020B0604020202020204" charset="0"/>
                <a:ea typeface="Inter" panose="020B0604020202020204" charset="0"/>
                <a:cs typeface="Tahoma"/>
              </a:rPr>
              <a:t>Green </a:t>
            </a:r>
            <a:r>
              <a:rPr sz="1500" spc="-40" dirty="0">
                <a:solidFill>
                  <a:srgbClr val="231F20"/>
                </a:solidFill>
                <a:latin typeface="Inter" panose="020B0604020202020204" charset="0"/>
                <a:ea typeface="Inter" panose="020B0604020202020204" charset="0"/>
                <a:cs typeface="Tahoma"/>
              </a:rPr>
              <a:t>roofs </a:t>
            </a:r>
            <a:r>
              <a:rPr sz="1500" spc="5" dirty="0">
                <a:solidFill>
                  <a:srgbClr val="231F20"/>
                </a:solidFill>
                <a:latin typeface="Inter" panose="020B0604020202020204" charset="0"/>
                <a:ea typeface="Inter" panose="020B0604020202020204" charset="0"/>
                <a:cs typeface="Tahoma"/>
              </a:rPr>
              <a:t>can </a:t>
            </a:r>
            <a:r>
              <a:rPr sz="1500" spc="-15" dirty="0">
                <a:solidFill>
                  <a:srgbClr val="231F20"/>
                </a:solidFill>
                <a:latin typeface="Inter" panose="020B0604020202020204" charset="0"/>
                <a:ea typeface="Inter" panose="020B0604020202020204" charset="0"/>
                <a:cs typeface="Tahoma"/>
              </a:rPr>
              <a:t>be </a:t>
            </a:r>
            <a:r>
              <a:rPr sz="1500" spc="-5" dirty="0">
                <a:solidFill>
                  <a:srgbClr val="231F20"/>
                </a:solidFill>
                <a:latin typeface="Inter" panose="020B0604020202020204" charset="0"/>
                <a:ea typeface="Inter" panose="020B0604020202020204" charset="0"/>
                <a:cs typeface="Tahoma"/>
              </a:rPr>
              <a:t>used </a:t>
            </a:r>
            <a:r>
              <a:rPr sz="1500" dirty="0">
                <a:solidFill>
                  <a:srgbClr val="231F20"/>
                </a:solidFill>
                <a:latin typeface="Inter" panose="020B0604020202020204" charset="0"/>
                <a:ea typeface="Inter" panose="020B0604020202020204" charset="0"/>
                <a:cs typeface="Tahoma"/>
              </a:rPr>
              <a:t>for </a:t>
            </a:r>
            <a:r>
              <a:rPr sz="1500" spc="-105" dirty="0">
                <a:solidFill>
                  <a:srgbClr val="231F20"/>
                </a:solidFill>
                <a:latin typeface="Inter" panose="020B0604020202020204" charset="0"/>
                <a:ea typeface="Inter" panose="020B0604020202020204" charset="0"/>
                <a:cs typeface="Tahoma"/>
              </a:rPr>
              <a:t>a </a:t>
            </a:r>
            <a:r>
              <a:rPr sz="1500" spc="-5" dirty="0">
                <a:solidFill>
                  <a:srgbClr val="231F20"/>
                </a:solidFill>
                <a:latin typeface="Inter" panose="020B0604020202020204" charset="0"/>
                <a:ea typeface="Inter" panose="020B0604020202020204" charset="0"/>
                <a:cs typeface="Tahoma"/>
              </a:rPr>
              <a:t>variety of </a:t>
            </a:r>
            <a:r>
              <a:rPr sz="1500" spc="5" dirty="0">
                <a:solidFill>
                  <a:srgbClr val="231F20"/>
                </a:solidFill>
                <a:latin typeface="Inter" panose="020B0604020202020204" charset="0"/>
                <a:ea typeface="Inter" panose="020B0604020202020204" charset="0"/>
                <a:cs typeface="Tahoma"/>
              </a:rPr>
              <a:t>purposes: as a </a:t>
            </a:r>
            <a:r>
              <a:rPr sz="1500" dirty="0">
                <a:solidFill>
                  <a:srgbClr val="231F20"/>
                </a:solidFill>
                <a:latin typeface="Inter" panose="020B0604020202020204" charset="0"/>
                <a:ea typeface="Inter" panose="020B0604020202020204" charset="0"/>
                <a:cs typeface="Tahoma"/>
              </a:rPr>
              <a:t>simple </a:t>
            </a:r>
            <a:r>
              <a:rPr sz="1500" spc="-5" dirty="0">
                <a:solidFill>
                  <a:srgbClr val="231F20"/>
                </a:solidFill>
                <a:latin typeface="Inter" panose="020B0604020202020204" charset="0"/>
                <a:ea typeface="Inter" panose="020B0604020202020204" charset="0"/>
                <a:cs typeface="Tahoma"/>
              </a:rPr>
              <a:t>protected </a:t>
            </a:r>
            <a:r>
              <a:rPr sz="1500" dirty="0">
                <a:solidFill>
                  <a:srgbClr val="231F20"/>
                </a:solidFill>
                <a:latin typeface="Inter" panose="020B0604020202020204" charset="0"/>
                <a:ea typeface="Inter" panose="020B0604020202020204" charset="0"/>
                <a:cs typeface="Tahoma"/>
              </a:rPr>
              <a:t>natural </a:t>
            </a:r>
            <a:r>
              <a:rPr sz="1500" spc="15" dirty="0">
                <a:solidFill>
                  <a:srgbClr val="231F20"/>
                </a:solidFill>
                <a:latin typeface="Inter" panose="020B0604020202020204" charset="0"/>
                <a:ea typeface="Inter" panose="020B0604020202020204" charset="0"/>
                <a:cs typeface="Tahoma"/>
              </a:rPr>
              <a:t>area, </a:t>
            </a:r>
            <a:r>
              <a:rPr sz="1500" spc="5" dirty="0">
                <a:solidFill>
                  <a:srgbClr val="231F20"/>
                </a:solidFill>
                <a:latin typeface="Inter" panose="020B0604020202020204" charset="0"/>
                <a:ea typeface="Inter" panose="020B0604020202020204" charset="0"/>
                <a:cs typeface="Tahoma"/>
              </a:rPr>
              <a:t>as </a:t>
            </a:r>
            <a:r>
              <a:rPr sz="1500" spc="25" dirty="0">
                <a:solidFill>
                  <a:srgbClr val="231F20"/>
                </a:solidFill>
                <a:latin typeface="Inter" panose="020B0604020202020204" charset="0"/>
                <a:ea typeface="Inter" panose="020B0604020202020204" charset="0"/>
                <a:cs typeface="Tahoma"/>
              </a:rPr>
              <a:t>a </a:t>
            </a:r>
            <a:r>
              <a:rPr sz="1500" spc="-5" dirty="0">
                <a:solidFill>
                  <a:srgbClr val="231F20"/>
                </a:solidFill>
                <a:latin typeface="Inter" panose="020B0604020202020204" charset="0"/>
                <a:ea typeface="Inter" panose="020B0604020202020204" charset="0"/>
                <a:cs typeface="Tahoma"/>
              </a:rPr>
              <a:t>relaxing </a:t>
            </a:r>
            <a:r>
              <a:rPr sz="1500" spc="15" dirty="0">
                <a:solidFill>
                  <a:srgbClr val="231F20"/>
                </a:solidFill>
                <a:latin typeface="Inter" panose="020B0604020202020204" charset="0"/>
                <a:ea typeface="Inter" panose="020B0604020202020204" charset="0"/>
                <a:cs typeface="Tahoma"/>
              </a:rPr>
              <a:t>garden, </a:t>
            </a:r>
            <a:r>
              <a:rPr sz="1500" dirty="0">
                <a:solidFill>
                  <a:srgbClr val="231F20"/>
                </a:solidFill>
                <a:latin typeface="Inter" panose="020B0604020202020204" charset="0"/>
                <a:ea typeface="Inter" panose="020B0604020202020204" charset="0"/>
                <a:cs typeface="Tahoma"/>
              </a:rPr>
              <a:t>barbecue </a:t>
            </a:r>
            <a:r>
              <a:rPr sz="1500" spc="10" dirty="0">
                <a:solidFill>
                  <a:srgbClr val="231F20"/>
                </a:solidFill>
                <a:latin typeface="Inter" panose="020B0604020202020204" charset="0"/>
                <a:ea typeface="Inter" panose="020B0604020202020204" charset="0"/>
                <a:cs typeface="Tahoma"/>
              </a:rPr>
              <a:t>area</a:t>
            </a:r>
            <a:r>
              <a:rPr sz="1500" dirty="0">
                <a:solidFill>
                  <a:srgbClr val="231F20"/>
                </a:solidFill>
                <a:latin typeface="Inter" panose="020B0604020202020204" charset="0"/>
                <a:ea typeface="Inter" panose="020B0604020202020204" charset="0"/>
                <a:cs typeface="Tahoma"/>
              </a:rPr>
              <a:t>, play </a:t>
            </a:r>
            <a:r>
              <a:rPr sz="1500" spc="10" dirty="0">
                <a:solidFill>
                  <a:srgbClr val="231F20"/>
                </a:solidFill>
                <a:latin typeface="Inter" panose="020B0604020202020204" charset="0"/>
                <a:ea typeface="Inter" panose="020B0604020202020204" charset="0"/>
                <a:cs typeface="Tahoma"/>
              </a:rPr>
              <a:t>area </a:t>
            </a:r>
            <a:r>
              <a:rPr sz="1500" spc="20" dirty="0">
                <a:solidFill>
                  <a:srgbClr val="231F20"/>
                </a:solidFill>
                <a:latin typeface="Inter" panose="020B0604020202020204" charset="0"/>
                <a:ea typeface="Inter" panose="020B0604020202020204" charset="0"/>
                <a:cs typeface="Tahoma"/>
              </a:rPr>
              <a:t>or </a:t>
            </a:r>
            <a:r>
              <a:rPr sz="1500" spc="-10" dirty="0">
                <a:solidFill>
                  <a:srgbClr val="231F20"/>
                </a:solidFill>
                <a:latin typeface="Inter" panose="020B0604020202020204" charset="0"/>
                <a:ea typeface="Inter" panose="020B0604020202020204" charset="0"/>
                <a:cs typeface="Tahoma"/>
              </a:rPr>
              <a:t>for </a:t>
            </a:r>
            <a:r>
              <a:rPr sz="1500" spc="-25" dirty="0">
                <a:solidFill>
                  <a:srgbClr val="231F20"/>
                </a:solidFill>
                <a:latin typeface="Inter" panose="020B0604020202020204" charset="0"/>
                <a:ea typeface="Inter" panose="020B0604020202020204" charset="0"/>
                <a:cs typeface="Tahoma"/>
              </a:rPr>
              <a:t>sports </a:t>
            </a:r>
            <a:r>
              <a:rPr sz="1500" spc="-30" dirty="0">
                <a:solidFill>
                  <a:srgbClr val="231F20"/>
                </a:solidFill>
                <a:latin typeface="Inter" panose="020B0604020202020204" charset="0"/>
                <a:ea typeface="Inter" panose="020B0604020202020204" charset="0"/>
                <a:cs typeface="Tahoma"/>
              </a:rPr>
              <a:t>activities</a:t>
            </a:r>
            <a:r>
              <a:rPr sz="1500" spc="-10" dirty="0">
                <a:solidFill>
                  <a:srgbClr val="231F20"/>
                </a:solidFill>
                <a:latin typeface="Inter" panose="020B0604020202020204" charset="0"/>
                <a:ea typeface="Inter" panose="020B0604020202020204" charset="0"/>
                <a:cs typeface="Tahoma"/>
              </a:rPr>
              <a:t>.</a:t>
            </a:r>
            <a:endParaRPr sz="1500" dirty="0">
              <a:latin typeface="Inter" panose="020B0604020202020204" charset="0"/>
              <a:ea typeface="Inter" panose="020B0604020202020204" charset="0"/>
              <a:cs typeface="Tahoma"/>
            </a:endParaRPr>
          </a:p>
        </p:txBody>
      </p:sp>
      <p:sp>
        <p:nvSpPr>
          <p:cNvPr id="93" name="object 29">
            <a:extLst>
              <a:ext uri="{FF2B5EF4-FFF2-40B4-BE49-F238E27FC236}">
                <a16:creationId xmlns:a16="http://schemas.microsoft.com/office/drawing/2014/main" id="{D5BADCB7-6E9D-2EC0-ECB4-C232E7C9A9E2}"/>
              </a:ext>
            </a:extLst>
          </p:cNvPr>
          <p:cNvSpPr txBox="1"/>
          <p:nvPr/>
        </p:nvSpPr>
        <p:spPr>
          <a:xfrm>
            <a:off x="4719676" y="8069412"/>
            <a:ext cx="4166611" cy="1787541"/>
          </a:xfrm>
          <a:prstGeom prst="rect">
            <a:avLst/>
          </a:prstGeom>
        </p:spPr>
        <p:txBody>
          <a:bodyPr vert="horz" wrap="square" lIns="0" tIns="12700" rIns="0" bIns="0" rtlCol="0">
            <a:spAutoFit/>
          </a:bodyPr>
          <a:lstStyle/>
          <a:p>
            <a:pPr marL="12700" marR="9525">
              <a:lnSpc>
                <a:spcPct val="111100"/>
              </a:lnSpc>
              <a:spcBef>
                <a:spcPts val="100"/>
              </a:spcBef>
            </a:pPr>
            <a:r>
              <a:rPr sz="1500" spc="17" dirty="0">
                <a:solidFill>
                  <a:srgbClr val="242424"/>
                </a:solidFill>
                <a:latin typeface="Inter"/>
              </a:rPr>
              <a:t>The green cover effectively protects the waterproofing membrane from UV radiation, hail, heat and cold.</a:t>
            </a:r>
          </a:p>
          <a:p>
            <a:pPr marL="12700" marR="5080">
              <a:lnSpc>
                <a:spcPct val="111100"/>
              </a:lnSpc>
            </a:pPr>
            <a:r>
              <a:rPr sz="1500" spc="17" dirty="0">
                <a:solidFill>
                  <a:srgbClr val="242424"/>
                </a:solidFill>
                <a:latin typeface="Inter"/>
              </a:rPr>
              <a:t>Stress (expansion) due to temperature fluctuations is eliminated, </a:t>
            </a:r>
            <a:r>
              <a:rPr lang="it-IT" sz="1500" spc="17" dirty="0">
                <a:solidFill>
                  <a:srgbClr val="242424"/>
                </a:solidFill>
                <a:latin typeface="Inter"/>
              </a:rPr>
              <a:t>thus increasing </a:t>
            </a:r>
            <a:r>
              <a:rPr sz="1500" spc="17" dirty="0">
                <a:solidFill>
                  <a:srgbClr val="242424"/>
                </a:solidFill>
                <a:latin typeface="Inter"/>
              </a:rPr>
              <a:t>the life of the waterproofing layer</a:t>
            </a:r>
          </a:p>
        </p:txBody>
      </p:sp>
      <p:sp>
        <p:nvSpPr>
          <p:cNvPr id="94" name="object 15">
            <a:extLst>
              <a:ext uri="{FF2B5EF4-FFF2-40B4-BE49-F238E27FC236}">
                <a16:creationId xmlns:a16="http://schemas.microsoft.com/office/drawing/2014/main" id="{6285A765-A9D9-DFF8-57BF-FF6426BE8E47}"/>
              </a:ext>
            </a:extLst>
          </p:cNvPr>
          <p:cNvSpPr/>
          <p:nvPr/>
        </p:nvSpPr>
        <p:spPr>
          <a:xfrm>
            <a:off x="1441778" y="6303787"/>
            <a:ext cx="1981200" cy="1768813"/>
          </a:xfrm>
          <a:prstGeom prst="rect">
            <a:avLst/>
          </a:prstGeom>
          <a:blipFill>
            <a:blip r:embed="rId6" cstate="print"/>
            <a:stretch>
              <a:fillRect/>
            </a:stretch>
          </a:blipFill>
        </p:spPr>
        <p:txBody>
          <a:bodyPr wrap="square" lIns="0" tIns="0" rIns="0" bIns="0" rtlCol="0"/>
          <a:lstStyle/>
          <a:p>
            <a:endParaRPr/>
          </a:p>
        </p:txBody>
      </p:sp>
      <p:sp>
        <p:nvSpPr>
          <p:cNvPr id="95" name="object 38">
            <a:extLst>
              <a:ext uri="{FF2B5EF4-FFF2-40B4-BE49-F238E27FC236}">
                <a16:creationId xmlns:a16="http://schemas.microsoft.com/office/drawing/2014/main" id="{37A6B99A-4C37-E2C0-207E-6549943F9C20}"/>
              </a:ext>
            </a:extLst>
          </p:cNvPr>
          <p:cNvSpPr txBox="1"/>
          <p:nvPr/>
        </p:nvSpPr>
        <p:spPr>
          <a:xfrm>
            <a:off x="1441778" y="6303719"/>
            <a:ext cx="1981540" cy="1347805"/>
          </a:xfrm>
          <a:prstGeom prst="rect">
            <a:avLst/>
          </a:prstGeom>
          <a:ln w="3175">
            <a:solidFill>
              <a:srgbClr val="231F20"/>
            </a:solidFill>
          </a:ln>
        </p:spPr>
        <p:txBody>
          <a:bodyPr vert="horz" wrap="square" lIns="0" tIns="1270" rIns="0" bIns="0" rtlCol="0">
            <a:spAutoFit/>
          </a:bodyPr>
          <a:lstStyle/>
          <a:p>
            <a:pPr>
              <a:lnSpc>
                <a:spcPct val="100000"/>
              </a:lnSpc>
              <a:spcBef>
                <a:spcPts val="10"/>
              </a:spcBef>
            </a:pPr>
            <a:endParaRPr sz="1400">
              <a:latin typeface="Times New Roman"/>
              <a:cs typeface="Times New Roman"/>
            </a:endParaRPr>
          </a:p>
          <a:p>
            <a:pPr marL="6985" algn="ctr">
              <a:lnSpc>
                <a:spcPct val="100000"/>
              </a:lnSpc>
              <a:spcBef>
                <a:spcPts val="5"/>
              </a:spcBef>
            </a:pPr>
            <a:r>
              <a:rPr sz="900" spc="5" dirty="0">
                <a:solidFill>
                  <a:srgbClr val="231F20"/>
                </a:solidFill>
                <a:latin typeface="Swis721 BT"/>
                <a:cs typeface="Swis721 BT"/>
              </a:rPr>
              <a:t>cold</a:t>
            </a:r>
            <a:endParaRPr sz="900">
              <a:latin typeface="Swis721 BT"/>
              <a:cs typeface="Swis721 BT"/>
            </a:endParaRPr>
          </a:p>
          <a:p>
            <a:pPr>
              <a:lnSpc>
                <a:spcPct val="100000"/>
              </a:lnSpc>
            </a:pPr>
            <a:endParaRPr sz="1100">
              <a:latin typeface="Swis721 BT"/>
              <a:cs typeface="Swis721 BT"/>
            </a:endParaRPr>
          </a:p>
          <a:p>
            <a:pPr>
              <a:lnSpc>
                <a:spcPct val="100000"/>
              </a:lnSpc>
            </a:pPr>
            <a:endParaRPr sz="1100">
              <a:latin typeface="Swis721 BT"/>
              <a:cs typeface="Swis721 BT"/>
            </a:endParaRPr>
          </a:p>
          <a:p>
            <a:pPr>
              <a:lnSpc>
                <a:spcPct val="100000"/>
              </a:lnSpc>
            </a:pPr>
            <a:endParaRPr sz="1100">
              <a:latin typeface="Swis721 BT"/>
              <a:cs typeface="Swis721 BT"/>
            </a:endParaRPr>
          </a:p>
          <a:p>
            <a:pPr>
              <a:lnSpc>
                <a:spcPct val="100000"/>
              </a:lnSpc>
            </a:pPr>
            <a:endParaRPr sz="1100">
              <a:latin typeface="Swis721 BT"/>
              <a:cs typeface="Swis721 BT"/>
            </a:endParaRPr>
          </a:p>
          <a:p>
            <a:pPr>
              <a:lnSpc>
                <a:spcPct val="100000"/>
              </a:lnSpc>
              <a:spcBef>
                <a:spcPts val="10"/>
              </a:spcBef>
            </a:pPr>
            <a:endParaRPr sz="1250">
              <a:latin typeface="Swis721 BT"/>
              <a:cs typeface="Swis721 BT"/>
            </a:endParaRPr>
          </a:p>
          <a:p>
            <a:pPr marR="20320" algn="ctr">
              <a:lnSpc>
                <a:spcPct val="100000"/>
              </a:lnSpc>
            </a:pPr>
            <a:r>
              <a:rPr sz="800" spc="-10" dirty="0">
                <a:solidFill>
                  <a:srgbClr val="231F20"/>
                </a:solidFill>
                <a:latin typeface="Swis721 BT"/>
                <a:cs typeface="Swis721 BT"/>
              </a:rPr>
              <a:t>hot</a:t>
            </a:r>
            <a:endParaRPr sz="800">
              <a:latin typeface="Swis721 BT"/>
              <a:cs typeface="Swis721 BT"/>
            </a:endParaRPr>
          </a:p>
        </p:txBody>
      </p:sp>
      <p:sp>
        <p:nvSpPr>
          <p:cNvPr id="96" name="object 37">
            <a:extLst>
              <a:ext uri="{FF2B5EF4-FFF2-40B4-BE49-F238E27FC236}">
                <a16:creationId xmlns:a16="http://schemas.microsoft.com/office/drawing/2014/main" id="{8387412C-C070-8B9C-D181-C70902B24974}"/>
              </a:ext>
            </a:extLst>
          </p:cNvPr>
          <p:cNvSpPr txBox="1"/>
          <p:nvPr/>
        </p:nvSpPr>
        <p:spPr>
          <a:xfrm>
            <a:off x="661010" y="5875382"/>
            <a:ext cx="3529990" cy="250197"/>
          </a:xfrm>
          <a:prstGeom prst="rect">
            <a:avLst/>
          </a:prstGeom>
        </p:spPr>
        <p:txBody>
          <a:bodyPr vert="horz" wrap="square" lIns="0" tIns="12700" rIns="0" bIns="0" rtlCol="0">
            <a:spAutoFit/>
          </a:bodyPr>
          <a:lstStyle/>
          <a:p>
            <a:pPr marL="12700" marR="5080" algn="ctr">
              <a:lnSpc>
                <a:spcPct val="111100"/>
              </a:lnSpc>
              <a:spcBef>
                <a:spcPts val="100"/>
              </a:spcBef>
            </a:pPr>
            <a:r>
              <a:rPr sz="1500" b="1" spc="17" dirty="0">
                <a:solidFill>
                  <a:srgbClr val="242424"/>
                </a:solidFill>
                <a:latin typeface="Inter"/>
              </a:rPr>
              <a:t>Reduces energy costs</a:t>
            </a:r>
          </a:p>
        </p:txBody>
      </p:sp>
      <p:sp>
        <p:nvSpPr>
          <p:cNvPr id="97" name="object 18">
            <a:extLst>
              <a:ext uri="{FF2B5EF4-FFF2-40B4-BE49-F238E27FC236}">
                <a16:creationId xmlns:a16="http://schemas.microsoft.com/office/drawing/2014/main" id="{ACFD6CF8-7286-B90C-231D-9143C65D7287}"/>
              </a:ext>
            </a:extLst>
          </p:cNvPr>
          <p:cNvSpPr/>
          <p:nvPr/>
        </p:nvSpPr>
        <p:spPr>
          <a:xfrm>
            <a:off x="5562600" y="6303788"/>
            <a:ext cx="1929278" cy="1768812"/>
          </a:xfrm>
          <a:prstGeom prst="rect">
            <a:avLst/>
          </a:prstGeom>
          <a:blipFill>
            <a:blip r:embed="rId7" cstate="print"/>
            <a:stretch>
              <a:fillRect/>
            </a:stretch>
          </a:blipFill>
        </p:spPr>
        <p:txBody>
          <a:bodyPr wrap="square" lIns="0" tIns="0" rIns="0" bIns="0" rtlCol="0"/>
          <a:lstStyle/>
          <a:p>
            <a:endParaRPr/>
          </a:p>
        </p:txBody>
      </p:sp>
      <p:sp>
        <p:nvSpPr>
          <p:cNvPr id="99" name="object 24">
            <a:extLst>
              <a:ext uri="{FF2B5EF4-FFF2-40B4-BE49-F238E27FC236}">
                <a16:creationId xmlns:a16="http://schemas.microsoft.com/office/drawing/2014/main" id="{2A8F3DF0-ACA7-4F82-477E-56ABA1D622C3}"/>
              </a:ext>
            </a:extLst>
          </p:cNvPr>
          <p:cNvSpPr txBox="1"/>
          <p:nvPr/>
        </p:nvSpPr>
        <p:spPr>
          <a:xfrm>
            <a:off x="5193739" y="5875381"/>
            <a:ext cx="2667000" cy="250197"/>
          </a:xfrm>
          <a:prstGeom prst="rect">
            <a:avLst/>
          </a:prstGeom>
        </p:spPr>
        <p:txBody>
          <a:bodyPr vert="horz" wrap="square" lIns="0" tIns="12700" rIns="0" bIns="0" rtlCol="0">
            <a:spAutoFit/>
          </a:bodyPr>
          <a:lstStyle/>
          <a:p>
            <a:pPr marL="12700" marR="5080">
              <a:lnSpc>
                <a:spcPct val="111100"/>
              </a:lnSpc>
              <a:spcBef>
                <a:spcPts val="100"/>
              </a:spcBef>
            </a:pPr>
            <a:r>
              <a:rPr sz="1500" b="1" spc="17" dirty="0">
                <a:solidFill>
                  <a:srgbClr val="242424"/>
                </a:solidFill>
                <a:latin typeface="Inter"/>
              </a:rPr>
              <a:t>Prolongs the life of the roof</a:t>
            </a:r>
          </a:p>
        </p:txBody>
      </p:sp>
      <p:sp>
        <p:nvSpPr>
          <p:cNvPr id="100" name="object 16">
            <a:extLst>
              <a:ext uri="{FF2B5EF4-FFF2-40B4-BE49-F238E27FC236}">
                <a16:creationId xmlns:a16="http://schemas.microsoft.com/office/drawing/2014/main" id="{C22DFECA-EF37-C92E-4A80-376D4E770C19}"/>
              </a:ext>
            </a:extLst>
          </p:cNvPr>
          <p:cNvSpPr/>
          <p:nvPr/>
        </p:nvSpPr>
        <p:spPr>
          <a:xfrm>
            <a:off x="10112998" y="6300600"/>
            <a:ext cx="1929278" cy="1768812"/>
          </a:xfrm>
          <a:prstGeom prst="rect">
            <a:avLst/>
          </a:prstGeom>
          <a:blipFill>
            <a:blip r:embed="rId8" cstate="print"/>
            <a:stretch>
              <a:fillRect/>
            </a:stretch>
          </a:blipFill>
        </p:spPr>
        <p:txBody>
          <a:bodyPr wrap="square" lIns="0" tIns="0" rIns="0" bIns="0" rtlCol="0"/>
          <a:lstStyle/>
          <a:p>
            <a:endParaRPr/>
          </a:p>
        </p:txBody>
      </p:sp>
      <p:sp>
        <p:nvSpPr>
          <p:cNvPr id="101" name="object 28">
            <a:extLst>
              <a:ext uri="{FF2B5EF4-FFF2-40B4-BE49-F238E27FC236}">
                <a16:creationId xmlns:a16="http://schemas.microsoft.com/office/drawing/2014/main" id="{0AD69A23-2A09-693E-7FBB-278511C6779F}"/>
              </a:ext>
            </a:extLst>
          </p:cNvPr>
          <p:cNvSpPr txBox="1"/>
          <p:nvPr/>
        </p:nvSpPr>
        <p:spPr>
          <a:xfrm>
            <a:off x="9744137" y="5894512"/>
            <a:ext cx="2667000" cy="250197"/>
          </a:xfrm>
          <a:prstGeom prst="rect">
            <a:avLst/>
          </a:prstGeom>
        </p:spPr>
        <p:txBody>
          <a:bodyPr vert="horz" wrap="square" lIns="0" tIns="12700" rIns="0" bIns="0" rtlCol="0">
            <a:spAutoFit/>
          </a:bodyPr>
          <a:lstStyle/>
          <a:p>
            <a:pPr marL="12700" marR="5080">
              <a:lnSpc>
                <a:spcPct val="111100"/>
              </a:lnSpc>
              <a:spcBef>
                <a:spcPts val="100"/>
              </a:spcBef>
            </a:pPr>
            <a:r>
              <a:rPr sz="1500" b="1" spc="17" dirty="0">
                <a:solidFill>
                  <a:srgbClr val="242424"/>
                </a:solidFill>
                <a:latin typeface="Inter"/>
              </a:rPr>
              <a:t>It offers a natural habitat</a:t>
            </a:r>
          </a:p>
        </p:txBody>
      </p:sp>
      <p:sp>
        <p:nvSpPr>
          <p:cNvPr id="102" name="object 13">
            <a:extLst>
              <a:ext uri="{FF2B5EF4-FFF2-40B4-BE49-F238E27FC236}">
                <a16:creationId xmlns:a16="http://schemas.microsoft.com/office/drawing/2014/main" id="{938F6474-01BB-BE02-F4D5-9D5D45FA37EF}"/>
              </a:ext>
            </a:extLst>
          </p:cNvPr>
          <p:cNvSpPr/>
          <p:nvPr/>
        </p:nvSpPr>
        <p:spPr>
          <a:xfrm>
            <a:off x="14083835" y="6311620"/>
            <a:ext cx="1896841" cy="1757792"/>
          </a:xfrm>
          <a:prstGeom prst="rect">
            <a:avLst/>
          </a:prstGeom>
          <a:blipFill>
            <a:blip r:embed="rId9" cstate="print"/>
            <a:stretch>
              <a:fillRect/>
            </a:stretch>
          </a:blipFill>
        </p:spPr>
        <p:txBody>
          <a:bodyPr wrap="square" lIns="0" tIns="0" rIns="0" bIns="0" rtlCol="0"/>
          <a:lstStyle/>
          <a:p>
            <a:endParaRPr/>
          </a:p>
        </p:txBody>
      </p:sp>
      <p:sp>
        <p:nvSpPr>
          <p:cNvPr id="103" name="object 36">
            <a:extLst>
              <a:ext uri="{FF2B5EF4-FFF2-40B4-BE49-F238E27FC236}">
                <a16:creationId xmlns:a16="http://schemas.microsoft.com/office/drawing/2014/main" id="{5F8A8242-5DBA-858A-742C-2BC55287E2A3}"/>
              </a:ext>
            </a:extLst>
          </p:cNvPr>
          <p:cNvSpPr txBox="1"/>
          <p:nvPr/>
        </p:nvSpPr>
        <p:spPr>
          <a:xfrm>
            <a:off x="14196078" y="5915344"/>
            <a:ext cx="2303028" cy="243656"/>
          </a:xfrm>
          <a:prstGeom prst="rect">
            <a:avLst/>
          </a:prstGeom>
        </p:spPr>
        <p:txBody>
          <a:bodyPr vert="horz" wrap="square" lIns="0" tIns="12700" rIns="0" bIns="0" rtlCol="0">
            <a:spAutoFit/>
          </a:bodyPr>
          <a:lstStyle/>
          <a:p>
            <a:pPr marL="12700">
              <a:lnSpc>
                <a:spcPct val="100000"/>
              </a:lnSpc>
              <a:spcBef>
                <a:spcPts val="100"/>
              </a:spcBef>
            </a:pPr>
            <a:r>
              <a:rPr sz="1500" b="1" spc="25" dirty="0">
                <a:solidFill>
                  <a:srgbClr val="231F20"/>
                </a:solidFill>
                <a:latin typeface="Inter" panose="020B0604020202020204" charset="0"/>
                <a:ea typeface="Inter" panose="020B0604020202020204" charset="0"/>
                <a:cs typeface="Arial"/>
              </a:rPr>
              <a:t>Create </a:t>
            </a:r>
            <a:r>
              <a:rPr sz="1500" b="1" spc="17" dirty="0">
                <a:solidFill>
                  <a:srgbClr val="242424"/>
                </a:solidFill>
                <a:latin typeface="Inter" panose="020B0604020202020204" charset="0"/>
                <a:ea typeface="Inter" panose="020B0604020202020204" charset="0"/>
              </a:rPr>
              <a:t>new </a:t>
            </a:r>
            <a:r>
              <a:rPr sz="1500" b="1" spc="25" dirty="0">
                <a:solidFill>
                  <a:srgbClr val="231F20"/>
                </a:solidFill>
                <a:latin typeface="Inter" panose="020B0604020202020204" charset="0"/>
                <a:ea typeface="Inter" panose="020B0604020202020204" charset="0"/>
                <a:cs typeface="Arial"/>
              </a:rPr>
              <a:t>spaces</a:t>
            </a:r>
            <a:endParaRPr sz="1500" dirty="0">
              <a:latin typeface="Inter" panose="020B0604020202020204" charset="0"/>
              <a:ea typeface="Inter" panose="020B0604020202020204" charset="0"/>
              <a:cs typeface="Arial"/>
            </a:endParaRPr>
          </a:p>
        </p:txBody>
      </p:sp>
      <p:sp>
        <p:nvSpPr>
          <p:cNvPr id="104" name="object 33">
            <a:extLst>
              <a:ext uri="{FF2B5EF4-FFF2-40B4-BE49-F238E27FC236}">
                <a16:creationId xmlns:a16="http://schemas.microsoft.com/office/drawing/2014/main" id="{5BE81D1A-40C0-0ECC-0BF7-9516EA99F6F9}"/>
              </a:ext>
            </a:extLst>
          </p:cNvPr>
          <p:cNvSpPr txBox="1">
            <a:spLocks/>
          </p:cNvSpPr>
          <p:nvPr/>
        </p:nvSpPr>
        <p:spPr>
          <a:xfrm>
            <a:off x="3198264" y="297012"/>
            <a:ext cx="10885571" cy="689932"/>
          </a:xfrm>
          <a:prstGeom prst="rect">
            <a:avLst/>
          </a:prstGeom>
        </p:spPr>
        <p:txBody>
          <a:bodyPr vert="horz" wrap="square" lIns="0" tIns="12700" rIns="0" bIns="0"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700">
              <a:spcBef>
                <a:spcPts val="100"/>
              </a:spcBef>
            </a:pPr>
            <a:r>
              <a:rPr lang="it-IT" spc="-55" dirty="0">
                <a:latin typeface="Inter" panose="020B0604020202020204" charset="0"/>
                <a:ea typeface="Inter" panose="020B0604020202020204" charset="0"/>
              </a:rPr>
              <a:t>Why </a:t>
            </a:r>
            <a:r>
              <a:rPr lang="it-IT" spc="40" dirty="0">
                <a:latin typeface="Inter" panose="020B0604020202020204" charset="0"/>
                <a:ea typeface="Inter" panose="020B0604020202020204" charset="0"/>
              </a:rPr>
              <a:t>a </a:t>
            </a:r>
            <a:r>
              <a:rPr lang="it-IT" spc="10" dirty="0">
                <a:latin typeface="Inter" panose="020B0604020202020204" charset="0"/>
                <a:ea typeface="Inter" panose="020B0604020202020204" charset="0"/>
              </a:rPr>
              <a:t>green </a:t>
            </a:r>
            <a:r>
              <a:rPr lang="it-IT" spc="30" dirty="0">
                <a:latin typeface="Inter" panose="020B0604020202020204" charset="0"/>
                <a:ea typeface="Inter" panose="020B0604020202020204" charset="0"/>
              </a:rPr>
              <a:t>roof</a:t>
            </a:r>
            <a:r>
              <a:rPr lang="it-IT" spc="10" dirty="0">
                <a:latin typeface="Inter" panose="020B0604020202020204" charset="0"/>
                <a:ea typeface="Inter" panose="020B0604020202020204" charset="0"/>
              </a:rPr>
              <a:t>?</a:t>
            </a:r>
          </a:p>
        </p:txBody>
      </p:sp>
      <p:sp>
        <p:nvSpPr>
          <p:cNvPr id="105" name="object 32">
            <a:extLst>
              <a:ext uri="{FF2B5EF4-FFF2-40B4-BE49-F238E27FC236}">
                <a16:creationId xmlns:a16="http://schemas.microsoft.com/office/drawing/2014/main" id="{CF571C37-EDCB-A78F-CBAD-0BCE1FFF58E5}"/>
              </a:ext>
            </a:extLst>
          </p:cNvPr>
          <p:cNvSpPr txBox="1"/>
          <p:nvPr/>
        </p:nvSpPr>
        <p:spPr>
          <a:xfrm>
            <a:off x="0" y="994924"/>
            <a:ext cx="18288000" cy="250197"/>
          </a:xfrm>
          <a:prstGeom prst="rect">
            <a:avLst/>
          </a:prstGeom>
        </p:spPr>
        <p:txBody>
          <a:bodyPr vert="horz" wrap="square" lIns="0" tIns="12700" rIns="0" bIns="0" rtlCol="0">
            <a:spAutoFit/>
          </a:bodyPr>
          <a:lstStyle/>
          <a:p>
            <a:pPr marL="12700" marR="5080" algn="ctr">
              <a:lnSpc>
                <a:spcPct val="111100"/>
              </a:lnSpc>
              <a:spcBef>
                <a:spcPts val="100"/>
              </a:spcBef>
            </a:pPr>
            <a:r>
              <a:rPr sz="1500" spc="10" dirty="0">
                <a:solidFill>
                  <a:srgbClr val="231F20"/>
                </a:solidFill>
                <a:latin typeface="Inter" panose="020B0604020202020204" charset="0"/>
                <a:ea typeface="Inter" panose="020B0604020202020204" charset="0"/>
                <a:cs typeface="Tahoma"/>
              </a:rPr>
              <a:t>In addition to </a:t>
            </a:r>
            <a:r>
              <a:rPr sz="1500" spc="25" dirty="0">
                <a:solidFill>
                  <a:srgbClr val="231F20"/>
                </a:solidFill>
                <a:latin typeface="Inter" panose="020B0604020202020204" charset="0"/>
                <a:ea typeface="Inter" panose="020B0604020202020204" charset="0"/>
                <a:cs typeface="Tahoma"/>
              </a:rPr>
              <a:t>its </a:t>
            </a:r>
            <a:r>
              <a:rPr sz="1500" spc="-20" dirty="0">
                <a:solidFill>
                  <a:srgbClr val="231F20"/>
                </a:solidFill>
                <a:latin typeface="Inter" panose="020B0604020202020204" charset="0"/>
                <a:ea typeface="Inter" panose="020B0604020202020204" charset="0"/>
                <a:cs typeface="Tahoma"/>
              </a:rPr>
              <a:t>aesthetic </a:t>
            </a:r>
            <a:r>
              <a:rPr sz="1500" spc="-15" dirty="0">
                <a:solidFill>
                  <a:srgbClr val="231F20"/>
                </a:solidFill>
                <a:latin typeface="Inter" panose="020B0604020202020204" charset="0"/>
                <a:ea typeface="Inter" panose="020B0604020202020204" charset="0"/>
                <a:cs typeface="Tahoma"/>
              </a:rPr>
              <a:t>appeal, </a:t>
            </a:r>
            <a:r>
              <a:rPr sz="1500" spc="-10" dirty="0">
                <a:solidFill>
                  <a:srgbClr val="231F20"/>
                </a:solidFill>
                <a:latin typeface="Inter" panose="020B0604020202020204" charset="0"/>
                <a:ea typeface="Inter" panose="020B0604020202020204" charset="0"/>
                <a:cs typeface="Tahoma"/>
              </a:rPr>
              <a:t>a </a:t>
            </a:r>
            <a:r>
              <a:rPr sz="1500" spc="-15" dirty="0">
                <a:solidFill>
                  <a:srgbClr val="231F20"/>
                </a:solidFill>
                <a:latin typeface="Inter" panose="020B0604020202020204" charset="0"/>
                <a:ea typeface="Inter" panose="020B0604020202020204" charset="0"/>
                <a:cs typeface="Tahoma"/>
              </a:rPr>
              <a:t>green </a:t>
            </a:r>
            <a:r>
              <a:rPr sz="1500" spc="-40" dirty="0">
                <a:solidFill>
                  <a:srgbClr val="231F20"/>
                </a:solidFill>
                <a:latin typeface="Inter" panose="020B0604020202020204" charset="0"/>
                <a:ea typeface="Inter" panose="020B0604020202020204" charset="0"/>
                <a:cs typeface="Tahoma"/>
              </a:rPr>
              <a:t>roof </a:t>
            </a:r>
            <a:r>
              <a:rPr sz="1500" spc="-5" dirty="0">
                <a:solidFill>
                  <a:srgbClr val="231F20"/>
                </a:solidFill>
                <a:latin typeface="Inter" panose="020B0604020202020204" charset="0"/>
                <a:ea typeface="Inter" panose="020B0604020202020204" charset="0"/>
                <a:cs typeface="Tahoma"/>
              </a:rPr>
              <a:t>provides undeniable </a:t>
            </a:r>
            <a:r>
              <a:rPr sz="1500" spc="5" dirty="0">
                <a:solidFill>
                  <a:srgbClr val="231F20"/>
                </a:solidFill>
                <a:latin typeface="Inter" panose="020B0604020202020204" charset="0"/>
                <a:ea typeface="Inter" panose="020B0604020202020204" charset="0"/>
                <a:cs typeface="Tahoma"/>
              </a:rPr>
              <a:t>ecological </a:t>
            </a:r>
            <a:r>
              <a:rPr sz="1500" dirty="0">
                <a:solidFill>
                  <a:srgbClr val="231F20"/>
                </a:solidFill>
                <a:latin typeface="Inter" panose="020B0604020202020204" charset="0"/>
                <a:ea typeface="Inter" panose="020B0604020202020204" charset="0"/>
                <a:cs typeface="Tahoma"/>
              </a:rPr>
              <a:t>and economic benefits, </a:t>
            </a:r>
            <a:r>
              <a:rPr sz="1500" spc="5" dirty="0">
                <a:solidFill>
                  <a:srgbClr val="231F20"/>
                </a:solidFill>
                <a:latin typeface="Inter" panose="020B0604020202020204" charset="0"/>
                <a:ea typeface="Inter" panose="020B0604020202020204" charset="0"/>
                <a:cs typeface="Tahoma"/>
              </a:rPr>
              <a:t>provided </a:t>
            </a:r>
            <a:r>
              <a:rPr sz="1500" spc="-10" dirty="0">
                <a:solidFill>
                  <a:srgbClr val="231F20"/>
                </a:solidFill>
                <a:latin typeface="Inter" panose="020B0604020202020204" charset="0"/>
                <a:ea typeface="Inter" panose="020B0604020202020204" charset="0"/>
                <a:cs typeface="Tahoma"/>
              </a:rPr>
              <a:t>it </a:t>
            </a:r>
            <a:r>
              <a:rPr sz="1500" dirty="0">
                <a:solidFill>
                  <a:srgbClr val="231F20"/>
                </a:solidFill>
                <a:latin typeface="Inter" panose="020B0604020202020204" charset="0"/>
                <a:ea typeface="Inter" panose="020B0604020202020204" charset="0"/>
                <a:cs typeface="Tahoma"/>
              </a:rPr>
              <a:t>is built </a:t>
            </a:r>
            <a:r>
              <a:rPr sz="1500" spc="-15" dirty="0">
                <a:solidFill>
                  <a:srgbClr val="231F20"/>
                </a:solidFill>
                <a:latin typeface="Inter" panose="020B0604020202020204" charset="0"/>
                <a:ea typeface="Inter" panose="020B0604020202020204" charset="0"/>
                <a:cs typeface="Tahoma"/>
              </a:rPr>
              <a:t>correctly!</a:t>
            </a:r>
            <a:endParaRPr sz="1500" dirty="0">
              <a:latin typeface="Inter" panose="020B0604020202020204" charset="0"/>
              <a:ea typeface="Inter" panose="020B0604020202020204" charset="0"/>
              <a:cs typeface="Tahoma"/>
            </a:endParaRPr>
          </a:p>
        </p:txBody>
      </p:sp>
    </p:spTree>
    <p:extLst>
      <p:ext uri="{BB962C8B-B14F-4D97-AF65-F5344CB8AC3E}">
        <p14:creationId xmlns:p14="http://schemas.microsoft.com/office/powerpoint/2010/main" val="31551043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4</a:t>
            </a:r>
            <a:r>
              <a:rPr lang="en-US" sz="1400" dirty="0">
                <a:solidFill>
                  <a:schemeClr val="bg1"/>
                </a:solidFill>
              </a:rPr>
              <a:t>: Ventilation and water drainage </a:t>
            </a:r>
            <a:r>
              <a:rPr lang="en-US" sz="1400" spc="210" dirty="0">
                <a:solidFill>
                  <a:schemeClr val="bg1"/>
                </a:solidFill>
                <a:latin typeface="Inter"/>
              </a:rPr>
              <a:t>systems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dirty="0"/>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39</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672477"/>
            <a:ext cx="120396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Extensive - one-layer construction</a:t>
            </a:r>
            <a:endParaRPr lang="it-IT" sz="4200" b="1" spc="19" dirty="0">
              <a:solidFill>
                <a:schemeClr val="bg1"/>
              </a:solidFill>
              <a:latin typeface="Inter" panose="020B0604020202020204" charset="0"/>
              <a:ea typeface="Inter" panose="020B0604020202020204" charset="0"/>
            </a:endParaRPr>
          </a:p>
        </p:txBody>
      </p:sp>
      <p:sp>
        <p:nvSpPr>
          <p:cNvPr id="11" name="Rectangle 2">
            <a:extLst>
              <a:ext uri="{FF2B5EF4-FFF2-40B4-BE49-F238E27FC236}">
                <a16:creationId xmlns:a16="http://schemas.microsoft.com/office/drawing/2014/main" id="{1C083521-7A32-DEA1-1852-FAC58224E5CA}"/>
              </a:ext>
            </a:extLst>
          </p:cNvPr>
          <p:cNvSpPr>
            <a:spLocks noChangeArrowheads="1"/>
          </p:cNvSpPr>
          <p:nvPr/>
        </p:nvSpPr>
        <p:spPr bwMode="auto">
          <a:xfrm>
            <a:off x="2282786" y="2247900"/>
            <a:ext cx="7952664"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spcBef>
                <a:spcPct val="20000"/>
              </a:spcBef>
              <a:buClr>
                <a:schemeClr val="folHlink"/>
              </a:buClr>
              <a:buFont typeface="Wingdings" panose="05000000000000000000" pitchFamily="2" charset="2"/>
              <a:buChar char="n"/>
            </a:pPr>
            <a:endParaRPr lang="de-DE" altLang="it-IT" sz="2200" b="1" dirty="0"/>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Trade-off between economy and greening result</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For greening large industrial surfaces </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For small areas (private)</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For limited needs</a:t>
            </a:r>
          </a:p>
        </p:txBody>
      </p:sp>
      <p:pic>
        <p:nvPicPr>
          <p:cNvPr id="2" name="Picture 7" descr="C:\ablage\powerp\details\BA0705.TIF">
            <a:extLst>
              <a:ext uri="{FF2B5EF4-FFF2-40B4-BE49-F238E27FC236}">
                <a16:creationId xmlns:a16="http://schemas.microsoft.com/office/drawing/2014/main" id="{491365FE-6CE8-9E22-2ACF-0132DFB0CD12}"/>
              </a:ext>
            </a:extLst>
          </p:cNvPr>
          <p:cNvPicPr>
            <a:picLocks noChangeAspect="1" noChangeArrowheads="1"/>
          </p:cNvPicPr>
          <p:nvPr/>
        </p:nvPicPr>
        <p:blipFill>
          <a:blip r:embed="rId3"/>
          <a:srcRect r="72"/>
          <a:stretch>
            <a:fillRect/>
          </a:stretch>
        </p:blipFill>
        <p:spPr bwMode="auto">
          <a:xfrm>
            <a:off x="10217387" y="1743688"/>
            <a:ext cx="7996425" cy="8200412"/>
          </a:xfrm>
          <a:prstGeom prst="rect">
            <a:avLst/>
          </a:prstGeom>
          <a:noFill/>
          <a:effectLst>
            <a:outerShdw dist="107763" dir="2700000" algn="ctr" rotWithShape="0">
              <a:srgbClr val="808080"/>
            </a:outerShdw>
          </a:effectLst>
        </p:spPr>
      </p:pic>
      <p:sp>
        <p:nvSpPr>
          <p:cNvPr id="8" name="TextBox 7">
            <a:extLst>
              <a:ext uri="{FF2B5EF4-FFF2-40B4-BE49-F238E27FC236}">
                <a16:creationId xmlns:a16="http://schemas.microsoft.com/office/drawing/2014/main" id="{24822805-3CEA-6775-2FB8-EEBAD0D37649}"/>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30-43</a:t>
            </a:r>
          </a:p>
        </p:txBody>
      </p:sp>
    </p:spTree>
    <p:extLst>
      <p:ext uri="{BB962C8B-B14F-4D97-AF65-F5344CB8AC3E}">
        <p14:creationId xmlns:p14="http://schemas.microsoft.com/office/powerpoint/2010/main" val="30181523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4</a:t>
            </a:r>
            <a:r>
              <a:rPr lang="en-US" sz="1400" dirty="0">
                <a:solidFill>
                  <a:schemeClr val="bg1"/>
                </a:solidFill>
              </a:rPr>
              <a:t>: Ventilation and water drainage </a:t>
            </a:r>
            <a:r>
              <a:rPr lang="en-US" sz="1400" spc="210" dirty="0">
                <a:solidFill>
                  <a:schemeClr val="bg1"/>
                </a:solidFill>
                <a:latin typeface="Inter"/>
              </a:rPr>
              <a:t>systems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40</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342900"/>
            <a:ext cx="12039600" cy="1317822"/>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Example of layered construction, </a:t>
            </a:r>
          </a:p>
          <a:p>
            <a:pPr marL="12217">
              <a:spcBef>
                <a:spcPts val="96"/>
              </a:spcBef>
            </a:pPr>
            <a:r>
              <a:rPr lang="it-IT" sz="4200" b="1" dirty="0">
                <a:solidFill>
                  <a:schemeClr val="bg1"/>
                </a:solidFill>
                <a:latin typeface="Inter" panose="020B0604020202020204" charset="0"/>
                <a:ea typeface="Inter" panose="020B0604020202020204" charset="0"/>
              </a:rPr>
              <a:t>sloping roof 5 - 15°</a:t>
            </a:r>
            <a:endParaRPr lang="it-IT" sz="4200" b="1" spc="19" dirty="0">
              <a:solidFill>
                <a:schemeClr val="bg1"/>
              </a:solidFill>
              <a:latin typeface="Inter" panose="020B0604020202020204" charset="0"/>
              <a:ea typeface="Inter" panose="020B0604020202020204" charset="0"/>
            </a:endParaRPr>
          </a:p>
        </p:txBody>
      </p:sp>
      <p:sp>
        <p:nvSpPr>
          <p:cNvPr id="11" name="Rectangle 2">
            <a:extLst>
              <a:ext uri="{FF2B5EF4-FFF2-40B4-BE49-F238E27FC236}">
                <a16:creationId xmlns:a16="http://schemas.microsoft.com/office/drawing/2014/main" id="{1C083521-7A32-DEA1-1852-FAC58224E5CA}"/>
              </a:ext>
            </a:extLst>
          </p:cNvPr>
          <p:cNvSpPr>
            <a:spLocks noChangeArrowheads="1"/>
          </p:cNvSpPr>
          <p:nvPr/>
        </p:nvSpPr>
        <p:spPr bwMode="auto">
          <a:xfrm>
            <a:off x="2282786" y="2247900"/>
            <a:ext cx="7952664"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spcBef>
                <a:spcPct val="20000"/>
              </a:spcBef>
              <a:buClr>
                <a:schemeClr val="folHlink"/>
              </a:buClr>
              <a:buFont typeface="Wingdings" panose="05000000000000000000" pitchFamily="2" charset="2"/>
              <a:buChar char="n"/>
            </a:pPr>
            <a:endParaRPr lang="de-DE" altLang="it-IT" sz="2200" b="1" dirty="0"/>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The water storage element balances surface drainage</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The filter layer is missing</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The anti-cutting substrate is filled directly</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Continuous waterproofing, no sliding waves in the surface</a:t>
            </a:r>
          </a:p>
        </p:txBody>
      </p:sp>
      <p:pic>
        <p:nvPicPr>
          <p:cNvPr id="8" name="Picture 7" descr="C:\ablage\powerp\details\SDILLU21.TIF">
            <a:extLst>
              <a:ext uri="{FF2B5EF4-FFF2-40B4-BE49-F238E27FC236}">
                <a16:creationId xmlns:a16="http://schemas.microsoft.com/office/drawing/2014/main" id="{714B57B5-CA4E-2BE0-2AD3-BF702BCF7667}"/>
              </a:ext>
            </a:extLst>
          </p:cNvPr>
          <p:cNvPicPr>
            <a:picLocks noChangeAspect="1" noChangeArrowheads="1"/>
          </p:cNvPicPr>
          <p:nvPr/>
        </p:nvPicPr>
        <p:blipFill>
          <a:blip r:embed="rId3"/>
          <a:srcRect l="1067" t="1070" r="1067" b="1070"/>
          <a:stretch>
            <a:fillRect/>
          </a:stretch>
        </p:blipFill>
        <p:spPr bwMode="auto">
          <a:xfrm>
            <a:off x="10515600" y="1870404"/>
            <a:ext cx="7597868" cy="8131130"/>
          </a:xfrm>
          <a:prstGeom prst="rect">
            <a:avLst/>
          </a:prstGeom>
          <a:noFill/>
          <a:ln w="9525">
            <a:solidFill>
              <a:schemeClr val="tx1"/>
            </a:solidFill>
            <a:miter lim="800000"/>
            <a:headEnd/>
            <a:tailEnd/>
          </a:ln>
          <a:effectLst>
            <a:outerShdw dist="107763" dir="2700000" algn="ctr" rotWithShape="0">
              <a:srgbClr val="808080"/>
            </a:outerShdw>
          </a:effectLst>
        </p:spPr>
      </p:pic>
      <p:sp>
        <p:nvSpPr>
          <p:cNvPr id="2" name="TextBox 7">
            <a:extLst>
              <a:ext uri="{FF2B5EF4-FFF2-40B4-BE49-F238E27FC236}">
                <a16:creationId xmlns:a16="http://schemas.microsoft.com/office/drawing/2014/main" id="{CA4B0286-CE98-05C5-DB33-768A6345E96A}"/>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30-43</a:t>
            </a:r>
          </a:p>
        </p:txBody>
      </p:sp>
    </p:spTree>
    <p:extLst>
      <p:ext uri="{BB962C8B-B14F-4D97-AF65-F5344CB8AC3E}">
        <p14:creationId xmlns:p14="http://schemas.microsoft.com/office/powerpoint/2010/main" val="11696682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4</a:t>
            </a:r>
            <a:r>
              <a:rPr lang="en-US" sz="1400" dirty="0">
                <a:solidFill>
                  <a:schemeClr val="bg1"/>
                </a:solidFill>
              </a:rPr>
              <a:t>: Ventilation and water drainage </a:t>
            </a:r>
            <a:r>
              <a:rPr lang="en-US" sz="1400" spc="210" dirty="0">
                <a:solidFill>
                  <a:schemeClr val="bg1"/>
                </a:solidFill>
                <a:latin typeface="Inter"/>
              </a:rPr>
              <a:t>systems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41</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342900"/>
            <a:ext cx="12039600" cy="1317822"/>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Extensive greening of pitched roofs</a:t>
            </a:r>
            <a:br>
              <a:rPr lang="it-IT" sz="4200" b="1" dirty="0">
                <a:solidFill>
                  <a:schemeClr val="bg1"/>
                </a:solidFill>
                <a:latin typeface="Inter" panose="020B0604020202020204" charset="0"/>
                <a:ea typeface="Inter" panose="020B0604020202020204" charset="0"/>
              </a:rPr>
            </a:br>
            <a:r>
              <a:rPr lang="it-IT" sz="4200" b="1" dirty="0">
                <a:solidFill>
                  <a:schemeClr val="bg1"/>
                </a:solidFill>
                <a:latin typeface="Inter" panose="020B0604020202020204" charset="0"/>
                <a:ea typeface="Inter" panose="020B0604020202020204" charset="0"/>
              </a:rPr>
              <a:t>Roof slope 15 - 25°</a:t>
            </a:r>
            <a:endParaRPr lang="it-IT" sz="4200" b="1" spc="19" dirty="0">
              <a:solidFill>
                <a:schemeClr val="bg1"/>
              </a:solidFill>
              <a:latin typeface="Inter" panose="020B0604020202020204" charset="0"/>
              <a:ea typeface="Inter" panose="020B0604020202020204" charset="0"/>
            </a:endParaRPr>
          </a:p>
        </p:txBody>
      </p:sp>
      <p:sp>
        <p:nvSpPr>
          <p:cNvPr id="11" name="Rectangle 2">
            <a:extLst>
              <a:ext uri="{FF2B5EF4-FFF2-40B4-BE49-F238E27FC236}">
                <a16:creationId xmlns:a16="http://schemas.microsoft.com/office/drawing/2014/main" id="{1C083521-7A32-DEA1-1852-FAC58224E5CA}"/>
              </a:ext>
            </a:extLst>
          </p:cNvPr>
          <p:cNvSpPr>
            <a:spLocks noChangeArrowheads="1"/>
          </p:cNvSpPr>
          <p:nvPr/>
        </p:nvSpPr>
        <p:spPr bwMode="auto">
          <a:xfrm>
            <a:off x="2278237" y="2857500"/>
            <a:ext cx="7952664"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spcBef>
                <a:spcPct val="20000"/>
              </a:spcBef>
              <a:buClr>
                <a:schemeClr val="folHlink"/>
              </a:buClr>
              <a:buFont typeface="Wingdings" panose="05000000000000000000" pitchFamily="2" charset="2"/>
              <a:buChar char="n"/>
            </a:pPr>
            <a:endParaRPr lang="de-DE" altLang="it-IT" sz="2200" b="1" dirty="0"/>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Additional anti-cutting system with slatted frame</a:t>
            </a:r>
          </a:p>
          <a:p>
            <a:pPr marL="0" indent="0" eaLnBrk="1" hangingPunct="1">
              <a:spcBef>
                <a:spcPct val="20000"/>
              </a:spcBef>
            </a:pPr>
            <a:endParaRPr lang="it-IT" altLang="it-IT" sz="4000" dirty="0">
              <a:latin typeface="Inter" panose="020B0604020202020204" charset="0"/>
              <a:ea typeface="Inter" panose="020B0604020202020204" charset="0"/>
            </a:endParaRPr>
          </a:p>
          <a:p>
            <a:pPr marL="0" indent="0" eaLnBrk="1" hangingPunct="1">
              <a:spcBef>
                <a:spcPct val="20000"/>
              </a:spcBef>
            </a:pPr>
            <a:r>
              <a:rPr lang="it-IT" altLang="it-IT" sz="4000" dirty="0">
                <a:latin typeface="Inter" panose="020B0604020202020204" charset="0"/>
                <a:ea typeface="Inter" panose="020B0604020202020204" charset="0"/>
              </a:rPr>
              <a:t>Only necessary until roots have formed in the substrate</a:t>
            </a:r>
          </a:p>
        </p:txBody>
      </p:sp>
      <p:pic>
        <p:nvPicPr>
          <p:cNvPr id="2" name="Picture 7" descr="C:\ablage\powerp\details\SDILLU23.TIF">
            <a:extLst>
              <a:ext uri="{FF2B5EF4-FFF2-40B4-BE49-F238E27FC236}">
                <a16:creationId xmlns:a16="http://schemas.microsoft.com/office/drawing/2014/main" id="{28C9AC5A-939D-C587-9CE8-40D75F4E8B58}"/>
              </a:ext>
            </a:extLst>
          </p:cNvPr>
          <p:cNvPicPr>
            <a:picLocks noChangeAspect="1" noChangeArrowheads="1"/>
          </p:cNvPicPr>
          <p:nvPr/>
        </p:nvPicPr>
        <p:blipFill>
          <a:blip r:embed="rId3"/>
          <a:srcRect l="1778" t="1071" r="1778" b="1071"/>
          <a:stretch>
            <a:fillRect/>
          </a:stretch>
        </p:blipFill>
        <p:spPr bwMode="auto">
          <a:xfrm>
            <a:off x="10515599" y="1866900"/>
            <a:ext cx="7635933" cy="8077200"/>
          </a:xfrm>
          <a:prstGeom prst="rect">
            <a:avLst/>
          </a:prstGeom>
          <a:noFill/>
          <a:ln w="9525">
            <a:solidFill>
              <a:schemeClr val="tx1"/>
            </a:solidFill>
            <a:miter lim="800000"/>
            <a:headEnd/>
            <a:tailEnd/>
          </a:ln>
          <a:effectLst>
            <a:outerShdw dist="107763" dir="2700000" algn="ctr" rotWithShape="0">
              <a:srgbClr val="808080"/>
            </a:outerShdw>
          </a:effectLst>
        </p:spPr>
      </p:pic>
      <p:sp>
        <p:nvSpPr>
          <p:cNvPr id="8" name="TextBox 7">
            <a:extLst>
              <a:ext uri="{FF2B5EF4-FFF2-40B4-BE49-F238E27FC236}">
                <a16:creationId xmlns:a16="http://schemas.microsoft.com/office/drawing/2014/main" id="{E8563896-93FB-BC51-425A-88EEFB95D082}"/>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30-43</a:t>
            </a:r>
          </a:p>
        </p:txBody>
      </p:sp>
    </p:spTree>
    <p:extLst>
      <p:ext uri="{BB962C8B-B14F-4D97-AF65-F5344CB8AC3E}">
        <p14:creationId xmlns:p14="http://schemas.microsoft.com/office/powerpoint/2010/main" val="26956239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4</a:t>
            </a:r>
            <a:r>
              <a:rPr lang="en-US" sz="1400" dirty="0">
                <a:solidFill>
                  <a:schemeClr val="bg1"/>
                </a:solidFill>
              </a:rPr>
              <a:t>: Ventilation and water drainage </a:t>
            </a:r>
            <a:r>
              <a:rPr lang="en-US" sz="1400" spc="210" dirty="0">
                <a:solidFill>
                  <a:schemeClr val="bg1"/>
                </a:solidFill>
                <a:latin typeface="Inter"/>
              </a:rPr>
              <a:t>systems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42</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672477"/>
            <a:ext cx="120396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Example 1 of intensive layered construction</a:t>
            </a:r>
            <a:endParaRPr lang="it-IT" sz="4200" b="1" spc="19" dirty="0">
              <a:solidFill>
                <a:schemeClr val="bg1"/>
              </a:solidFill>
              <a:latin typeface="Inter" panose="020B0604020202020204" charset="0"/>
              <a:ea typeface="Inter" panose="020B0604020202020204" charset="0"/>
            </a:endParaRPr>
          </a:p>
        </p:txBody>
      </p:sp>
      <p:sp>
        <p:nvSpPr>
          <p:cNvPr id="11" name="Rectangle 2">
            <a:extLst>
              <a:ext uri="{FF2B5EF4-FFF2-40B4-BE49-F238E27FC236}">
                <a16:creationId xmlns:a16="http://schemas.microsoft.com/office/drawing/2014/main" id="{1C083521-7A32-DEA1-1852-FAC58224E5CA}"/>
              </a:ext>
            </a:extLst>
          </p:cNvPr>
          <p:cNvSpPr>
            <a:spLocks noChangeArrowheads="1"/>
          </p:cNvSpPr>
          <p:nvPr/>
        </p:nvSpPr>
        <p:spPr bwMode="auto">
          <a:xfrm>
            <a:off x="2133600" y="2171700"/>
            <a:ext cx="7952664"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spcBef>
                <a:spcPct val="20000"/>
              </a:spcBef>
              <a:buClr>
                <a:schemeClr val="folHlink"/>
              </a:buClr>
              <a:buFont typeface="Wingdings" panose="05000000000000000000" pitchFamily="2" charset="2"/>
              <a:buChar char="n"/>
            </a:pPr>
            <a:endParaRPr lang="de-DE" altLang="it-IT" sz="2200" b="1" dirty="0"/>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With water storage element</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Large element thickness for optimisation of 'local water storage'.</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Bubbles on the underside for drainage purposes</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Optimal growing conditions</a:t>
            </a:r>
          </a:p>
        </p:txBody>
      </p:sp>
      <p:pic>
        <p:nvPicPr>
          <p:cNvPr id="8" name="Picture 6" descr="C:\ablage\powerp\details\BA0901.TIF">
            <a:extLst>
              <a:ext uri="{FF2B5EF4-FFF2-40B4-BE49-F238E27FC236}">
                <a16:creationId xmlns:a16="http://schemas.microsoft.com/office/drawing/2014/main" id="{430EB3BB-9C5A-DE6D-643A-E05BFE14B0FC}"/>
              </a:ext>
            </a:extLst>
          </p:cNvPr>
          <p:cNvPicPr>
            <a:picLocks noChangeAspect="1" noChangeArrowheads="1"/>
          </p:cNvPicPr>
          <p:nvPr/>
        </p:nvPicPr>
        <p:blipFill>
          <a:blip r:embed="rId3"/>
          <a:srcRect/>
          <a:stretch>
            <a:fillRect/>
          </a:stretch>
        </p:blipFill>
        <p:spPr bwMode="auto">
          <a:xfrm>
            <a:off x="10230900" y="1891752"/>
            <a:ext cx="7965675" cy="7976224"/>
          </a:xfrm>
          <a:prstGeom prst="rect">
            <a:avLst/>
          </a:prstGeom>
          <a:noFill/>
          <a:effectLst>
            <a:outerShdw dist="107763" dir="2700000" algn="ctr" rotWithShape="0">
              <a:srgbClr val="808080"/>
            </a:outerShdw>
          </a:effectLst>
        </p:spPr>
      </p:pic>
      <p:sp>
        <p:nvSpPr>
          <p:cNvPr id="2" name="TextBox 7">
            <a:extLst>
              <a:ext uri="{FF2B5EF4-FFF2-40B4-BE49-F238E27FC236}">
                <a16:creationId xmlns:a16="http://schemas.microsoft.com/office/drawing/2014/main" id="{3729454B-14DB-9BDB-2EEF-284BA00D7750}"/>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30-43</a:t>
            </a:r>
          </a:p>
        </p:txBody>
      </p:sp>
    </p:spTree>
    <p:extLst>
      <p:ext uri="{BB962C8B-B14F-4D97-AF65-F5344CB8AC3E}">
        <p14:creationId xmlns:p14="http://schemas.microsoft.com/office/powerpoint/2010/main" val="37314484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4</a:t>
            </a:r>
            <a:r>
              <a:rPr lang="en-US" sz="1400" dirty="0">
                <a:solidFill>
                  <a:schemeClr val="bg1"/>
                </a:solidFill>
              </a:rPr>
              <a:t>: Ventilation and water drainage </a:t>
            </a:r>
            <a:r>
              <a:rPr lang="en-US" sz="1400" spc="210" dirty="0">
                <a:solidFill>
                  <a:schemeClr val="bg1"/>
                </a:solidFill>
                <a:latin typeface="Inter"/>
              </a:rPr>
              <a:t>systems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43</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672477"/>
            <a:ext cx="120396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Example 2 intensive layered construction</a:t>
            </a:r>
            <a:endParaRPr lang="it-IT" sz="4200" b="1" spc="19" dirty="0">
              <a:solidFill>
                <a:schemeClr val="bg1"/>
              </a:solidFill>
              <a:latin typeface="Inter" panose="020B0604020202020204" charset="0"/>
              <a:ea typeface="Inter" panose="020B0604020202020204" charset="0"/>
            </a:endParaRPr>
          </a:p>
        </p:txBody>
      </p:sp>
      <p:sp>
        <p:nvSpPr>
          <p:cNvPr id="11" name="Rectangle 2">
            <a:extLst>
              <a:ext uri="{FF2B5EF4-FFF2-40B4-BE49-F238E27FC236}">
                <a16:creationId xmlns:a16="http://schemas.microsoft.com/office/drawing/2014/main" id="{1C083521-7A32-DEA1-1852-FAC58224E5CA}"/>
              </a:ext>
            </a:extLst>
          </p:cNvPr>
          <p:cNvSpPr>
            <a:spLocks noChangeArrowheads="1"/>
          </p:cNvSpPr>
          <p:nvPr/>
        </p:nvSpPr>
        <p:spPr bwMode="auto">
          <a:xfrm>
            <a:off x="2133600" y="2171700"/>
            <a:ext cx="7952664"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spcBef>
                <a:spcPct val="20000"/>
              </a:spcBef>
              <a:buClr>
                <a:schemeClr val="folHlink"/>
              </a:buClr>
              <a:buFont typeface="Wingdings" panose="05000000000000000000" pitchFamily="2" charset="2"/>
              <a:buChar char="n"/>
            </a:pPr>
            <a:endParaRPr lang="de-DE" altLang="it-IT" sz="2200" b="1" dirty="0"/>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With drainage and storage elements</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Pressure resistance requires stronger materials</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Can be used as a 'lost' coating</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"Optimal 'buildability' as a requirement</a:t>
            </a:r>
          </a:p>
        </p:txBody>
      </p:sp>
      <p:pic>
        <p:nvPicPr>
          <p:cNvPr id="2" name="Picture 5" descr="C:\ablage\powerp\Systemaufbau N 60.tif">
            <a:extLst>
              <a:ext uri="{FF2B5EF4-FFF2-40B4-BE49-F238E27FC236}">
                <a16:creationId xmlns:a16="http://schemas.microsoft.com/office/drawing/2014/main" id="{EF9285FD-1236-3779-62AE-1889A36DB415}"/>
              </a:ext>
            </a:extLst>
          </p:cNvPr>
          <p:cNvPicPr>
            <a:picLocks noChangeAspect="1" noChangeArrowheads="1"/>
          </p:cNvPicPr>
          <p:nvPr/>
        </p:nvPicPr>
        <p:blipFill>
          <a:blip r:embed="rId3"/>
          <a:srcRect/>
          <a:stretch>
            <a:fillRect/>
          </a:stretch>
        </p:blipFill>
        <p:spPr>
          <a:xfrm>
            <a:off x="9982199" y="1843505"/>
            <a:ext cx="8184009" cy="8176795"/>
          </a:xfrm>
          <a:prstGeom prst="rect">
            <a:avLst/>
          </a:prstGeom>
          <a:effectLst>
            <a:outerShdw dist="107763" dir="2700000" algn="ctr" rotWithShape="0">
              <a:schemeClr val="bg2"/>
            </a:outerShdw>
          </a:effectLst>
        </p:spPr>
      </p:pic>
      <p:sp>
        <p:nvSpPr>
          <p:cNvPr id="8" name="TextBox 7">
            <a:extLst>
              <a:ext uri="{FF2B5EF4-FFF2-40B4-BE49-F238E27FC236}">
                <a16:creationId xmlns:a16="http://schemas.microsoft.com/office/drawing/2014/main" id="{58F50166-F8F9-FA4F-02B6-1435A9132705}"/>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30-43</a:t>
            </a:r>
          </a:p>
        </p:txBody>
      </p:sp>
    </p:spTree>
    <p:extLst>
      <p:ext uri="{BB962C8B-B14F-4D97-AF65-F5344CB8AC3E}">
        <p14:creationId xmlns:p14="http://schemas.microsoft.com/office/powerpoint/2010/main" val="15803705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it-IT"/>
          </a:p>
        </p:txBody>
      </p:sp>
      <p:sp>
        <p:nvSpPr>
          <p:cNvPr id="3" name="TextBox 8">
            <a:extLst>
              <a:ext uri="{FF2B5EF4-FFF2-40B4-BE49-F238E27FC236}">
                <a16:creationId xmlns:a16="http://schemas.microsoft.com/office/drawing/2014/main" id="{D32870CD-7B7B-402C-A64F-11106C8C3624}"/>
              </a:ext>
            </a:extLst>
          </p:cNvPr>
          <p:cNvSpPr txBox="1"/>
          <p:nvPr/>
        </p:nvSpPr>
        <p:spPr>
          <a:xfrm>
            <a:off x="304800" y="4838700"/>
            <a:ext cx="17449800" cy="2062296"/>
          </a:xfrm>
          <a:prstGeom prst="rect">
            <a:avLst/>
          </a:prstGeom>
        </p:spPr>
        <p:txBody>
          <a:bodyPr wrap="square" lIns="0" tIns="0" rIns="0" bIns="0" rtlCol="0" anchor="t">
            <a:spAutoFit/>
          </a:bodyPr>
          <a:lstStyle/>
          <a:p>
            <a:pPr marL="0" lvl="1">
              <a:lnSpc>
                <a:spcPts val="5980"/>
              </a:lnSpc>
              <a:spcBef>
                <a:spcPts val="4485"/>
              </a:spcBef>
            </a:pPr>
            <a:r>
              <a:rPr lang="en-US" sz="4600" spc="276" dirty="0">
                <a:solidFill>
                  <a:srgbClr val="FFFFFF"/>
                </a:solidFill>
                <a:latin typeface="Inter Bold"/>
              </a:rPr>
              <a:t>Learning Unit 5: </a:t>
            </a:r>
            <a:r>
              <a:rPr lang="en-US" sz="4800" dirty="0">
                <a:solidFill>
                  <a:schemeClr val="bg1"/>
                </a:solidFill>
              </a:rPr>
              <a:t>Installation and maintenance practices for roofs</a:t>
            </a:r>
          </a:p>
          <a:p>
            <a:pPr marL="0" lvl="1" indent="0" algn="l">
              <a:lnSpc>
                <a:spcPts val="5980"/>
              </a:lnSpc>
              <a:spcBef>
                <a:spcPts val="4485"/>
              </a:spcBef>
            </a:pPr>
            <a:r>
              <a:rPr lang="en-US" sz="4600" spc="276" dirty="0">
                <a:solidFill>
                  <a:srgbClr val="FFFFFF"/>
                </a:solidFill>
                <a:latin typeface="Inter Bold"/>
              </a:rPr>
              <a:t> </a:t>
            </a:r>
            <a:endParaRPr lang="en-US" sz="4600" u="none" spc="276" dirty="0">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6" name="TextBox 8">
            <a:extLst>
              <a:ext uri="{FF2B5EF4-FFF2-40B4-BE49-F238E27FC236}">
                <a16:creationId xmlns:a16="http://schemas.microsoft.com/office/drawing/2014/main" id="{38FF80D2-18CA-43B9-AB59-4D28568A4A3E}"/>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44</a:t>
            </a:r>
          </a:p>
        </p:txBody>
      </p:sp>
    </p:spTree>
    <p:extLst>
      <p:ext uri="{BB962C8B-B14F-4D97-AF65-F5344CB8AC3E}">
        <p14:creationId xmlns:p14="http://schemas.microsoft.com/office/powerpoint/2010/main" val="3360832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5</a:t>
            </a:r>
            <a:r>
              <a:rPr lang="en-US" sz="1400" dirty="0">
                <a:solidFill>
                  <a:schemeClr val="bg1"/>
                </a:solidFill>
              </a:rPr>
              <a:t>: Installation and maintenance practices for roofs</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7" name="TextBox 7"/>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45-57</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45</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672477"/>
            <a:ext cx="120396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err="1">
                <a:solidFill>
                  <a:schemeClr val="bg1"/>
                </a:solidFill>
                <a:latin typeface="Inter" panose="020B0604020202020204" charset="0"/>
                <a:ea typeface="Inter" panose="020B0604020202020204" charset="0"/>
              </a:rPr>
              <a:t>Why </a:t>
            </a:r>
            <a:r>
              <a:rPr lang="it-IT" sz="4200" b="1" dirty="0">
                <a:solidFill>
                  <a:schemeClr val="bg1"/>
                </a:solidFill>
                <a:latin typeface="Inter" panose="020B0604020202020204" charset="0"/>
                <a:ea typeface="Inter" panose="020B0604020202020204" charset="0"/>
              </a:rPr>
              <a:t>roofs with substrates?</a:t>
            </a:r>
            <a:endParaRPr lang="it-IT" sz="4200" b="1" spc="19" dirty="0">
              <a:solidFill>
                <a:schemeClr val="bg1"/>
              </a:solidFill>
              <a:latin typeface="Inter" panose="020B0604020202020204" charset="0"/>
              <a:ea typeface="Inter" panose="020B0604020202020204" charset="0"/>
            </a:endParaRPr>
          </a:p>
        </p:txBody>
      </p:sp>
      <p:sp>
        <p:nvSpPr>
          <p:cNvPr id="11" name="Rectangle 2">
            <a:extLst>
              <a:ext uri="{FF2B5EF4-FFF2-40B4-BE49-F238E27FC236}">
                <a16:creationId xmlns:a16="http://schemas.microsoft.com/office/drawing/2014/main" id="{1C083521-7A32-DEA1-1852-FAC58224E5CA}"/>
              </a:ext>
            </a:extLst>
          </p:cNvPr>
          <p:cNvSpPr>
            <a:spLocks noChangeArrowheads="1"/>
          </p:cNvSpPr>
          <p:nvPr/>
        </p:nvSpPr>
        <p:spPr bwMode="auto">
          <a:xfrm>
            <a:off x="2133600" y="2171700"/>
            <a:ext cx="8437052"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marL="342900" indent="-342900">
              <a:defRPr sz="3200">
                <a:solidFill>
                  <a:schemeClr val="tx1"/>
                </a:solidFill>
                <a:latin typeface="Arial" panose="020B0604020202020204" pitchFamily="34" charset="0"/>
              </a:defRPr>
            </a:lvl1pPr>
            <a:lvl2pPr marL="742950" indent="-285750">
              <a:defRPr sz="3200">
                <a:solidFill>
                  <a:schemeClr val="tx1"/>
                </a:solidFill>
                <a:latin typeface="Arial" panose="020B0604020202020204" pitchFamily="34" charset="0"/>
              </a:defRPr>
            </a:lvl2pPr>
            <a:lvl3pPr marL="1143000" indent="-228600">
              <a:defRPr sz="3200">
                <a:solidFill>
                  <a:schemeClr val="tx1"/>
                </a:solidFill>
                <a:latin typeface="Arial" panose="020B0604020202020204" pitchFamily="34" charset="0"/>
              </a:defRPr>
            </a:lvl3pPr>
            <a:lvl4pPr marL="1600200" indent="-228600">
              <a:defRPr sz="3200">
                <a:solidFill>
                  <a:schemeClr val="tx1"/>
                </a:solidFill>
                <a:latin typeface="Arial" panose="020B0604020202020204" pitchFamily="34" charset="0"/>
              </a:defRPr>
            </a:lvl4pPr>
            <a:lvl5pPr marL="2057400" indent="-228600">
              <a:defRPr sz="3200">
                <a:solidFill>
                  <a:schemeClr val="tx1"/>
                </a:solidFill>
                <a:latin typeface="Arial" panose="020B0604020202020204" pitchFamily="34" charset="0"/>
              </a:defRPr>
            </a:lvl5pPr>
            <a:lvl6pPr marL="2514600" indent="-228600" eaLnBrk="0" fontAlgn="base" hangingPunct="0">
              <a:spcBef>
                <a:spcPct val="0"/>
              </a:spcBef>
              <a:spcAft>
                <a:spcPct val="0"/>
              </a:spcAft>
              <a:defRPr sz="3200">
                <a:solidFill>
                  <a:schemeClr val="tx1"/>
                </a:solidFill>
                <a:latin typeface="Arial" panose="020B0604020202020204" pitchFamily="34" charset="0"/>
              </a:defRPr>
            </a:lvl6pPr>
            <a:lvl7pPr marL="2971800" indent="-228600" eaLnBrk="0" fontAlgn="base" hangingPunct="0">
              <a:spcBef>
                <a:spcPct val="0"/>
              </a:spcBef>
              <a:spcAft>
                <a:spcPct val="0"/>
              </a:spcAft>
              <a:defRPr sz="3200">
                <a:solidFill>
                  <a:schemeClr val="tx1"/>
                </a:solidFill>
                <a:latin typeface="Arial" panose="020B0604020202020204" pitchFamily="34" charset="0"/>
              </a:defRPr>
            </a:lvl7pPr>
            <a:lvl8pPr marL="3429000" indent="-228600" eaLnBrk="0" fontAlgn="base" hangingPunct="0">
              <a:spcBef>
                <a:spcPct val="0"/>
              </a:spcBef>
              <a:spcAft>
                <a:spcPct val="0"/>
              </a:spcAft>
              <a:defRPr sz="3200">
                <a:solidFill>
                  <a:schemeClr val="tx1"/>
                </a:solidFill>
                <a:latin typeface="Arial" panose="020B0604020202020204" pitchFamily="34" charset="0"/>
              </a:defRPr>
            </a:lvl8pPr>
            <a:lvl9pPr marL="3886200" indent="-228600" eaLnBrk="0" fontAlgn="base" hangingPunct="0">
              <a:spcBef>
                <a:spcPct val="0"/>
              </a:spcBef>
              <a:spcAft>
                <a:spcPct val="0"/>
              </a:spcAft>
              <a:defRPr sz="3200">
                <a:solidFill>
                  <a:schemeClr val="tx1"/>
                </a:solidFill>
                <a:latin typeface="Arial" panose="020B0604020202020204" pitchFamily="34" charset="0"/>
              </a:defRPr>
            </a:lvl9pPr>
          </a:lstStyle>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water storage and disposal</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accumulation and turnover of substances</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volume of voids</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stability of the structure</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weight</a:t>
            </a:r>
          </a:p>
          <a:p>
            <a:pPr eaLnBrk="1" hangingPunct="1">
              <a:spcBef>
                <a:spcPct val="20000"/>
              </a:spcBef>
              <a:buFont typeface="Wingdings" panose="05000000000000000000" pitchFamily="2" charset="2"/>
              <a:buChar char="q"/>
            </a:pPr>
            <a:endParaRPr lang="it-IT" altLang="it-IT" sz="4000" dirty="0">
              <a:latin typeface="Inter" panose="020B0604020202020204" charset="0"/>
              <a:ea typeface="Inter" panose="020B0604020202020204" charset="0"/>
            </a:endParaRP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mineral-based</a:t>
            </a:r>
          </a:p>
          <a:p>
            <a:pPr eaLnBrk="1" hangingPunct="1">
              <a:spcBef>
                <a:spcPct val="20000"/>
              </a:spcBef>
              <a:buFont typeface="Wingdings" panose="05000000000000000000" pitchFamily="2" charset="2"/>
              <a:buChar char="q"/>
            </a:pPr>
            <a:r>
              <a:rPr lang="it-IT" altLang="it-IT" sz="4000" dirty="0">
                <a:latin typeface="Inter" panose="020B0604020202020204" charset="0"/>
                <a:ea typeface="Inter" panose="020B0604020202020204" charset="0"/>
              </a:rPr>
              <a:t>organic aggregates</a:t>
            </a:r>
          </a:p>
          <a:p>
            <a:pPr eaLnBrk="1" hangingPunct="1">
              <a:spcBef>
                <a:spcPct val="20000"/>
              </a:spcBef>
              <a:buFont typeface="Wingdings" panose="05000000000000000000" pitchFamily="2" charset="2"/>
              <a:buChar char="q"/>
            </a:pPr>
            <a:endParaRPr lang="it-IT" altLang="it-IT" sz="4000" dirty="0">
              <a:latin typeface="Inter" panose="020B0604020202020204" charset="0"/>
              <a:ea typeface="Inter" panose="020B0604020202020204" charset="0"/>
            </a:endParaRPr>
          </a:p>
        </p:txBody>
      </p:sp>
      <p:pic>
        <p:nvPicPr>
          <p:cNvPr id="15362" name="Picture 2" descr="Tetti e coperture, il sistema del verde sui tetti | Ediltecnico">
            <a:extLst>
              <a:ext uri="{FF2B5EF4-FFF2-40B4-BE49-F238E27FC236}">
                <a16:creationId xmlns:a16="http://schemas.microsoft.com/office/drawing/2014/main" id="{01CD78C5-6102-3510-7048-6C7AC68BC4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9800" y="2173406"/>
            <a:ext cx="8180798" cy="7548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00000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5</a:t>
            </a:r>
            <a:r>
              <a:rPr lang="en-US" sz="1400" dirty="0">
                <a:solidFill>
                  <a:schemeClr val="bg1"/>
                </a:solidFill>
              </a:rPr>
              <a:t>: Installation and maintenance practices for roofs</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47</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672477"/>
            <a:ext cx="120396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Extensive greening methods</a:t>
            </a:r>
            <a:endParaRPr lang="it-IT" sz="4200" b="1" spc="19" dirty="0">
              <a:solidFill>
                <a:schemeClr val="bg1"/>
              </a:solidFill>
              <a:latin typeface="Inter" panose="020B0604020202020204" charset="0"/>
              <a:ea typeface="Inter" panose="020B0604020202020204" charset="0"/>
            </a:endParaRPr>
          </a:p>
        </p:txBody>
      </p:sp>
      <p:sp>
        <p:nvSpPr>
          <p:cNvPr id="2" name="Rectangle 3">
            <a:extLst>
              <a:ext uri="{FF2B5EF4-FFF2-40B4-BE49-F238E27FC236}">
                <a16:creationId xmlns:a16="http://schemas.microsoft.com/office/drawing/2014/main" id="{6A065F18-36E0-CE29-3CC1-5DF826A9813C}"/>
              </a:ext>
            </a:extLst>
          </p:cNvPr>
          <p:cNvSpPr txBox="1">
            <a:spLocks noChangeArrowheads="1"/>
          </p:cNvSpPr>
          <p:nvPr/>
        </p:nvSpPr>
        <p:spPr>
          <a:xfrm>
            <a:off x="2282786" y="2933700"/>
            <a:ext cx="7394614" cy="3733800"/>
          </a:xfrm>
          <a:prstGeom prst="rect">
            <a:avLst/>
          </a:prstGeom>
          <a:noFill/>
        </p:spPr>
        <p:txBody>
          <a:bodyPr lIns="92075" tIns="46038" rIns="92075" bIns="46038"/>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q"/>
            </a:pPr>
            <a:r>
              <a:rPr lang="en-IE" altLang="it-IT" sz="4000" dirty="0">
                <a:latin typeface="Inter" panose="020B0604020202020204" charset="0"/>
                <a:ea typeface="Inter" panose="020B0604020202020204" charset="0"/>
              </a:rPr>
              <a:t>Sowing by hand</a:t>
            </a:r>
          </a:p>
          <a:p>
            <a:pPr>
              <a:buFont typeface="Wingdings" panose="05000000000000000000" pitchFamily="2" charset="2"/>
              <a:buChar char="q"/>
            </a:pPr>
            <a:r>
              <a:rPr lang="en-IE" altLang="it-IT" sz="4000" dirty="0">
                <a:latin typeface="Inter" panose="020B0604020202020204" charset="0"/>
                <a:ea typeface="Inter" panose="020B0604020202020204" charset="0"/>
              </a:rPr>
              <a:t>Planting with low bushes</a:t>
            </a:r>
          </a:p>
          <a:p>
            <a:pPr>
              <a:buFont typeface="Wingdings" panose="05000000000000000000" pitchFamily="2" charset="2"/>
              <a:buChar char="q"/>
            </a:pPr>
            <a:r>
              <a:rPr lang="en-IE" altLang="it-IT" sz="4000" dirty="0">
                <a:latin typeface="Inter" panose="020B0604020202020204" charset="0"/>
                <a:ea typeface="Inter" panose="020B0604020202020204" charset="0"/>
              </a:rPr>
              <a:t>Mats with pre-cultivated vegetation</a:t>
            </a:r>
          </a:p>
          <a:p>
            <a:pPr>
              <a:buFont typeface="Wingdings" panose="05000000000000000000" pitchFamily="2" charset="2"/>
              <a:buChar char="q"/>
            </a:pPr>
            <a:r>
              <a:rPr lang="en-IE" altLang="it-IT" sz="4000" dirty="0">
                <a:latin typeface="Inter" panose="020B0604020202020204" charset="0"/>
                <a:ea typeface="Inter" panose="020B0604020202020204" charset="0"/>
              </a:rPr>
              <a:t>Wet willy</a:t>
            </a:r>
          </a:p>
        </p:txBody>
      </p:sp>
      <p:sp>
        <p:nvSpPr>
          <p:cNvPr id="8" name="TextBox 7">
            <a:extLst>
              <a:ext uri="{FF2B5EF4-FFF2-40B4-BE49-F238E27FC236}">
                <a16:creationId xmlns:a16="http://schemas.microsoft.com/office/drawing/2014/main" id="{B62E1DA4-26C4-E551-0BE6-D420A071668A}"/>
              </a:ext>
            </a:extLst>
          </p:cNvPr>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45-57</a:t>
            </a:r>
          </a:p>
        </p:txBody>
      </p:sp>
      <p:pic>
        <p:nvPicPr>
          <p:cNvPr id="7" name="Picture 8" descr="Progettazione tetto verde: vantaggi e costi">
            <a:extLst>
              <a:ext uri="{FF2B5EF4-FFF2-40B4-BE49-F238E27FC236}">
                <a16:creationId xmlns:a16="http://schemas.microsoft.com/office/drawing/2014/main" id="{1A467C87-9528-00C3-EBB4-45759673BD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9800" y="2047768"/>
            <a:ext cx="8178800" cy="7820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89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5</a:t>
            </a:r>
            <a:r>
              <a:rPr lang="en-US" sz="1400" dirty="0">
                <a:solidFill>
                  <a:schemeClr val="bg1"/>
                </a:solidFill>
              </a:rPr>
              <a:t>: Installation and maintenance practices for roofs</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49</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672477"/>
            <a:ext cx="120396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The spray mass </a:t>
            </a:r>
            <a:endParaRPr lang="it-IT" sz="4200" b="1" spc="19" dirty="0">
              <a:solidFill>
                <a:schemeClr val="bg1"/>
              </a:solidFill>
              <a:latin typeface="Inter" panose="020B0604020202020204" charset="0"/>
              <a:ea typeface="Inter" panose="020B0604020202020204" charset="0"/>
            </a:endParaRPr>
          </a:p>
        </p:txBody>
      </p:sp>
      <p:sp>
        <p:nvSpPr>
          <p:cNvPr id="2" name="Rectangle 3">
            <a:extLst>
              <a:ext uri="{FF2B5EF4-FFF2-40B4-BE49-F238E27FC236}">
                <a16:creationId xmlns:a16="http://schemas.microsoft.com/office/drawing/2014/main" id="{6A065F18-36E0-CE29-3CC1-5DF826A9813C}"/>
              </a:ext>
            </a:extLst>
          </p:cNvPr>
          <p:cNvSpPr txBox="1">
            <a:spLocks noChangeArrowheads="1"/>
          </p:cNvSpPr>
          <p:nvPr/>
        </p:nvSpPr>
        <p:spPr>
          <a:xfrm>
            <a:off x="11068671" y="2472068"/>
            <a:ext cx="6934200" cy="3733800"/>
          </a:xfrm>
          <a:prstGeom prst="rect">
            <a:avLst/>
          </a:prstGeom>
          <a:noFill/>
        </p:spPr>
        <p:txBody>
          <a:bodyPr lIns="92075" tIns="46038" rIns="92075" bIns="46038"/>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q"/>
            </a:pPr>
            <a:r>
              <a:rPr lang="it-IT" altLang="it-IT" dirty="0">
                <a:latin typeface="Inter" panose="020B0604020202020204" charset="0"/>
                <a:ea typeface="Inter" panose="020B0604020202020204" charset="0"/>
              </a:rPr>
              <a:t>Protects seed and shoots from drying out</a:t>
            </a:r>
          </a:p>
          <a:p>
            <a:pPr>
              <a:buFont typeface="Wingdings" panose="05000000000000000000" pitchFamily="2" charset="2"/>
              <a:buChar char="q"/>
            </a:pPr>
            <a:r>
              <a:rPr lang="it-IT" altLang="it-IT" dirty="0">
                <a:latin typeface="Inter" panose="020B0604020202020204" charset="0"/>
                <a:ea typeface="Inter" panose="020B0604020202020204" charset="0"/>
              </a:rPr>
              <a:t>It ensures that the seed and shoots bind well with the growing medium</a:t>
            </a:r>
          </a:p>
          <a:p>
            <a:pPr>
              <a:buFont typeface="Wingdings" panose="05000000000000000000" pitchFamily="2" charset="2"/>
              <a:buChar char="q"/>
            </a:pPr>
            <a:r>
              <a:rPr lang="it-IT" altLang="it-IT" dirty="0">
                <a:latin typeface="Inter" panose="020B0604020202020204" charset="0"/>
                <a:ea typeface="Inter" panose="020B0604020202020204" charset="0"/>
              </a:rPr>
              <a:t>Activates soil vitality</a:t>
            </a:r>
          </a:p>
          <a:p>
            <a:pPr>
              <a:buFont typeface="Wingdings" panose="05000000000000000000" pitchFamily="2" charset="2"/>
              <a:buChar char="q"/>
            </a:pPr>
            <a:r>
              <a:rPr lang="it-IT" altLang="it-IT" dirty="0">
                <a:latin typeface="Inter" panose="020B0604020202020204" charset="0"/>
                <a:ea typeface="Inter" panose="020B0604020202020204" charset="0"/>
              </a:rPr>
              <a:t>Ensures slow and regular release of nutrients</a:t>
            </a:r>
          </a:p>
          <a:p>
            <a:pPr>
              <a:buFont typeface="Wingdings" panose="05000000000000000000" pitchFamily="2" charset="2"/>
              <a:buChar char="q"/>
            </a:pPr>
            <a:r>
              <a:rPr lang="it-IT" altLang="it-IT" dirty="0">
                <a:latin typeface="Inter" panose="020B0604020202020204" charset="0"/>
                <a:ea typeface="Inter" panose="020B0604020202020204" charset="0"/>
              </a:rPr>
              <a:t>Increases water storage capacity</a:t>
            </a:r>
          </a:p>
          <a:p>
            <a:pPr>
              <a:buFont typeface="Wingdings" panose="05000000000000000000" pitchFamily="2" charset="2"/>
              <a:buChar char="q"/>
            </a:pPr>
            <a:r>
              <a:rPr lang="it-IT" altLang="it-IT" dirty="0">
                <a:latin typeface="Inter" panose="020B0604020202020204" charset="0"/>
                <a:ea typeface="Inter" panose="020B0604020202020204" charset="0"/>
              </a:rPr>
              <a:t>Protects against erosion</a:t>
            </a:r>
          </a:p>
        </p:txBody>
      </p:sp>
      <p:sp>
        <p:nvSpPr>
          <p:cNvPr id="8" name="TextBox 7">
            <a:extLst>
              <a:ext uri="{FF2B5EF4-FFF2-40B4-BE49-F238E27FC236}">
                <a16:creationId xmlns:a16="http://schemas.microsoft.com/office/drawing/2014/main" id="{A737677E-46C7-7554-780C-9FB124BEDF04}"/>
              </a:ext>
            </a:extLst>
          </p:cNvPr>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45-57</a:t>
            </a:r>
          </a:p>
        </p:txBody>
      </p:sp>
      <p:pic>
        <p:nvPicPr>
          <p:cNvPr id="7" name="Picture 5">
            <a:extLst>
              <a:ext uri="{FF2B5EF4-FFF2-40B4-BE49-F238E27FC236}">
                <a16:creationId xmlns:a16="http://schemas.microsoft.com/office/drawing/2014/main" id="{86A3B7C0-BDA6-54F9-5B7C-8FEAE1A1D5AF}"/>
              </a:ext>
            </a:extLst>
          </p:cNvPr>
          <p:cNvPicPr>
            <a:picLocks noChangeArrowheads="1"/>
          </p:cNvPicPr>
          <p:nvPr/>
        </p:nvPicPr>
        <p:blipFill>
          <a:blip r:embed="rId3">
            <a:extLst>
              <a:ext uri="{28A0092B-C50C-407E-A947-70E740481C1C}">
                <a14:useLocalDpi xmlns:a14="http://schemas.microsoft.com/office/drawing/2010/main" val="0"/>
              </a:ext>
            </a:extLst>
          </a:blip>
          <a:srcRect l="14600" r="5341"/>
          <a:stretch>
            <a:fillRect/>
          </a:stretch>
        </p:blipFill>
        <p:spPr bwMode="auto">
          <a:xfrm>
            <a:off x="1881569" y="1891752"/>
            <a:ext cx="8991600" cy="8052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5106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5</a:t>
            </a:r>
            <a:r>
              <a:rPr lang="en-US" sz="1400" dirty="0">
                <a:solidFill>
                  <a:schemeClr val="bg1"/>
                </a:solidFill>
              </a:rPr>
              <a:t>: Installation and maintenance practices for roofs</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53</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672477"/>
            <a:ext cx="120396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err="1">
                <a:solidFill>
                  <a:schemeClr val="bg1"/>
                </a:solidFill>
                <a:latin typeface="Inter" panose="020B0604020202020204" charset="0"/>
                <a:ea typeface="Inter" panose="020B0604020202020204" charset="0"/>
              </a:rPr>
              <a:t>Pre-grown </a:t>
            </a:r>
            <a:r>
              <a:rPr lang="it-IT" sz="4200" b="1" dirty="0">
                <a:solidFill>
                  <a:schemeClr val="bg1"/>
                </a:solidFill>
                <a:latin typeface="Inter" panose="020B0604020202020204" charset="0"/>
                <a:ea typeface="Inter" panose="020B0604020202020204" charset="0"/>
              </a:rPr>
              <a:t>mats</a:t>
            </a:r>
            <a:endParaRPr lang="it-IT" sz="4200" b="1" spc="19" dirty="0">
              <a:solidFill>
                <a:schemeClr val="bg1"/>
              </a:solidFill>
              <a:latin typeface="Inter" panose="020B0604020202020204" charset="0"/>
              <a:ea typeface="Inter" panose="020B0604020202020204" charset="0"/>
            </a:endParaRPr>
          </a:p>
        </p:txBody>
      </p:sp>
      <p:sp>
        <p:nvSpPr>
          <p:cNvPr id="2" name="Rectangle 3">
            <a:extLst>
              <a:ext uri="{FF2B5EF4-FFF2-40B4-BE49-F238E27FC236}">
                <a16:creationId xmlns:a16="http://schemas.microsoft.com/office/drawing/2014/main" id="{6A065F18-36E0-CE29-3CC1-5DF826A9813C}"/>
              </a:ext>
            </a:extLst>
          </p:cNvPr>
          <p:cNvSpPr txBox="1">
            <a:spLocks noChangeArrowheads="1"/>
          </p:cNvSpPr>
          <p:nvPr/>
        </p:nvSpPr>
        <p:spPr>
          <a:xfrm>
            <a:off x="2282786" y="3276600"/>
            <a:ext cx="6400800" cy="3733800"/>
          </a:xfrm>
          <a:prstGeom prst="rect">
            <a:avLst/>
          </a:prstGeom>
          <a:noFill/>
        </p:spPr>
        <p:txBody>
          <a:bodyPr lIns="92075" tIns="46038" rIns="92075" bIns="46038"/>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q"/>
            </a:pPr>
            <a:r>
              <a:rPr lang="it-IT" altLang="it-IT" dirty="0" err="1">
                <a:latin typeface="Inter" panose="020B0604020202020204" charset="0"/>
                <a:ea typeface="Inter" panose="020B0604020202020204" charset="0"/>
              </a:rPr>
              <a:t>Sedum </a:t>
            </a:r>
            <a:r>
              <a:rPr lang="it-IT" altLang="it-IT" dirty="0">
                <a:latin typeface="Inter" panose="020B0604020202020204" charset="0"/>
                <a:ea typeface="Inter" panose="020B0604020202020204" charset="0"/>
              </a:rPr>
              <a:t>mats (grasses) </a:t>
            </a:r>
            <a:r>
              <a:rPr lang="it-IT" altLang="it-IT" dirty="0" err="1">
                <a:latin typeface="Inter" panose="020B0604020202020204" charset="0"/>
                <a:ea typeface="Inter" panose="020B0604020202020204" charset="0"/>
              </a:rPr>
              <a:t>pre-cultivated </a:t>
            </a:r>
            <a:r>
              <a:rPr lang="it-IT" altLang="it-IT" dirty="0">
                <a:latin typeface="Inter" panose="020B0604020202020204" charset="0"/>
                <a:ea typeface="Inter" panose="020B0604020202020204" charset="0"/>
              </a:rPr>
              <a:t>on a degradable biological substrate e.g. coconut fibre</a:t>
            </a:r>
          </a:p>
          <a:p>
            <a:pPr marL="0" indent="0">
              <a:buNone/>
            </a:pPr>
            <a:endParaRPr lang="it-IT" altLang="it-IT" dirty="0">
              <a:latin typeface="Inter" panose="020B0604020202020204" charset="0"/>
              <a:ea typeface="Inter" panose="020B0604020202020204" charset="0"/>
            </a:endParaRPr>
          </a:p>
          <a:p>
            <a:pPr>
              <a:buFont typeface="Wingdings" panose="05000000000000000000" pitchFamily="2" charset="2"/>
              <a:buChar char="q"/>
            </a:pPr>
            <a:r>
              <a:rPr lang="it-IT" altLang="it-IT" dirty="0">
                <a:latin typeface="Inter" panose="020B0604020202020204" charset="0"/>
                <a:ea typeface="Inter" panose="020B0604020202020204" charset="0"/>
              </a:rPr>
              <a:t>For extensive greening of flat roofs with a slope of up to approx. 15°. </a:t>
            </a:r>
          </a:p>
        </p:txBody>
      </p:sp>
      <p:sp>
        <p:nvSpPr>
          <p:cNvPr id="8" name="TextBox 7">
            <a:extLst>
              <a:ext uri="{FF2B5EF4-FFF2-40B4-BE49-F238E27FC236}">
                <a16:creationId xmlns:a16="http://schemas.microsoft.com/office/drawing/2014/main" id="{AC511EAB-4122-57C5-F5E4-F41FDBD8DB23}"/>
              </a:ext>
            </a:extLst>
          </p:cNvPr>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45-57</a:t>
            </a:r>
          </a:p>
        </p:txBody>
      </p:sp>
      <p:graphicFrame>
        <p:nvGraphicFramePr>
          <p:cNvPr id="7" name="Object 4">
            <a:extLst>
              <a:ext uri="{FF2B5EF4-FFF2-40B4-BE49-F238E27FC236}">
                <a16:creationId xmlns:a16="http://schemas.microsoft.com/office/drawing/2014/main" id="{7F7D5C43-F061-AAEC-40CE-5C6381AC56CD}"/>
              </a:ext>
            </a:extLst>
          </p:cNvPr>
          <p:cNvGraphicFramePr>
            <a:graphicFrameLocks noChangeAspect="1"/>
          </p:cNvGraphicFramePr>
          <p:nvPr>
            <p:extLst>
              <p:ext uri="{D42A27DB-BD31-4B8C-83A1-F6EECF244321}">
                <p14:modId xmlns:p14="http://schemas.microsoft.com/office/powerpoint/2010/main" val="2251396927"/>
              </p:ext>
            </p:extLst>
          </p:nvPr>
        </p:nvGraphicFramePr>
        <p:xfrm>
          <a:off x="9144000" y="1917342"/>
          <a:ext cx="8991600" cy="8318618"/>
        </p:xfrm>
        <a:graphic>
          <a:graphicData uri="http://schemas.openxmlformats.org/presentationml/2006/ole">
            <mc:AlternateContent xmlns:mc="http://schemas.openxmlformats.org/markup-compatibility/2006">
              <mc:Choice xmlns:v="urn:schemas-microsoft-com:vml" Requires="v">
                <p:oleObj name="Scanned Photo" r:id="rId3" imgW="2666667" imgH="2467319" progId="MSPhotoEdScan.3">
                  <p:embed/>
                </p:oleObj>
              </mc:Choice>
              <mc:Fallback>
                <p:oleObj name="Scanned Photo" r:id="rId3" imgW="2666667" imgH="2467319" progId="MSPhotoEdScan.3">
                  <p:embed/>
                  <p:pic>
                    <p:nvPicPr>
                      <p:cNvPr id="7" name="Object 4">
                        <a:extLst>
                          <a:ext uri="{FF2B5EF4-FFF2-40B4-BE49-F238E27FC236}">
                            <a16:creationId xmlns:a16="http://schemas.microsoft.com/office/drawing/2014/main" id="{7F7D5C43-F061-AAEC-40CE-5C6381AC56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0" y="1917342"/>
                        <a:ext cx="8991600" cy="8318618"/>
                      </a:xfrm>
                      <a:prstGeom prst="rect">
                        <a:avLst/>
                      </a:prstGeom>
                      <a:noFill/>
                      <a:ln w="9525">
                        <a:solidFill>
                          <a:srgbClr val="000000"/>
                        </a:solidFill>
                        <a:miter lim="800000"/>
                        <a:headEnd/>
                        <a:tailEnd/>
                      </a:ln>
                      <a:effectLst>
                        <a:outerShdw dist="107763" dir="2700000" algn="ctr" rotWithShape="0">
                          <a:srgbClr val="808080"/>
                        </a:outerShdw>
                      </a:effectLst>
                    </p:spPr>
                  </p:pic>
                </p:oleObj>
              </mc:Fallback>
            </mc:AlternateContent>
          </a:graphicData>
        </a:graphic>
      </p:graphicFrame>
    </p:spTree>
    <p:extLst>
      <p:ext uri="{BB962C8B-B14F-4D97-AF65-F5344CB8AC3E}">
        <p14:creationId xmlns:p14="http://schemas.microsoft.com/office/powerpoint/2010/main" val="2090522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a:t>
            </a:r>
            <a:r>
              <a:rPr lang="en-US" sz="1400" dirty="0">
                <a:solidFill>
                  <a:schemeClr val="bg1"/>
                </a:solidFill>
              </a:rPr>
              <a:t>Building regulations &amp; </a:t>
            </a:r>
            <a:r>
              <a:rPr lang="en-US" sz="1400" spc="210" dirty="0">
                <a:solidFill>
                  <a:schemeClr val="bg1"/>
                </a:solidFill>
                <a:latin typeface="Inter"/>
              </a:rPr>
              <a:t>standards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05-07</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05</a:t>
            </a:r>
          </a:p>
        </p:txBody>
      </p:sp>
      <p:sp>
        <p:nvSpPr>
          <p:cNvPr id="25" name="object 87">
            <a:extLst>
              <a:ext uri="{FF2B5EF4-FFF2-40B4-BE49-F238E27FC236}">
                <a16:creationId xmlns:a16="http://schemas.microsoft.com/office/drawing/2014/main" id="{243D5452-7DB7-DEEA-E3C3-8EC01C20B7AD}"/>
              </a:ext>
            </a:extLst>
          </p:cNvPr>
          <p:cNvSpPr/>
          <p:nvPr/>
        </p:nvSpPr>
        <p:spPr>
          <a:xfrm>
            <a:off x="13146563" y="711104"/>
            <a:ext cx="6916" cy="0"/>
          </a:xfrm>
          <a:custGeom>
            <a:avLst/>
            <a:gdLst/>
            <a:ahLst/>
            <a:cxnLst/>
            <a:rect l="l" t="t" r="r" b="b"/>
            <a:pathLst>
              <a:path w="5079">
                <a:moveTo>
                  <a:pt x="0" y="0"/>
                </a:moveTo>
                <a:lnTo>
                  <a:pt x="4572" y="0"/>
                </a:lnTo>
              </a:path>
            </a:pathLst>
          </a:custGeom>
          <a:ln w="4572">
            <a:solidFill>
              <a:srgbClr val="5AB475"/>
            </a:solidFill>
          </a:ln>
        </p:spPr>
        <p:txBody>
          <a:bodyPr wrap="square" lIns="0" tIns="0" rIns="0" bIns="0" rtlCol="0"/>
          <a:lstStyle/>
          <a:p>
            <a:endParaRPr sz="2450"/>
          </a:p>
        </p:txBody>
      </p:sp>
      <p:sp>
        <p:nvSpPr>
          <p:cNvPr id="27" name="object 88">
            <a:extLst>
              <a:ext uri="{FF2B5EF4-FFF2-40B4-BE49-F238E27FC236}">
                <a16:creationId xmlns:a16="http://schemas.microsoft.com/office/drawing/2014/main" id="{E3410B15-42BD-56E3-2C95-B461486AFFEA}"/>
              </a:ext>
            </a:extLst>
          </p:cNvPr>
          <p:cNvSpPr/>
          <p:nvPr/>
        </p:nvSpPr>
        <p:spPr>
          <a:xfrm>
            <a:off x="3808390" y="712141"/>
            <a:ext cx="10286307" cy="873443"/>
          </a:xfrm>
          <a:prstGeom prst="rect">
            <a:avLst/>
          </a:prstGeom>
          <a:blipFill>
            <a:blip r:embed="rId2" cstate="print"/>
            <a:stretch>
              <a:fillRect/>
            </a:stretch>
          </a:blipFill>
        </p:spPr>
        <p:txBody>
          <a:bodyPr wrap="square" lIns="0" tIns="0" rIns="0" bIns="0" rtlCol="0"/>
          <a:lstStyle/>
          <a:p>
            <a:endParaRPr sz="2450"/>
          </a:p>
        </p:txBody>
      </p:sp>
      <p:sp>
        <p:nvSpPr>
          <p:cNvPr id="29" name="object 89">
            <a:extLst>
              <a:ext uri="{FF2B5EF4-FFF2-40B4-BE49-F238E27FC236}">
                <a16:creationId xmlns:a16="http://schemas.microsoft.com/office/drawing/2014/main" id="{03BBF08D-BED7-8BEE-7B8D-F6CB0F087AA3}"/>
              </a:ext>
            </a:extLst>
          </p:cNvPr>
          <p:cNvSpPr txBox="1">
            <a:spLocks/>
          </p:cNvSpPr>
          <p:nvPr/>
        </p:nvSpPr>
        <p:spPr>
          <a:xfrm>
            <a:off x="3805171" y="736347"/>
            <a:ext cx="10286306" cy="767298"/>
          </a:xfrm>
          <a:prstGeom prst="rect">
            <a:avLst/>
          </a:prstGeom>
        </p:spPr>
        <p:txBody>
          <a:bodyPr vert="horz" wrap="square" lIns="0" tIns="23340" rIns="0" bIns="0"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7289">
              <a:spcBef>
                <a:spcPts val="184"/>
              </a:spcBef>
            </a:pPr>
            <a:r>
              <a:rPr lang="it-IT" sz="4833" b="1" spc="20" dirty="0">
                <a:solidFill>
                  <a:schemeClr val="bg1"/>
                </a:solidFill>
              </a:rPr>
              <a:t>EUROPEAN LEGISLATION</a:t>
            </a:r>
            <a:endParaRPr lang="it-IT" sz="4833" b="1" dirty="0">
              <a:solidFill>
                <a:schemeClr val="bg1"/>
              </a:solidFill>
            </a:endParaRPr>
          </a:p>
        </p:txBody>
      </p:sp>
      <p:sp>
        <p:nvSpPr>
          <p:cNvPr id="30" name="object 90">
            <a:extLst>
              <a:ext uri="{FF2B5EF4-FFF2-40B4-BE49-F238E27FC236}">
                <a16:creationId xmlns:a16="http://schemas.microsoft.com/office/drawing/2014/main" id="{DF9EBEE7-4564-883E-E082-1DA8AED9F887}"/>
              </a:ext>
            </a:extLst>
          </p:cNvPr>
          <p:cNvSpPr txBox="1"/>
          <p:nvPr/>
        </p:nvSpPr>
        <p:spPr>
          <a:xfrm>
            <a:off x="3805170" y="5166986"/>
            <a:ext cx="10671219" cy="3758727"/>
          </a:xfrm>
          <a:prstGeom prst="rect">
            <a:avLst/>
          </a:prstGeom>
        </p:spPr>
        <p:txBody>
          <a:bodyPr vert="horz" wrap="square" lIns="0" tIns="19881" rIns="0" bIns="0" rtlCol="0">
            <a:spAutoFit/>
          </a:bodyPr>
          <a:lstStyle/>
          <a:p>
            <a:pPr marL="452959" indent="-435670">
              <a:spcBef>
                <a:spcPts val="155"/>
              </a:spcBef>
              <a:buFont typeface="Wingdings"/>
              <a:buChar char=""/>
              <a:tabLst>
                <a:tab pos="452959" algn="l"/>
              </a:tabLst>
            </a:pPr>
            <a:r>
              <a:rPr sz="2723" b="1" spc="7" dirty="0">
                <a:latin typeface="Century Gothic"/>
                <a:cs typeface="Century Gothic"/>
              </a:rPr>
              <a:t>Directive 2002/91/EC </a:t>
            </a:r>
            <a:r>
              <a:rPr sz="2723" spc="7" dirty="0">
                <a:latin typeface="Century Gothic"/>
                <a:cs typeface="Century Gothic"/>
              </a:rPr>
              <a:t>= energy performance of </a:t>
            </a:r>
            <a:r>
              <a:rPr sz="2723" dirty="0">
                <a:latin typeface="Century Gothic"/>
                <a:cs typeface="Century Gothic"/>
              </a:rPr>
              <a:t>buildings.</a:t>
            </a:r>
          </a:p>
          <a:p>
            <a:pPr marL="452959" indent="-435670">
              <a:spcBef>
                <a:spcPts val="14"/>
              </a:spcBef>
              <a:buFont typeface="Wingdings"/>
              <a:buChar char=""/>
              <a:tabLst>
                <a:tab pos="452959" algn="l"/>
              </a:tabLst>
            </a:pPr>
            <a:r>
              <a:rPr sz="2723" b="1" spc="7" dirty="0">
                <a:latin typeface="Century Gothic"/>
                <a:cs typeface="Century Gothic"/>
              </a:rPr>
              <a:t>Directive </a:t>
            </a:r>
            <a:r>
              <a:rPr sz="2723" b="1" dirty="0">
                <a:latin typeface="Century Gothic"/>
                <a:cs typeface="Century Gothic"/>
              </a:rPr>
              <a:t>2010/31/EU </a:t>
            </a:r>
            <a:r>
              <a:rPr sz="2723" spc="7" dirty="0">
                <a:latin typeface="Century Gothic"/>
                <a:cs typeface="Century Gothic"/>
              </a:rPr>
              <a:t>= </a:t>
            </a:r>
            <a:r>
              <a:rPr sz="2723" dirty="0">
                <a:latin typeface="Century Gothic"/>
                <a:cs typeface="Century Gothic"/>
              </a:rPr>
              <a:t>'nearly zero-energy' building.</a:t>
            </a:r>
          </a:p>
          <a:p>
            <a:pPr marL="452959" indent="-435670">
              <a:spcBef>
                <a:spcPts val="34"/>
              </a:spcBef>
              <a:buFont typeface="Wingdings"/>
              <a:buChar char=""/>
              <a:tabLst>
                <a:tab pos="452959" algn="l"/>
              </a:tabLst>
            </a:pPr>
            <a:r>
              <a:rPr sz="2723" b="1" spc="7" dirty="0">
                <a:latin typeface="Century Gothic"/>
                <a:cs typeface="Century Gothic"/>
              </a:rPr>
              <a:t>Directive </a:t>
            </a:r>
            <a:r>
              <a:rPr sz="2723" b="1" dirty="0">
                <a:latin typeface="Century Gothic"/>
                <a:cs typeface="Century Gothic"/>
              </a:rPr>
              <a:t>2012/27/EU </a:t>
            </a:r>
            <a:r>
              <a:rPr sz="2723" spc="7" dirty="0">
                <a:latin typeface="Century Gothic"/>
                <a:cs typeface="Century Gothic"/>
              </a:rPr>
              <a:t>= </a:t>
            </a:r>
            <a:r>
              <a:rPr sz="2723" dirty="0">
                <a:latin typeface="Century Gothic"/>
                <a:cs typeface="Century Gothic"/>
              </a:rPr>
              <a:t>building </a:t>
            </a:r>
            <a:r>
              <a:rPr sz="2723" spc="7" dirty="0">
                <a:latin typeface="Century Gothic"/>
                <a:cs typeface="Century Gothic"/>
              </a:rPr>
              <a:t>renovation strategy.</a:t>
            </a:r>
          </a:p>
          <a:p>
            <a:pPr>
              <a:spcBef>
                <a:spcPts val="48"/>
              </a:spcBef>
              <a:buFont typeface="Wingdings"/>
              <a:buChar char=""/>
            </a:pPr>
            <a:endParaRPr lang="it-IT" sz="2655" dirty="0">
              <a:latin typeface="Century Gothic"/>
              <a:cs typeface="Century Gothic"/>
            </a:endParaRPr>
          </a:p>
          <a:p>
            <a:pPr marL="452095" marR="6915" indent="-435670">
              <a:lnSpc>
                <a:spcPct val="101000"/>
              </a:lnSpc>
              <a:buFont typeface="Wingdings"/>
              <a:buChar char=""/>
              <a:tabLst>
                <a:tab pos="452959" algn="l"/>
                <a:tab pos="2634769" algn="l"/>
                <a:tab pos="3458566" algn="l"/>
                <a:tab pos="3913254" algn="l"/>
                <a:tab pos="6254983" algn="l"/>
                <a:tab pos="7332057" algn="l"/>
                <a:tab pos="7748710" algn="l"/>
                <a:tab pos="9709227" algn="l"/>
              </a:tabLst>
            </a:pPr>
            <a:r>
              <a:rPr sz="2723" b="1" spc="20" dirty="0">
                <a:latin typeface="Century Gothic"/>
                <a:cs typeface="Century Gothic"/>
              </a:rPr>
              <a:t>COM</a:t>
            </a:r>
            <a:r>
              <a:rPr sz="2723" b="1" spc="-27" dirty="0">
                <a:latin typeface="Century Gothic"/>
                <a:cs typeface="Century Gothic"/>
              </a:rPr>
              <a:t>(</a:t>
            </a:r>
            <a:r>
              <a:rPr sz="2723" b="1" spc="20" dirty="0">
                <a:latin typeface="Century Gothic"/>
                <a:cs typeface="Century Gothic"/>
              </a:rPr>
              <a:t>2013</a:t>
            </a:r>
            <a:r>
              <a:rPr sz="2723" b="1" spc="7" dirty="0">
                <a:latin typeface="Century Gothic"/>
                <a:cs typeface="Century Gothic"/>
              </a:rPr>
              <a:t>) 249 </a:t>
            </a:r>
            <a:r>
              <a:rPr sz="2723" spc="7" dirty="0">
                <a:latin typeface="Century Gothic"/>
                <a:cs typeface="Century Gothic"/>
              </a:rPr>
              <a:t>= </a:t>
            </a:r>
            <a:r>
              <a:rPr sz="2723" dirty="0">
                <a:latin typeface="Century Gothic"/>
                <a:cs typeface="Century Gothic"/>
              </a:rPr>
              <a:t>Green </a:t>
            </a:r>
            <a:r>
              <a:rPr sz="2723" spc="14" dirty="0">
                <a:latin typeface="Century Gothic"/>
                <a:cs typeface="Century Gothic"/>
              </a:rPr>
              <a:t>Infrastructure </a:t>
            </a:r>
            <a:r>
              <a:rPr sz="2723" dirty="0">
                <a:latin typeface="Times New Roman"/>
                <a:cs typeface="Times New Roman"/>
              </a:rPr>
              <a:t>- </a:t>
            </a:r>
            <a:r>
              <a:rPr sz="2723" spc="-14" dirty="0">
                <a:latin typeface="Century Gothic"/>
                <a:cs typeface="Century Gothic"/>
              </a:rPr>
              <a:t>Strengthening </a:t>
            </a:r>
            <a:r>
              <a:rPr sz="2723" spc="7" dirty="0">
                <a:latin typeface="Century Gothic"/>
                <a:cs typeface="Century Gothic"/>
              </a:rPr>
              <a:t>Natural Capital </a:t>
            </a:r>
            <a:r>
              <a:rPr sz="2723" dirty="0">
                <a:latin typeface="Century Gothic"/>
                <a:cs typeface="Century Gothic"/>
              </a:rPr>
              <a:t>in </a:t>
            </a:r>
            <a:r>
              <a:rPr sz="2723" spc="7" dirty="0">
                <a:latin typeface="Century Gothic"/>
                <a:cs typeface="Century Gothic"/>
              </a:rPr>
              <a:t>Europe.</a:t>
            </a:r>
            <a:endParaRPr sz="2723" dirty="0">
              <a:latin typeface="Century Gothic"/>
              <a:cs typeface="Century Gothic"/>
            </a:endParaRPr>
          </a:p>
          <a:p>
            <a:pPr>
              <a:spcBef>
                <a:spcPts val="41"/>
              </a:spcBef>
              <a:buFont typeface="Wingdings"/>
              <a:buChar char=""/>
            </a:pPr>
            <a:endParaRPr lang="it-IT" sz="2655" dirty="0">
              <a:latin typeface="Century Gothic"/>
              <a:cs typeface="Century Gothic"/>
            </a:endParaRPr>
          </a:p>
          <a:p>
            <a:pPr marL="452095" marR="6915" indent="-435670">
              <a:lnSpc>
                <a:spcPct val="101000"/>
              </a:lnSpc>
              <a:buFont typeface="Wingdings"/>
              <a:buChar char=""/>
              <a:tabLst>
                <a:tab pos="452959" algn="l"/>
                <a:tab pos="2166250" algn="l"/>
                <a:tab pos="4552065" algn="l"/>
                <a:tab pos="5075042" algn="l"/>
                <a:tab pos="6516904" algn="l"/>
                <a:tab pos="8211178" algn="l"/>
              </a:tabLst>
            </a:pPr>
            <a:r>
              <a:rPr sz="2723" b="1" spc="14" dirty="0" err="1">
                <a:latin typeface="Century Gothic"/>
                <a:cs typeface="Century Gothic"/>
              </a:rPr>
              <a:t>Directive </a:t>
            </a:r>
            <a:r>
              <a:rPr sz="2723" b="1" spc="7" dirty="0">
                <a:latin typeface="Century Gothic"/>
                <a:cs typeface="Century Gothic"/>
              </a:rPr>
              <a:t>2018/844/EU </a:t>
            </a:r>
            <a:r>
              <a:rPr sz="2723" spc="7" dirty="0">
                <a:latin typeface="Century Gothic"/>
                <a:cs typeface="Century Gothic"/>
              </a:rPr>
              <a:t>= </a:t>
            </a:r>
            <a:r>
              <a:rPr sz="2723" spc="14" dirty="0">
                <a:latin typeface="Century Gothic"/>
                <a:cs typeface="Century Gothic"/>
              </a:rPr>
              <a:t>New </a:t>
            </a:r>
            <a:r>
              <a:rPr sz="2723" spc="7" dirty="0">
                <a:latin typeface="Century Gothic"/>
                <a:cs typeface="Century Gothic"/>
              </a:rPr>
              <a:t>Energy Efficiency </a:t>
            </a:r>
            <a:r>
              <a:rPr sz="2723" dirty="0">
                <a:latin typeface="Century Gothic"/>
                <a:cs typeface="Century Gothic"/>
              </a:rPr>
              <a:t>in Buildings </a:t>
            </a:r>
            <a:r>
              <a:rPr sz="2723" spc="14" dirty="0">
                <a:latin typeface="Century Gothic"/>
                <a:cs typeface="Century Gothic"/>
              </a:rPr>
              <a:t>Directive.</a:t>
            </a:r>
          </a:p>
        </p:txBody>
      </p:sp>
      <p:sp>
        <p:nvSpPr>
          <p:cNvPr id="2" name="object 40">
            <a:extLst>
              <a:ext uri="{FF2B5EF4-FFF2-40B4-BE49-F238E27FC236}">
                <a16:creationId xmlns:a16="http://schemas.microsoft.com/office/drawing/2014/main" id="{A7D3CC63-4115-1E2B-674A-CF72235D613A}"/>
              </a:ext>
            </a:extLst>
          </p:cNvPr>
          <p:cNvSpPr/>
          <p:nvPr/>
        </p:nvSpPr>
        <p:spPr>
          <a:xfrm>
            <a:off x="3808390" y="1585586"/>
            <a:ext cx="10286307" cy="3381742"/>
          </a:xfrm>
          <a:prstGeom prst="rect">
            <a:avLst/>
          </a:prstGeom>
          <a:blipFill>
            <a:blip r:embed="rId3" cstate="print"/>
            <a:stretch>
              <a:fillRect/>
            </a:stretch>
          </a:blipFill>
        </p:spPr>
        <p:txBody>
          <a:bodyPr wrap="square" lIns="0" tIns="0" rIns="0" bIns="0" rtlCol="0"/>
          <a:lstStyle/>
          <a:p>
            <a:endParaRPr sz="245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5</a:t>
            </a:r>
            <a:r>
              <a:rPr lang="en-US" sz="1400" dirty="0">
                <a:solidFill>
                  <a:schemeClr val="bg1"/>
                </a:solidFill>
              </a:rPr>
              <a:t>: Installation and maintenance practices for roofs</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55</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672477"/>
            <a:ext cx="120396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Start-up maintenance (growth)</a:t>
            </a:r>
            <a:endParaRPr lang="it-IT" sz="4200" b="1" spc="19" dirty="0">
              <a:solidFill>
                <a:schemeClr val="bg1"/>
              </a:solidFill>
              <a:latin typeface="Inter" panose="020B0604020202020204" charset="0"/>
              <a:ea typeface="Inter" panose="020B0604020202020204" charset="0"/>
            </a:endParaRPr>
          </a:p>
        </p:txBody>
      </p:sp>
      <p:sp>
        <p:nvSpPr>
          <p:cNvPr id="2" name="Rectangle 3">
            <a:extLst>
              <a:ext uri="{FF2B5EF4-FFF2-40B4-BE49-F238E27FC236}">
                <a16:creationId xmlns:a16="http://schemas.microsoft.com/office/drawing/2014/main" id="{822A96A8-7985-3108-ADE4-63EF1A3D8E07}"/>
              </a:ext>
            </a:extLst>
          </p:cNvPr>
          <p:cNvSpPr txBox="1">
            <a:spLocks noChangeArrowheads="1"/>
          </p:cNvSpPr>
          <p:nvPr/>
        </p:nvSpPr>
        <p:spPr>
          <a:xfrm>
            <a:off x="2282786" y="2552700"/>
            <a:ext cx="7470814" cy="44196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Wingdings" panose="05000000000000000000" pitchFamily="2" charset="2"/>
              <a:buChar char="q"/>
            </a:pPr>
            <a:r>
              <a:rPr lang="de-DE" altLang="it-IT" sz="3000" dirty="0" err="1">
                <a:latin typeface="Inter" panose="020B0604020202020204" charset="0"/>
                <a:ea typeface="Inter" panose="020B0604020202020204" charset="0"/>
              </a:rPr>
              <a:t>In extensive greening</a:t>
            </a:r>
            <a:r>
              <a:rPr lang="de-DE" altLang="it-IT" sz="3000" dirty="0">
                <a:latin typeface="Inter" panose="020B0604020202020204" charset="0"/>
                <a:ea typeface="Inter" panose="020B0604020202020204" charset="0"/>
              </a:rPr>
              <a:t>:</a:t>
            </a:r>
          </a:p>
          <a:p>
            <a:pPr lvl="1" algn="just"/>
            <a:r>
              <a:rPr lang="de-DE" altLang="it-IT" sz="3000" dirty="0" err="1">
                <a:latin typeface="Inter" panose="020B0604020202020204" charset="0"/>
                <a:ea typeface="Inter" panose="020B0604020202020204" charset="0"/>
              </a:rPr>
              <a:t>It serves firstly </a:t>
            </a:r>
            <a:r>
              <a:rPr lang="de-DE" altLang="it-IT" sz="3000" dirty="0">
                <a:latin typeface="Inter" panose="020B0604020202020204" charset="0"/>
                <a:ea typeface="Inter" panose="020B0604020202020204" charset="0"/>
              </a:rPr>
              <a:t>to </a:t>
            </a:r>
            <a:r>
              <a:rPr lang="de-DE" altLang="it-IT" sz="3000" dirty="0" err="1">
                <a:latin typeface="Inter" panose="020B0604020202020204" charset="0"/>
                <a:ea typeface="Inter" panose="020B0604020202020204" charset="0"/>
              </a:rPr>
              <a:t>achieve </a:t>
            </a:r>
            <a:r>
              <a:rPr lang="de-DE" altLang="it-IT" sz="3000" dirty="0">
                <a:latin typeface="Inter" panose="020B0604020202020204" charset="0"/>
                <a:ea typeface="Inter" panose="020B0604020202020204" charset="0"/>
              </a:rPr>
              <a:t>the </a:t>
            </a:r>
            <a:r>
              <a:rPr lang="de-DE" altLang="it-IT" sz="3000" dirty="0" err="1">
                <a:latin typeface="Inter" panose="020B0604020202020204" charset="0"/>
                <a:ea typeface="Inter" panose="020B0604020202020204" charset="0"/>
              </a:rPr>
              <a:t>desired crop </a:t>
            </a:r>
            <a:r>
              <a:rPr lang="de-DE" altLang="it-IT" sz="3000" dirty="0">
                <a:latin typeface="Inter" panose="020B0604020202020204" charset="0"/>
                <a:ea typeface="Inter" panose="020B0604020202020204" charset="0"/>
              </a:rPr>
              <a:t>form (</a:t>
            </a:r>
            <a:r>
              <a:rPr lang="de-DE" altLang="it-IT" sz="3000" dirty="0" err="1">
                <a:latin typeface="Inter" panose="020B0604020202020204" charset="0"/>
                <a:ea typeface="Inter" panose="020B0604020202020204" charset="0"/>
              </a:rPr>
              <a:t>adequate vegetation development</a:t>
            </a:r>
            <a:r>
              <a:rPr lang="de-DE" altLang="it-IT" sz="3000" dirty="0">
                <a:latin typeface="Inter" panose="020B0604020202020204" charset="0"/>
                <a:ea typeface="Inter" panose="020B0604020202020204" charset="0"/>
              </a:rPr>
              <a:t>) </a:t>
            </a:r>
          </a:p>
          <a:p>
            <a:pPr lvl="1" algn="just"/>
            <a:r>
              <a:rPr lang="de-DE" altLang="it-IT" sz="3000" dirty="0">
                <a:latin typeface="Inter" panose="020B0604020202020204" charset="0"/>
                <a:ea typeface="Inter" panose="020B0604020202020204" charset="0"/>
              </a:rPr>
              <a:t>60% </a:t>
            </a:r>
            <a:r>
              <a:rPr lang="de-DE" altLang="it-IT" sz="3000" dirty="0" err="1">
                <a:latin typeface="Inter" panose="020B0604020202020204" charset="0"/>
                <a:ea typeface="Inter" panose="020B0604020202020204" charset="0"/>
              </a:rPr>
              <a:t>floor coverage</a:t>
            </a:r>
            <a:endParaRPr lang="de-DE" altLang="it-IT" sz="3000" dirty="0">
              <a:latin typeface="Inter" panose="020B0604020202020204" charset="0"/>
              <a:ea typeface="Inter" panose="020B0604020202020204" charset="0"/>
            </a:endParaRPr>
          </a:p>
          <a:p>
            <a:pPr lvl="1" algn="just"/>
            <a:r>
              <a:rPr lang="de-DE" altLang="it-IT" sz="3000" dirty="0">
                <a:latin typeface="Inter" panose="020B0604020202020204" charset="0"/>
                <a:ea typeface="Inter" panose="020B0604020202020204" charset="0"/>
              </a:rPr>
              <a:t>75% of the </a:t>
            </a:r>
            <a:r>
              <a:rPr lang="de-DE" altLang="it-IT" sz="3000" dirty="0" err="1">
                <a:latin typeface="Inter" panose="020B0604020202020204" charset="0"/>
                <a:ea typeface="Inter" panose="020B0604020202020204" charset="0"/>
              </a:rPr>
              <a:t>described sedum cuttings have grown</a:t>
            </a:r>
            <a:endParaRPr lang="de-DE" altLang="it-IT" sz="3000" dirty="0">
              <a:latin typeface="Inter" panose="020B0604020202020204" charset="0"/>
              <a:ea typeface="Inter" panose="020B0604020202020204" charset="0"/>
            </a:endParaRPr>
          </a:p>
          <a:p>
            <a:pPr lvl="1" algn="just"/>
            <a:r>
              <a:rPr lang="de-DE" altLang="it-IT" sz="3000" dirty="0">
                <a:latin typeface="Inter" panose="020B0604020202020204" charset="0"/>
                <a:ea typeface="Inter" panose="020B0604020202020204" charset="0"/>
              </a:rPr>
              <a:t>90% of the </a:t>
            </a:r>
            <a:r>
              <a:rPr lang="de-DE" altLang="it-IT" sz="3000" dirty="0" err="1">
                <a:latin typeface="Inter" panose="020B0604020202020204" charset="0"/>
                <a:ea typeface="Inter" panose="020B0604020202020204" charset="0"/>
              </a:rPr>
              <a:t>described plants have grown</a:t>
            </a:r>
            <a:endParaRPr lang="de-DE" altLang="it-IT" sz="3000" dirty="0">
              <a:latin typeface="Inter" panose="020B0604020202020204" charset="0"/>
              <a:ea typeface="Inter" panose="020B0604020202020204" charset="0"/>
            </a:endParaRPr>
          </a:p>
          <a:p>
            <a:pPr lvl="1" algn="just"/>
            <a:r>
              <a:rPr lang="de-DE" altLang="it-IT" sz="3000" dirty="0">
                <a:latin typeface="Inter" panose="020B0604020202020204" charset="0"/>
                <a:ea typeface="Inter" panose="020B0604020202020204" charset="0"/>
              </a:rPr>
              <a:t>75% </a:t>
            </a:r>
            <a:r>
              <a:rPr lang="de-DE" altLang="it-IT" sz="3000" dirty="0" err="1">
                <a:latin typeface="Inter" panose="020B0604020202020204" charset="0"/>
                <a:ea typeface="Inter" panose="020B0604020202020204" charset="0"/>
              </a:rPr>
              <a:t>coverage </a:t>
            </a:r>
            <a:r>
              <a:rPr lang="de-DE" altLang="it-IT" sz="3000" dirty="0">
                <a:latin typeface="Inter" panose="020B0604020202020204" charset="0"/>
                <a:ea typeface="Inter" panose="020B0604020202020204" charset="0"/>
              </a:rPr>
              <a:t>by </a:t>
            </a:r>
            <a:r>
              <a:rPr lang="de-DE" altLang="it-IT" sz="3000" dirty="0" err="1">
                <a:latin typeface="Inter" panose="020B0604020202020204" charset="0"/>
                <a:ea typeface="Inter" panose="020B0604020202020204" charset="0"/>
              </a:rPr>
              <a:t>cultivation mats</a:t>
            </a:r>
            <a:endParaRPr lang="de-DE" altLang="it-IT" sz="3000" dirty="0">
              <a:latin typeface="Inter" panose="020B0604020202020204" charset="0"/>
              <a:ea typeface="Inter" panose="020B0604020202020204" charset="0"/>
            </a:endParaRPr>
          </a:p>
          <a:p>
            <a:pPr lvl="1" algn="just"/>
            <a:r>
              <a:rPr lang="de-DE" altLang="it-IT" sz="3000" dirty="0">
                <a:latin typeface="Inter" panose="020B0604020202020204" charset="0"/>
                <a:ea typeface="Inter" panose="020B0604020202020204" charset="0"/>
              </a:rPr>
              <a:t>Uniform </a:t>
            </a:r>
            <a:r>
              <a:rPr lang="de-DE" altLang="it-IT" sz="3000" dirty="0" err="1">
                <a:latin typeface="Inter" panose="020B0604020202020204" charset="0"/>
                <a:ea typeface="Inter" panose="020B0604020202020204" charset="0"/>
              </a:rPr>
              <a:t>structure</a:t>
            </a:r>
            <a:r>
              <a:rPr lang="de-DE" altLang="it-IT" sz="3000" dirty="0">
                <a:latin typeface="Inter" panose="020B0604020202020204" charset="0"/>
                <a:ea typeface="Inter" panose="020B0604020202020204" charset="0"/>
              </a:rPr>
              <a:t>, </a:t>
            </a:r>
            <a:r>
              <a:rPr lang="de-DE" altLang="it-IT" sz="3000" dirty="0" err="1">
                <a:latin typeface="Inter" panose="020B0604020202020204" charset="0"/>
                <a:ea typeface="Inter" panose="020B0604020202020204" charset="0"/>
              </a:rPr>
              <a:t>rooted, etc</a:t>
            </a:r>
            <a:r>
              <a:rPr lang="de-DE" altLang="it-IT" sz="3000" dirty="0">
                <a:latin typeface="Inter" panose="020B0604020202020204" charset="0"/>
                <a:ea typeface="Inter" panose="020B0604020202020204" charset="0"/>
              </a:rPr>
              <a:t>.</a:t>
            </a:r>
          </a:p>
          <a:p>
            <a:pPr lvl="1" algn="just">
              <a:buFontTx/>
              <a:buNone/>
            </a:pPr>
            <a:endParaRPr lang="de-DE" altLang="it-IT" sz="3000" dirty="0">
              <a:latin typeface="Inter" panose="020B0604020202020204" charset="0"/>
              <a:ea typeface="Inter" panose="020B0604020202020204" charset="0"/>
            </a:endParaRPr>
          </a:p>
          <a:p>
            <a:pPr lvl="1" algn="just">
              <a:buFontTx/>
              <a:buNone/>
            </a:pPr>
            <a:endParaRPr lang="de-DE" altLang="it-IT" sz="3000" dirty="0">
              <a:latin typeface="Inter" panose="020B0604020202020204" charset="0"/>
              <a:ea typeface="Inter" panose="020B0604020202020204" charset="0"/>
            </a:endParaRPr>
          </a:p>
        </p:txBody>
      </p:sp>
      <p:sp>
        <p:nvSpPr>
          <p:cNvPr id="8" name="TextBox 7">
            <a:extLst>
              <a:ext uri="{FF2B5EF4-FFF2-40B4-BE49-F238E27FC236}">
                <a16:creationId xmlns:a16="http://schemas.microsoft.com/office/drawing/2014/main" id="{12A2D2AC-C7DF-88FD-D132-6589230CEEE9}"/>
              </a:ext>
            </a:extLst>
          </p:cNvPr>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45-57</a:t>
            </a:r>
          </a:p>
        </p:txBody>
      </p:sp>
      <p:pic>
        <p:nvPicPr>
          <p:cNvPr id="7" name="Picture 2" descr="Tetto verde: spessore, peso e dati tecnici - Idee Green">
            <a:extLst>
              <a:ext uri="{FF2B5EF4-FFF2-40B4-BE49-F238E27FC236}">
                <a16:creationId xmlns:a16="http://schemas.microsoft.com/office/drawing/2014/main" id="{21F8B347-5C7E-7586-713B-696EEF85FA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11650" y="3006119"/>
            <a:ext cx="7771587" cy="5531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85792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5</a:t>
            </a:r>
            <a:r>
              <a:rPr lang="en-US" sz="1400" dirty="0">
                <a:solidFill>
                  <a:schemeClr val="bg1"/>
                </a:solidFill>
              </a:rPr>
              <a:t>: Installation and maintenance practices for roofs</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57</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2756279" y="342900"/>
            <a:ext cx="12039600" cy="1317822"/>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Maintenance for growth </a:t>
            </a:r>
          </a:p>
          <a:p>
            <a:pPr marL="12217">
              <a:spcBef>
                <a:spcPts val="96"/>
              </a:spcBef>
            </a:pPr>
            <a:r>
              <a:rPr lang="it-IT" sz="4200" b="1" dirty="0">
                <a:solidFill>
                  <a:schemeClr val="bg1"/>
                </a:solidFill>
                <a:latin typeface="Inter" panose="020B0604020202020204" charset="0"/>
                <a:ea typeface="Inter" panose="020B0604020202020204" charset="0"/>
              </a:rPr>
              <a:t>and maintenance</a:t>
            </a:r>
            <a:endParaRPr lang="it-IT" sz="4200" b="1" spc="19" dirty="0">
              <a:solidFill>
                <a:schemeClr val="bg1"/>
              </a:solidFill>
              <a:latin typeface="Inter" panose="020B0604020202020204" charset="0"/>
              <a:ea typeface="Inter" panose="020B0604020202020204" charset="0"/>
            </a:endParaRPr>
          </a:p>
        </p:txBody>
      </p:sp>
      <p:sp>
        <p:nvSpPr>
          <p:cNvPr id="10" name="Rectangle 3">
            <a:extLst>
              <a:ext uri="{FF2B5EF4-FFF2-40B4-BE49-F238E27FC236}">
                <a16:creationId xmlns:a16="http://schemas.microsoft.com/office/drawing/2014/main" id="{3E57D954-7F1E-3A62-1CB3-3F622E5F5F06}"/>
              </a:ext>
            </a:extLst>
          </p:cNvPr>
          <p:cNvSpPr txBox="1">
            <a:spLocks noChangeArrowheads="1"/>
          </p:cNvSpPr>
          <p:nvPr/>
        </p:nvSpPr>
        <p:spPr>
          <a:xfrm>
            <a:off x="3103728" y="2450459"/>
            <a:ext cx="14176414" cy="4495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q"/>
            </a:pPr>
            <a:r>
              <a:rPr lang="it-IT" altLang="it-IT" dirty="0">
                <a:latin typeface="Inter" panose="020B0604020202020204" charset="0"/>
                <a:ea typeface="Inter" panose="020B0604020202020204" charset="0"/>
              </a:rPr>
              <a:t>Maintenance for growth takes place after adequate vegetation development until handover to the client</a:t>
            </a:r>
          </a:p>
          <a:p>
            <a:pPr>
              <a:buFont typeface="Wingdings" panose="05000000000000000000" pitchFamily="2" charset="2"/>
              <a:buChar char="q"/>
            </a:pPr>
            <a:r>
              <a:rPr lang="it-IT" altLang="it-IT" dirty="0">
                <a:latin typeface="Inter" panose="020B0604020202020204" charset="0"/>
                <a:ea typeface="Inter" panose="020B0604020202020204" charset="0"/>
              </a:rPr>
              <a:t>Maintenance for upkeep begins after delivery to the client.</a:t>
            </a:r>
          </a:p>
          <a:p>
            <a:pPr>
              <a:buFont typeface="Wingdings" panose="05000000000000000000" pitchFamily="2" charset="2"/>
              <a:buChar char="q"/>
            </a:pPr>
            <a:r>
              <a:rPr lang="it-IT" altLang="it-IT" dirty="0">
                <a:latin typeface="Inter" panose="020B0604020202020204" charset="0"/>
                <a:ea typeface="Inter" panose="020B0604020202020204" charset="0"/>
              </a:rPr>
              <a:t>Isolated interventions may be required :</a:t>
            </a:r>
          </a:p>
          <a:p>
            <a:pPr>
              <a:buFont typeface="Wingdings" panose="05000000000000000000" pitchFamily="2" charset="2"/>
              <a:buChar char="§"/>
            </a:pPr>
            <a:r>
              <a:rPr lang="it-IT" altLang="it-IT" dirty="0">
                <a:latin typeface="Inter" panose="020B0604020202020204" charset="0"/>
                <a:ea typeface="Inter" panose="020B0604020202020204" charset="0"/>
              </a:rPr>
              <a:t>Drainage system checks</a:t>
            </a:r>
          </a:p>
          <a:p>
            <a:pPr>
              <a:buFont typeface="Wingdings" panose="05000000000000000000" pitchFamily="2" charset="2"/>
              <a:buChar char="§"/>
            </a:pPr>
            <a:r>
              <a:rPr lang="it-IT" altLang="it-IT" dirty="0">
                <a:latin typeface="Inter" panose="020B0604020202020204" charset="0"/>
                <a:ea typeface="Inter" panose="020B0604020202020204" charset="0"/>
              </a:rPr>
              <a:t>Delivery of nutrients </a:t>
            </a:r>
          </a:p>
          <a:p>
            <a:pPr>
              <a:buFont typeface="Wingdings" panose="05000000000000000000" pitchFamily="2" charset="2"/>
              <a:buChar char="§"/>
            </a:pPr>
            <a:r>
              <a:rPr lang="it-IT" altLang="it-IT" dirty="0">
                <a:latin typeface="Inter" panose="020B0604020202020204" charset="0"/>
                <a:ea typeface="Inter" panose="020B0604020202020204" charset="0"/>
              </a:rPr>
              <a:t>Pruning or grubbing up woody formations</a:t>
            </a:r>
          </a:p>
          <a:p>
            <a:pPr>
              <a:buFont typeface="Wingdings" panose="05000000000000000000" pitchFamily="2" charset="2"/>
              <a:buChar char="§"/>
            </a:pPr>
            <a:r>
              <a:rPr lang="it-IT" altLang="it-IT" dirty="0">
                <a:latin typeface="Inter" panose="020B0604020202020204" charset="0"/>
                <a:ea typeface="Inter" panose="020B0604020202020204" charset="0"/>
              </a:rPr>
              <a:t>New sowing for large areas where no greening has taken place</a:t>
            </a:r>
          </a:p>
          <a:p>
            <a:pPr>
              <a:buFont typeface="Wingdings" panose="05000000000000000000" pitchFamily="2" charset="2"/>
              <a:buChar char="§"/>
            </a:pPr>
            <a:r>
              <a:rPr lang="it-IT" altLang="it-IT" dirty="0">
                <a:latin typeface="Inter" panose="020B0604020202020204" charset="0"/>
                <a:ea typeface="Inter" panose="020B0604020202020204" charset="0"/>
              </a:rPr>
              <a:t>Cleaning of cast iron strips from foliage and wild vegetation</a:t>
            </a:r>
          </a:p>
        </p:txBody>
      </p:sp>
      <p:sp>
        <p:nvSpPr>
          <p:cNvPr id="2" name="TextBox 7">
            <a:extLst>
              <a:ext uri="{FF2B5EF4-FFF2-40B4-BE49-F238E27FC236}">
                <a16:creationId xmlns:a16="http://schemas.microsoft.com/office/drawing/2014/main" id="{A668EE6D-9D2A-9075-066A-1102099F576F}"/>
              </a:ext>
            </a:extLst>
          </p:cNvPr>
          <p:cNvSpPr txBox="1"/>
          <p:nvPr/>
        </p:nvSpPr>
        <p:spPr>
          <a:xfrm>
            <a:off x="349053" y="9311327"/>
            <a:ext cx="958543" cy="265842"/>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45-57</a:t>
            </a:r>
          </a:p>
        </p:txBody>
      </p:sp>
    </p:spTree>
    <p:extLst>
      <p:ext uri="{BB962C8B-B14F-4D97-AF65-F5344CB8AC3E}">
        <p14:creationId xmlns:p14="http://schemas.microsoft.com/office/powerpoint/2010/main" val="13923386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it-IT"/>
          </a:p>
        </p:txBody>
      </p:sp>
      <p:sp>
        <p:nvSpPr>
          <p:cNvPr id="3" name="TextBox 8">
            <a:extLst>
              <a:ext uri="{FF2B5EF4-FFF2-40B4-BE49-F238E27FC236}">
                <a16:creationId xmlns:a16="http://schemas.microsoft.com/office/drawing/2014/main" id="{D32870CD-7B7B-402C-A64F-11106C8C3624}"/>
              </a:ext>
            </a:extLst>
          </p:cNvPr>
          <p:cNvSpPr txBox="1"/>
          <p:nvPr/>
        </p:nvSpPr>
        <p:spPr>
          <a:xfrm>
            <a:off x="304800" y="4838700"/>
            <a:ext cx="17449800" cy="2062296"/>
          </a:xfrm>
          <a:prstGeom prst="rect">
            <a:avLst/>
          </a:prstGeom>
        </p:spPr>
        <p:txBody>
          <a:bodyPr wrap="square" lIns="0" tIns="0" rIns="0" bIns="0" rtlCol="0" anchor="t">
            <a:spAutoFit/>
          </a:bodyPr>
          <a:lstStyle/>
          <a:p>
            <a:pPr marL="0" lvl="1" algn="ctr">
              <a:lnSpc>
                <a:spcPts val="5980"/>
              </a:lnSpc>
              <a:spcBef>
                <a:spcPts val="4485"/>
              </a:spcBef>
            </a:pPr>
            <a:r>
              <a:rPr lang="en-US" sz="4600" spc="276" dirty="0">
                <a:solidFill>
                  <a:srgbClr val="FFFFFF"/>
                </a:solidFill>
                <a:latin typeface="Inter Bold"/>
              </a:rPr>
              <a:t>Learning Unit 6: </a:t>
            </a:r>
            <a:r>
              <a:rPr lang="en-US" sz="4800" dirty="0">
                <a:solidFill>
                  <a:schemeClr val="bg1"/>
                </a:solidFill>
              </a:rPr>
              <a:t>Dismantling/demolition</a:t>
            </a:r>
          </a:p>
          <a:p>
            <a:pPr marL="0" lvl="1" indent="0" algn="l">
              <a:lnSpc>
                <a:spcPts val="5980"/>
              </a:lnSpc>
              <a:spcBef>
                <a:spcPts val="4485"/>
              </a:spcBef>
            </a:pPr>
            <a:r>
              <a:rPr lang="en-US" sz="4600" spc="276" dirty="0">
                <a:solidFill>
                  <a:srgbClr val="FFFFFF"/>
                </a:solidFill>
                <a:latin typeface="Inter Bold"/>
              </a:rPr>
              <a:t> </a:t>
            </a:r>
            <a:endParaRPr lang="en-US" sz="4600" u="none" spc="276" dirty="0">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6" name="TextBox 8">
            <a:extLst>
              <a:ext uri="{FF2B5EF4-FFF2-40B4-BE49-F238E27FC236}">
                <a16:creationId xmlns:a16="http://schemas.microsoft.com/office/drawing/2014/main" id="{38FF80D2-18CA-43B9-AB59-4D28568A4A3E}"/>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58</a:t>
            </a:r>
          </a:p>
        </p:txBody>
      </p:sp>
    </p:spTree>
    <p:extLst>
      <p:ext uri="{BB962C8B-B14F-4D97-AF65-F5344CB8AC3E}">
        <p14:creationId xmlns:p14="http://schemas.microsoft.com/office/powerpoint/2010/main" val="34972112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6</a:t>
            </a:r>
            <a:r>
              <a:rPr lang="en-US" sz="1400" dirty="0">
                <a:solidFill>
                  <a:schemeClr val="bg1"/>
                </a:solidFill>
              </a:rPr>
              <a:t>: IDismantling/demolition</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59-67</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59</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099178" y="699327"/>
            <a:ext cx="113538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Demolition techniques</a:t>
            </a:r>
          </a:p>
        </p:txBody>
      </p:sp>
      <p:sp>
        <p:nvSpPr>
          <p:cNvPr id="10" name="Rectangle 3">
            <a:extLst>
              <a:ext uri="{FF2B5EF4-FFF2-40B4-BE49-F238E27FC236}">
                <a16:creationId xmlns:a16="http://schemas.microsoft.com/office/drawing/2014/main" id="{3E57D954-7F1E-3A62-1CB3-3F622E5F5F06}"/>
              </a:ext>
            </a:extLst>
          </p:cNvPr>
          <p:cNvSpPr txBox="1">
            <a:spLocks noChangeArrowheads="1"/>
          </p:cNvSpPr>
          <p:nvPr/>
        </p:nvSpPr>
        <p:spPr>
          <a:xfrm>
            <a:off x="2282786" y="2270551"/>
            <a:ext cx="7564272" cy="4495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it-IT" altLang="it-IT" dirty="0">
                <a:latin typeface="Inter" panose="020B0604020202020204" charset="0"/>
                <a:ea typeface="Inter" panose="020B0604020202020204" charset="0"/>
              </a:rPr>
              <a:t>It is very important to plan the sequence of works in advance based on a thorough knowledge of the structures and working techniques of the time of construction. There are no demolition techniques that are certainly always and in all cases valid.</a:t>
            </a:r>
          </a:p>
          <a:p>
            <a:pPr marL="0" indent="0">
              <a:buNone/>
            </a:pPr>
            <a:r>
              <a:rPr lang="it-IT" altLang="it-IT" dirty="0">
                <a:latin typeface="Inter" panose="020B0604020202020204" charset="0"/>
                <a:ea typeface="Inter" panose="020B0604020202020204" charset="0"/>
              </a:rPr>
              <a:t>The demolition technique must be studied on a case-by-case basis and adapted (even as the work progresses) to the needs and state of the work being carried out.</a:t>
            </a:r>
          </a:p>
        </p:txBody>
      </p:sp>
      <p:pic>
        <p:nvPicPr>
          <p:cNvPr id="2" name="Immagine 1">
            <a:extLst>
              <a:ext uri="{FF2B5EF4-FFF2-40B4-BE49-F238E27FC236}">
                <a16:creationId xmlns:a16="http://schemas.microsoft.com/office/drawing/2014/main" id="{8DC7E9A7-C679-6BF0-DD87-9C4200865A10}"/>
              </a:ext>
            </a:extLst>
          </p:cNvPr>
          <p:cNvPicPr>
            <a:picLocks noChangeAspect="1"/>
          </p:cNvPicPr>
          <p:nvPr/>
        </p:nvPicPr>
        <p:blipFill>
          <a:blip r:embed="rId3"/>
          <a:stretch>
            <a:fillRect/>
          </a:stretch>
        </p:blipFill>
        <p:spPr>
          <a:xfrm>
            <a:off x="10711157" y="2575970"/>
            <a:ext cx="7483641" cy="5443537"/>
          </a:xfrm>
          <a:prstGeom prst="rect">
            <a:avLst/>
          </a:prstGeom>
        </p:spPr>
      </p:pic>
    </p:spTree>
    <p:extLst>
      <p:ext uri="{BB962C8B-B14F-4D97-AF65-F5344CB8AC3E}">
        <p14:creationId xmlns:p14="http://schemas.microsoft.com/office/powerpoint/2010/main" val="21550349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6</a:t>
            </a:r>
            <a:r>
              <a:rPr lang="en-US" sz="1400" dirty="0">
                <a:solidFill>
                  <a:schemeClr val="bg1"/>
                </a:solidFill>
              </a:rPr>
              <a:t>: IDismantling/demolition</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60</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099178" y="699327"/>
            <a:ext cx="113538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Strengthening of structures</a:t>
            </a:r>
          </a:p>
        </p:txBody>
      </p:sp>
      <p:sp>
        <p:nvSpPr>
          <p:cNvPr id="10" name="Rectangle 3">
            <a:extLst>
              <a:ext uri="{FF2B5EF4-FFF2-40B4-BE49-F238E27FC236}">
                <a16:creationId xmlns:a16="http://schemas.microsoft.com/office/drawing/2014/main" id="{3E57D954-7F1E-3A62-1CB3-3F622E5F5F06}"/>
              </a:ext>
            </a:extLst>
          </p:cNvPr>
          <p:cNvSpPr txBox="1">
            <a:spLocks noChangeArrowheads="1"/>
          </p:cNvSpPr>
          <p:nvPr/>
        </p:nvSpPr>
        <p:spPr>
          <a:xfrm>
            <a:off x="2262004" y="1485900"/>
            <a:ext cx="9701396" cy="4495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endParaRPr lang="it-IT" altLang="it-IT" sz="2800" dirty="0">
              <a:latin typeface="Inter" panose="020B0604020202020204" charset="0"/>
              <a:ea typeface="Inter" panose="020B0604020202020204" charset="0"/>
            </a:endParaRPr>
          </a:p>
          <a:p>
            <a:pPr marL="0" indent="0" algn="just">
              <a:buNone/>
            </a:pPr>
            <a:r>
              <a:rPr lang="it-IT" altLang="it-IT" sz="2800" dirty="0">
                <a:latin typeface="Inter" panose="020B0604020202020204" charset="0"/>
                <a:ea typeface="Inter" panose="020B0604020202020204" charset="0"/>
              </a:rPr>
              <a:t>Before work begins, the structure to be demolished is analysed and verified:</a:t>
            </a:r>
          </a:p>
          <a:p>
            <a:pPr marL="514350" indent="-514350" algn="just">
              <a:buFont typeface="+mj-lt"/>
              <a:buAutoNum type="arabicPeriod"/>
            </a:pPr>
            <a:endParaRPr lang="it-IT" altLang="it-IT" sz="2800" dirty="0">
              <a:latin typeface="Inter" panose="020B0604020202020204" charset="0"/>
              <a:ea typeface="Inter" panose="020B0604020202020204" charset="0"/>
            </a:endParaRPr>
          </a:p>
          <a:p>
            <a:pPr marL="514350" indent="-514350" algn="just">
              <a:buFont typeface="+mj-lt"/>
              <a:buAutoNum type="arabicPeriod"/>
            </a:pPr>
            <a:r>
              <a:rPr lang="it-IT" altLang="it-IT" sz="2800" dirty="0">
                <a:latin typeface="Inter" panose="020B0604020202020204" charset="0"/>
                <a:ea typeface="Inter" panose="020B0604020202020204" charset="0"/>
              </a:rPr>
              <a:t>location of the work (urban, industrial, suburban context, etc.)</a:t>
            </a:r>
          </a:p>
          <a:p>
            <a:pPr marL="514350" indent="-514350" algn="just">
              <a:buFont typeface="+mj-lt"/>
              <a:buAutoNum type="arabicPeriod"/>
            </a:pPr>
            <a:r>
              <a:rPr lang="it-IT" altLang="it-IT" sz="2800" dirty="0">
                <a:latin typeface="Inter" panose="020B0604020202020204" charset="0"/>
                <a:ea typeface="Inter" panose="020B0604020202020204" charset="0"/>
              </a:rPr>
              <a:t>intended use (civil dwelling, industrial shed, school building, etc.)</a:t>
            </a:r>
          </a:p>
          <a:p>
            <a:pPr marL="514350" indent="-514350" algn="just">
              <a:buFont typeface="+mj-lt"/>
              <a:buAutoNum type="arabicPeriod"/>
            </a:pPr>
            <a:r>
              <a:rPr lang="it-IT" altLang="it-IT" sz="2800" dirty="0">
                <a:latin typeface="Inter" panose="020B0604020202020204" charset="0"/>
                <a:ea typeface="Inter" panose="020B0604020202020204" charset="0"/>
              </a:rPr>
              <a:t>the type of construction and the era to which it dates</a:t>
            </a:r>
          </a:p>
          <a:p>
            <a:pPr marL="514350" indent="-514350" algn="just">
              <a:buFont typeface="+mj-lt"/>
              <a:buAutoNum type="arabicPeriod"/>
            </a:pPr>
            <a:r>
              <a:rPr lang="it-IT" altLang="it-IT" sz="2800" dirty="0">
                <a:latin typeface="Inter" panose="020B0604020202020204" charset="0"/>
                <a:ea typeface="Inter" panose="020B0604020202020204" charset="0"/>
              </a:rPr>
              <a:t>construction materials</a:t>
            </a:r>
          </a:p>
          <a:p>
            <a:pPr marL="514350" indent="-514350" algn="just">
              <a:buFont typeface="+mj-lt"/>
              <a:buAutoNum type="arabicPeriod"/>
            </a:pPr>
            <a:r>
              <a:rPr lang="it-IT" altLang="it-IT" sz="2800" dirty="0">
                <a:latin typeface="Inter" panose="020B0604020202020204" charset="0"/>
                <a:ea typeface="Inter" panose="020B0604020202020204" charset="0"/>
              </a:rPr>
              <a:t>verification of the conservation and stability conditions of the various structures to be demolished.</a:t>
            </a:r>
          </a:p>
          <a:p>
            <a:pPr marL="0" indent="0" algn="just">
              <a:buNone/>
            </a:pPr>
            <a:endParaRPr lang="it-IT" altLang="it-IT" sz="2800" dirty="0">
              <a:latin typeface="Inter" panose="020B0604020202020204" charset="0"/>
              <a:ea typeface="Inter" panose="020B0604020202020204" charset="0"/>
            </a:endParaRPr>
          </a:p>
          <a:p>
            <a:pPr marL="0" indent="0" algn="just">
              <a:buNone/>
            </a:pPr>
            <a:r>
              <a:rPr lang="it-IT" altLang="it-IT" sz="2800" dirty="0">
                <a:latin typeface="Inter" panose="020B0604020202020204" charset="0"/>
                <a:ea typeface="Inter" panose="020B0604020202020204" charset="0"/>
              </a:rPr>
              <a:t>Depending on the result of this verification, the necessary reinforcement and shoring works must be carried out to prevent untimely collapses during demolition.</a:t>
            </a:r>
          </a:p>
        </p:txBody>
      </p:sp>
      <p:sp>
        <p:nvSpPr>
          <p:cNvPr id="2" name="TextBox 7">
            <a:extLst>
              <a:ext uri="{FF2B5EF4-FFF2-40B4-BE49-F238E27FC236}">
                <a16:creationId xmlns:a16="http://schemas.microsoft.com/office/drawing/2014/main" id="{00F1F7D3-58C8-50CD-2F55-99140B5B5AEF}"/>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59-67</a:t>
            </a:r>
          </a:p>
        </p:txBody>
      </p:sp>
      <p:pic>
        <p:nvPicPr>
          <p:cNvPr id="7" name="Immagine 6">
            <a:extLst>
              <a:ext uri="{FF2B5EF4-FFF2-40B4-BE49-F238E27FC236}">
                <a16:creationId xmlns:a16="http://schemas.microsoft.com/office/drawing/2014/main" id="{496217FF-23BB-0E01-287F-83F8E52138A6}"/>
              </a:ext>
            </a:extLst>
          </p:cNvPr>
          <p:cNvPicPr>
            <a:picLocks noChangeAspect="1"/>
          </p:cNvPicPr>
          <p:nvPr/>
        </p:nvPicPr>
        <p:blipFill>
          <a:blip r:embed="rId3"/>
          <a:stretch>
            <a:fillRect/>
          </a:stretch>
        </p:blipFill>
        <p:spPr>
          <a:xfrm>
            <a:off x="12268200" y="1781789"/>
            <a:ext cx="6019800" cy="7933711"/>
          </a:xfrm>
          <a:prstGeom prst="rect">
            <a:avLst/>
          </a:prstGeom>
        </p:spPr>
      </p:pic>
    </p:spTree>
    <p:extLst>
      <p:ext uri="{BB962C8B-B14F-4D97-AF65-F5344CB8AC3E}">
        <p14:creationId xmlns:p14="http://schemas.microsoft.com/office/powerpoint/2010/main" val="24913636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6</a:t>
            </a:r>
            <a:r>
              <a:rPr lang="en-US" sz="1400" dirty="0">
                <a:solidFill>
                  <a:schemeClr val="bg1"/>
                </a:solidFill>
              </a:rPr>
              <a:t>: IDismantling/demolition</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61</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099178" y="699327"/>
            <a:ext cx="113538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Structure analysis</a:t>
            </a:r>
          </a:p>
        </p:txBody>
      </p:sp>
      <p:sp>
        <p:nvSpPr>
          <p:cNvPr id="10" name="Rectangle 3">
            <a:extLst>
              <a:ext uri="{FF2B5EF4-FFF2-40B4-BE49-F238E27FC236}">
                <a16:creationId xmlns:a16="http://schemas.microsoft.com/office/drawing/2014/main" id="{3E57D954-7F1E-3A62-1CB3-3F622E5F5F06}"/>
              </a:ext>
            </a:extLst>
          </p:cNvPr>
          <p:cNvSpPr txBox="1">
            <a:spLocks noChangeArrowheads="1"/>
          </p:cNvSpPr>
          <p:nvPr/>
        </p:nvSpPr>
        <p:spPr>
          <a:xfrm>
            <a:off x="2282786" y="2270551"/>
            <a:ext cx="15319414" cy="4495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it-IT" altLang="it-IT" sz="2800" dirty="0">
                <a:latin typeface="Inter" panose="020B0604020202020204" charset="0"/>
                <a:ea typeface="Inter" panose="020B0604020202020204" charset="0"/>
              </a:rPr>
              <a:t>In the analysis of the structure conducted beforehand, it is necessary:</a:t>
            </a:r>
          </a:p>
          <a:p>
            <a:pPr marL="0" indent="0" algn="just">
              <a:buNone/>
            </a:pPr>
            <a:endParaRPr lang="it-IT" altLang="it-IT" sz="2800" dirty="0">
              <a:latin typeface="Inter" panose="020B0604020202020204" charset="0"/>
              <a:ea typeface="Inter" panose="020B0604020202020204" charset="0"/>
            </a:endParaRPr>
          </a:p>
          <a:p>
            <a:pPr marL="514350" indent="-514350" algn="just">
              <a:buFont typeface="+mj-lt"/>
              <a:buAutoNum type="arabicPeriod"/>
            </a:pPr>
            <a:r>
              <a:rPr lang="it-IT" altLang="it-IT" sz="2800" dirty="0">
                <a:latin typeface="Inter" panose="020B0604020202020204" charset="0"/>
                <a:ea typeface="Inter" panose="020B0604020202020204" charset="0"/>
              </a:rPr>
              <a:t>distinguish load-bearing parts from accessory parts,</a:t>
            </a:r>
          </a:p>
          <a:p>
            <a:pPr marL="514350" indent="-514350" algn="just">
              <a:buFont typeface="+mj-lt"/>
              <a:buAutoNum type="arabicPeriod"/>
            </a:pPr>
            <a:r>
              <a:rPr lang="it-IT" altLang="it-IT" sz="2800" dirty="0">
                <a:latin typeface="Inter" panose="020B0604020202020204" charset="0"/>
                <a:ea typeface="Inter" panose="020B0604020202020204" charset="0"/>
              </a:rPr>
              <a:t>be aware of any damage or alteration that structures or materials have suffered as a result of:</a:t>
            </a:r>
          </a:p>
          <a:p>
            <a:pPr algn="just"/>
            <a:r>
              <a:rPr lang="it-IT" altLang="it-IT" sz="2800" dirty="0">
                <a:latin typeface="Inter" panose="020B0604020202020204" charset="0"/>
                <a:ea typeface="Inter" panose="020B0604020202020204" charset="0"/>
              </a:rPr>
              <a:t>different loads or stresses than the original (ground subsidence, new constructions built in adhesion);</a:t>
            </a:r>
          </a:p>
          <a:p>
            <a:pPr algn="just"/>
            <a:r>
              <a:rPr lang="it-IT" altLang="it-IT" sz="2800" dirty="0">
                <a:latin typeface="Inter" panose="020B0604020202020204" charset="0"/>
                <a:ea typeface="Inter" panose="020B0604020202020204" charset="0"/>
              </a:rPr>
              <a:t>for water infiltration (rainwater, leaks from drains and pipes);</a:t>
            </a:r>
          </a:p>
          <a:p>
            <a:pPr algn="just"/>
            <a:r>
              <a:rPr lang="it-IT" altLang="it-IT" sz="2800" dirty="0">
                <a:latin typeface="Inter" panose="020B0604020202020204" charset="0"/>
                <a:ea typeface="Inter" panose="020B0604020202020204" charset="0"/>
              </a:rPr>
              <a:t>due to ageing of materials (mortar weakened by moisture and salts, oxidised keys and reinforcement rods, rotten wood);</a:t>
            </a:r>
          </a:p>
          <a:p>
            <a:pPr algn="just"/>
            <a:r>
              <a:rPr lang="it-IT" altLang="it-IT" sz="2800" dirty="0">
                <a:latin typeface="Inter" panose="020B0604020202020204" charset="0"/>
                <a:ea typeface="Inter" panose="020B0604020202020204" charset="0"/>
              </a:rPr>
              <a:t>for subsequent changes that may have affected the bonding of the masonry (new openings, renovations);</a:t>
            </a:r>
          </a:p>
          <a:p>
            <a:pPr algn="just"/>
            <a:r>
              <a:rPr lang="it-IT" altLang="it-IT" sz="2800" dirty="0">
                <a:latin typeface="Inter" panose="020B0604020202020204" charset="0"/>
                <a:ea typeface="Inter" panose="020B0604020202020204" charset="0"/>
              </a:rPr>
              <a:t>for possible cases of original inexperience in construction due to </a:t>
            </a:r>
            <a:r>
              <a:rPr lang="it-IT" altLang="it-IT" sz="2800" dirty="0" err="1">
                <a:latin typeface="Inter" panose="020B0604020202020204" charset="0"/>
                <a:ea typeface="Inter" panose="020B0604020202020204" charset="0"/>
              </a:rPr>
              <a:t>inadequate</a:t>
            </a:r>
            <a:r>
              <a:rPr lang="it-IT" altLang="it-IT" sz="2800" dirty="0">
                <a:latin typeface="Inter" panose="020B0604020202020204" charset="0"/>
                <a:ea typeface="Inter" panose="020B0604020202020204" charset="0"/>
              </a:rPr>
              <a:t> </a:t>
            </a:r>
            <a:r>
              <a:rPr lang="it-IT" altLang="it-IT" sz="2800">
                <a:latin typeface="Inter" panose="020B0604020202020204" charset="0"/>
                <a:ea typeface="Inter" panose="020B0604020202020204" charset="0"/>
              </a:rPr>
              <a:t>material</a:t>
            </a:r>
            <a:endParaRPr lang="it-IT" altLang="it-IT" sz="2800" dirty="0">
              <a:latin typeface="Inter" panose="020B0604020202020204" charset="0"/>
              <a:ea typeface="Inter" panose="020B0604020202020204" charset="0"/>
            </a:endParaRPr>
          </a:p>
        </p:txBody>
      </p:sp>
      <p:sp>
        <p:nvSpPr>
          <p:cNvPr id="2" name="TextBox 7">
            <a:extLst>
              <a:ext uri="{FF2B5EF4-FFF2-40B4-BE49-F238E27FC236}">
                <a16:creationId xmlns:a16="http://schemas.microsoft.com/office/drawing/2014/main" id="{468E9FBA-6430-9662-A544-104A17070626}"/>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59-67</a:t>
            </a:r>
          </a:p>
        </p:txBody>
      </p:sp>
    </p:spTree>
    <p:extLst>
      <p:ext uri="{BB962C8B-B14F-4D97-AF65-F5344CB8AC3E}">
        <p14:creationId xmlns:p14="http://schemas.microsoft.com/office/powerpoint/2010/main" val="4730660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099179" y="419024"/>
            <a:ext cx="11353800" cy="1219275"/>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413551"/>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6</a:t>
            </a:r>
            <a:r>
              <a:rPr lang="en-US" sz="1400" dirty="0">
                <a:solidFill>
                  <a:schemeClr val="bg1"/>
                </a:solidFill>
              </a:rPr>
              <a:t>: IDismantling/demolition</a:t>
            </a:r>
            <a:endParaRPr lang="en-US" sz="1400" spc="210" dirty="0">
              <a:solidFill>
                <a:schemeClr val="bg1"/>
              </a:solidFill>
              <a:latin typeface="Inter"/>
            </a:endParaRP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62</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099178" y="699327"/>
            <a:ext cx="113538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Demolition order</a:t>
            </a:r>
          </a:p>
        </p:txBody>
      </p:sp>
      <p:sp>
        <p:nvSpPr>
          <p:cNvPr id="10" name="Rectangle 3">
            <a:extLst>
              <a:ext uri="{FF2B5EF4-FFF2-40B4-BE49-F238E27FC236}">
                <a16:creationId xmlns:a16="http://schemas.microsoft.com/office/drawing/2014/main" id="{3E57D954-7F1E-3A62-1CB3-3F622E5F5F06}"/>
              </a:ext>
            </a:extLst>
          </p:cNvPr>
          <p:cNvSpPr txBox="1">
            <a:spLocks noChangeArrowheads="1"/>
          </p:cNvSpPr>
          <p:nvPr/>
        </p:nvSpPr>
        <p:spPr>
          <a:xfrm>
            <a:off x="2282786" y="2270551"/>
            <a:ext cx="9223414" cy="4495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fontAlgn="base">
              <a:buFont typeface="+mj-lt"/>
              <a:buAutoNum type="arabicPeriod"/>
            </a:pPr>
            <a:r>
              <a:rPr lang="it-IT" sz="2800" b="0" i="0" dirty="0">
                <a:solidFill>
                  <a:srgbClr val="333333"/>
                </a:solidFill>
                <a:effectLst/>
                <a:latin typeface="Inter" panose="020B0604020202020204" charset="0"/>
                <a:ea typeface="Inter" panose="020B0604020202020204" charset="0"/>
              </a:rPr>
              <a:t>Demolition work must proceed carefully and in an orderly manner, must be carried out under the supervision of a supervisor, and must be conducted in a manner that does not jeopardise the stability of the load-bearing or connecting structures and any adjacent structures.</a:t>
            </a:r>
          </a:p>
          <a:p>
            <a:pPr algn="l" fontAlgn="base">
              <a:buFont typeface="+mj-lt"/>
              <a:buAutoNum type="arabicPeriod"/>
            </a:pPr>
            <a:r>
              <a:rPr lang="it-IT" sz="2800" b="0" i="0" dirty="0">
                <a:solidFill>
                  <a:srgbClr val="333333"/>
                </a:solidFill>
                <a:effectLst/>
                <a:latin typeface="Inter" panose="020B0604020202020204" charset="0"/>
                <a:ea typeface="Inter" panose="020B0604020202020204" charset="0"/>
              </a:rPr>
              <a:t>The sequence of the work must be set out in a schedule, which must be kept available to all</a:t>
            </a:r>
          </a:p>
        </p:txBody>
      </p:sp>
      <p:sp>
        <p:nvSpPr>
          <p:cNvPr id="2" name="TextBox 7">
            <a:extLst>
              <a:ext uri="{FF2B5EF4-FFF2-40B4-BE49-F238E27FC236}">
                <a16:creationId xmlns:a16="http://schemas.microsoft.com/office/drawing/2014/main" id="{94893518-CB6A-E0BA-D786-41119710D9C1}"/>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59-67</a:t>
            </a:r>
          </a:p>
        </p:txBody>
      </p:sp>
      <p:pic>
        <p:nvPicPr>
          <p:cNvPr id="7" name="Picture 2" descr="Superbonus per rifare il tetto: pro e contro della ventilazione |  Ediltecnico">
            <a:extLst>
              <a:ext uri="{FF2B5EF4-FFF2-40B4-BE49-F238E27FC236}">
                <a16:creationId xmlns:a16="http://schemas.microsoft.com/office/drawing/2014/main" id="{D7C903C5-5637-B0EF-AD02-19D052AF29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41731" y="2440792"/>
            <a:ext cx="6096000" cy="5664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55993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aphic 17">
            <a:extLst>
              <a:ext uri="{FF2B5EF4-FFF2-40B4-BE49-F238E27FC236}">
                <a16:creationId xmlns:a16="http://schemas.microsoft.com/office/drawing/2014/main" id="{75C1DEE9-B975-7207-1E1F-5733053B0AF7}"/>
              </a:ext>
              <a:ext uri="{C183D7F6-B498-43B3-948B-1728B52AA6E4}">
                <adec:decorative xmlns:adec="http://schemas.microsoft.com/office/drawing/2017/decorative" val="1"/>
              </a:ext>
            </a:extLst>
          </p:cNvPr>
          <p:cNvGrpSpPr/>
          <p:nvPr/>
        </p:nvGrpSpPr>
        <p:grpSpPr>
          <a:xfrm rot="16200000">
            <a:off x="-2650527" y="2498127"/>
            <a:ext cx="10406453" cy="5410200"/>
            <a:chOff x="-14081" y="-192551"/>
            <a:chExt cx="6000750" cy="1972025"/>
          </a:xfrm>
        </p:grpSpPr>
        <p:sp>
          <p:nvSpPr>
            <p:cNvPr id="16" name="Freeform: Shape 15">
              <a:extLst>
                <a:ext uri="{FF2B5EF4-FFF2-40B4-BE49-F238E27FC236}">
                  <a16:creationId xmlns:a16="http://schemas.microsoft.com/office/drawing/2014/main" id="{B23F7F0F-6D72-E644-5908-E2BC56327672}"/>
                </a:ext>
              </a:extLst>
            </p:cNvPr>
            <p:cNvSpPr/>
            <p:nvPr/>
          </p:nvSpPr>
          <p:spPr>
            <a:xfrm>
              <a:off x="-14081" y="-144576"/>
              <a:ext cx="6000750" cy="1924050"/>
            </a:xfrm>
            <a:custGeom>
              <a:avLst/>
              <a:gdLst>
                <a:gd name="connsiteX0" fmla="*/ 7144 w 6000750"/>
                <a:gd name="connsiteY0" fmla="*/ 1699736 h 1924050"/>
                <a:gd name="connsiteX1" fmla="*/ 2934176 w 6000750"/>
                <a:gd name="connsiteY1" fmla="*/ 1484471 h 1924050"/>
                <a:gd name="connsiteX2" fmla="*/ 5998369 w 6000750"/>
                <a:gd name="connsiteY2" fmla="*/ 893921 h 1924050"/>
                <a:gd name="connsiteX3" fmla="*/ 5998369 w 6000750"/>
                <a:gd name="connsiteY3" fmla="*/ 7144 h 1924050"/>
                <a:gd name="connsiteX4" fmla="*/ 7144 w 6000750"/>
                <a:gd name="connsiteY4" fmla="*/ 7144 h 1924050"/>
                <a:gd name="connsiteX5" fmla="*/ 7144 w 6000750"/>
                <a:gd name="connsiteY5" fmla="*/ 1699736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1924050">
                  <a:moveTo>
                    <a:pt x="7144" y="1699736"/>
                  </a:moveTo>
                  <a:cubicBezTo>
                    <a:pt x="7144" y="1699736"/>
                    <a:pt x="1410176" y="2317909"/>
                    <a:pt x="2934176" y="1484471"/>
                  </a:cubicBezTo>
                  <a:cubicBezTo>
                    <a:pt x="4459129" y="651986"/>
                    <a:pt x="5998369" y="893921"/>
                    <a:pt x="5998369" y="893921"/>
                  </a:cubicBezTo>
                  <a:lnTo>
                    <a:pt x="5998369" y="7144"/>
                  </a:lnTo>
                  <a:lnTo>
                    <a:pt x="7144" y="7144"/>
                  </a:lnTo>
                  <a:lnTo>
                    <a:pt x="7144" y="1699736"/>
                  </a:lnTo>
                  <a:close/>
                </a:path>
              </a:pathLst>
            </a:custGeom>
            <a:solidFill>
              <a:schemeClr val="accent1">
                <a:lumMod val="50000"/>
              </a:schemeClr>
            </a:solidFill>
            <a:ln w="9525" cap="flat">
              <a:solidFill>
                <a:schemeClr val="accent3">
                  <a:lumMod val="20000"/>
                  <a:lumOff val="80000"/>
                </a:schemeClr>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7" name="Freeform: Shape 16">
              <a:extLst>
                <a:ext uri="{FF2B5EF4-FFF2-40B4-BE49-F238E27FC236}">
                  <a16:creationId xmlns:a16="http://schemas.microsoft.com/office/drawing/2014/main" id="{5D1D89AA-0F98-2305-72E8-C7E0505392D0}"/>
                </a:ext>
              </a:extLst>
            </p:cNvPr>
            <p:cNvSpPr/>
            <p:nvPr/>
          </p:nvSpPr>
          <p:spPr>
            <a:xfrm>
              <a:off x="-14081" y="-192551"/>
              <a:ext cx="6000750" cy="904875"/>
            </a:xfrm>
            <a:custGeom>
              <a:avLst/>
              <a:gdLst>
                <a:gd name="connsiteX0" fmla="*/ 7144 w 6000750"/>
                <a:gd name="connsiteY0" fmla="*/ 7144 h 904875"/>
                <a:gd name="connsiteX1" fmla="*/ 7144 w 6000750"/>
                <a:gd name="connsiteY1" fmla="*/ 613886 h 904875"/>
                <a:gd name="connsiteX2" fmla="*/ 3546634 w 6000750"/>
                <a:gd name="connsiteY2" fmla="*/ 574834 h 904875"/>
                <a:gd name="connsiteX3" fmla="*/ 5998369 w 6000750"/>
                <a:gd name="connsiteY3" fmla="*/ 893921 h 904875"/>
                <a:gd name="connsiteX4" fmla="*/ 5998369 w 6000750"/>
                <a:gd name="connsiteY4" fmla="*/ 7144 h 904875"/>
                <a:gd name="connsiteX5" fmla="*/ 7144 w 6000750"/>
                <a:gd name="connsiteY5" fmla="*/ 7144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0" h="904875">
                  <a:moveTo>
                    <a:pt x="7144" y="7144"/>
                  </a:moveTo>
                  <a:lnTo>
                    <a:pt x="7144" y="613886"/>
                  </a:lnTo>
                  <a:cubicBezTo>
                    <a:pt x="647224" y="1034891"/>
                    <a:pt x="2136934" y="964406"/>
                    <a:pt x="3546634" y="574834"/>
                  </a:cubicBezTo>
                  <a:cubicBezTo>
                    <a:pt x="4882039" y="205264"/>
                    <a:pt x="5998369" y="893921"/>
                    <a:pt x="5998369" y="893921"/>
                  </a:cubicBezTo>
                  <a:lnTo>
                    <a:pt x="5998369" y="7144"/>
                  </a:lnTo>
                  <a:lnTo>
                    <a:pt x="7144" y="7144"/>
                  </a:lnTo>
                  <a:close/>
                </a:path>
              </a:pathLst>
            </a:custGeom>
            <a:solidFill>
              <a:srgbClr val="008E97"/>
            </a:solidFill>
            <a:ln w="19050" cap="flat" cmpd="sng">
              <a:solidFill>
                <a:schemeClr val="bg1"/>
              </a:solidFill>
              <a:prstDash val="solid"/>
              <a:miter/>
            </a:ln>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2" name="TextBox 2"/>
          <p:cNvSpPr txBox="1"/>
          <p:nvPr/>
        </p:nvSpPr>
        <p:spPr>
          <a:xfrm>
            <a:off x="5943600" y="2695575"/>
            <a:ext cx="10978953" cy="6443815"/>
          </a:xfrm>
          <a:prstGeom prst="rect">
            <a:avLst/>
          </a:prstGeom>
        </p:spPr>
        <p:txBody>
          <a:bodyPr wrap="square" lIns="0" tIns="0" rIns="0" bIns="0" rtlCol="0" anchor="t">
            <a:spAutoFit/>
          </a:bodyPr>
          <a:lstStyle/>
          <a:p>
            <a:pPr marL="388620" lvl="1" indent="-194310">
              <a:lnSpc>
                <a:spcPts val="2699"/>
              </a:lnSpc>
              <a:spcBef>
                <a:spcPts val="1011"/>
              </a:spcBef>
              <a:buFont typeface="Arial"/>
              <a:buChar char="•"/>
            </a:pPr>
            <a:r>
              <a:rPr lang="en-US" sz="1799" b="1" spc="17" dirty="0">
                <a:latin typeface="Inter" panose="020B0604020202020204" charset="0"/>
                <a:ea typeface="Inter" panose="020B0604020202020204" charset="0"/>
                <a:hlinkClick r:id="rId2">
                  <a:extLst>
                    <a:ext uri="{A12FA001-AC4F-418D-AE19-62706E023703}">
                      <ahyp:hlinkClr xmlns:ahyp="http://schemas.microsoft.com/office/drawing/2018/hyperlinkcolor" val="tx"/>
                    </a:ext>
                  </a:extLst>
                </a:hlinkClick>
              </a:rPr>
              <a:t>https://biblus.acca.it/focus/piano-demolizioni/</a:t>
            </a:r>
            <a:endParaRPr lang="en-US" sz="1799" b="1" spc="17" dirty="0">
              <a:latin typeface="Inter" panose="020B0604020202020204" charset="0"/>
              <a:ea typeface="Inter" panose="020B0604020202020204" charset="0"/>
            </a:endParaRPr>
          </a:p>
          <a:p>
            <a:pPr marL="388620" lvl="1" indent="-194310">
              <a:lnSpc>
                <a:spcPts val="2699"/>
              </a:lnSpc>
              <a:spcBef>
                <a:spcPts val="1011"/>
              </a:spcBef>
              <a:buFont typeface="Arial"/>
              <a:buChar char="•"/>
            </a:pPr>
            <a:r>
              <a:rPr lang="en-US" sz="1799" b="1" spc="17" dirty="0">
                <a:latin typeface="Inter" panose="020B0604020202020204" charset="0"/>
                <a:ea typeface="Inter" panose="020B0604020202020204" charset="0"/>
                <a:hlinkClick r:id="rId3">
                  <a:extLst>
                    <a:ext uri="{A12FA001-AC4F-418D-AE19-62706E023703}">
                      <ahyp:hlinkClr xmlns:ahyp="http://schemas.microsoft.com/office/drawing/2018/hyperlinkcolor" val="tx"/>
                    </a:ext>
                  </a:extLst>
                </a:hlinkClick>
              </a:rPr>
              <a:t>https://www.ediltecnico.it/59281/sicurezza-nelle-demolizioni-normativa-tecniche-azioni/</a:t>
            </a:r>
            <a:endParaRPr lang="en-US" sz="1799" b="1" spc="17" dirty="0">
              <a:latin typeface="Inter" panose="020B0604020202020204" charset="0"/>
              <a:ea typeface="Inter" panose="020B0604020202020204" charset="0"/>
            </a:endParaRPr>
          </a:p>
          <a:p>
            <a:pPr marL="388620" lvl="1" indent="-194310">
              <a:lnSpc>
                <a:spcPts val="2699"/>
              </a:lnSpc>
              <a:spcBef>
                <a:spcPts val="1011"/>
              </a:spcBef>
              <a:buFont typeface="Arial"/>
              <a:buChar char="•"/>
            </a:pPr>
            <a:r>
              <a:rPr lang="en-US" sz="1799" b="1" spc="17" dirty="0">
                <a:latin typeface="Inter" panose="020B0604020202020204" charset="0"/>
                <a:ea typeface="Inter" panose="020B0604020202020204" charset="0"/>
                <a:hlinkClick r:id="rId4">
                  <a:extLst>
                    <a:ext uri="{A12FA001-AC4F-418D-AE19-62706E023703}">
                      <ahyp:hlinkClr xmlns:ahyp="http://schemas.microsoft.com/office/drawing/2018/hyperlinkcolor" val="tx"/>
                    </a:ext>
                  </a:extLst>
                </a:hlinkClick>
              </a:rPr>
              <a:t>https://www.manomano.it/consigli/tetto-verde-guida-completa-8285</a:t>
            </a:r>
            <a:endParaRPr lang="en-US" sz="1799" b="1" spc="17" dirty="0">
              <a:latin typeface="Inter" panose="020B0604020202020204" charset="0"/>
              <a:ea typeface="Inter" panose="020B0604020202020204" charset="0"/>
            </a:endParaRPr>
          </a:p>
          <a:p>
            <a:pPr marL="388620" lvl="1" indent="-194310">
              <a:lnSpc>
                <a:spcPts val="2699"/>
              </a:lnSpc>
              <a:spcBef>
                <a:spcPts val="1011"/>
              </a:spcBef>
              <a:buFont typeface="Arial"/>
              <a:buChar char="•"/>
            </a:pPr>
            <a:r>
              <a:rPr lang="it-IT" sz="1800" b="1" u="none" strike="noStrike" baseline="0" dirty="0">
                <a:latin typeface="Inter" panose="020B0604020202020204" charset="0"/>
                <a:ea typeface="Inter" panose="020B0604020202020204" charset="0"/>
              </a:rPr>
              <a:t>Innovazione e valorizzazione Efficienza Energetica: PROGETTO INNOVA PALERMO</a:t>
            </a:r>
          </a:p>
          <a:p>
            <a:pPr marL="388620" lvl="1" indent="-194310">
              <a:lnSpc>
                <a:spcPts val="2699"/>
              </a:lnSpc>
              <a:spcBef>
                <a:spcPts val="1011"/>
              </a:spcBef>
              <a:buFont typeface="Arial"/>
              <a:buChar char="•"/>
            </a:pPr>
            <a:r>
              <a:rPr lang="it-IT" b="1" spc="17" dirty="0">
                <a:solidFill>
                  <a:srgbClr val="242424"/>
                </a:solidFill>
                <a:latin typeface="Inter" panose="020B0604020202020204" charset="0"/>
                <a:ea typeface="Inter" panose="020B0604020202020204" charset="0"/>
              </a:rPr>
              <a:t>UNI 11235, “Istruzioni per la progettazione, l’esecuzione, il controllo e la manutenzione di coperture a verde”, 2007.</a:t>
            </a:r>
          </a:p>
          <a:p>
            <a:pPr marL="388620" lvl="1" indent="-194310">
              <a:lnSpc>
                <a:spcPts val="2699"/>
              </a:lnSpc>
              <a:spcBef>
                <a:spcPts val="1011"/>
              </a:spcBef>
              <a:buFont typeface="Arial"/>
              <a:buChar char="•"/>
            </a:pPr>
            <a:r>
              <a:rPr lang="it-IT" b="1" spc="17" dirty="0">
                <a:solidFill>
                  <a:srgbClr val="242424"/>
                </a:solidFill>
                <a:latin typeface="Inter" panose="020B0604020202020204" charset="0"/>
                <a:ea typeface="Inter" panose="020B0604020202020204" charset="0"/>
              </a:rPr>
              <a:t>Francesca Salvo, Patrizia Piro, Gennaro Nigro, Manuela De Ruggiero, Modello economico di stima dei tetti verdi negli edifici residenziali, rivista valori e </a:t>
            </a:r>
            <a:r>
              <a:rPr lang="it-IT" b="1" spc="17" dirty="0" err="1">
                <a:solidFill>
                  <a:srgbClr val="242424"/>
                </a:solidFill>
                <a:latin typeface="Inter" panose="020B0604020202020204" charset="0"/>
                <a:ea typeface="Inter" panose="020B0604020202020204" charset="0"/>
              </a:rPr>
              <a:t>valutazionin</a:t>
            </a:r>
            <a:r>
              <a:rPr lang="it-IT" b="1" spc="17" dirty="0">
                <a:solidFill>
                  <a:srgbClr val="242424"/>
                </a:solidFill>
                <a:latin typeface="Inter" panose="020B0604020202020204" charset="0"/>
                <a:ea typeface="Inter" panose="020B0604020202020204" charset="0"/>
              </a:rPr>
              <a:t>. 88 18 - 2017</a:t>
            </a:r>
          </a:p>
          <a:p>
            <a:pPr marL="388620" lvl="1" indent="-194310">
              <a:lnSpc>
                <a:spcPts val="2699"/>
              </a:lnSpc>
              <a:spcBef>
                <a:spcPts val="1011"/>
              </a:spcBef>
              <a:buFont typeface="Arial"/>
              <a:buChar char="•"/>
            </a:pPr>
            <a:r>
              <a:rPr lang="it-IT" b="1" dirty="0">
                <a:latin typeface="Inter" panose="020B0604020202020204" charset="0"/>
                <a:ea typeface="Inter" panose="020B0604020202020204" charset="0"/>
              </a:rPr>
              <a:t>Raul Berto, Giovanni </a:t>
            </a:r>
            <a:r>
              <a:rPr lang="it-IT" b="1" dirty="0" err="1">
                <a:latin typeface="Inter" panose="020B0604020202020204" charset="0"/>
                <a:ea typeface="Inter" panose="020B0604020202020204" charset="0"/>
              </a:rPr>
              <a:t>Cechet</a:t>
            </a:r>
            <a:r>
              <a:rPr lang="it-IT" b="1" dirty="0">
                <a:latin typeface="Inter" panose="020B0604020202020204" charset="0"/>
                <a:ea typeface="Inter" panose="020B0604020202020204" charset="0"/>
              </a:rPr>
              <a:t>, Carlo Antonio Stival, Le prestazioni connotanti delle coperture verdi cap. 3</a:t>
            </a:r>
          </a:p>
          <a:p>
            <a:pPr marL="388620" lvl="1" indent="-194310">
              <a:lnSpc>
                <a:spcPts val="2699"/>
              </a:lnSpc>
              <a:spcBef>
                <a:spcPts val="1011"/>
              </a:spcBef>
              <a:buFont typeface="Arial"/>
              <a:buChar char="•"/>
            </a:pPr>
            <a:r>
              <a:rPr lang="it-IT" b="1" dirty="0">
                <a:latin typeface="Inter" panose="020B0604020202020204" charset="0"/>
                <a:ea typeface="Inter" panose="020B0604020202020204" charset="0"/>
              </a:rPr>
              <a:t>Raul Berto Giovanni, </a:t>
            </a:r>
            <a:r>
              <a:rPr lang="it-IT" b="1" dirty="0" err="1">
                <a:latin typeface="Inter" panose="020B0604020202020204" charset="0"/>
                <a:ea typeface="Inter" panose="020B0604020202020204" charset="0"/>
              </a:rPr>
              <a:t>Cechet</a:t>
            </a:r>
            <a:r>
              <a:rPr lang="it-IT" b="1" dirty="0">
                <a:latin typeface="Inter" panose="020B0604020202020204" charset="0"/>
                <a:ea typeface="Inter" panose="020B0604020202020204" charset="0"/>
              </a:rPr>
              <a:t> Paolo, Rosato Carlo Antonio, Stivai Edino </a:t>
            </a:r>
            <a:r>
              <a:rPr lang="it-IT" b="1" dirty="0" err="1">
                <a:latin typeface="Inter" panose="020B0604020202020204" charset="0"/>
                <a:ea typeface="Inter" panose="020B0604020202020204" charset="0"/>
              </a:rPr>
              <a:t>Valcovich</a:t>
            </a:r>
            <a:r>
              <a:rPr lang="it-IT" b="1" dirty="0">
                <a:latin typeface="Inter" panose="020B0604020202020204" charset="0"/>
                <a:ea typeface="Inter" panose="020B0604020202020204" charset="0"/>
              </a:rPr>
              <a:t>, Le coperture verdi: Implicazioni tecnologiche, strutturali, energetiche ed economico - sociali </a:t>
            </a:r>
          </a:p>
          <a:p>
            <a:pPr marL="388620" lvl="1" indent="-194310">
              <a:lnSpc>
                <a:spcPts val="2699"/>
              </a:lnSpc>
              <a:spcBef>
                <a:spcPts val="1011"/>
              </a:spcBef>
              <a:buFont typeface="Arial"/>
              <a:buChar char="•"/>
            </a:pPr>
            <a:r>
              <a:rPr lang="it-IT" b="1" dirty="0">
                <a:latin typeface="Inter" panose="020B0604020202020204" charset="0"/>
                <a:ea typeface="Inter" panose="020B0604020202020204" charset="0"/>
              </a:rPr>
              <a:t>ANIT, Prestazioni energetiche dei tetti verdi, Settembre 2020</a:t>
            </a:r>
          </a:p>
          <a:p>
            <a:pPr marL="388620" lvl="1" indent="-194310">
              <a:lnSpc>
                <a:spcPts val="2699"/>
              </a:lnSpc>
              <a:spcBef>
                <a:spcPts val="1011"/>
              </a:spcBef>
              <a:buFont typeface="Arial"/>
              <a:buChar char="•"/>
            </a:pPr>
            <a:r>
              <a:rPr lang="it-IT" b="1" dirty="0" err="1">
                <a:latin typeface="Inter" panose="020B0604020202020204" charset="0"/>
                <a:ea typeface="Inter" panose="020B0604020202020204" charset="0"/>
              </a:rPr>
              <a:t>ZinCo</a:t>
            </a:r>
            <a:r>
              <a:rPr lang="it-IT" b="1" dirty="0">
                <a:latin typeface="Inter" panose="020B0604020202020204" charset="0"/>
                <a:ea typeface="Inter" panose="020B0604020202020204" charset="0"/>
              </a:rPr>
              <a:t>, Sistemi per tetti verdi</a:t>
            </a:r>
          </a:p>
          <a:p>
            <a:pPr marL="194310" lvl="1">
              <a:lnSpc>
                <a:spcPts val="2699"/>
              </a:lnSpc>
              <a:spcBef>
                <a:spcPts val="1011"/>
              </a:spcBef>
            </a:pPr>
            <a:endParaRPr lang="it-IT" sz="1799" spc="17" dirty="0">
              <a:solidFill>
                <a:srgbClr val="242424"/>
              </a:solidFill>
              <a:latin typeface="Inter" panose="020B0604020202020204" charset="0"/>
              <a:ea typeface="Inter" panose="020B0604020202020204" charset="0"/>
            </a:endParaRPr>
          </a:p>
        </p:txBody>
      </p:sp>
      <p:sp>
        <p:nvSpPr>
          <p:cNvPr id="3" name="TextBox 3"/>
          <p:cNvSpPr txBox="1"/>
          <p:nvPr/>
        </p:nvSpPr>
        <p:spPr>
          <a:xfrm>
            <a:off x="7630510" y="544000"/>
            <a:ext cx="6682643" cy="857250"/>
          </a:xfrm>
          <a:prstGeom prst="rect">
            <a:avLst/>
          </a:prstGeom>
        </p:spPr>
        <p:txBody>
          <a:bodyPr lIns="0" tIns="0" rIns="0" bIns="0" rtlCol="0" anchor="t">
            <a:spAutoFit/>
          </a:bodyPr>
          <a:lstStyle/>
          <a:p>
            <a:pPr>
              <a:lnSpc>
                <a:spcPts val="6599"/>
              </a:lnSpc>
              <a:spcBef>
                <a:spcPts val="4949"/>
              </a:spcBef>
            </a:pPr>
            <a:r>
              <a:rPr lang="en-US" sz="5999" spc="-29" dirty="0">
                <a:solidFill>
                  <a:srgbClr val="242424"/>
                </a:solidFill>
                <a:latin typeface="Inter"/>
              </a:rPr>
              <a:t>References</a:t>
            </a:r>
          </a:p>
        </p:txBody>
      </p:sp>
      <p:sp>
        <p:nvSpPr>
          <p:cNvPr id="8" name="TextBox 8"/>
          <p:cNvSpPr txBox="1"/>
          <p:nvPr/>
        </p:nvSpPr>
        <p:spPr>
          <a:xfrm>
            <a:off x="7620000" y="1704540"/>
            <a:ext cx="6682643" cy="464807"/>
          </a:xfrm>
          <a:prstGeom prst="rect">
            <a:avLst/>
          </a:prstGeom>
        </p:spPr>
        <p:txBody>
          <a:bodyPr lIns="0" tIns="0" rIns="0" bIns="0" rtlCol="0" anchor="t">
            <a:spAutoFit/>
          </a:bodyPr>
          <a:lstStyle/>
          <a:p>
            <a:pPr>
              <a:lnSpc>
                <a:spcPts val="3519"/>
              </a:lnSpc>
              <a:spcBef>
                <a:spcPts val="2639"/>
              </a:spcBef>
            </a:pPr>
            <a:r>
              <a:rPr lang="en-US" sz="3199" spc="-159" dirty="0">
                <a:solidFill>
                  <a:srgbClr val="242424"/>
                </a:solidFill>
                <a:latin typeface="Inter"/>
              </a:rPr>
              <a:t>Journals and Publications</a:t>
            </a:r>
          </a:p>
        </p:txBody>
      </p:sp>
      <p:grpSp>
        <p:nvGrpSpPr>
          <p:cNvPr id="11" name="Group 11"/>
          <p:cNvGrpSpPr/>
          <p:nvPr/>
        </p:nvGrpSpPr>
        <p:grpSpPr>
          <a:xfrm>
            <a:off x="16573500" y="0"/>
            <a:ext cx="1714500" cy="1714500"/>
            <a:chOff x="0" y="0"/>
            <a:chExt cx="1913890" cy="1913890"/>
          </a:xfrm>
        </p:grpSpPr>
        <p:sp>
          <p:nvSpPr>
            <p:cNvPr id="12" name="Freeform 12"/>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13" name="TextBox 13"/>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a:solidFill>
                  <a:srgbClr val="FFFFFF"/>
                </a:solidFill>
                <a:latin typeface="Inter Bold"/>
              </a:rPr>
              <a:t>68</a:t>
            </a:r>
            <a:endParaRPr lang="en-US" sz="1999" spc="119" dirty="0">
              <a:solidFill>
                <a:srgbClr val="FFFFFF"/>
              </a:solidFill>
              <a:latin typeface="Inter Bold"/>
            </a:endParaRPr>
          </a:p>
        </p:txBody>
      </p:sp>
      <p:pic>
        <p:nvPicPr>
          <p:cNvPr id="14" name="Picture 13" descr="A blue lines on a black background&#10;&#10;Description automatically generated with low confidence">
            <a:extLst>
              <a:ext uri="{FF2B5EF4-FFF2-40B4-BE49-F238E27FC236}">
                <a16:creationId xmlns:a16="http://schemas.microsoft.com/office/drawing/2014/main" id="{83AE7CB0-104B-5D9C-E95E-B239F4874C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182600" y="-1104900"/>
            <a:ext cx="3657600" cy="3657600"/>
          </a:xfrm>
          <a:prstGeom prst="rect">
            <a:avLst/>
          </a:prstGeom>
        </p:spPr>
      </p:pic>
      <p:pic>
        <p:nvPicPr>
          <p:cNvPr id="4" name="Picture 2" descr="Co-funded by the European Union logo in png for web usage">
            <a:extLst>
              <a:ext uri="{FF2B5EF4-FFF2-40B4-BE49-F238E27FC236}">
                <a16:creationId xmlns:a16="http://schemas.microsoft.com/office/drawing/2014/main" id="{2A363408-E0E0-D70B-5000-E0ECBC3132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20895" y="9346352"/>
            <a:ext cx="3305210" cy="6916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703918" y="4410783"/>
            <a:ext cx="7002110" cy="209801"/>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Learning Unit 1: </a:t>
            </a:r>
            <a:r>
              <a:rPr lang="en-US" sz="1400" dirty="0">
                <a:solidFill>
                  <a:schemeClr val="bg1"/>
                </a:solidFill>
              </a:rPr>
              <a:t>Building regulations &amp; </a:t>
            </a:r>
            <a:r>
              <a:rPr lang="en-US" sz="1400" spc="210" dirty="0">
                <a:solidFill>
                  <a:schemeClr val="bg1"/>
                </a:solidFill>
                <a:latin typeface="Inter"/>
              </a:rPr>
              <a:t>standards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06</a:t>
            </a:r>
          </a:p>
        </p:txBody>
      </p:sp>
      <p:sp>
        <p:nvSpPr>
          <p:cNvPr id="8" name="object 3">
            <a:extLst>
              <a:ext uri="{FF2B5EF4-FFF2-40B4-BE49-F238E27FC236}">
                <a16:creationId xmlns:a16="http://schemas.microsoft.com/office/drawing/2014/main" id="{2BF23093-6CC4-04B6-8FFD-78183E4FBBCA}"/>
              </a:ext>
            </a:extLst>
          </p:cNvPr>
          <p:cNvSpPr txBox="1"/>
          <p:nvPr/>
        </p:nvSpPr>
        <p:spPr>
          <a:xfrm>
            <a:off x="4669036" y="1774371"/>
            <a:ext cx="9580366" cy="370614"/>
          </a:xfrm>
          <a:prstGeom prst="rect">
            <a:avLst/>
          </a:prstGeom>
        </p:spPr>
        <p:txBody>
          <a:bodyPr vert="horz" wrap="square" lIns="0" tIns="24130" rIns="0" bIns="0" rtlCol="0">
            <a:spAutoFit/>
          </a:bodyPr>
          <a:lstStyle/>
          <a:p>
            <a:pPr marL="396240" marR="5080" indent="-384175">
              <a:lnSpc>
                <a:spcPts val="2690"/>
              </a:lnSpc>
              <a:spcBef>
                <a:spcPts val="190"/>
              </a:spcBef>
              <a:buFont typeface="Wingdings"/>
              <a:buChar char=""/>
              <a:tabLst>
                <a:tab pos="396240" algn="l"/>
                <a:tab pos="396875" algn="l"/>
                <a:tab pos="1840864" algn="l"/>
                <a:tab pos="3729354" algn="l"/>
                <a:tab pos="4509770" algn="l"/>
              </a:tabLst>
            </a:pPr>
            <a:r>
              <a:rPr sz="2250" dirty="0">
                <a:latin typeface="Century Gothic"/>
                <a:cs typeface="Century Gothic"/>
              </a:rPr>
              <a:t>COM</a:t>
            </a:r>
            <a:r>
              <a:rPr sz="2250" spc="-45" dirty="0">
                <a:latin typeface="Century Gothic"/>
                <a:cs typeface="Century Gothic"/>
              </a:rPr>
              <a:t>(</a:t>
            </a:r>
            <a:r>
              <a:rPr sz="2250" spc="10" dirty="0">
                <a:latin typeface="Century Gothic"/>
                <a:cs typeface="Century Gothic"/>
              </a:rPr>
              <a:t>2013</a:t>
            </a:r>
            <a:r>
              <a:rPr sz="2250" spc="-5" dirty="0">
                <a:latin typeface="Century Gothic"/>
                <a:cs typeface="Century Gothic"/>
              </a:rPr>
              <a:t>) 249 final '</a:t>
            </a:r>
            <a:r>
              <a:rPr sz="2250" spc="-5" dirty="0" err="1">
                <a:latin typeface="Century Gothic"/>
                <a:cs typeface="Century Gothic"/>
              </a:rPr>
              <a:t>Green </a:t>
            </a:r>
            <a:r>
              <a:rPr lang="it-IT" sz="2250" spc="-10" dirty="0">
                <a:latin typeface="Century Gothic"/>
                <a:cs typeface="Century Gothic"/>
              </a:rPr>
              <a:t>Infrastructure</a:t>
            </a:r>
            <a:r>
              <a:rPr sz="2250" spc="-5" dirty="0">
                <a:latin typeface="Century Gothic"/>
                <a:cs typeface="Century Gothic"/>
              </a:rPr>
              <a:t>.</a:t>
            </a:r>
            <a:endParaRPr sz="2250" dirty="0">
              <a:latin typeface="Century Gothic"/>
              <a:cs typeface="Century Gothic"/>
            </a:endParaRPr>
          </a:p>
        </p:txBody>
      </p:sp>
      <p:sp>
        <p:nvSpPr>
          <p:cNvPr id="9" name="object 4">
            <a:extLst>
              <a:ext uri="{FF2B5EF4-FFF2-40B4-BE49-F238E27FC236}">
                <a16:creationId xmlns:a16="http://schemas.microsoft.com/office/drawing/2014/main" id="{B4D0794F-3264-FD78-4234-563F151E9DB5}"/>
              </a:ext>
            </a:extLst>
          </p:cNvPr>
          <p:cNvSpPr/>
          <p:nvPr/>
        </p:nvSpPr>
        <p:spPr>
          <a:xfrm>
            <a:off x="4495800" y="751329"/>
            <a:ext cx="9822689" cy="845725"/>
          </a:xfrm>
          <a:prstGeom prst="rect">
            <a:avLst/>
          </a:prstGeom>
          <a:blipFill>
            <a:blip r:embed="rId2" cstate="print"/>
            <a:stretch>
              <a:fillRect/>
            </a:stretch>
          </a:blipFill>
        </p:spPr>
        <p:txBody>
          <a:bodyPr wrap="square" lIns="0" tIns="0" rIns="0" bIns="0" rtlCol="0"/>
          <a:lstStyle/>
          <a:p>
            <a:endParaRPr/>
          </a:p>
        </p:txBody>
      </p:sp>
      <p:sp>
        <p:nvSpPr>
          <p:cNvPr id="10" name="object 5">
            <a:extLst>
              <a:ext uri="{FF2B5EF4-FFF2-40B4-BE49-F238E27FC236}">
                <a16:creationId xmlns:a16="http://schemas.microsoft.com/office/drawing/2014/main" id="{9F663332-B46E-0075-AA71-2237F6678A0F}"/>
              </a:ext>
            </a:extLst>
          </p:cNvPr>
          <p:cNvSpPr txBox="1">
            <a:spLocks/>
          </p:cNvSpPr>
          <p:nvPr/>
        </p:nvSpPr>
        <p:spPr>
          <a:xfrm>
            <a:off x="4495800" y="773681"/>
            <a:ext cx="9822689" cy="688650"/>
          </a:xfrm>
          <a:prstGeom prst="rect">
            <a:avLst/>
          </a:prstGeom>
        </p:spPr>
        <p:txBody>
          <a:bodyPr vert="horz" wrap="square" lIns="0" tIns="11430" rIns="0" bIns="0" rtlCol="0">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26034">
              <a:spcBef>
                <a:spcPts val="90"/>
              </a:spcBef>
            </a:pPr>
            <a:r>
              <a:rPr lang="it-IT" b="1" spc="-10" dirty="0">
                <a:solidFill>
                  <a:schemeClr val="bg1"/>
                </a:solidFill>
              </a:rPr>
              <a:t>EUROPEAN </a:t>
            </a:r>
            <a:r>
              <a:rPr lang="it-IT" b="1" spc="-5" dirty="0">
                <a:solidFill>
                  <a:schemeClr val="bg1"/>
                </a:solidFill>
              </a:rPr>
              <a:t>INITIATIVES</a:t>
            </a:r>
          </a:p>
        </p:txBody>
      </p:sp>
      <p:sp>
        <p:nvSpPr>
          <p:cNvPr id="11" name="object 66">
            <a:extLst>
              <a:ext uri="{FF2B5EF4-FFF2-40B4-BE49-F238E27FC236}">
                <a16:creationId xmlns:a16="http://schemas.microsoft.com/office/drawing/2014/main" id="{8EA9161B-770F-75B3-B375-86EF059E7C99}"/>
              </a:ext>
            </a:extLst>
          </p:cNvPr>
          <p:cNvSpPr/>
          <p:nvPr/>
        </p:nvSpPr>
        <p:spPr>
          <a:xfrm>
            <a:off x="4495800" y="2905688"/>
            <a:ext cx="9835253" cy="3326691"/>
          </a:xfrm>
          <a:custGeom>
            <a:avLst/>
            <a:gdLst/>
            <a:ahLst/>
            <a:cxnLst/>
            <a:rect l="l" t="t" r="r" b="b"/>
            <a:pathLst>
              <a:path w="7556500" h="2517775">
                <a:moveTo>
                  <a:pt x="0" y="0"/>
                </a:moveTo>
                <a:lnTo>
                  <a:pt x="0" y="2517647"/>
                </a:lnTo>
                <a:lnTo>
                  <a:pt x="7555991" y="2517647"/>
                </a:lnTo>
                <a:lnTo>
                  <a:pt x="7555991" y="0"/>
                </a:lnTo>
                <a:lnTo>
                  <a:pt x="0" y="0"/>
                </a:lnTo>
                <a:close/>
              </a:path>
            </a:pathLst>
          </a:custGeom>
          <a:solidFill>
            <a:srgbClr val="FFFFFF"/>
          </a:solidFill>
        </p:spPr>
        <p:txBody>
          <a:bodyPr wrap="square" lIns="0" tIns="0" rIns="0" bIns="0" rtlCol="0"/>
          <a:lstStyle/>
          <a:p>
            <a:endParaRPr/>
          </a:p>
        </p:txBody>
      </p:sp>
      <p:sp>
        <p:nvSpPr>
          <p:cNvPr id="12" name="object 67">
            <a:extLst>
              <a:ext uri="{FF2B5EF4-FFF2-40B4-BE49-F238E27FC236}">
                <a16:creationId xmlns:a16="http://schemas.microsoft.com/office/drawing/2014/main" id="{5CA25572-BCC4-106F-D03F-DE2718005204}"/>
              </a:ext>
            </a:extLst>
          </p:cNvPr>
          <p:cNvSpPr txBox="1"/>
          <p:nvPr/>
        </p:nvSpPr>
        <p:spPr>
          <a:xfrm>
            <a:off x="4669036" y="2594282"/>
            <a:ext cx="9407130" cy="3797193"/>
          </a:xfrm>
          <a:prstGeom prst="rect">
            <a:avLst/>
          </a:prstGeom>
        </p:spPr>
        <p:txBody>
          <a:bodyPr vert="horz" wrap="square" lIns="0" tIns="11430" rIns="0" bIns="0" rtlCol="0">
            <a:spAutoFit/>
          </a:bodyPr>
          <a:lstStyle/>
          <a:p>
            <a:pPr marL="396240" marR="5080" indent="-384175">
              <a:lnSpc>
                <a:spcPct val="100000"/>
              </a:lnSpc>
              <a:spcBef>
                <a:spcPts val="90"/>
              </a:spcBef>
              <a:buFont typeface="Wingdings"/>
              <a:buChar char=""/>
              <a:tabLst>
                <a:tab pos="396240" algn="l"/>
                <a:tab pos="396875" algn="l"/>
              </a:tabLst>
            </a:pPr>
            <a:r>
              <a:rPr sz="2250" spc="-5" dirty="0">
                <a:latin typeface="Century Gothic"/>
                <a:cs typeface="Century Gothic"/>
              </a:rPr>
              <a:t>Directive </a:t>
            </a:r>
            <a:r>
              <a:rPr sz="2250" spc="-10" dirty="0">
                <a:latin typeface="Century Gothic"/>
                <a:cs typeface="Century Gothic"/>
              </a:rPr>
              <a:t>(EU) </a:t>
            </a:r>
            <a:r>
              <a:rPr sz="2250" spc="-5" dirty="0">
                <a:latin typeface="Century Gothic"/>
                <a:cs typeface="Century Gothic"/>
              </a:rPr>
              <a:t>2018/844 </a:t>
            </a:r>
            <a:r>
              <a:rPr sz="2250" spc="-10" dirty="0">
                <a:latin typeface="Century Gothic"/>
                <a:cs typeface="Century Gothic"/>
              </a:rPr>
              <a:t>'New Energy Efficiency </a:t>
            </a:r>
            <a:r>
              <a:rPr sz="2250" spc="-5" dirty="0">
                <a:latin typeface="Century Gothic"/>
                <a:cs typeface="Century Gothic"/>
              </a:rPr>
              <a:t>Directive</a:t>
            </a:r>
            <a:r>
              <a:rPr sz="2250" spc="-10" dirty="0">
                <a:latin typeface="Century Gothic"/>
                <a:cs typeface="Century Gothic"/>
              </a:rPr>
              <a:t>'.</a:t>
            </a:r>
            <a:endParaRPr sz="2250" dirty="0">
              <a:latin typeface="Century Gothic"/>
              <a:cs typeface="Century Gothic"/>
            </a:endParaRPr>
          </a:p>
          <a:p>
            <a:pPr>
              <a:lnSpc>
                <a:spcPct val="100000"/>
              </a:lnSpc>
            </a:pPr>
            <a:endParaRPr sz="2200" dirty="0">
              <a:latin typeface="Century Gothic"/>
              <a:cs typeface="Century Gothic"/>
            </a:endParaRPr>
          </a:p>
          <a:p>
            <a:pPr marL="12700" marR="5080" algn="just">
              <a:lnSpc>
                <a:spcPct val="99700"/>
              </a:lnSpc>
            </a:pPr>
            <a:r>
              <a:rPr sz="2250" b="1" spc="-10" dirty="0">
                <a:solidFill>
                  <a:srgbClr val="00AF4F"/>
                </a:solidFill>
                <a:latin typeface="Century Gothic"/>
                <a:cs typeface="Century Gothic"/>
              </a:rPr>
              <a:t>"Green roofs </a:t>
            </a:r>
            <a:r>
              <a:rPr sz="2250" b="1" spc="-5" dirty="0">
                <a:solidFill>
                  <a:srgbClr val="00AF4F"/>
                </a:solidFill>
                <a:latin typeface="Century Gothic"/>
                <a:cs typeface="Century Gothic"/>
              </a:rPr>
              <a:t>and </a:t>
            </a:r>
            <a:r>
              <a:rPr sz="2250" b="1" spc="-10" dirty="0">
                <a:solidFill>
                  <a:srgbClr val="00AF4F"/>
                </a:solidFill>
                <a:latin typeface="Century Gothic"/>
                <a:cs typeface="Century Gothic"/>
              </a:rPr>
              <a:t>walls to insulate and/or shade buildings, </a:t>
            </a:r>
            <a:r>
              <a:rPr sz="2250" b="1" spc="-5" dirty="0">
                <a:solidFill>
                  <a:srgbClr val="00AF4F"/>
                </a:solidFill>
                <a:latin typeface="Century Gothic"/>
                <a:cs typeface="Century Gothic"/>
              </a:rPr>
              <a:t>reduce </a:t>
            </a:r>
            <a:r>
              <a:rPr sz="2250" b="1" spc="-10" dirty="0">
                <a:solidFill>
                  <a:srgbClr val="00AF4F"/>
                </a:solidFill>
                <a:latin typeface="Century Gothic"/>
                <a:cs typeface="Century Gothic"/>
              </a:rPr>
              <a:t>energy demand for heating </a:t>
            </a:r>
            <a:r>
              <a:rPr sz="2250" b="1" spc="-5" dirty="0">
                <a:solidFill>
                  <a:srgbClr val="00AF4F"/>
                </a:solidFill>
                <a:latin typeface="Century Gothic"/>
                <a:cs typeface="Century Gothic"/>
              </a:rPr>
              <a:t>and </a:t>
            </a:r>
            <a:r>
              <a:rPr sz="2250" b="1" spc="-10" dirty="0">
                <a:solidFill>
                  <a:srgbClr val="00AF4F"/>
                </a:solidFill>
                <a:latin typeface="Century Gothic"/>
                <a:cs typeface="Century Gothic"/>
              </a:rPr>
              <a:t>cooling</a:t>
            </a:r>
            <a:r>
              <a:rPr sz="2250" b="1" spc="-5" dirty="0">
                <a:solidFill>
                  <a:srgbClr val="00AF4F"/>
                </a:solidFill>
                <a:latin typeface="Century Gothic"/>
                <a:cs typeface="Century Gothic"/>
              </a:rPr>
              <a:t>, and </a:t>
            </a:r>
            <a:r>
              <a:rPr sz="2250" b="1" spc="-10" dirty="0">
                <a:solidFill>
                  <a:srgbClr val="00AF4F"/>
                </a:solidFill>
                <a:latin typeface="Century Gothic"/>
                <a:cs typeface="Century Gothic"/>
              </a:rPr>
              <a:t>contribute </a:t>
            </a:r>
            <a:r>
              <a:rPr sz="2250" b="1" spc="-5" dirty="0">
                <a:solidFill>
                  <a:srgbClr val="00AF4F"/>
                </a:solidFill>
                <a:latin typeface="Century Gothic"/>
                <a:cs typeface="Century Gothic"/>
              </a:rPr>
              <a:t>to </a:t>
            </a:r>
            <a:r>
              <a:rPr sz="2250" b="1" spc="-10" dirty="0">
                <a:solidFill>
                  <a:srgbClr val="00AF4F"/>
                </a:solidFill>
                <a:latin typeface="Century Gothic"/>
                <a:cs typeface="Century Gothic"/>
              </a:rPr>
              <a:t>European targets against </a:t>
            </a:r>
            <a:r>
              <a:rPr sz="2250" b="1" spc="-5" dirty="0">
                <a:solidFill>
                  <a:srgbClr val="00AF4F"/>
                </a:solidFill>
                <a:latin typeface="Century Gothic"/>
                <a:cs typeface="Century Gothic"/>
              </a:rPr>
              <a:t>greenhouse </a:t>
            </a:r>
            <a:r>
              <a:rPr sz="2250" b="1" spc="-10" dirty="0">
                <a:solidFill>
                  <a:srgbClr val="00AF4F"/>
                </a:solidFill>
                <a:latin typeface="Century Gothic"/>
                <a:cs typeface="Century Gothic"/>
              </a:rPr>
              <a:t>gas emissions </a:t>
            </a:r>
            <a:r>
              <a:rPr sz="2250" b="1" spc="-5" dirty="0">
                <a:solidFill>
                  <a:srgbClr val="00AF4F"/>
                </a:solidFill>
                <a:latin typeface="Century Gothic"/>
                <a:cs typeface="Century Gothic"/>
              </a:rPr>
              <a:t>and in </a:t>
            </a:r>
            <a:r>
              <a:rPr sz="2250" b="1" spc="-10" dirty="0">
                <a:solidFill>
                  <a:srgbClr val="00AF4F"/>
                </a:solidFill>
                <a:latin typeface="Century Gothic"/>
                <a:cs typeface="Century Gothic"/>
              </a:rPr>
              <a:t>favour of decarbonisation".</a:t>
            </a:r>
            <a:endParaRPr sz="2250" dirty="0">
              <a:latin typeface="Century Gothic"/>
              <a:cs typeface="Century Gothic"/>
            </a:endParaRPr>
          </a:p>
          <a:p>
            <a:pPr>
              <a:lnSpc>
                <a:spcPct val="100000"/>
              </a:lnSpc>
              <a:spcBef>
                <a:spcPts val="45"/>
              </a:spcBef>
            </a:pPr>
            <a:endParaRPr sz="2150" dirty="0">
              <a:latin typeface="Century Gothic"/>
              <a:cs typeface="Century Gothic"/>
            </a:endParaRPr>
          </a:p>
          <a:p>
            <a:pPr marL="12700" marR="5080" algn="just">
              <a:lnSpc>
                <a:spcPct val="99800"/>
              </a:lnSpc>
            </a:pPr>
            <a:r>
              <a:rPr sz="2250" b="1" spc="-10" dirty="0">
                <a:latin typeface="Century Gothic"/>
                <a:cs typeface="Century Gothic"/>
              </a:rPr>
              <a:t>Covenant of Mayors of </a:t>
            </a:r>
            <a:r>
              <a:rPr sz="2250" spc="-5" dirty="0">
                <a:latin typeface="Century Gothic"/>
                <a:cs typeface="Century Gothic"/>
              </a:rPr>
              <a:t>2008 </a:t>
            </a:r>
            <a:r>
              <a:rPr sz="2250" spc="-15" dirty="0">
                <a:latin typeface="Century Gothic"/>
                <a:cs typeface="Century Gothic"/>
              </a:rPr>
              <a:t>(The </a:t>
            </a:r>
            <a:r>
              <a:rPr sz="2250" spc="-5" dirty="0">
                <a:latin typeface="Century Gothic"/>
                <a:cs typeface="Century Gothic"/>
              </a:rPr>
              <a:t>Covenant of Mayors</a:t>
            </a:r>
            <a:r>
              <a:rPr sz="2250" spc="-10" dirty="0">
                <a:latin typeface="Century Gothic"/>
                <a:cs typeface="Century Gothic"/>
              </a:rPr>
              <a:t>) </a:t>
            </a:r>
            <a:r>
              <a:rPr sz="2250" spc="-5" dirty="0">
                <a:latin typeface="Century Gothic"/>
                <a:cs typeface="Century Gothic"/>
              </a:rPr>
              <a:t>and </a:t>
            </a:r>
            <a:r>
              <a:rPr sz="2250" spc="-10" dirty="0">
                <a:latin typeface="Century Gothic"/>
                <a:cs typeface="Century Gothic"/>
              </a:rPr>
              <a:t>the </a:t>
            </a:r>
            <a:r>
              <a:rPr sz="2250" b="1" spc="-10" dirty="0">
                <a:latin typeface="Century Gothic"/>
                <a:cs typeface="Century Gothic"/>
              </a:rPr>
              <a:t>Global Covenant </a:t>
            </a:r>
            <a:r>
              <a:rPr sz="2250" b="1" spc="-5" dirty="0">
                <a:latin typeface="Century Gothic"/>
                <a:cs typeface="Century Gothic"/>
              </a:rPr>
              <a:t>of </a:t>
            </a:r>
            <a:r>
              <a:rPr sz="2250" b="1" spc="-10" dirty="0">
                <a:latin typeface="Century Gothic"/>
                <a:cs typeface="Century Gothic"/>
              </a:rPr>
              <a:t>Mayors </a:t>
            </a:r>
            <a:r>
              <a:rPr sz="2250" dirty="0">
                <a:latin typeface="Century Gothic"/>
                <a:cs typeface="Century Gothic"/>
              </a:rPr>
              <a:t>for </a:t>
            </a:r>
            <a:r>
              <a:rPr sz="2250" spc="-10" dirty="0">
                <a:latin typeface="Century Gothic"/>
                <a:cs typeface="Century Gothic"/>
              </a:rPr>
              <a:t>Climate </a:t>
            </a:r>
            <a:r>
              <a:rPr sz="2250" spc="-5" dirty="0">
                <a:latin typeface="Century Gothic"/>
                <a:cs typeface="Century Gothic"/>
              </a:rPr>
              <a:t>and </a:t>
            </a:r>
            <a:r>
              <a:rPr sz="2250" spc="-10" dirty="0">
                <a:latin typeface="Century Gothic"/>
                <a:cs typeface="Century Gothic"/>
              </a:rPr>
              <a:t>Energy </a:t>
            </a:r>
            <a:r>
              <a:rPr sz="2250" b="1" spc="-10" dirty="0">
                <a:latin typeface="Century Gothic"/>
                <a:cs typeface="Century Gothic"/>
              </a:rPr>
              <a:t>of </a:t>
            </a:r>
            <a:r>
              <a:rPr sz="2250" b="1" dirty="0">
                <a:latin typeface="Century Gothic"/>
                <a:cs typeface="Century Gothic"/>
              </a:rPr>
              <a:t>2017, </a:t>
            </a:r>
            <a:r>
              <a:rPr sz="2250" spc="-10" dirty="0">
                <a:latin typeface="Century Gothic"/>
                <a:cs typeface="Century Gothic"/>
              </a:rPr>
              <a:t>aimed at supporting all actions </a:t>
            </a:r>
            <a:r>
              <a:rPr sz="2250" dirty="0">
                <a:latin typeface="Century Gothic"/>
                <a:cs typeface="Century Gothic"/>
              </a:rPr>
              <a:t>to </a:t>
            </a:r>
            <a:r>
              <a:rPr sz="2250" spc="-5" dirty="0">
                <a:latin typeface="Century Gothic"/>
                <a:cs typeface="Century Gothic"/>
              </a:rPr>
              <a:t>accelerate </a:t>
            </a:r>
            <a:r>
              <a:rPr sz="2250" spc="-15" dirty="0">
                <a:latin typeface="Century Gothic"/>
                <a:cs typeface="Century Gothic"/>
              </a:rPr>
              <a:t>the </a:t>
            </a:r>
            <a:r>
              <a:rPr sz="2250" spc="-10" dirty="0">
                <a:latin typeface="Century Gothic"/>
                <a:cs typeface="Century Gothic"/>
              </a:rPr>
              <a:t>decarbonisation of </a:t>
            </a:r>
            <a:r>
              <a:rPr sz="2250" spc="-5" dirty="0">
                <a:latin typeface="Century Gothic"/>
                <a:cs typeface="Century Gothic"/>
              </a:rPr>
              <a:t>EU territories.</a:t>
            </a:r>
            <a:endParaRPr sz="2250" dirty="0">
              <a:latin typeface="Century Gothic"/>
              <a:cs typeface="Century Gothic"/>
            </a:endParaRPr>
          </a:p>
        </p:txBody>
      </p:sp>
      <p:pic>
        <p:nvPicPr>
          <p:cNvPr id="1028" name="Picture 4" descr="Over 10,000 Cities Worldwide Call on all Governments for a Global Green  Recovery - Global Covenant of Mayors">
            <a:extLst>
              <a:ext uri="{FF2B5EF4-FFF2-40B4-BE49-F238E27FC236}">
                <a16:creationId xmlns:a16="http://schemas.microsoft.com/office/drawing/2014/main" id="{2956FB47-5F6C-F065-F4A3-FC3A55025A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81" y="6530016"/>
            <a:ext cx="9924125" cy="358411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7">
            <a:extLst>
              <a:ext uri="{FF2B5EF4-FFF2-40B4-BE49-F238E27FC236}">
                <a16:creationId xmlns:a16="http://schemas.microsoft.com/office/drawing/2014/main" id="{09074D05-A78E-C1D9-FE79-D611B8C775D8}"/>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05-07</a:t>
            </a:r>
          </a:p>
        </p:txBody>
      </p:sp>
    </p:spTree>
    <p:extLst>
      <p:ext uri="{BB962C8B-B14F-4D97-AF65-F5344CB8AC3E}">
        <p14:creationId xmlns:p14="http://schemas.microsoft.com/office/powerpoint/2010/main" val="23064386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BAAF8199-7637-5CCD-2287-7126A3E1024D}"/>
              </a:ext>
            </a:extLst>
          </p:cNvPr>
          <p:cNvSpPr/>
          <p:nvPr/>
        </p:nvSpPr>
        <p:spPr>
          <a:xfrm>
            <a:off x="0" y="3771900"/>
            <a:ext cx="18288000" cy="3695700"/>
          </a:xfrm>
          <a:prstGeom prst="rect">
            <a:avLst/>
          </a:prstGeom>
          <a:solidFill>
            <a:srgbClr val="242424"/>
          </a:solidFill>
        </p:spPr>
        <p:txBody>
          <a:bodyPr/>
          <a:lstStyle/>
          <a:p>
            <a:endParaRPr lang="it-IT"/>
          </a:p>
        </p:txBody>
      </p:sp>
      <p:sp>
        <p:nvSpPr>
          <p:cNvPr id="3" name="TextBox 8">
            <a:extLst>
              <a:ext uri="{FF2B5EF4-FFF2-40B4-BE49-F238E27FC236}">
                <a16:creationId xmlns:a16="http://schemas.microsoft.com/office/drawing/2014/main" id="{D32870CD-7B7B-402C-A64F-11106C8C3624}"/>
              </a:ext>
            </a:extLst>
          </p:cNvPr>
          <p:cNvSpPr txBox="1"/>
          <p:nvPr/>
        </p:nvSpPr>
        <p:spPr>
          <a:xfrm>
            <a:off x="2514600" y="4838700"/>
            <a:ext cx="14249400" cy="2062296"/>
          </a:xfrm>
          <a:prstGeom prst="rect">
            <a:avLst/>
          </a:prstGeom>
        </p:spPr>
        <p:txBody>
          <a:bodyPr wrap="square" lIns="0" tIns="0" rIns="0" bIns="0" rtlCol="0" anchor="t">
            <a:spAutoFit/>
          </a:bodyPr>
          <a:lstStyle/>
          <a:p>
            <a:pPr marL="0" lvl="1">
              <a:lnSpc>
                <a:spcPts val="5980"/>
              </a:lnSpc>
              <a:spcBef>
                <a:spcPts val="4485"/>
              </a:spcBef>
            </a:pPr>
            <a:r>
              <a:rPr lang="en-US" sz="4600" spc="276" dirty="0">
                <a:solidFill>
                  <a:srgbClr val="FFFFFF"/>
                </a:solidFill>
                <a:latin typeface="Inter Bold"/>
              </a:rPr>
              <a:t>Learning Unit 2: </a:t>
            </a:r>
            <a:r>
              <a:rPr lang="en-US" sz="4800" dirty="0">
                <a:solidFill>
                  <a:schemeClr val="bg1"/>
                </a:solidFill>
              </a:rPr>
              <a:t>Roofing tools &amp; equipment</a:t>
            </a:r>
          </a:p>
          <a:p>
            <a:pPr marL="0" lvl="1" indent="0" algn="l">
              <a:lnSpc>
                <a:spcPts val="5980"/>
              </a:lnSpc>
              <a:spcBef>
                <a:spcPts val="4485"/>
              </a:spcBef>
            </a:pPr>
            <a:r>
              <a:rPr lang="en-US" sz="4600" spc="276" dirty="0">
                <a:solidFill>
                  <a:srgbClr val="FFFFFF"/>
                </a:solidFill>
                <a:latin typeface="Inter Bold"/>
              </a:rPr>
              <a:t> </a:t>
            </a:r>
            <a:endParaRPr lang="en-US" sz="4600" u="none" spc="276" dirty="0">
              <a:solidFill>
                <a:srgbClr val="FFFFFF"/>
              </a:solidFill>
              <a:latin typeface="Inter Bold"/>
            </a:endParaRPr>
          </a:p>
        </p:txBody>
      </p:sp>
      <p:grpSp>
        <p:nvGrpSpPr>
          <p:cNvPr id="4" name="Group 6">
            <a:extLst>
              <a:ext uri="{FF2B5EF4-FFF2-40B4-BE49-F238E27FC236}">
                <a16:creationId xmlns:a16="http://schemas.microsoft.com/office/drawing/2014/main" id="{575502EE-EE4F-CEE0-DA8B-EE69D8161D81}"/>
              </a:ext>
            </a:extLst>
          </p:cNvPr>
          <p:cNvGrpSpPr/>
          <p:nvPr/>
        </p:nvGrpSpPr>
        <p:grpSpPr>
          <a:xfrm>
            <a:off x="16573500" y="0"/>
            <a:ext cx="1714500" cy="1714500"/>
            <a:chOff x="0" y="0"/>
            <a:chExt cx="1913890" cy="1913890"/>
          </a:xfrm>
        </p:grpSpPr>
        <p:sp>
          <p:nvSpPr>
            <p:cNvPr id="5" name="Freeform 7">
              <a:extLst>
                <a:ext uri="{FF2B5EF4-FFF2-40B4-BE49-F238E27FC236}">
                  <a16:creationId xmlns:a16="http://schemas.microsoft.com/office/drawing/2014/main" id="{F2EF1731-DEB8-ABBD-0A99-58CB69D4B320}"/>
                </a:ext>
              </a:extLst>
            </p:cNvPr>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6" name="TextBox 8">
            <a:extLst>
              <a:ext uri="{FF2B5EF4-FFF2-40B4-BE49-F238E27FC236}">
                <a16:creationId xmlns:a16="http://schemas.microsoft.com/office/drawing/2014/main" id="{38FF80D2-18CA-43B9-AB59-4D28568A4A3E}"/>
              </a:ext>
            </a:extLst>
          </p:cNvPr>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08</a:t>
            </a:r>
          </a:p>
        </p:txBody>
      </p:sp>
    </p:spTree>
    <p:extLst>
      <p:ext uri="{BB962C8B-B14F-4D97-AF65-F5344CB8AC3E}">
        <p14:creationId xmlns:p14="http://schemas.microsoft.com/office/powerpoint/2010/main" val="2977244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5014226" y="405490"/>
            <a:ext cx="9463774" cy="641603"/>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2</a:t>
            </a:r>
            <a:r>
              <a:rPr lang="en-US" sz="1400" dirty="0">
                <a:solidFill>
                  <a:schemeClr val="bg1"/>
                </a:solidFill>
              </a:rPr>
              <a:t>: Roofing tools &amp; equipment</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7" name="TextBox 7"/>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09-15</a:t>
            </a:r>
          </a:p>
        </p:txBody>
      </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09</a:t>
            </a:r>
          </a:p>
        </p:txBody>
      </p:sp>
      <p:sp>
        <p:nvSpPr>
          <p:cNvPr id="9" name="object 7">
            <a:extLst>
              <a:ext uri="{FF2B5EF4-FFF2-40B4-BE49-F238E27FC236}">
                <a16:creationId xmlns:a16="http://schemas.microsoft.com/office/drawing/2014/main" id="{CAE0DA8B-306C-B0D0-F289-38E36B534414}"/>
              </a:ext>
            </a:extLst>
          </p:cNvPr>
          <p:cNvSpPr/>
          <p:nvPr/>
        </p:nvSpPr>
        <p:spPr>
          <a:xfrm>
            <a:off x="5592944" y="6141668"/>
            <a:ext cx="1343907" cy="128893"/>
          </a:xfrm>
          <a:custGeom>
            <a:avLst/>
            <a:gdLst/>
            <a:ahLst/>
            <a:cxnLst/>
            <a:rect l="l" t="t" r="r" b="b"/>
            <a:pathLst>
              <a:path w="1397000" h="133985">
                <a:moveTo>
                  <a:pt x="0" y="105047"/>
                </a:moveTo>
                <a:lnTo>
                  <a:pt x="1295999" y="133845"/>
                </a:lnTo>
                <a:lnTo>
                  <a:pt x="1396799" y="0"/>
                </a:lnTo>
              </a:path>
            </a:pathLst>
          </a:custGeom>
          <a:ln w="12700">
            <a:solidFill>
              <a:srgbClr val="FFFFFF"/>
            </a:solidFill>
          </a:ln>
        </p:spPr>
        <p:txBody>
          <a:bodyPr wrap="square" lIns="0" tIns="0" rIns="0" bIns="0" rtlCol="0"/>
          <a:lstStyle/>
          <a:p>
            <a:endParaRPr sz="1732"/>
          </a:p>
        </p:txBody>
      </p:sp>
      <p:sp>
        <p:nvSpPr>
          <p:cNvPr id="10" name="object 9">
            <a:extLst>
              <a:ext uri="{FF2B5EF4-FFF2-40B4-BE49-F238E27FC236}">
                <a16:creationId xmlns:a16="http://schemas.microsoft.com/office/drawing/2014/main" id="{798B1EC6-9447-8805-3082-F40602EFFDEC}"/>
              </a:ext>
            </a:extLst>
          </p:cNvPr>
          <p:cNvSpPr/>
          <p:nvPr/>
        </p:nvSpPr>
        <p:spPr>
          <a:xfrm>
            <a:off x="2652210" y="3502046"/>
            <a:ext cx="6121806" cy="3368942"/>
          </a:xfrm>
          <a:prstGeom prst="rect">
            <a:avLst/>
          </a:prstGeom>
          <a:blipFill>
            <a:blip r:embed="rId3" cstate="print"/>
            <a:stretch>
              <a:fillRect/>
            </a:stretch>
          </a:blipFill>
        </p:spPr>
        <p:txBody>
          <a:bodyPr wrap="square" lIns="0" tIns="0" rIns="0" bIns="0" rtlCol="0"/>
          <a:lstStyle/>
          <a:p>
            <a:endParaRPr sz="1732"/>
          </a:p>
        </p:txBody>
      </p:sp>
      <p:sp>
        <p:nvSpPr>
          <p:cNvPr id="12" name="object 12">
            <a:extLst>
              <a:ext uri="{FF2B5EF4-FFF2-40B4-BE49-F238E27FC236}">
                <a16:creationId xmlns:a16="http://schemas.microsoft.com/office/drawing/2014/main" id="{41AD31EC-C065-66F2-AA48-F829A26C4E1E}"/>
              </a:ext>
            </a:extLst>
          </p:cNvPr>
          <p:cNvSpPr/>
          <p:nvPr/>
        </p:nvSpPr>
        <p:spPr>
          <a:xfrm>
            <a:off x="9319250" y="3502045"/>
            <a:ext cx="6911350" cy="3368943"/>
          </a:xfrm>
          <a:prstGeom prst="rect">
            <a:avLst/>
          </a:prstGeom>
          <a:blipFill>
            <a:blip r:embed="rId4" cstate="print"/>
            <a:stretch>
              <a:fillRect/>
            </a:stretch>
          </a:blipFill>
        </p:spPr>
        <p:txBody>
          <a:bodyPr wrap="square" lIns="0" tIns="0" rIns="0" bIns="0" rtlCol="0"/>
          <a:lstStyle/>
          <a:p>
            <a:endParaRPr sz="1732"/>
          </a:p>
        </p:txBody>
      </p:sp>
      <p:sp>
        <p:nvSpPr>
          <p:cNvPr id="24" name="object 13">
            <a:extLst>
              <a:ext uri="{FF2B5EF4-FFF2-40B4-BE49-F238E27FC236}">
                <a16:creationId xmlns:a16="http://schemas.microsoft.com/office/drawing/2014/main" id="{BD5B729A-1D0B-DA9D-EA35-A4CD07F88EA9}"/>
              </a:ext>
            </a:extLst>
          </p:cNvPr>
          <p:cNvSpPr/>
          <p:nvPr/>
        </p:nvSpPr>
        <p:spPr>
          <a:xfrm>
            <a:off x="14157961" y="7987479"/>
            <a:ext cx="3665" cy="104458"/>
          </a:xfrm>
          <a:custGeom>
            <a:avLst/>
            <a:gdLst/>
            <a:ahLst/>
            <a:cxnLst/>
            <a:rect l="l" t="t" r="r" b="b"/>
            <a:pathLst>
              <a:path w="3809" h="108584">
                <a:moveTo>
                  <a:pt x="3606" y="0"/>
                </a:moveTo>
                <a:lnTo>
                  <a:pt x="0" y="2794"/>
                </a:lnTo>
                <a:lnTo>
                  <a:pt x="3606" y="108026"/>
                </a:lnTo>
                <a:lnTo>
                  <a:pt x="3606" y="0"/>
                </a:lnTo>
                <a:close/>
              </a:path>
            </a:pathLst>
          </a:custGeom>
          <a:solidFill>
            <a:srgbClr val="D4E5C6"/>
          </a:solidFill>
        </p:spPr>
        <p:txBody>
          <a:bodyPr wrap="square" lIns="0" tIns="0" rIns="0" bIns="0" rtlCol="0"/>
          <a:lstStyle/>
          <a:p>
            <a:endParaRPr sz="1732"/>
          </a:p>
        </p:txBody>
      </p:sp>
      <p:sp>
        <p:nvSpPr>
          <p:cNvPr id="26" name="object 15">
            <a:extLst>
              <a:ext uri="{FF2B5EF4-FFF2-40B4-BE49-F238E27FC236}">
                <a16:creationId xmlns:a16="http://schemas.microsoft.com/office/drawing/2014/main" id="{55E80B98-96EC-93FC-16B1-F603A48396BC}"/>
              </a:ext>
            </a:extLst>
          </p:cNvPr>
          <p:cNvSpPr/>
          <p:nvPr/>
        </p:nvSpPr>
        <p:spPr>
          <a:xfrm>
            <a:off x="3127142" y="7676874"/>
            <a:ext cx="4950057" cy="2343425"/>
          </a:xfrm>
          <a:custGeom>
            <a:avLst/>
            <a:gdLst/>
            <a:ahLst/>
            <a:cxnLst/>
            <a:rect l="l" t="t" r="r" b="b"/>
            <a:pathLst>
              <a:path w="2082800" h="1715770">
                <a:moveTo>
                  <a:pt x="0" y="1715391"/>
                </a:moveTo>
                <a:lnTo>
                  <a:pt x="2082596" y="1715391"/>
                </a:lnTo>
                <a:lnTo>
                  <a:pt x="2082596" y="0"/>
                </a:lnTo>
                <a:lnTo>
                  <a:pt x="0" y="0"/>
                </a:lnTo>
                <a:lnTo>
                  <a:pt x="0" y="1715391"/>
                </a:lnTo>
                <a:close/>
              </a:path>
            </a:pathLst>
          </a:custGeom>
          <a:solidFill>
            <a:srgbClr val="D4E5C6"/>
          </a:solidFill>
        </p:spPr>
        <p:txBody>
          <a:bodyPr wrap="square" lIns="0" tIns="0" rIns="0" bIns="0" rtlCol="0"/>
          <a:lstStyle/>
          <a:p>
            <a:endParaRPr sz="1732"/>
          </a:p>
        </p:txBody>
      </p:sp>
      <p:sp>
        <p:nvSpPr>
          <p:cNvPr id="27" name="object 16">
            <a:extLst>
              <a:ext uri="{FF2B5EF4-FFF2-40B4-BE49-F238E27FC236}">
                <a16:creationId xmlns:a16="http://schemas.microsoft.com/office/drawing/2014/main" id="{45E1915A-CFD9-0FCC-8C05-A55B9723A577}"/>
              </a:ext>
            </a:extLst>
          </p:cNvPr>
          <p:cNvSpPr/>
          <p:nvPr/>
        </p:nvSpPr>
        <p:spPr>
          <a:xfrm>
            <a:off x="9319249" y="7676874"/>
            <a:ext cx="3648660" cy="2452888"/>
          </a:xfrm>
          <a:custGeom>
            <a:avLst/>
            <a:gdLst/>
            <a:ahLst/>
            <a:cxnLst/>
            <a:rect l="l" t="t" r="r" b="b"/>
            <a:pathLst>
              <a:path w="2082800" h="1699895">
                <a:moveTo>
                  <a:pt x="0" y="1699670"/>
                </a:moveTo>
                <a:lnTo>
                  <a:pt x="2082596" y="1699670"/>
                </a:lnTo>
                <a:lnTo>
                  <a:pt x="2082596" y="0"/>
                </a:lnTo>
                <a:lnTo>
                  <a:pt x="0" y="0"/>
                </a:lnTo>
                <a:lnTo>
                  <a:pt x="0" y="1699670"/>
                </a:lnTo>
                <a:close/>
              </a:path>
            </a:pathLst>
          </a:custGeom>
          <a:solidFill>
            <a:srgbClr val="D4E5C6"/>
          </a:solidFill>
        </p:spPr>
        <p:txBody>
          <a:bodyPr wrap="square" lIns="0" tIns="0" rIns="0" bIns="0" rtlCol="0"/>
          <a:lstStyle/>
          <a:p>
            <a:endParaRPr sz="1732"/>
          </a:p>
        </p:txBody>
      </p:sp>
      <p:sp>
        <p:nvSpPr>
          <p:cNvPr id="28" name="object 17">
            <a:extLst>
              <a:ext uri="{FF2B5EF4-FFF2-40B4-BE49-F238E27FC236}">
                <a16:creationId xmlns:a16="http://schemas.microsoft.com/office/drawing/2014/main" id="{3A61D678-7FD8-7F7D-3D48-0C9277A55973}"/>
              </a:ext>
            </a:extLst>
          </p:cNvPr>
          <p:cNvSpPr/>
          <p:nvPr/>
        </p:nvSpPr>
        <p:spPr>
          <a:xfrm>
            <a:off x="13156138" y="7702389"/>
            <a:ext cx="3074462" cy="2427374"/>
          </a:xfrm>
          <a:custGeom>
            <a:avLst/>
            <a:gdLst/>
            <a:ahLst/>
            <a:cxnLst/>
            <a:rect l="l" t="t" r="r" b="b"/>
            <a:pathLst>
              <a:path w="2082800" h="1686559">
                <a:moveTo>
                  <a:pt x="0" y="1686170"/>
                </a:moveTo>
                <a:lnTo>
                  <a:pt x="2082596" y="1686170"/>
                </a:lnTo>
                <a:lnTo>
                  <a:pt x="2082596" y="0"/>
                </a:lnTo>
                <a:lnTo>
                  <a:pt x="0" y="0"/>
                </a:lnTo>
                <a:lnTo>
                  <a:pt x="0" y="1686170"/>
                </a:lnTo>
                <a:close/>
              </a:path>
            </a:pathLst>
          </a:custGeom>
          <a:solidFill>
            <a:srgbClr val="D4E5C6"/>
          </a:solidFill>
        </p:spPr>
        <p:txBody>
          <a:bodyPr wrap="square" lIns="0" tIns="0" rIns="0" bIns="0" rtlCol="0"/>
          <a:lstStyle/>
          <a:p>
            <a:endParaRPr sz="1732"/>
          </a:p>
        </p:txBody>
      </p:sp>
      <p:sp>
        <p:nvSpPr>
          <p:cNvPr id="29" name="object 18">
            <a:extLst>
              <a:ext uri="{FF2B5EF4-FFF2-40B4-BE49-F238E27FC236}">
                <a16:creationId xmlns:a16="http://schemas.microsoft.com/office/drawing/2014/main" id="{1AC7F603-DFE5-28E3-D1D2-EADD253F654A}"/>
              </a:ext>
            </a:extLst>
          </p:cNvPr>
          <p:cNvSpPr txBox="1"/>
          <p:nvPr/>
        </p:nvSpPr>
        <p:spPr>
          <a:xfrm>
            <a:off x="2628326" y="6870989"/>
            <a:ext cx="1714499" cy="181613"/>
          </a:xfrm>
          <a:prstGeom prst="rect">
            <a:avLst/>
          </a:prstGeom>
        </p:spPr>
        <p:txBody>
          <a:bodyPr vert="horz" wrap="square" lIns="0" tIns="12217" rIns="0" bIns="0" rtlCol="0">
            <a:spAutoFit/>
          </a:bodyPr>
          <a:lstStyle/>
          <a:p>
            <a:pPr marL="12217">
              <a:spcBef>
                <a:spcPts val="96"/>
              </a:spcBef>
            </a:pPr>
            <a:r>
              <a:rPr sz="1100" i="1" spc="-5" dirty="0">
                <a:solidFill>
                  <a:srgbClr val="231F20"/>
                </a:solidFill>
                <a:latin typeface="Inter" panose="020B0604020202020204" charset="0"/>
                <a:ea typeface="Inter" panose="020B0604020202020204" charset="0"/>
                <a:cs typeface="Swis721 Lt BT"/>
              </a:rPr>
              <a:t>Extensive </a:t>
            </a:r>
            <a:r>
              <a:rPr sz="1100" i="1" dirty="0">
                <a:solidFill>
                  <a:srgbClr val="231F20"/>
                </a:solidFill>
                <a:latin typeface="Inter" panose="020B0604020202020204" charset="0"/>
                <a:ea typeface="Inter" panose="020B0604020202020204" charset="0"/>
                <a:cs typeface="Swis721 Lt BT"/>
              </a:rPr>
              <a:t>green </a:t>
            </a:r>
            <a:r>
              <a:rPr sz="1100" i="1" spc="-14" dirty="0">
                <a:solidFill>
                  <a:srgbClr val="231F20"/>
                </a:solidFill>
                <a:latin typeface="Inter" panose="020B0604020202020204" charset="0"/>
                <a:ea typeface="Inter" panose="020B0604020202020204" charset="0"/>
                <a:cs typeface="Swis721 Lt BT"/>
              </a:rPr>
              <a:t>roof</a:t>
            </a:r>
            <a:endParaRPr sz="1100" dirty="0">
              <a:latin typeface="Inter" panose="020B0604020202020204" charset="0"/>
              <a:ea typeface="Inter" panose="020B0604020202020204" charset="0"/>
              <a:cs typeface="Swis721 Lt BT"/>
            </a:endParaRPr>
          </a:p>
        </p:txBody>
      </p:sp>
      <p:sp>
        <p:nvSpPr>
          <p:cNvPr id="31" name="object 20">
            <a:extLst>
              <a:ext uri="{FF2B5EF4-FFF2-40B4-BE49-F238E27FC236}">
                <a16:creationId xmlns:a16="http://schemas.microsoft.com/office/drawing/2014/main" id="{6B5FE677-EB72-612D-4DBA-A312A3A7258B}"/>
              </a:ext>
            </a:extLst>
          </p:cNvPr>
          <p:cNvSpPr txBox="1"/>
          <p:nvPr/>
        </p:nvSpPr>
        <p:spPr>
          <a:xfrm>
            <a:off x="9336233" y="1576555"/>
            <a:ext cx="6893715" cy="1668944"/>
          </a:xfrm>
          <a:prstGeom prst="rect">
            <a:avLst/>
          </a:prstGeom>
        </p:spPr>
        <p:txBody>
          <a:bodyPr vert="horz" wrap="square" lIns="0" tIns="12217" rIns="0" bIns="0" rtlCol="0">
            <a:spAutoFit/>
          </a:bodyPr>
          <a:lstStyle/>
          <a:p>
            <a:pPr marL="12217" marR="50090" algn="just">
              <a:lnSpc>
                <a:spcPct val="111100"/>
              </a:lnSpc>
              <a:spcBef>
                <a:spcPts val="96"/>
              </a:spcBef>
            </a:pPr>
            <a:r>
              <a:rPr lang="it-IT" sz="1400" spc="-10" dirty="0">
                <a:solidFill>
                  <a:srgbClr val="231F20"/>
                </a:solidFill>
                <a:latin typeface="Inter" panose="020B0604020202020204" charset="0"/>
                <a:ea typeface="Inter" panose="020B0604020202020204" charset="0"/>
                <a:cs typeface="Tahoma"/>
              </a:rPr>
              <a:t>Intensive </a:t>
            </a:r>
            <a:r>
              <a:rPr lang="it-IT" sz="1400" spc="-5" dirty="0">
                <a:solidFill>
                  <a:srgbClr val="231F20"/>
                </a:solidFill>
                <a:latin typeface="Inter" panose="020B0604020202020204" charset="0"/>
                <a:ea typeface="Inter" panose="020B0604020202020204" charset="0"/>
                <a:cs typeface="Tahoma"/>
              </a:rPr>
              <a:t>green </a:t>
            </a:r>
            <a:r>
              <a:rPr lang="it-IT" sz="1400" spc="-38" dirty="0">
                <a:solidFill>
                  <a:srgbClr val="231F20"/>
                </a:solidFill>
                <a:latin typeface="Inter" panose="020B0604020202020204" charset="0"/>
                <a:ea typeface="Inter" panose="020B0604020202020204" charset="0"/>
                <a:cs typeface="Tahoma"/>
              </a:rPr>
              <a:t>roofs </a:t>
            </a:r>
            <a:r>
              <a:rPr lang="it-IT" sz="1400" spc="5" dirty="0">
                <a:solidFill>
                  <a:srgbClr val="231F20"/>
                </a:solidFill>
                <a:latin typeface="Inter" panose="020B0604020202020204" charset="0"/>
                <a:ea typeface="Inter" panose="020B0604020202020204" charset="0"/>
                <a:cs typeface="Tahoma"/>
              </a:rPr>
              <a:t>can </a:t>
            </a:r>
            <a:r>
              <a:rPr lang="it-IT" sz="1400" spc="-5" dirty="0">
                <a:solidFill>
                  <a:srgbClr val="231F20"/>
                </a:solidFill>
                <a:latin typeface="Inter" panose="020B0604020202020204" charset="0"/>
                <a:ea typeface="Inter" panose="020B0604020202020204" charset="0"/>
                <a:cs typeface="Tahoma"/>
              </a:rPr>
              <a:t>easily </a:t>
            </a:r>
            <a:r>
              <a:rPr lang="it-IT" sz="1400" spc="-14" dirty="0">
                <a:solidFill>
                  <a:srgbClr val="231F20"/>
                </a:solidFill>
                <a:latin typeface="Inter" panose="020B0604020202020204" charset="0"/>
                <a:ea typeface="Inter" panose="020B0604020202020204" charset="0"/>
                <a:cs typeface="Tahoma"/>
              </a:rPr>
              <a:t>be </a:t>
            </a:r>
            <a:r>
              <a:rPr lang="it-IT" sz="1400" spc="14" dirty="0">
                <a:solidFill>
                  <a:srgbClr val="231F20"/>
                </a:solidFill>
                <a:latin typeface="Inter" panose="020B0604020202020204" charset="0"/>
                <a:ea typeface="Inter" panose="020B0604020202020204" charset="0"/>
                <a:cs typeface="Tahoma"/>
              </a:rPr>
              <a:t>compared </a:t>
            </a:r>
            <a:r>
              <a:rPr lang="it-IT" sz="1400" spc="24" dirty="0">
                <a:solidFill>
                  <a:srgbClr val="231F20"/>
                </a:solidFill>
                <a:latin typeface="Inter" panose="020B0604020202020204" charset="0"/>
                <a:ea typeface="Inter" panose="020B0604020202020204" charset="0"/>
                <a:cs typeface="Tahoma"/>
              </a:rPr>
              <a:t>to </a:t>
            </a:r>
            <a:r>
              <a:rPr lang="it-IT" sz="1400" spc="-5" dirty="0">
                <a:solidFill>
                  <a:srgbClr val="231F20"/>
                </a:solidFill>
                <a:latin typeface="Inter" panose="020B0604020202020204" charset="0"/>
                <a:ea typeface="Inter" panose="020B0604020202020204" charset="0"/>
                <a:cs typeface="Tahoma"/>
              </a:rPr>
              <a:t>building a </a:t>
            </a:r>
            <a:r>
              <a:rPr lang="it-IT" sz="1400" spc="5" dirty="0" err="1">
                <a:solidFill>
                  <a:srgbClr val="231F20"/>
                </a:solidFill>
                <a:latin typeface="Inter" panose="020B0604020202020204" charset="0"/>
                <a:ea typeface="Inter" panose="020B0604020202020204" charset="0"/>
                <a:cs typeface="Tahoma"/>
              </a:rPr>
              <a:t>Dachgarten </a:t>
            </a:r>
            <a:r>
              <a:rPr lang="it-IT" sz="1400" spc="-19" dirty="0">
                <a:solidFill>
                  <a:srgbClr val="231F20"/>
                </a:solidFill>
                <a:latin typeface="Inter" panose="020B0604020202020204" charset="0"/>
                <a:ea typeface="Inter" panose="020B0604020202020204" charset="0"/>
                <a:cs typeface="Tahoma"/>
              </a:rPr>
              <a:t>on </a:t>
            </a:r>
            <a:r>
              <a:rPr lang="it-IT" sz="1400" spc="-5" dirty="0">
                <a:solidFill>
                  <a:srgbClr val="231F20"/>
                </a:solidFill>
                <a:latin typeface="Inter" panose="020B0604020202020204" charset="0"/>
                <a:ea typeface="Inter" panose="020B0604020202020204" charset="0"/>
                <a:cs typeface="Tahoma"/>
              </a:rPr>
              <a:t>a </a:t>
            </a:r>
            <a:r>
              <a:rPr lang="it-IT" sz="1400" spc="-29" dirty="0">
                <a:solidFill>
                  <a:srgbClr val="231F20"/>
                </a:solidFill>
                <a:latin typeface="Inter" panose="020B0604020202020204" charset="0"/>
                <a:ea typeface="Inter" panose="020B0604020202020204" charset="0"/>
                <a:cs typeface="Tahoma"/>
              </a:rPr>
              <a:t>roof. They </a:t>
            </a:r>
            <a:r>
              <a:rPr lang="it-IT" sz="1400" spc="5" dirty="0">
                <a:solidFill>
                  <a:srgbClr val="231F20"/>
                </a:solidFill>
                <a:latin typeface="Inter" panose="020B0604020202020204" charset="0"/>
                <a:ea typeface="Inter" panose="020B0604020202020204" charset="0"/>
                <a:cs typeface="Tahoma"/>
              </a:rPr>
              <a:t>are </a:t>
            </a:r>
            <a:r>
              <a:rPr lang="it-IT" sz="1400" spc="-5" dirty="0">
                <a:solidFill>
                  <a:srgbClr val="231F20"/>
                </a:solidFill>
                <a:latin typeface="Inter" panose="020B0604020202020204" charset="0"/>
                <a:ea typeface="Inter" panose="020B0604020202020204" charset="0"/>
                <a:cs typeface="Tahoma"/>
              </a:rPr>
              <a:t>usually </a:t>
            </a:r>
            <a:r>
              <a:rPr lang="it-IT" sz="1400" spc="5" dirty="0">
                <a:solidFill>
                  <a:srgbClr val="231F20"/>
                </a:solidFill>
                <a:latin typeface="Inter" panose="020B0604020202020204" charset="0"/>
                <a:ea typeface="Inter" panose="020B0604020202020204" charset="0"/>
                <a:cs typeface="Tahoma"/>
              </a:rPr>
              <a:t>multifunctional </a:t>
            </a:r>
            <a:r>
              <a:rPr lang="it-IT" sz="1400" spc="-14" dirty="0">
                <a:solidFill>
                  <a:srgbClr val="231F20"/>
                </a:solidFill>
                <a:latin typeface="Inter" panose="020B0604020202020204" charset="0"/>
                <a:ea typeface="Inter" panose="020B0604020202020204" charset="0"/>
                <a:cs typeface="Tahoma"/>
              </a:rPr>
              <a:t>and </a:t>
            </a:r>
            <a:r>
              <a:rPr lang="it-IT" sz="1400" spc="5" dirty="0">
                <a:solidFill>
                  <a:srgbClr val="231F20"/>
                </a:solidFill>
                <a:latin typeface="Inter" panose="020B0604020202020204" charset="0"/>
                <a:ea typeface="Inter" panose="020B0604020202020204" charset="0"/>
                <a:cs typeface="Tahoma"/>
              </a:rPr>
              <a:t>usable. They </a:t>
            </a:r>
            <a:r>
              <a:rPr lang="it-IT" sz="1400" spc="-10" dirty="0">
                <a:solidFill>
                  <a:srgbClr val="231F20"/>
                </a:solidFill>
                <a:latin typeface="Inter" panose="020B0604020202020204" charset="0"/>
                <a:ea typeface="Inter" panose="020B0604020202020204" charset="0"/>
                <a:cs typeface="Tahoma"/>
              </a:rPr>
              <a:t>weigh </a:t>
            </a:r>
            <a:r>
              <a:rPr lang="it-IT" sz="1400" spc="5" dirty="0">
                <a:solidFill>
                  <a:srgbClr val="231F20"/>
                </a:solidFill>
                <a:latin typeface="Inter" panose="020B0604020202020204" charset="0"/>
                <a:ea typeface="Inter" panose="020B0604020202020204" charset="0"/>
                <a:cs typeface="Tahoma"/>
              </a:rPr>
              <a:t>more </a:t>
            </a:r>
            <a:r>
              <a:rPr lang="it-IT" sz="1400" spc="-14" dirty="0">
                <a:solidFill>
                  <a:srgbClr val="231F20"/>
                </a:solidFill>
                <a:latin typeface="Inter" panose="020B0604020202020204" charset="0"/>
                <a:ea typeface="Inter" panose="020B0604020202020204" charset="0"/>
                <a:cs typeface="Tahoma"/>
              </a:rPr>
              <a:t>and </a:t>
            </a:r>
            <a:r>
              <a:rPr lang="it-IT" sz="1400" spc="14" dirty="0">
                <a:solidFill>
                  <a:srgbClr val="231F20"/>
                </a:solidFill>
                <a:latin typeface="Inter" panose="020B0604020202020204" charset="0"/>
                <a:ea typeface="Inter" panose="020B0604020202020204" charset="0"/>
                <a:cs typeface="Tahoma"/>
              </a:rPr>
              <a:t>their </a:t>
            </a:r>
            <a:r>
              <a:rPr lang="it-IT" sz="1400" spc="-24" dirty="0">
                <a:solidFill>
                  <a:srgbClr val="231F20"/>
                </a:solidFill>
                <a:latin typeface="Inter" panose="020B0604020202020204" charset="0"/>
                <a:ea typeface="Inter" panose="020B0604020202020204" charset="0"/>
                <a:cs typeface="Tahoma"/>
              </a:rPr>
              <a:t>structure </a:t>
            </a:r>
            <a:r>
              <a:rPr lang="it-IT" sz="1400" spc="-14" dirty="0">
                <a:solidFill>
                  <a:srgbClr val="231F20"/>
                </a:solidFill>
                <a:latin typeface="Inter" panose="020B0604020202020204" charset="0"/>
                <a:ea typeface="Inter" panose="020B0604020202020204" charset="0"/>
                <a:cs typeface="Tahoma"/>
              </a:rPr>
              <a:t>is </a:t>
            </a:r>
            <a:r>
              <a:rPr lang="it-IT" sz="1400" spc="10" dirty="0">
                <a:solidFill>
                  <a:srgbClr val="231F20"/>
                </a:solidFill>
                <a:latin typeface="Inter" panose="020B0604020202020204" charset="0"/>
                <a:ea typeface="Inter" panose="020B0604020202020204" charset="0"/>
                <a:cs typeface="Tahoma"/>
              </a:rPr>
              <a:t>deeper.</a:t>
            </a:r>
            <a:endParaRPr lang="it-IT" sz="1400" dirty="0">
              <a:latin typeface="Inter" panose="020B0604020202020204" charset="0"/>
              <a:ea typeface="Inter" panose="020B0604020202020204" charset="0"/>
              <a:cs typeface="Tahoma"/>
            </a:endParaRPr>
          </a:p>
          <a:p>
            <a:pPr marL="12217" marR="4887" algn="just">
              <a:lnSpc>
                <a:spcPct val="111100"/>
              </a:lnSpc>
            </a:pPr>
            <a:r>
              <a:rPr lang="it-IT" sz="1400" dirty="0">
                <a:solidFill>
                  <a:srgbClr val="231F20"/>
                </a:solidFill>
                <a:latin typeface="Inter" panose="020B0604020202020204" charset="0"/>
                <a:ea typeface="Inter" panose="020B0604020202020204" charset="0"/>
                <a:cs typeface="Tahoma"/>
              </a:rPr>
              <a:t>Maintenance </a:t>
            </a:r>
            <a:r>
              <a:rPr lang="it-IT" sz="1400" spc="-10" dirty="0">
                <a:solidFill>
                  <a:srgbClr val="231F20"/>
                </a:solidFill>
                <a:latin typeface="Inter" panose="020B0604020202020204" charset="0"/>
                <a:ea typeface="Inter" panose="020B0604020202020204" charset="0"/>
                <a:cs typeface="Tahoma"/>
              </a:rPr>
              <a:t>must </a:t>
            </a:r>
            <a:r>
              <a:rPr lang="it-IT" sz="1400" spc="-14" dirty="0">
                <a:solidFill>
                  <a:srgbClr val="231F20"/>
                </a:solidFill>
                <a:latin typeface="Inter" panose="020B0604020202020204" charset="0"/>
                <a:ea typeface="Inter" panose="020B0604020202020204" charset="0"/>
                <a:cs typeface="Tahoma"/>
              </a:rPr>
              <a:t>be </a:t>
            </a:r>
            <a:r>
              <a:rPr lang="it-IT" sz="1400" spc="10" dirty="0">
                <a:solidFill>
                  <a:srgbClr val="231F20"/>
                </a:solidFill>
                <a:latin typeface="Inter" panose="020B0604020202020204" charset="0"/>
                <a:ea typeface="Inter" panose="020B0604020202020204" charset="0"/>
                <a:cs typeface="Tahoma"/>
              </a:rPr>
              <a:t>regular </a:t>
            </a:r>
            <a:r>
              <a:rPr lang="it-IT" sz="1400" spc="-14" dirty="0">
                <a:solidFill>
                  <a:srgbClr val="231F20"/>
                </a:solidFill>
                <a:latin typeface="Inter" panose="020B0604020202020204" charset="0"/>
                <a:ea typeface="Inter" panose="020B0604020202020204" charset="0"/>
                <a:cs typeface="Tahoma"/>
              </a:rPr>
              <a:t>and </a:t>
            </a:r>
            <a:r>
              <a:rPr lang="it-IT" sz="1400" spc="10" dirty="0">
                <a:solidFill>
                  <a:srgbClr val="231F20"/>
                </a:solidFill>
                <a:latin typeface="Inter" panose="020B0604020202020204" charset="0"/>
                <a:ea typeface="Inter" panose="020B0604020202020204" charset="0"/>
                <a:cs typeface="Tahoma"/>
              </a:rPr>
              <a:t>depends on the </a:t>
            </a:r>
            <a:r>
              <a:rPr lang="it-IT" sz="1400" spc="5" dirty="0">
                <a:solidFill>
                  <a:srgbClr val="231F20"/>
                </a:solidFill>
                <a:latin typeface="Inter" panose="020B0604020202020204" charset="0"/>
                <a:ea typeface="Inter" panose="020B0604020202020204" charset="0"/>
                <a:cs typeface="Tahoma"/>
              </a:rPr>
              <a:t>layout, </a:t>
            </a:r>
            <a:r>
              <a:rPr lang="it-IT" sz="1400" spc="-5" dirty="0">
                <a:solidFill>
                  <a:srgbClr val="231F20"/>
                </a:solidFill>
                <a:latin typeface="Inter" panose="020B0604020202020204" charset="0"/>
                <a:ea typeface="Inter" panose="020B0604020202020204" charset="0"/>
                <a:cs typeface="Tahoma"/>
              </a:rPr>
              <a:t>as</a:t>
            </a:r>
            <a:r>
              <a:rPr lang="it-IT" sz="1400" spc="-10" dirty="0">
                <a:solidFill>
                  <a:srgbClr val="231F20"/>
                </a:solidFill>
                <a:latin typeface="Inter" panose="020B0604020202020204" charset="0"/>
                <a:ea typeface="Inter" panose="020B0604020202020204" charset="0"/>
                <a:cs typeface="Tahoma"/>
              </a:rPr>
              <a:t> well as </a:t>
            </a:r>
            <a:r>
              <a:rPr lang="it-IT" sz="1400" spc="14" dirty="0">
                <a:solidFill>
                  <a:srgbClr val="231F20"/>
                </a:solidFill>
                <a:latin typeface="Inter" panose="020B0604020202020204" charset="0"/>
                <a:ea typeface="Inter" panose="020B0604020202020204" charset="0"/>
                <a:cs typeface="Tahoma"/>
              </a:rPr>
              <a:t>the </a:t>
            </a:r>
            <a:r>
              <a:rPr lang="it-IT" sz="1400" dirty="0">
                <a:solidFill>
                  <a:srgbClr val="231F20"/>
                </a:solidFill>
                <a:latin typeface="Inter" panose="020B0604020202020204" charset="0"/>
                <a:ea typeface="Inter" panose="020B0604020202020204" charset="0"/>
                <a:cs typeface="Tahoma"/>
              </a:rPr>
              <a:t>plants </a:t>
            </a:r>
            <a:r>
              <a:rPr lang="it-IT" sz="1400" spc="-14" dirty="0">
                <a:solidFill>
                  <a:srgbClr val="231F20"/>
                </a:solidFill>
                <a:latin typeface="Inter" panose="020B0604020202020204" charset="0"/>
                <a:ea typeface="Inter" panose="020B0604020202020204" charset="0"/>
                <a:cs typeface="Tahoma"/>
              </a:rPr>
              <a:t>chosen. </a:t>
            </a:r>
            <a:r>
              <a:rPr lang="it-IT" sz="1400" spc="10" dirty="0">
                <a:solidFill>
                  <a:srgbClr val="231F20"/>
                </a:solidFill>
                <a:latin typeface="Inter" panose="020B0604020202020204" charset="0"/>
                <a:ea typeface="Inter" panose="020B0604020202020204" charset="0"/>
                <a:cs typeface="Tahoma"/>
              </a:rPr>
              <a:t>Depending on the </a:t>
            </a:r>
            <a:r>
              <a:rPr lang="it-IT" sz="1400" spc="-5" dirty="0">
                <a:solidFill>
                  <a:srgbClr val="231F20"/>
                </a:solidFill>
                <a:latin typeface="Inter" panose="020B0604020202020204" charset="0"/>
                <a:ea typeface="Inter" panose="020B0604020202020204" charset="0"/>
                <a:cs typeface="Tahoma"/>
              </a:rPr>
              <a:t>thickness of </a:t>
            </a:r>
            <a:r>
              <a:rPr lang="it-IT" sz="1400" spc="5" dirty="0">
                <a:solidFill>
                  <a:srgbClr val="231F20"/>
                </a:solidFill>
                <a:latin typeface="Inter" panose="020B0604020202020204" charset="0"/>
                <a:ea typeface="Inter" panose="020B0604020202020204" charset="0"/>
                <a:cs typeface="Tahoma"/>
              </a:rPr>
              <a:t>the </a:t>
            </a:r>
            <a:r>
              <a:rPr lang="it-IT" sz="1400" spc="-14" dirty="0">
                <a:solidFill>
                  <a:srgbClr val="231F20"/>
                </a:solidFill>
                <a:latin typeface="Inter" panose="020B0604020202020204" charset="0"/>
                <a:ea typeface="Inter" panose="020B0604020202020204" charset="0"/>
                <a:cs typeface="Tahoma"/>
              </a:rPr>
              <a:t>substrate, </a:t>
            </a:r>
            <a:r>
              <a:rPr lang="it-IT" sz="1400" spc="10" dirty="0">
                <a:solidFill>
                  <a:srgbClr val="231F20"/>
                </a:solidFill>
                <a:latin typeface="Inter" panose="020B0604020202020204" charset="0"/>
                <a:ea typeface="Inter" panose="020B0604020202020204" charset="0"/>
                <a:cs typeface="Tahoma"/>
              </a:rPr>
              <a:t>any </a:t>
            </a:r>
            <a:r>
              <a:rPr lang="it-IT" sz="1400" dirty="0">
                <a:solidFill>
                  <a:srgbClr val="231F20"/>
                </a:solidFill>
                <a:latin typeface="Inter" panose="020B0604020202020204" charset="0"/>
                <a:ea typeface="Inter" panose="020B0604020202020204" charset="0"/>
                <a:cs typeface="Tahoma"/>
              </a:rPr>
              <a:t>solution is </a:t>
            </a:r>
            <a:r>
              <a:rPr lang="it-IT" sz="1400" spc="5" dirty="0">
                <a:solidFill>
                  <a:srgbClr val="231F20"/>
                </a:solidFill>
                <a:latin typeface="Inter" panose="020B0604020202020204" charset="0"/>
                <a:ea typeface="Inter" panose="020B0604020202020204" charset="0"/>
                <a:cs typeface="Tahoma"/>
              </a:rPr>
              <a:t>possible</a:t>
            </a:r>
            <a:r>
              <a:rPr lang="it-IT" sz="1400" dirty="0">
                <a:solidFill>
                  <a:srgbClr val="231F20"/>
                </a:solidFill>
                <a:latin typeface="Inter" panose="020B0604020202020204" charset="0"/>
                <a:ea typeface="Inter" panose="020B0604020202020204" charset="0"/>
                <a:cs typeface="Tahoma"/>
              </a:rPr>
              <a:t>: lawn, perennials</a:t>
            </a:r>
            <a:r>
              <a:rPr lang="it-IT" sz="1400" spc="-5" dirty="0">
                <a:solidFill>
                  <a:srgbClr val="231F20"/>
                </a:solidFill>
                <a:latin typeface="Inter" panose="020B0604020202020204" charset="0"/>
                <a:ea typeface="Inter" panose="020B0604020202020204" charset="0"/>
                <a:cs typeface="Tahoma"/>
              </a:rPr>
              <a:t>, shrubs, </a:t>
            </a:r>
            <a:r>
              <a:rPr lang="it-IT" sz="1400" spc="10" dirty="0">
                <a:solidFill>
                  <a:srgbClr val="231F20"/>
                </a:solidFill>
                <a:latin typeface="Inter" panose="020B0604020202020204" charset="0"/>
                <a:ea typeface="Inter" panose="020B0604020202020204" charset="0"/>
                <a:cs typeface="Tahoma"/>
              </a:rPr>
              <a:t>trees </a:t>
            </a:r>
            <a:r>
              <a:rPr lang="it-IT" sz="1400" spc="-14" dirty="0">
                <a:solidFill>
                  <a:srgbClr val="231F20"/>
                </a:solidFill>
                <a:latin typeface="Inter" panose="020B0604020202020204" charset="0"/>
                <a:ea typeface="Inter" panose="020B0604020202020204" charset="0"/>
                <a:cs typeface="Tahoma"/>
              </a:rPr>
              <a:t>and </a:t>
            </a:r>
            <a:r>
              <a:rPr lang="it-IT" sz="1400" spc="-5" dirty="0">
                <a:solidFill>
                  <a:srgbClr val="231F20"/>
                </a:solidFill>
                <a:latin typeface="Inter" panose="020B0604020202020204" charset="0"/>
                <a:ea typeface="Inter" panose="020B0604020202020204" charset="0"/>
                <a:cs typeface="Tahoma"/>
              </a:rPr>
              <a:t>other </a:t>
            </a:r>
            <a:r>
              <a:rPr lang="it-IT" sz="1400" spc="14" dirty="0">
                <a:solidFill>
                  <a:srgbClr val="231F20"/>
                </a:solidFill>
                <a:latin typeface="Inter" panose="020B0604020202020204" charset="0"/>
                <a:ea typeface="Inter" panose="020B0604020202020204" charset="0"/>
                <a:cs typeface="Tahoma"/>
              </a:rPr>
              <a:t>options </a:t>
            </a:r>
            <a:r>
              <a:rPr lang="it-IT" sz="1400" spc="5" dirty="0">
                <a:solidFill>
                  <a:srgbClr val="231F20"/>
                </a:solidFill>
                <a:latin typeface="Inter" panose="020B0604020202020204" charset="0"/>
                <a:ea typeface="Inter" panose="020B0604020202020204" charset="0"/>
                <a:cs typeface="Tahoma"/>
              </a:rPr>
              <a:t>such as </a:t>
            </a:r>
            <a:r>
              <a:rPr lang="it-IT" sz="1400" spc="14" dirty="0">
                <a:solidFill>
                  <a:srgbClr val="231F20"/>
                </a:solidFill>
                <a:latin typeface="Inter" panose="020B0604020202020204" charset="0"/>
                <a:ea typeface="Inter" panose="020B0604020202020204" charset="0"/>
                <a:cs typeface="Tahoma"/>
              </a:rPr>
              <a:t>ponds, basins</a:t>
            </a:r>
            <a:r>
              <a:rPr lang="it-IT" sz="1400" dirty="0">
                <a:solidFill>
                  <a:srgbClr val="231F20"/>
                </a:solidFill>
                <a:latin typeface="Inter" panose="020B0604020202020204" charset="0"/>
                <a:ea typeface="Inter" panose="020B0604020202020204" charset="0"/>
                <a:cs typeface="Tahoma"/>
              </a:rPr>
              <a:t>, </a:t>
            </a:r>
            <a:r>
              <a:rPr lang="it-IT" sz="1400" spc="5" dirty="0">
                <a:solidFill>
                  <a:srgbClr val="231F20"/>
                </a:solidFill>
                <a:latin typeface="Inter" panose="020B0604020202020204" charset="0"/>
                <a:ea typeface="Inter" panose="020B0604020202020204" charset="0"/>
                <a:cs typeface="Tahoma"/>
              </a:rPr>
              <a:t>pergolas </a:t>
            </a:r>
            <a:r>
              <a:rPr lang="it-IT" sz="1400" spc="-14" dirty="0">
                <a:solidFill>
                  <a:srgbClr val="231F20"/>
                </a:solidFill>
                <a:latin typeface="Inter" panose="020B0604020202020204" charset="0"/>
                <a:ea typeface="Inter" panose="020B0604020202020204" charset="0"/>
                <a:cs typeface="Tahoma"/>
              </a:rPr>
              <a:t>and </a:t>
            </a:r>
            <a:r>
              <a:rPr lang="it-IT" sz="1400" spc="-5" dirty="0">
                <a:solidFill>
                  <a:srgbClr val="231F20"/>
                </a:solidFill>
                <a:latin typeface="Inter" panose="020B0604020202020204" charset="0"/>
                <a:ea typeface="Inter" panose="020B0604020202020204" charset="0"/>
                <a:cs typeface="Tahoma"/>
              </a:rPr>
              <a:t>terraces</a:t>
            </a:r>
            <a:r>
              <a:rPr lang="it-IT" sz="1100" spc="-5" dirty="0">
                <a:solidFill>
                  <a:srgbClr val="231F20"/>
                </a:solidFill>
                <a:latin typeface="Inter" panose="020B0604020202020204" charset="0"/>
                <a:ea typeface="Inter" panose="020B0604020202020204" charset="0"/>
                <a:cs typeface="Tahoma"/>
              </a:rPr>
              <a:t>.</a:t>
            </a:r>
            <a:endParaRPr lang="it-IT" sz="1100" dirty="0">
              <a:latin typeface="Inter" panose="020B0604020202020204" charset="0"/>
              <a:ea typeface="Inter" panose="020B0604020202020204" charset="0"/>
              <a:cs typeface="Tahoma"/>
            </a:endParaRP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5014226" y="368748"/>
            <a:ext cx="9463774"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Types </a:t>
            </a:r>
            <a:r>
              <a:rPr lang="it-IT" sz="4200" b="1" spc="24" dirty="0">
                <a:solidFill>
                  <a:schemeClr val="bg1"/>
                </a:solidFill>
                <a:latin typeface="Inter" panose="020B0604020202020204" charset="0"/>
                <a:ea typeface="Inter" panose="020B0604020202020204" charset="0"/>
              </a:rPr>
              <a:t>of </a:t>
            </a:r>
            <a:r>
              <a:rPr lang="it-IT" sz="4200" b="1" spc="19" dirty="0">
                <a:solidFill>
                  <a:schemeClr val="bg1"/>
                </a:solidFill>
                <a:latin typeface="Inter" panose="020B0604020202020204" charset="0"/>
                <a:ea typeface="Inter" panose="020B0604020202020204" charset="0"/>
              </a:rPr>
              <a:t>green </a:t>
            </a:r>
            <a:r>
              <a:rPr lang="it-IT" sz="4200" b="1" spc="43" dirty="0">
                <a:solidFill>
                  <a:schemeClr val="bg1"/>
                </a:solidFill>
                <a:latin typeface="Inter" panose="020B0604020202020204" charset="0"/>
                <a:ea typeface="Inter" panose="020B0604020202020204" charset="0"/>
              </a:rPr>
              <a:t>roofs</a:t>
            </a:r>
          </a:p>
        </p:txBody>
      </p:sp>
      <p:sp>
        <p:nvSpPr>
          <p:cNvPr id="33" name="object 22">
            <a:extLst>
              <a:ext uri="{FF2B5EF4-FFF2-40B4-BE49-F238E27FC236}">
                <a16:creationId xmlns:a16="http://schemas.microsoft.com/office/drawing/2014/main" id="{2B7FB2ED-28E2-E6BF-102C-6F4ABCCC4ADC}"/>
              </a:ext>
            </a:extLst>
          </p:cNvPr>
          <p:cNvSpPr txBox="1"/>
          <p:nvPr/>
        </p:nvSpPr>
        <p:spPr>
          <a:xfrm>
            <a:off x="3127143" y="7261331"/>
            <a:ext cx="4950055" cy="297482"/>
          </a:xfrm>
          <a:prstGeom prst="rect">
            <a:avLst/>
          </a:prstGeom>
          <a:solidFill>
            <a:srgbClr val="AFD195"/>
          </a:solidFill>
        </p:spPr>
        <p:txBody>
          <a:bodyPr vert="horz" wrap="square" lIns="0" tIns="81245" rIns="0" bIns="0" rtlCol="0" anchor="ctr">
            <a:spAutoFit/>
          </a:bodyPr>
          <a:lstStyle/>
          <a:p>
            <a:pPr marL="469148" algn="ctr"/>
            <a:r>
              <a:rPr sz="1400" b="1" spc="10" dirty="0">
                <a:solidFill>
                  <a:srgbClr val="231F20"/>
                </a:solidFill>
                <a:latin typeface="Inter" panose="020B0604020202020204" charset="0"/>
                <a:ea typeface="Inter" panose="020B0604020202020204" charset="0"/>
                <a:cs typeface="Arial"/>
              </a:rPr>
              <a:t>Extensive </a:t>
            </a:r>
            <a:r>
              <a:rPr sz="1400" b="1" spc="34" dirty="0">
                <a:solidFill>
                  <a:srgbClr val="231F20"/>
                </a:solidFill>
                <a:latin typeface="Inter" panose="020B0604020202020204" charset="0"/>
                <a:ea typeface="Inter" panose="020B0604020202020204" charset="0"/>
                <a:cs typeface="Arial"/>
              </a:rPr>
              <a:t>green </a:t>
            </a:r>
            <a:r>
              <a:rPr sz="1400" b="1" spc="-5" dirty="0">
                <a:solidFill>
                  <a:srgbClr val="231F20"/>
                </a:solidFill>
                <a:latin typeface="Inter" panose="020B0604020202020204" charset="0"/>
                <a:ea typeface="Inter" panose="020B0604020202020204" charset="0"/>
                <a:cs typeface="Arial"/>
              </a:rPr>
              <a:t>roofs</a:t>
            </a:r>
            <a:endParaRPr sz="1400" dirty="0">
              <a:latin typeface="Inter" panose="020B0604020202020204" charset="0"/>
              <a:ea typeface="Inter" panose="020B0604020202020204" charset="0"/>
              <a:cs typeface="Arial"/>
            </a:endParaRPr>
          </a:p>
        </p:txBody>
      </p:sp>
      <p:sp>
        <p:nvSpPr>
          <p:cNvPr id="34" name="object 23">
            <a:extLst>
              <a:ext uri="{FF2B5EF4-FFF2-40B4-BE49-F238E27FC236}">
                <a16:creationId xmlns:a16="http://schemas.microsoft.com/office/drawing/2014/main" id="{9BE9F098-CC59-B023-1F75-1EC62BBBB9C4}"/>
              </a:ext>
            </a:extLst>
          </p:cNvPr>
          <p:cNvSpPr txBox="1"/>
          <p:nvPr/>
        </p:nvSpPr>
        <p:spPr>
          <a:xfrm>
            <a:off x="3373823" y="7809488"/>
            <a:ext cx="4517718" cy="1959023"/>
          </a:xfrm>
          <a:prstGeom prst="rect">
            <a:avLst/>
          </a:prstGeom>
        </p:spPr>
        <p:txBody>
          <a:bodyPr vert="horz" wrap="square" lIns="0" tIns="12217" rIns="0" bIns="0" rtlCol="0">
            <a:spAutoFit/>
          </a:bodyPr>
          <a:lstStyle/>
          <a:p>
            <a:pPr marL="242515" marR="80024" algn="just">
              <a:lnSpc>
                <a:spcPct val="111100"/>
              </a:lnSpc>
              <a:spcBef>
                <a:spcPts val="96"/>
              </a:spcBef>
            </a:pPr>
            <a:r>
              <a:rPr sz="1400" i="1" spc="-14" dirty="0">
                <a:solidFill>
                  <a:srgbClr val="231F20"/>
                </a:solidFill>
                <a:latin typeface="Inter" panose="020B0604020202020204" charset="0"/>
                <a:ea typeface="Inter" panose="020B0604020202020204" charset="0"/>
                <a:cs typeface="Swis721 Lt BT"/>
              </a:rPr>
              <a:t>Low-maintenance </a:t>
            </a:r>
            <a:r>
              <a:rPr sz="1400" i="1" spc="-5" dirty="0">
                <a:solidFill>
                  <a:srgbClr val="231F20"/>
                </a:solidFill>
                <a:latin typeface="Inter" panose="020B0604020202020204" charset="0"/>
                <a:ea typeface="Inter" panose="020B0604020202020204" charset="0"/>
                <a:cs typeface="Swis721 Lt BT"/>
              </a:rPr>
              <a:t>vegetative </a:t>
            </a:r>
            <a:r>
              <a:rPr sz="1400" i="1" spc="-10" dirty="0">
                <a:solidFill>
                  <a:srgbClr val="231F20"/>
                </a:solidFill>
                <a:latin typeface="Inter" panose="020B0604020202020204" charset="0"/>
                <a:ea typeface="Inter" panose="020B0604020202020204" charset="0"/>
                <a:cs typeface="Swis721 Lt BT"/>
              </a:rPr>
              <a:t>structure </a:t>
            </a:r>
            <a:r>
              <a:rPr sz="1400" i="1" spc="-24" dirty="0">
                <a:solidFill>
                  <a:srgbClr val="231F20"/>
                </a:solidFill>
                <a:latin typeface="Inter" panose="020B0604020202020204" charset="0"/>
                <a:ea typeface="Inter" panose="020B0604020202020204" charset="0"/>
                <a:cs typeface="Swis721 Lt BT"/>
              </a:rPr>
              <a:t>instead </a:t>
            </a:r>
            <a:r>
              <a:rPr sz="1400" i="1" dirty="0">
                <a:solidFill>
                  <a:srgbClr val="231F20"/>
                </a:solidFill>
                <a:latin typeface="Inter" panose="020B0604020202020204" charset="0"/>
                <a:ea typeface="Inter" panose="020B0604020202020204" charset="0"/>
                <a:cs typeface="Swis721 Lt BT"/>
              </a:rPr>
              <a:t>of </a:t>
            </a:r>
            <a:r>
              <a:rPr sz="1400" i="1" spc="-19" dirty="0">
                <a:solidFill>
                  <a:srgbClr val="231F20"/>
                </a:solidFill>
                <a:latin typeface="Inter" panose="020B0604020202020204" charset="0"/>
                <a:ea typeface="Inter" panose="020B0604020202020204" charset="0"/>
                <a:cs typeface="Swis721 Lt BT"/>
              </a:rPr>
              <a:t>a </a:t>
            </a:r>
            <a:r>
              <a:rPr sz="1400" i="1" spc="-5" dirty="0">
                <a:solidFill>
                  <a:srgbClr val="231F20"/>
                </a:solidFill>
                <a:latin typeface="Inter" panose="020B0604020202020204" charset="0"/>
                <a:ea typeface="Inter" panose="020B0604020202020204" charset="0"/>
                <a:cs typeface="Swis721 Lt BT"/>
              </a:rPr>
              <a:t>layer </a:t>
            </a:r>
            <a:r>
              <a:rPr sz="1400" i="1" dirty="0">
                <a:solidFill>
                  <a:srgbClr val="231F20"/>
                </a:solidFill>
                <a:latin typeface="Inter" panose="020B0604020202020204" charset="0"/>
                <a:ea typeface="Inter" panose="020B0604020202020204" charset="0"/>
                <a:cs typeface="Swis721 Lt BT"/>
              </a:rPr>
              <a:t>of </a:t>
            </a:r>
            <a:r>
              <a:rPr sz="1400" i="1" spc="5" dirty="0">
                <a:solidFill>
                  <a:srgbClr val="231F20"/>
                </a:solidFill>
                <a:latin typeface="Inter" panose="020B0604020202020204" charset="0"/>
                <a:ea typeface="Inter" panose="020B0604020202020204" charset="0"/>
                <a:cs typeface="Swis721 Lt BT"/>
              </a:rPr>
              <a:t>gravel</a:t>
            </a:r>
            <a:endParaRPr sz="1400" dirty="0">
              <a:latin typeface="Inter" panose="020B0604020202020204" charset="0"/>
              <a:ea typeface="Inter" panose="020B0604020202020204" charset="0"/>
              <a:cs typeface="Swis721 Lt BT"/>
            </a:endParaRPr>
          </a:p>
          <a:p>
            <a:pPr marL="340255" indent="-98350" algn="just">
              <a:spcBef>
                <a:spcPts val="659"/>
              </a:spcBef>
              <a:buChar char="•"/>
              <a:tabLst>
                <a:tab pos="340865" algn="l"/>
              </a:tabLst>
            </a:pPr>
            <a:r>
              <a:rPr sz="1400" spc="10" dirty="0">
                <a:solidFill>
                  <a:srgbClr val="231F20"/>
                </a:solidFill>
                <a:latin typeface="Inter" panose="020B0604020202020204" charset="0"/>
                <a:ea typeface="Inter" panose="020B0604020202020204" charset="0"/>
                <a:cs typeface="Tahoma"/>
              </a:rPr>
              <a:t>Minimum </a:t>
            </a:r>
            <a:r>
              <a:rPr sz="1400" dirty="0">
                <a:solidFill>
                  <a:srgbClr val="231F20"/>
                </a:solidFill>
                <a:latin typeface="Inter" panose="020B0604020202020204" charset="0"/>
                <a:ea typeface="Inter" panose="020B0604020202020204" charset="0"/>
                <a:cs typeface="Tahoma"/>
              </a:rPr>
              <a:t>maintenance</a:t>
            </a:r>
            <a:endParaRPr sz="1400" dirty="0">
              <a:latin typeface="Inter" panose="020B0604020202020204" charset="0"/>
              <a:ea typeface="Inter" panose="020B0604020202020204" charset="0"/>
              <a:cs typeface="Tahoma"/>
            </a:endParaRPr>
          </a:p>
          <a:p>
            <a:pPr marL="340255" marR="393400" indent="-98350" algn="just">
              <a:lnSpc>
                <a:spcPct val="111100"/>
              </a:lnSpc>
              <a:buChar char="•"/>
              <a:tabLst>
                <a:tab pos="340865" algn="l"/>
              </a:tabLst>
            </a:pPr>
            <a:r>
              <a:rPr sz="1400" spc="34" dirty="0">
                <a:solidFill>
                  <a:srgbClr val="231F20"/>
                </a:solidFill>
                <a:latin typeface="Inter" panose="020B0604020202020204" charset="0"/>
                <a:ea typeface="Inter" panose="020B0604020202020204" charset="0"/>
                <a:cs typeface="Tahoma"/>
              </a:rPr>
              <a:t>No </a:t>
            </a:r>
            <a:r>
              <a:rPr sz="1400" spc="-10" dirty="0">
                <a:solidFill>
                  <a:srgbClr val="231F20"/>
                </a:solidFill>
                <a:latin typeface="Inter" panose="020B0604020202020204" charset="0"/>
                <a:ea typeface="Inter" panose="020B0604020202020204" charset="0"/>
                <a:cs typeface="Tahoma"/>
              </a:rPr>
              <a:t>additional </a:t>
            </a:r>
            <a:r>
              <a:rPr sz="1400" spc="5" dirty="0">
                <a:solidFill>
                  <a:srgbClr val="231F20"/>
                </a:solidFill>
                <a:latin typeface="Inter" panose="020B0604020202020204" charset="0"/>
                <a:ea typeface="Inter" panose="020B0604020202020204" charset="0"/>
                <a:cs typeface="Tahoma"/>
              </a:rPr>
              <a:t>irrigation </a:t>
            </a:r>
            <a:r>
              <a:rPr sz="1400" spc="-125" dirty="0">
                <a:solidFill>
                  <a:srgbClr val="231F20"/>
                </a:solidFill>
                <a:latin typeface="Inter" panose="020B0604020202020204" charset="0"/>
                <a:ea typeface="Inter" panose="020B0604020202020204" charset="0"/>
                <a:cs typeface="Tahoma"/>
              </a:rPr>
              <a:t>required</a:t>
            </a:r>
            <a:endParaRPr sz="1400" dirty="0">
              <a:latin typeface="Inter" panose="020B0604020202020204" charset="0"/>
              <a:ea typeface="Inter" panose="020B0604020202020204" charset="0"/>
              <a:cs typeface="Tahoma"/>
            </a:endParaRPr>
          </a:p>
          <a:p>
            <a:pPr marL="340255" indent="-98350" algn="just">
              <a:spcBef>
                <a:spcPts val="115"/>
              </a:spcBef>
              <a:buChar char="•"/>
              <a:tabLst>
                <a:tab pos="340865" algn="l"/>
              </a:tabLst>
            </a:pPr>
            <a:r>
              <a:rPr sz="1400" spc="34" dirty="0">
                <a:solidFill>
                  <a:srgbClr val="231F20"/>
                </a:solidFill>
                <a:latin typeface="Inter" panose="020B0604020202020204" charset="0"/>
                <a:ea typeface="Inter" panose="020B0604020202020204" charset="0"/>
                <a:cs typeface="Tahoma"/>
              </a:rPr>
              <a:t>From a </a:t>
            </a:r>
            <a:r>
              <a:rPr sz="1400" dirty="0">
                <a:solidFill>
                  <a:srgbClr val="231F20"/>
                </a:solidFill>
                <a:latin typeface="Inter" panose="020B0604020202020204" charset="0"/>
                <a:ea typeface="Inter" panose="020B0604020202020204" charset="0"/>
                <a:cs typeface="Tahoma"/>
              </a:rPr>
              <a:t>combination </a:t>
            </a:r>
            <a:r>
              <a:rPr sz="1400" spc="10" dirty="0">
                <a:solidFill>
                  <a:srgbClr val="231F20"/>
                </a:solidFill>
                <a:latin typeface="Inter" panose="020B0604020202020204" charset="0"/>
                <a:ea typeface="Inter" panose="020B0604020202020204" charset="0"/>
                <a:cs typeface="Tahoma"/>
              </a:rPr>
              <a:t>of </a:t>
            </a:r>
            <a:r>
              <a:rPr sz="1400" spc="-10" dirty="0">
                <a:solidFill>
                  <a:srgbClr val="231F20"/>
                </a:solidFill>
                <a:latin typeface="Inter" panose="020B0604020202020204" charset="0"/>
                <a:ea typeface="Inter" panose="020B0604020202020204" charset="0"/>
                <a:cs typeface="Tahoma"/>
              </a:rPr>
              <a:t>moss </a:t>
            </a:r>
            <a:r>
              <a:rPr sz="1400" spc="-14" dirty="0">
                <a:solidFill>
                  <a:srgbClr val="231F20"/>
                </a:solidFill>
                <a:latin typeface="Inter" panose="020B0604020202020204" charset="0"/>
                <a:ea typeface="Inter" panose="020B0604020202020204" charset="0"/>
                <a:cs typeface="Tahoma"/>
              </a:rPr>
              <a:t>and Sedum </a:t>
            </a:r>
            <a:r>
              <a:rPr sz="1400" spc="34" dirty="0">
                <a:solidFill>
                  <a:srgbClr val="231F20"/>
                </a:solidFill>
                <a:latin typeface="Inter" panose="020B0604020202020204" charset="0"/>
                <a:ea typeface="Inter" panose="020B0604020202020204" charset="0"/>
                <a:cs typeface="Tahoma"/>
              </a:rPr>
              <a:t>to </a:t>
            </a:r>
            <a:r>
              <a:rPr sz="1400" spc="5" dirty="0">
                <a:solidFill>
                  <a:srgbClr val="231F20"/>
                </a:solidFill>
                <a:latin typeface="Inter" panose="020B0604020202020204" charset="0"/>
                <a:ea typeface="Inter" panose="020B0604020202020204" charset="0"/>
                <a:cs typeface="Tahoma"/>
              </a:rPr>
              <a:t>one of grass </a:t>
            </a:r>
            <a:r>
              <a:rPr sz="1400" spc="-14" dirty="0">
                <a:solidFill>
                  <a:srgbClr val="231F20"/>
                </a:solidFill>
                <a:latin typeface="Inter" panose="020B0604020202020204" charset="0"/>
                <a:ea typeface="Inter" panose="020B0604020202020204" charset="0"/>
                <a:cs typeface="Tahoma"/>
              </a:rPr>
              <a:t>and </a:t>
            </a:r>
            <a:r>
              <a:rPr sz="1400" dirty="0">
                <a:solidFill>
                  <a:srgbClr val="231F20"/>
                </a:solidFill>
                <a:latin typeface="Inter" panose="020B0604020202020204" charset="0"/>
                <a:ea typeface="Inter" panose="020B0604020202020204" charset="0"/>
                <a:cs typeface="Tahoma"/>
              </a:rPr>
              <a:t>herbs</a:t>
            </a:r>
            <a:endParaRPr sz="1400" dirty="0">
              <a:latin typeface="Inter" panose="020B0604020202020204" charset="0"/>
              <a:ea typeface="Inter" panose="020B0604020202020204" charset="0"/>
              <a:cs typeface="Tahoma"/>
            </a:endParaRPr>
          </a:p>
          <a:p>
            <a:pPr marL="340255" indent="-98350" algn="just">
              <a:spcBef>
                <a:spcPts val="115"/>
              </a:spcBef>
              <a:buChar char="•"/>
              <a:tabLst>
                <a:tab pos="340865" algn="l"/>
              </a:tabLst>
            </a:pPr>
            <a:r>
              <a:rPr sz="1400" spc="-19" dirty="0">
                <a:solidFill>
                  <a:srgbClr val="231F20"/>
                </a:solidFill>
                <a:latin typeface="Inter" panose="020B0604020202020204" charset="0"/>
                <a:ea typeface="Inter" panose="020B0604020202020204" charset="0"/>
                <a:cs typeface="Tahoma"/>
              </a:rPr>
              <a:t>Thickness </a:t>
            </a:r>
            <a:r>
              <a:rPr sz="1400" spc="24" dirty="0">
                <a:solidFill>
                  <a:srgbClr val="231F20"/>
                </a:solidFill>
                <a:latin typeface="Inter" panose="020B0604020202020204" charset="0"/>
                <a:ea typeface="Inter" panose="020B0604020202020204" charset="0"/>
                <a:cs typeface="Tahoma"/>
              </a:rPr>
              <a:t>8-20 </a:t>
            </a:r>
            <a:r>
              <a:rPr sz="1400" spc="-10" dirty="0">
                <a:solidFill>
                  <a:srgbClr val="231F20"/>
                </a:solidFill>
                <a:latin typeface="Inter" panose="020B0604020202020204" charset="0"/>
                <a:ea typeface="Inter" panose="020B0604020202020204" charset="0"/>
                <a:cs typeface="Tahoma"/>
              </a:rPr>
              <a:t>cm</a:t>
            </a:r>
            <a:endParaRPr sz="1400" dirty="0">
              <a:latin typeface="Inter" panose="020B0604020202020204" charset="0"/>
              <a:ea typeface="Inter" panose="020B0604020202020204" charset="0"/>
              <a:cs typeface="Tahoma"/>
            </a:endParaRPr>
          </a:p>
          <a:p>
            <a:pPr marL="340255" indent="-98350" algn="just">
              <a:spcBef>
                <a:spcPts val="115"/>
              </a:spcBef>
              <a:buChar char="•"/>
              <a:tabLst>
                <a:tab pos="340865" algn="l"/>
              </a:tabLst>
            </a:pPr>
            <a:r>
              <a:rPr sz="1400" spc="-34" dirty="0">
                <a:solidFill>
                  <a:srgbClr val="231F20"/>
                </a:solidFill>
                <a:latin typeface="Inter" panose="020B0604020202020204" charset="0"/>
                <a:ea typeface="Inter" panose="020B0604020202020204" charset="0"/>
                <a:cs typeface="Tahoma"/>
              </a:rPr>
              <a:t>Weight </a:t>
            </a:r>
            <a:r>
              <a:rPr sz="1400" spc="29" dirty="0">
                <a:solidFill>
                  <a:srgbClr val="231F20"/>
                </a:solidFill>
                <a:latin typeface="Inter" panose="020B0604020202020204" charset="0"/>
                <a:ea typeface="Inter" panose="020B0604020202020204" charset="0"/>
                <a:cs typeface="Tahoma"/>
              </a:rPr>
              <a:t>60-250 </a:t>
            </a:r>
            <a:r>
              <a:rPr sz="1400" spc="10" dirty="0">
                <a:solidFill>
                  <a:srgbClr val="231F20"/>
                </a:solidFill>
                <a:latin typeface="Inter" panose="020B0604020202020204" charset="0"/>
                <a:ea typeface="Inter" panose="020B0604020202020204" charset="0"/>
                <a:cs typeface="Tahoma"/>
              </a:rPr>
              <a:t>kg/m</a:t>
            </a:r>
            <a:r>
              <a:rPr sz="1400" spc="14" baseline="33333" dirty="0">
                <a:solidFill>
                  <a:srgbClr val="231F20"/>
                </a:solidFill>
                <a:latin typeface="Inter" panose="020B0604020202020204" charset="0"/>
                <a:ea typeface="Inter" panose="020B0604020202020204" charset="0"/>
                <a:cs typeface="Tahoma"/>
              </a:rPr>
              <a:t>2</a:t>
            </a:r>
            <a:endParaRPr sz="1400" baseline="33333" dirty="0">
              <a:latin typeface="Inter" panose="020B0604020202020204" charset="0"/>
              <a:ea typeface="Inter" panose="020B0604020202020204" charset="0"/>
              <a:cs typeface="Tahoma"/>
            </a:endParaRPr>
          </a:p>
        </p:txBody>
      </p:sp>
      <p:sp>
        <p:nvSpPr>
          <p:cNvPr id="35" name="object 24">
            <a:extLst>
              <a:ext uri="{FF2B5EF4-FFF2-40B4-BE49-F238E27FC236}">
                <a16:creationId xmlns:a16="http://schemas.microsoft.com/office/drawing/2014/main" id="{ADDB4B08-D73A-624F-E605-7EC1C640B36D}"/>
              </a:ext>
            </a:extLst>
          </p:cNvPr>
          <p:cNvSpPr txBox="1"/>
          <p:nvPr/>
        </p:nvSpPr>
        <p:spPr>
          <a:xfrm>
            <a:off x="9336233" y="7277100"/>
            <a:ext cx="3648660" cy="272808"/>
          </a:xfrm>
          <a:prstGeom prst="rect">
            <a:avLst/>
          </a:prstGeom>
          <a:solidFill>
            <a:srgbClr val="AFD195"/>
          </a:solidFill>
        </p:spPr>
        <p:txBody>
          <a:bodyPr vert="horz" wrap="square" lIns="0" tIns="56810" rIns="0" bIns="0" rtlCol="0">
            <a:spAutoFit/>
          </a:bodyPr>
          <a:lstStyle/>
          <a:p>
            <a:pPr marL="232131">
              <a:spcBef>
                <a:spcPts val="446"/>
              </a:spcBef>
            </a:pPr>
            <a:r>
              <a:rPr sz="1400" b="1" spc="10" dirty="0">
                <a:solidFill>
                  <a:srgbClr val="231F20"/>
                </a:solidFill>
                <a:latin typeface="Inter" panose="020B0604020202020204" charset="0"/>
                <a:ea typeface="Inter" panose="020B0604020202020204" charset="0"/>
                <a:cs typeface="Arial"/>
              </a:rPr>
              <a:t>Simple </a:t>
            </a:r>
            <a:r>
              <a:rPr sz="1400" b="1" spc="14" dirty="0">
                <a:solidFill>
                  <a:srgbClr val="231F20"/>
                </a:solidFill>
                <a:latin typeface="Inter" panose="020B0604020202020204" charset="0"/>
                <a:ea typeface="Inter" panose="020B0604020202020204" charset="0"/>
                <a:cs typeface="Arial"/>
              </a:rPr>
              <a:t>intensive </a:t>
            </a:r>
            <a:r>
              <a:rPr sz="1400" b="1" spc="34" dirty="0">
                <a:solidFill>
                  <a:srgbClr val="231F20"/>
                </a:solidFill>
                <a:latin typeface="Inter" panose="020B0604020202020204" charset="0"/>
                <a:ea typeface="Inter" panose="020B0604020202020204" charset="0"/>
                <a:cs typeface="Arial"/>
              </a:rPr>
              <a:t>green </a:t>
            </a:r>
            <a:r>
              <a:rPr sz="1400" b="1" spc="-5" dirty="0">
                <a:solidFill>
                  <a:srgbClr val="231F20"/>
                </a:solidFill>
                <a:latin typeface="Inter" panose="020B0604020202020204" charset="0"/>
                <a:ea typeface="Inter" panose="020B0604020202020204" charset="0"/>
                <a:cs typeface="Arial"/>
              </a:rPr>
              <a:t>roofs</a:t>
            </a:r>
            <a:endParaRPr sz="1400" dirty="0">
              <a:latin typeface="Inter" panose="020B0604020202020204" charset="0"/>
              <a:ea typeface="Inter" panose="020B0604020202020204" charset="0"/>
              <a:cs typeface="Arial"/>
            </a:endParaRPr>
          </a:p>
        </p:txBody>
      </p:sp>
      <p:sp>
        <p:nvSpPr>
          <p:cNvPr id="36" name="object 25">
            <a:extLst>
              <a:ext uri="{FF2B5EF4-FFF2-40B4-BE49-F238E27FC236}">
                <a16:creationId xmlns:a16="http://schemas.microsoft.com/office/drawing/2014/main" id="{FD1D9D65-EF2D-D594-CD04-6840D19C8F97}"/>
              </a:ext>
            </a:extLst>
          </p:cNvPr>
          <p:cNvSpPr txBox="1"/>
          <p:nvPr/>
        </p:nvSpPr>
        <p:spPr>
          <a:xfrm>
            <a:off x="9484410" y="7769381"/>
            <a:ext cx="3648660" cy="2198191"/>
          </a:xfrm>
          <a:prstGeom prst="rect">
            <a:avLst/>
          </a:prstGeom>
        </p:spPr>
        <p:txBody>
          <a:bodyPr vert="horz" wrap="square" lIns="0" tIns="12217" rIns="0" bIns="0" rtlCol="0">
            <a:spAutoFit/>
          </a:bodyPr>
          <a:lstStyle/>
          <a:p>
            <a:pPr marL="242515" marR="169211">
              <a:lnSpc>
                <a:spcPct val="111100"/>
              </a:lnSpc>
              <a:spcBef>
                <a:spcPts val="96"/>
              </a:spcBef>
            </a:pPr>
            <a:r>
              <a:rPr sz="1400" i="1" dirty="0">
                <a:solidFill>
                  <a:srgbClr val="231F20"/>
                </a:solidFill>
                <a:latin typeface="Inter" panose="020B0604020202020204" charset="0"/>
                <a:ea typeface="Inter" panose="020B0604020202020204" charset="0"/>
                <a:cs typeface="Swis721 Lt BT"/>
              </a:rPr>
              <a:t>Setting up </a:t>
            </a:r>
            <a:r>
              <a:rPr sz="1400" i="1" spc="10" dirty="0">
                <a:solidFill>
                  <a:srgbClr val="231F20"/>
                </a:solidFill>
                <a:latin typeface="Inter" panose="020B0604020202020204" charset="0"/>
                <a:ea typeface="Inter" panose="020B0604020202020204" charset="0"/>
                <a:cs typeface="Swis721 Lt BT"/>
              </a:rPr>
              <a:t>a </a:t>
            </a:r>
            <a:r>
              <a:rPr sz="1400" i="1" spc="29" dirty="0">
                <a:solidFill>
                  <a:srgbClr val="231F20"/>
                </a:solidFill>
                <a:latin typeface="Inter" panose="020B0604020202020204" charset="0"/>
                <a:ea typeface="Inter" panose="020B0604020202020204" charset="0"/>
                <a:cs typeface="Swis721 Lt BT"/>
              </a:rPr>
              <a:t>vegetative </a:t>
            </a:r>
            <a:r>
              <a:rPr sz="1400" i="1" spc="10" dirty="0">
                <a:solidFill>
                  <a:srgbClr val="231F20"/>
                </a:solidFill>
                <a:latin typeface="Inter" panose="020B0604020202020204" charset="0"/>
                <a:ea typeface="Inter" panose="020B0604020202020204" charset="0"/>
                <a:cs typeface="Swis721 Lt BT"/>
              </a:rPr>
              <a:t>structure </a:t>
            </a:r>
            <a:r>
              <a:rPr sz="1400" i="1" dirty="0">
                <a:solidFill>
                  <a:srgbClr val="231F20"/>
                </a:solidFill>
                <a:latin typeface="Inter" panose="020B0604020202020204" charset="0"/>
                <a:ea typeface="Inter" panose="020B0604020202020204" charset="0"/>
                <a:cs typeface="Swis721 Lt BT"/>
              </a:rPr>
              <a:t>for </a:t>
            </a:r>
            <a:r>
              <a:rPr sz="1400" i="1" spc="5" dirty="0">
                <a:solidFill>
                  <a:srgbClr val="231F20"/>
                </a:solidFill>
                <a:latin typeface="Inter" panose="020B0604020202020204" charset="0"/>
                <a:ea typeface="Inter" panose="020B0604020202020204" charset="0"/>
                <a:cs typeface="Swis721 Lt BT"/>
              </a:rPr>
              <a:t>higher </a:t>
            </a:r>
            <a:r>
              <a:rPr sz="1400" i="1" spc="-19" dirty="0">
                <a:solidFill>
                  <a:srgbClr val="231F20"/>
                </a:solidFill>
                <a:latin typeface="Inter" panose="020B0604020202020204" charset="0"/>
                <a:ea typeface="Inter" panose="020B0604020202020204" charset="0"/>
                <a:cs typeface="Swis721 Lt BT"/>
              </a:rPr>
              <a:t>demands</a:t>
            </a:r>
            <a:endParaRPr sz="1400" dirty="0">
              <a:latin typeface="Inter" panose="020B0604020202020204" charset="0"/>
              <a:ea typeface="Inter" panose="020B0604020202020204" charset="0"/>
              <a:cs typeface="Swis721 Lt BT"/>
            </a:endParaRPr>
          </a:p>
          <a:p>
            <a:pPr marL="375074" indent="-98961">
              <a:spcBef>
                <a:spcPts val="659"/>
              </a:spcBef>
              <a:buChar char="•"/>
              <a:tabLst>
                <a:tab pos="375685" algn="l"/>
              </a:tabLst>
            </a:pPr>
            <a:r>
              <a:rPr sz="1400" spc="10" dirty="0">
                <a:solidFill>
                  <a:srgbClr val="231F20"/>
                </a:solidFill>
                <a:latin typeface="Inter" panose="020B0604020202020204" charset="0"/>
                <a:ea typeface="Inter" panose="020B0604020202020204" charset="0"/>
                <a:cs typeface="Tahoma"/>
              </a:rPr>
              <a:t>Average </a:t>
            </a:r>
            <a:r>
              <a:rPr sz="1400" dirty="0">
                <a:solidFill>
                  <a:srgbClr val="231F20"/>
                </a:solidFill>
                <a:latin typeface="Inter" panose="020B0604020202020204" charset="0"/>
                <a:ea typeface="Inter" panose="020B0604020202020204" charset="0"/>
                <a:cs typeface="Tahoma"/>
              </a:rPr>
              <a:t>maintenance</a:t>
            </a:r>
            <a:endParaRPr sz="1400" dirty="0">
              <a:latin typeface="Inter" panose="020B0604020202020204" charset="0"/>
              <a:ea typeface="Inter" panose="020B0604020202020204" charset="0"/>
              <a:cs typeface="Tahoma"/>
            </a:endParaRPr>
          </a:p>
          <a:p>
            <a:pPr marL="375074" indent="-98961">
              <a:spcBef>
                <a:spcPts val="115"/>
              </a:spcBef>
              <a:buChar char="•"/>
              <a:tabLst>
                <a:tab pos="375685" algn="l"/>
              </a:tabLst>
            </a:pPr>
            <a:r>
              <a:rPr sz="1400" spc="10" dirty="0">
                <a:solidFill>
                  <a:srgbClr val="231F20"/>
                </a:solidFill>
                <a:latin typeface="Inter" panose="020B0604020202020204" charset="0"/>
                <a:ea typeface="Inter" panose="020B0604020202020204" charset="0"/>
                <a:cs typeface="Tahoma"/>
              </a:rPr>
              <a:t>Periodic </a:t>
            </a:r>
            <a:r>
              <a:rPr sz="1400" spc="-5" dirty="0">
                <a:solidFill>
                  <a:srgbClr val="231F20"/>
                </a:solidFill>
                <a:latin typeface="Inter" panose="020B0604020202020204" charset="0"/>
                <a:ea typeface="Inter" panose="020B0604020202020204" charset="0"/>
                <a:cs typeface="Tahoma"/>
              </a:rPr>
              <a:t>irrigation</a:t>
            </a:r>
            <a:endParaRPr sz="1400" dirty="0">
              <a:latin typeface="Inter" panose="020B0604020202020204" charset="0"/>
              <a:ea typeface="Inter" panose="020B0604020202020204" charset="0"/>
              <a:cs typeface="Tahoma"/>
            </a:endParaRPr>
          </a:p>
          <a:p>
            <a:pPr marL="389124" marR="142944" indent="-112399">
              <a:lnSpc>
                <a:spcPct val="111100"/>
              </a:lnSpc>
              <a:buChar char="•"/>
              <a:tabLst>
                <a:tab pos="375685" algn="l"/>
              </a:tabLst>
            </a:pPr>
            <a:r>
              <a:rPr sz="1400" spc="34" dirty="0">
                <a:solidFill>
                  <a:srgbClr val="231F20"/>
                </a:solidFill>
                <a:latin typeface="Inter" panose="020B0604020202020204" charset="0"/>
                <a:ea typeface="Inter" panose="020B0604020202020204" charset="0"/>
                <a:cs typeface="Tahoma"/>
              </a:rPr>
              <a:t>From </a:t>
            </a:r>
            <a:r>
              <a:rPr sz="1400" dirty="0">
                <a:solidFill>
                  <a:srgbClr val="231F20"/>
                </a:solidFill>
                <a:latin typeface="Inter" panose="020B0604020202020204" charset="0"/>
                <a:ea typeface="Inter" panose="020B0604020202020204" charset="0"/>
                <a:cs typeface="Tahoma"/>
              </a:rPr>
              <a:t>combining </a:t>
            </a:r>
            <a:r>
              <a:rPr sz="1400" spc="5" dirty="0">
                <a:solidFill>
                  <a:srgbClr val="231F20"/>
                </a:solidFill>
                <a:latin typeface="Inter" panose="020B0604020202020204" charset="0"/>
                <a:ea typeface="Inter" panose="020B0604020202020204" charset="0"/>
                <a:cs typeface="Tahoma"/>
              </a:rPr>
              <a:t>grass </a:t>
            </a:r>
            <a:r>
              <a:rPr sz="1400" spc="-14" dirty="0">
                <a:solidFill>
                  <a:srgbClr val="231F20"/>
                </a:solidFill>
                <a:latin typeface="Inter" panose="020B0604020202020204" charset="0"/>
                <a:ea typeface="Inter" panose="020B0604020202020204" charset="0"/>
                <a:cs typeface="Tahoma"/>
              </a:rPr>
              <a:t>and </a:t>
            </a:r>
            <a:r>
              <a:rPr sz="1400" dirty="0">
                <a:solidFill>
                  <a:srgbClr val="231F20"/>
                </a:solidFill>
                <a:latin typeface="Inter" panose="020B0604020202020204" charset="0"/>
                <a:ea typeface="Inter" panose="020B0604020202020204" charset="0"/>
                <a:cs typeface="Tahoma"/>
              </a:rPr>
              <a:t>herbs </a:t>
            </a:r>
            <a:r>
              <a:rPr sz="1400" spc="10" dirty="0">
                <a:solidFill>
                  <a:srgbClr val="231F20"/>
                </a:solidFill>
                <a:latin typeface="Inter" panose="020B0604020202020204" charset="0"/>
                <a:ea typeface="Inter" panose="020B0604020202020204" charset="0"/>
                <a:cs typeface="Tahoma"/>
              </a:rPr>
              <a:t>to </a:t>
            </a:r>
            <a:r>
              <a:rPr sz="1400" spc="14" dirty="0">
                <a:solidFill>
                  <a:srgbClr val="231F20"/>
                </a:solidFill>
                <a:latin typeface="Inter" panose="020B0604020202020204" charset="0"/>
                <a:ea typeface="Inter" panose="020B0604020202020204" charset="0"/>
                <a:cs typeface="Tahoma"/>
              </a:rPr>
              <a:t>planting </a:t>
            </a:r>
            <a:r>
              <a:rPr sz="1400" spc="-14" dirty="0">
                <a:solidFill>
                  <a:srgbClr val="231F20"/>
                </a:solidFill>
                <a:latin typeface="Inter" panose="020B0604020202020204" charset="0"/>
                <a:ea typeface="Inter" panose="020B0604020202020204" charset="0"/>
                <a:cs typeface="Tahoma"/>
              </a:rPr>
              <a:t>shrubs</a:t>
            </a:r>
            <a:endParaRPr sz="1400" dirty="0">
              <a:latin typeface="Inter" panose="020B0604020202020204" charset="0"/>
              <a:ea typeface="Inter" panose="020B0604020202020204" charset="0"/>
              <a:cs typeface="Tahoma"/>
            </a:endParaRPr>
          </a:p>
          <a:p>
            <a:pPr marL="375074" indent="-98961">
              <a:spcBef>
                <a:spcPts val="115"/>
              </a:spcBef>
              <a:buChar char="•"/>
              <a:tabLst>
                <a:tab pos="375685" algn="l"/>
              </a:tabLst>
            </a:pPr>
            <a:r>
              <a:rPr sz="1400" spc="-19" dirty="0">
                <a:solidFill>
                  <a:srgbClr val="231F20"/>
                </a:solidFill>
                <a:latin typeface="Inter" panose="020B0604020202020204" charset="0"/>
                <a:ea typeface="Inter" panose="020B0604020202020204" charset="0"/>
                <a:cs typeface="Tahoma"/>
              </a:rPr>
              <a:t>Thickness </a:t>
            </a:r>
            <a:r>
              <a:rPr sz="1400" spc="29" dirty="0">
                <a:solidFill>
                  <a:srgbClr val="231F20"/>
                </a:solidFill>
                <a:latin typeface="Inter" panose="020B0604020202020204" charset="0"/>
                <a:ea typeface="Inter" panose="020B0604020202020204" charset="0"/>
                <a:cs typeface="Tahoma"/>
              </a:rPr>
              <a:t>12-25 </a:t>
            </a:r>
            <a:r>
              <a:rPr sz="1400" spc="-10" dirty="0">
                <a:solidFill>
                  <a:srgbClr val="231F20"/>
                </a:solidFill>
                <a:latin typeface="Inter" panose="020B0604020202020204" charset="0"/>
                <a:ea typeface="Inter" panose="020B0604020202020204" charset="0"/>
                <a:cs typeface="Tahoma"/>
              </a:rPr>
              <a:t>cm</a:t>
            </a:r>
            <a:endParaRPr sz="1400" dirty="0">
              <a:latin typeface="Inter" panose="020B0604020202020204" charset="0"/>
              <a:ea typeface="Inter" panose="020B0604020202020204" charset="0"/>
              <a:cs typeface="Tahoma"/>
            </a:endParaRPr>
          </a:p>
          <a:p>
            <a:pPr marL="375074" indent="-98961">
              <a:spcBef>
                <a:spcPts val="115"/>
              </a:spcBef>
              <a:buChar char="•"/>
              <a:tabLst>
                <a:tab pos="375685" algn="l"/>
              </a:tabLst>
            </a:pPr>
            <a:r>
              <a:rPr sz="1400" spc="-34" dirty="0">
                <a:solidFill>
                  <a:srgbClr val="231F20"/>
                </a:solidFill>
                <a:latin typeface="Inter" panose="020B0604020202020204" charset="0"/>
                <a:ea typeface="Inter" panose="020B0604020202020204" charset="0"/>
                <a:cs typeface="Tahoma"/>
              </a:rPr>
              <a:t>Weight </a:t>
            </a:r>
            <a:r>
              <a:rPr sz="1400" spc="29" dirty="0">
                <a:solidFill>
                  <a:srgbClr val="231F20"/>
                </a:solidFill>
                <a:latin typeface="Inter" panose="020B0604020202020204" charset="0"/>
                <a:ea typeface="Inter" panose="020B0604020202020204" charset="0"/>
                <a:cs typeface="Tahoma"/>
              </a:rPr>
              <a:t>150-300 </a:t>
            </a:r>
            <a:r>
              <a:rPr sz="1400" spc="10" dirty="0">
                <a:solidFill>
                  <a:srgbClr val="231F20"/>
                </a:solidFill>
                <a:latin typeface="Inter" panose="020B0604020202020204" charset="0"/>
                <a:ea typeface="Inter" panose="020B0604020202020204" charset="0"/>
                <a:cs typeface="Tahoma"/>
              </a:rPr>
              <a:t>kg/m</a:t>
            </a:r>
            <a:r>
              <a:rPr sz="1400" spc="14" baseline="33333" dirty="0">
                <a:solidFill>
                  <a:srgbClr val="231F20"/>
                </a:solidFill>
                <a:latin typeface="Inter" panose="020B0604020202020204" charset="0"/>
                <a:ea typeface="Inter" panose="020B0604020202020204" charset="0"/>
                <a:cs typeface="Tahoma"/>
              </a:rPr>
              <a:t>2</a:t>
            </a:r>
            <a:endParaRPr sz="1400" baseline="33333" dirty="0">
              <a:latin typeface="Inter" panose="020B0604020202020204" charset="0"/>
              <a:ea typeface="Inter" panose="020B0604020202020204" charset="0"/>
              <a:cs typeface="Tahoma"/>
            </a:endParaRPr>
          </a:p>
        </p:txBody>
      </p:sp>
      <p:sp>
        <p:nvSpPr>
          <p:cNvPr id="37" name="object 26">
            <a:extLst>
              <a:ext uri="{FF2B5EF4-FFF2-40B4-BE49-F238E27FC236}">
                <a16:creationId xmlns:a16="http://schemas.microsoft.com/office/drawing/2014/main" id="{A04B24D0-83E8-A8E8-7D50-95100AE6A404}"/>
              </a:ext>
            </a:extLst>
          </p:cNvPr>
          <p:cNvSpPr txBox="1"/>
          <p:nvPr/>
        </p:nvSpPr>
        <p:spPr>
          <a:xfrm>
            <a:off x="13156138" y="7277100"/>
            <a:ext cx="3074461" cy="272808"/>
          </a:xfrm>
          <a:prstGeom prst="rect">
            <a:avLst/>
          </a:prstGeom>
          <a:solidFill>
            <a:srgbClr val="AFD195"/>
          </a:solidFill>
        </p:spPr>
        <p:txBody>
          <a:bodyPr vert="horz" wrap="square" lIns="0" tIns="56810" rIns="0" bIns="0" rtlCol="0">
            <a:spAutoFit/>
          </a:bodyPr>
          <a:lstStyle/>
          <a:p>
            <a:pPr marL="475868">
              <a:spcBef>
                <a:spcPts val="446"/>
              </a:spcBef>
            </a:pPr>
            <a:r>
              <a:rPr sz="1400" b="1" spc="14" dirty="0">
                <a:solidFill>
                  <a:srgbClr val="231F20"/>
                </a:solidFill>
                <a:latin typeface="Inter" panose="020B0604020202020204" charset="0"/>
                <a:ea typeface="Inter" panose="020B0604020202020204" charset="0"/>
                <a:cs typeface="Arial"/>
              </a:rPr>
              <a:t>Intensive </a:t>
            </a:r>
            <a:r>
              <a:rPr sz="1400" b="1" spc="34" dirty="0">
                <a:solidFill>
                  <a:srgbClr val="231F20"/>
                </a:solidFill>
                <a:latin typeface="Inter" panose="020B0604020202020204" charset="0"/>
                <a:ea typeface="Inter" panose="020B0604020202020204" charset="0"/>
                <a:cs typeface="Arial"/>
              </a:rPr>
              <a:t>green </a:t>
            </a:r>
            <a:r>
              <a:rPr sz="1400" b="1" spc="-5" dirty="0">
                <a:solidFill>
                  <a:srgbClr val="231F20"/>
                </a:solidFill>
                <a:latin typeface="Inter" panose="020B0604020202020204" charset="0"/>
                <a:ea typeface="Inter" panose="020B0604020202020204" charset="0"/>
                <a:cs typeface="Arial"/>
              </a:rPr>
              <a:t>roofs</a:t>
            </a:r>
            <a:endParaRPr sz="1400" dirty="0">
              <a:latin typeface="Inter" panose="020B0604020202020204" charset="0"/>
              <a:ea typeface="Inter" panose="020B0604020202020204" charset="0"/>
              <a:cs typeface="Arial"/>
            </a:endParaRPr>
          </a:p>
        </p:txBody>
      </p:sp>
      <p:sp>
        <p:nvSpPr>
          <p:cNvPr id="38" name="object 27">
            <a:extLst>
              <a:ext uri="{FF2B5EF4-FFF2-40B4-BE49-F238E27FC236}">
                <a16:creationId xmlns:a16="http://schemas.microsoft.com/office/drawing/2014/main" id="{3EF76C1E-FAA2-2682-078A-5942BD08BC42}"/>
              </a:ext>
            </a:extLst>
          </p:cNvPr>
          <p:cNvSpPr txBox="1"/>
          <p:nvPr/>
        </p:nvSpPr>
        <p:spPr>
          <a:xfrm>
            <a:off x="13276478" y="7809487"/>
            <a:ext cx="3441796" cy="1959023"/>
          </a:xfrm>
          <a:prstGeom prst="rect">
            <a:avLst/>
          </a:prstGeom>
        </p:spPr>
        <p:txBody>
          <a:bodyPr vert="horz" wrap="square" lIns="0" tIns="12217" rIns="0" bIns="0" rtlCol="0">
            <a:spAutoFit/>
          </a:bodyPr>
          <a:lstStyle/>
          <a:p>
            <a:pPr marL="242515" marR="358581">
              <a:lnSpc>
                <a:spcPct val="111100"/>
              </a:lnSpc>
              <a:spcBef>
                <a:spcPts val="96"/>
              </a:spcBef>
            </a:pPr>
            <a:r>
              <a:rPr sz="1400" i="1" dirty="0">
                <a:solidFill>
                  <a:srgbClr val="231F20"/>
                </a:solidFill>
                <a:latin typeface="Inter" panose="020B0604020202020204" charset="0"/>
                <a:ea typeface="Inter" panose="020B0604020202020204" charset="0"/>
                <a:cs typeface="Swis721 Lt BT"/>
              </a:rPr>
              <a:t>Setting </a:t>
            </a:r>
            <a:r>
              <a:rPr sz="1400" i="1" spc="10" dirty="0">
                <a:solidFill>
                  <a:srgbClr val="231F20"/>
                </a:solidFill>
                <a:latin typeface="Inter" panose="020B0604020202020204" charset="0"/>
                <a:ea typeface="Inter" panose="020B0604020202020204" charset="0"/>
                <a:cs typeface="Swis721 Lt BT"/>
              </a:rPr>
              <a:t>up </a:t>
            </a:r>
            <a:r>
              <a:rPr sz="1400" i="1" spc="19" dirty="0">
                <a:solidFill>
                  <a:srgbClr val="231F20"/>
                </a:solidFill>
                <a:latin typeface="Inter" panose="020B0604020202020204" charset="0"/>
                <a:ea typeface="Inter" panose="020B0604020202020204" charset="0"/>
                <a:cs typeface="Swis721 Lt BT"/>
              </a:rPr>
              <a:t>gardens </a:t>
            </a:r>
            <a:r>
              <a:rPr sz="1400" i="1" spc="-43" dirty="0">
                <a:solidFill>
                  <a:srgbClr val="231F20"/>
                </a:solidFill>
                <a:latin typeface="Inter" panose="020B0604020202020204" charset="0"/>
                <a:ea typeface="Inter" panose="020B0604020202020204" charset="0"/>
                <a:cs typeface="Swis721 Lt BT"/>
              </a:rPr>
              <a:t>on </a:t>
            </a:r>
            <a:r>
              <a:rPr sz="1400" i="1" spc="24" dirty="0">
                <a:solidFill>
                  <a:srgbClr val="231F20"/>
                </a:solidFill>
                <a:latin typeface="Inter" panose="020B0604020202020204" charset="0"/>
                <a:ea typeface="Inter" panose="020B0604020202020204" charset="0"/>
                <a:cs typeface="Swis721 Lt BT"/>
              </a:rPr>
              <a:t>usable </a:t>
            </a:r>
            <a:r>
              <a:rPr sz="1400" i="1" spc="19" dirty="0">
                <a:solidFill>
                  <a:srgbClr val="231F20"/>
                </a:solidFill>
                <a:latin typeface="Inter" panose="020B0604020202020204" charset="0"/>
                <a:ea typeface="Inter" panose="020B0604020202020204" charset="0"/>
                <a:cs typeface="Swis721 Lt BT"/>
              </a:rPr>
              <a:t>flat </a:t>
            </a:r>
            <a:r>
              <a:rPr sz="1400" i="1" spc="14" dirty="0">
                <a:solidFill>
                  <a:srgbClr val="231F20"/>
                </a:solidFill>
                <a:latin typeface="Inter" panose="020B0604020202020204" charset="0"/>
                <a:ea typeface="Inter" panose="020B0604020202020204" charset="0"/>
                <a:cs typeface="Swis721 Lt BT"/>
              </a:rPr>
              <a:t>roofs</a:t>
            </a:r>
            <a:endParaRPr sz="1400" dirty="0">
              <a:latin typeface="Inter" panose="020B0604020202020204" charset="0"/>
              <a:ea typeface="Inter" panose="020B0604020202020204" charset="0"/>
              <a:cs typeface="Swis721 Lt BT"/>
            </a:endParaRPr>
          </a:p>
          <a:p>
            <a:pPr marL="375074" indent="-98961">
              <a:spcBef>
                <a:spcPts val="659"/>
              </a:spcBef>
              <a:buChar char="•"/>
              <a:tabLst>
                <a:tab pos="375685" algn="l"/>
              </a:tabLst>
            </a:pPr>
            <a:r>
              <a:rPr sz="1400" spc="-10" dirty="0">
                <a:solidFill>
                  <a:srgbClr val="231F20"/>
                </a:solidFill>
                <a:latin typeface="Inter" panose="020B0604020202020204" charset="0"/>
                <a:ea typeface="Inter" panose="020B0604020202020204" charset="0"/>
                <a:cs typeface="Tahoma"/>
              </a:rPr>
              <a:t>High </a:t>
            </a:r>
            <a:r>
              <a:rPr sz="1400" dirty="0">
                <a:solidFill>
                  <a:srgbClr val="231F20"/>
                </a:solidFill>
                <a:latin typeface="Inter" panose="020B0604020202020204" charset="0"/>
                <a:ea typeface="Inter" panose="020B0604020202020204" charset="0"/>
                <a:cs typeface="Tahoma"/>
              </a:rPr>
              <a:t>maintenance</a:t>
            </a:r>
            <a:endParaRPr sz="1400" dirty="0">
              <a:latin typeface="Inter" panose="020B0604020202020204" charset="0"/>
              <a:ea typeface="Inter" panose="020B0604020202020204" charset="0"/>
              <a:cs typeface="Tahoma"/>
            </a:endParaRPr>
          </a:p>
          <a:p>
            <a:pPr marL="375074" indent="-98961">
              <a:spcBef>
                <a:spcPts val="115"/>
              </a:spcBef>
              <a:buChar char="•"/>
              <a:tabLst>
                <a:tab pos="375685" algn="l"/>
              </a:tabLst>
            </a:pPr>
            <a:r>
              <a:rPr sz="1400" dirty="0">
                <a:solidFill>
                  <a:srgbClr val="231F20"/>
                </a:solidFill>
                <a:latin typeface="Inter" panose="020B0604020202020204" charset="0"/>
                <a:ea typeface="Inter" panose="020B0604020202020204" charset="0"/>
                <a:cs typeface="Tahoma"/>
              </a:rPr>
              <a:t>Regular </a:t>
            </a:r>
            <a:r>
              <a:rPr sz="1400" spc="-5" dirty="0">
                <a:solidFill>
                  <a:srgbClr val="231F20"/>
                </a:solidFill>
                <a:latin typeface="Inter" panose="020B0604020202020204" charset="0"/>
                <a:ea typeface="Inter" panose="020B0604020202020204" charset="0"/>
                <a:cs typeface="Tahoma"/>
              </a:rPr>
              <a:t>irrigation</a:t>
            </a:r>
            <a:endParaRPr sz="1400" dirty="0">
              <a:latin typeface="Inter" panose="020B0604020202020204" charset="0"/>
              <a:ea typeface="Inter" panose="020B0604020202020204" charset="0"/>
              <a:cs typeface="Tahoma"/>
            </a:endParaRPr>
          </a:p>
          <a:p>
            <a:pPr marL="376907" marR="259009" indent="-100182">
              <a:lnSpc>
                <a:spcPct val="111100"/>
              </a:lnSpc>
              <a:buChar char="•"/>
              <a:tabLst>
                <a:tab pos="375685" algn="l"/>
              </a:tabLst>
            </a:pPr>
            <a:r>
              <a:rPr sz="1400" spc="34" dirty="0">
                <a:solidFill>
                  <a:srgbClr val="231F20"/>
                </a:solidFill>
                <a:latin typeface="Inter" panose="020B0604020202020204" charset="0"/>
                <a:ea typeface="Inter" panose="020B0604020202020204" charset="0"/>
                <a:cs typeface="Tahoma"/>
              </a:rPr>
              <a:t>From </a:t>
            </a:r>
            <a:r>
              <a:rPr sz="1400" dirty="0">
                <a:solidFill>
                  <a:srgbClr val="231F20"/>
                </a:solidFill>
                <a:latin typeface="Inter" panose="020B0604020202020204" charset="0"/>
                <a:ea typeface="Inter" panose="020B0604020202020204" charset="0"/>
                <a:cs typeface="Tahoma"/>
              </a:rPr>
              <a:t>lawn </a:t>
            </a:r>
            <a:r>
              <a:rPr sz="1400" spc="19" dirty="0">
                <a:solidFill>
                  <a:srgbClr val="231F20"/>
                </a:solidFill>
                <a:latin typeface="Inter" panose="020B0604020202020204" charset="0"/>
                <a:ea typeface="Inter" panose="020B0604020202020204" charset="0"/>
                <a:cs typeface="Tahoma"/>
              </a:rPr>
              <a:t>or </a:t>
            </a:r>
            <a:r>
              <a:rPr sz="1400" spc="-5" dirty="0">
                <a:solidFill>
                  <a:srgbClr val="231F20"/>
                </a:solidFill>
                <a:latin typeface="Inter" panose="020B0604020202020204" charset="0"/>
                <a:ea typeface="Inter" panose="020B0604020202020204" charset="0"/>
                <a:cs typeface="Tahoma"/>
              </a:rPr>
              <a:t>perennials </a:t>
            </a:r>
            <a:r>
              <a:rPr sz="1400" spc="24" dirty="0">
                <a:solidFill>
                  <a:srgbClr val="231F20"/>
                </a:solidFill>
                <a:latin typeface="Inter" panose="020B0604020202020204" charset="0"/>
                <a:ea typeface="Inter" panose="020B0604020202020204" charset="0"/>
                <a:cs typeface="Tahoma"/>
              </a:rPr>
              <a:t>to </a:t>
            </a:r>
            <a:r>
              <a:rPr sz="1400" spc="-10" dirty="0">
                <a:solidFill>
                  <a:srgbClr val="231F20"/>
                </a:solidFill>
                <a:latin typeface="Inter" panose="020B0604020202020204" charset="0"/>
                <a:ea typeface="Inter" panose="020B0604020202020204" charset="0"/>
                <a:cs typeface="Tahoma"/>
              </a:rPr>
              <a:t>shrubs </a:t>
            </a:r>
            <a:r>
              <a:rPr sz="1400" spc="-14" dirty="0">
                <a:solidFill>
                  <a:srgbClr val="231F20"/>
                </a:solidFill>
                <a:latin typeface="Inter" panose="020B0604020202020204" charset="0"/>
                <a:ea typeface="Inter" panose="020B0604020202020204" charset="0"/>
                <a:cs typeface="Tahoma"/>
              </a:rPr>
              <a:t>and </a:t>
            </a:r>
            <a:r>
              <a:rPr sz="1400" spc="10" dirty="0">
                <a:solidFill>
                  <a:srgbClr val="231F20"/>
                </a:solidFill>
                <a:latin typeface="Inter" panose="020B0604020202020204" charset="0"/>
                <a:ea typeface="Inter" panose="020B0604020202020204" charset="0"/>
                <a:cs typeface="Tahoma"/>
              </a:rPr>
              <a:t>trees</a:t>
            </a:r>
            <a:endParaRPr sz="1400" dirty="0">
              <a:latin typeface="Inter" panose="020B0604020202020204" charset="0"/>
              <a:ea typeface="Inter" panose="020B0604020202020204" charset="0"/>
              <a:cs typeface="Tahoma"/>
            </a:endParaRPr>
          </a:p>
          <a:p>
            <a:pPr marL="375074" indent="-98961">
              <a:spcBef>
                <a:spcPts val="115"/>
              </a:spcBef>
              <a:buChar char="•"/>
              <a:tabLst>
                <a:tab pos="375685" algn="l"/>
              </a:tabLst>
            </a:pPr>
            <a:r>
              <a:rPr sz="1400" spc="-19" dirty="0">
                <a:solidFill>
                  <a:srgbClr val="231F20"/>
                </a:solidFill>
                <a:latin typeface="Inter" panose="020B0604020202020204" charset="0"/>
                <a:ea typeface="Inter" panose="020B0604020202020204" charset="0"/>
                <a:cs typeface="Tahoma"/>
              </a:rPr>
              <a:t>Thickness </a:t>
            </a:r>
            <a:r>
              <a:rPr sz="1400" spc="29" dirty="0">
                <a:solidFill>
                  <a:srgbClr val="231F20"/>
                </a:solidFill>
                <a:latin typeface="Inter" panose="020B0604020202020204" charset="0"/>
                <a:ea typeface="Inter" panose="020B0604020202020204" charset="0"/>
                <a:cs typeface="Tahoma"/>
              </a:rPr>
              <a:t>15-200 </a:t>
            </a:r>
            <a:r>
              <a:rPr sz="1400" spc="-10" dirty="0">
                <a:solidFill>
                  <a:srgbClr val="231F20"/>
                </a:solidFill>
                <a:latin typeface="Inter" panose="020B0604020202020204" charset="0"/>
                <a:ea typeface="Inter" panose="020B0604020202020204" charset="0"/>
                <a:cs typeface="Tahoma"/>
              </a:rPr>
              <a:t>cm</a:t>
            </a:r>
            <a:endParaRPr sz="1400" dirty="0">
              <a:latin typeface="Inter" panose="020B0604020202020204" charset="0"/>
              <a:ea typeface="Inter" panose="020B0604020202020204" charset="0"/>
              <a:cs typeface="Tahoma"/>
            </a:endParaRPr>
          </a:p>
          <a:p>
            <a:pPr marL="375074" indent="-98961">
              <a:spcBef>
                <a:spcPts val="115"/>
              </a:spcBef>
              <a:buChar char="•"/>
              <a:tabLst>
                <a:tab pos="375685" algn="l"/>
              </a:tabLst>
            </a:pPr>
            <a:r>
              <a:rPr sz="1400" spc="-34" dirty="0">
                <a:solidFill>
                  <a:srgbClr val="231F20"/>
                </a:solidFill>
                <a:latin typeface="Inter" panose="020B0604020202020204" charset="0"/>
                <a:ea typeface="Inter" panose="020B0604020202020204" charset="0"/>
                <a:cs typeface="Tahoma"/>
              </a:rPr>
              <a:t>Weight </a:t>
            </a:r>
            <a:r>
              <a:rPr sz="1400" spc="29" dirty="0">
                <a:solidFill>
                  <a:srgbClr val="231F20"/>
                </a:solidFill>
                <a:latin typeface="Inter" panose="020B0604020202020204" charset="0"/>
                <a:ea typeface="Inter" panose="020B0604020202020204" charset="0"/>
                <a:cs typeface="Tahoma"/>
              </a:rPr>
              <a:t>200-3000 </a:t>
            </a:r>
            <a:r>
              <a:rPr sz="1400" spc="10" dirty="0">
                <a:solidFill>
                  <a:srgbClr val="231F20"/>
                </a:solidFill>
                <a:latin typeface="Inter" panose="020B0604020202020204" charset="0"/>
                <a:ea typeface="Inter" panose="020B0604020202020204" charset="0"/>
                <a:cs typeface="Tahoma"/>
              </a:rPr>
              <a:t>kg/m</a:t>
            </a:r>
            <a:r>
              <a:rPr sz="1400" spc="14" baseline="33333" dirty="0">
                <a:solidFill>
                  <a:srgbClr val="231F20"/>
                </a:solidFill>
                <a:latin typeface="Inter" panose="020B0604020202020204" charset="0"/>
                <a:ea typeface="Inter" panose="020B0604020202020204" charset="0"/>
                <a:cs typeface="Tahoma"/>
              </a:rPr>
              <a:t>2</a:t>
            </a:r>
            <a:endParaRPr sz="1400" baseline="33333" dirty="0">
              <a:latin typeface="Inter" panose="020B0604020202020204" charset="0"/>
              <a:ea typeface="Inter" panose="020B0604020202020204" charset="0"/>
              <a:cs typeface="Tahoma"/>
            </a:endParaRPr>
          </a:p>
        </p:txBody>
      </p:sp>
      <p:sp>
        <p:nvSpPr>
          <p:cNvPr id="39" name="object 28">
            <a:extLst>
              <a:ext uri="{FF2B5EF4-FFF2-40B4-BE49-F238E27FC236}">
                <a16:creationId xmlns:a16="http://schemas.microsoft.com/office/drawing/2014/main" id="{7834D850-56EC-3434-AB83-7EAF50D3EC05}"/>
              </a:ext>
            </a:extLst>
          </p:cNvPr>
          <p:cNvSpPr txBox="1"/>
          <p:nvPr/>
        </p:nvSpPr>
        <p:spPr>
          <a:xfrm>
            <a:off x="2575527" y="1150370"/>
            <a:ext cx="13510473" cy="540173"/>
          </a:xfrm>
          <a:prstGeom prst="rect">
            <a:avLst/>
          </a:prstGeom>
        </p:spPr>
        <p:txBody>
          <a:bodyPr vert="horz" wrap="square" lIns="0" tIns="12217" rIns="0" bIns="0" rtlCol="0">
            <a:spAutoFit/>
          </a:bodyPr>
          <a:lstStyle/>
          <a:p>
            <a:pPr marL="12217" marR="522905" algn="ctr">
              <a:lnSpc>
                <a:spcPct val="111100"/>
              </a:lnSpc>
              <a:spcBef>
                <a:spcPts val="96"/>
              </a:spcBef>
            </a:pPr>
            <a:r>
              <a:rPr sz="1400" b="1" spc="-14" dirty="0">
                <a:solidFill>
                  <a:srgbClr val="231F20"/>
                </a:solidFill>
                <a:latin typeface="Inter" panose="020B0604020202020204" charset="0"/>
                <a:ea typeface="Inter" panose="020B0604020202020204" charset="0"/>
                <a:cs typeface="Tahoma"/>
              </a:rPr>
              <a:t>There are </a:t>
            </a:r>
            <a:r>
              <a:rPr sz="1400" b="1" spc="-5" dirty="0">
                <a:solidFill>
                  <a:srgbClr val="231F20"/>
                </a:solidFill>
                <a:latin typeface="Inter" panose="020B0604020202020204" charset="0"/>
                <a:ea typeface="Inter" panose="020B0604020202020204" charset="0"/>
                <a:cs typeface="Tahoma"/>
              </a:rPr>
              <a:t>two </a:t>
            </a:r>
            <a:r>
              <a:rPr sz="1400" b="1" dirty="0">
                <a:solidFill>
                  <a:srgbClr val="231F20"/>
                </a:solidFill>
                <a:latin typeface="Inter" panose="020B0604020202020204" charset="0"/>
                <a:ea typeface="Inter" panose="020B0604020202020204" charset="0"/>
                <a:cs typeface="Tahoma"/>
              </a:rPr>
              <a:t>basic </a:t>
            </a:r>
            <a:r>
              <a:rPr sz="1400" b="1" spc="-10" dirty="0">
                <a:solidFill>
                  <a:srgbClr val="231F20"/>
                </a:solidFill>
                <a:latin typeface="Inter" panose="020B0604020202020204" charset="0"/>
                <a:ea typeface="Inter" panose="020B0604020202020204" charset="0"/>
                <a:cs typeface="Tahoma"/>
              </a:rPr>
              <a:t>types </a:t>
            </a:r>
            <a:r>
              <a:rPr sz="1400" b="1" spc="10" dirty="0">
                <a:solidFill>
                  <a:srgbClr val="231F20"/>
                </a:solidFill>
                <a:latin typeface="Inter" panose="020B0604020202020204" charset="0"/>
                <a:ea typeface="Inter" panose="020B0604020202020204" charset="0"/>
                <a:cs typeface="Tahoma"/>
              </a:rPr>
              <a:t>of </a:t>
            </a:r>
            <a:r>
              <a:rPr sz="1400" b="1" spc="-14" dirty="0">
                <a:solidFill>
                  <a:srgbClr val="231F20"/>
                </a:solidFill>
                <a:latin typeface="Inter" panose="020B0604020202020204" charset="0"/>
                <a:ea typeface="Inter" panose="020B0604020202020204" charset="0"/>
                <a:cs typeface="Tahoma"/>
              </a:rPr>
              <a:t>green </a:t>
            </a:r>
            <a:r>
              <a:rPr sz="1400" b="1" spc="-43" dirty="0">
                <a:solidFill>
                  <a:srgbClr val="231F20"/>
                </a:solidFill>
                <a:latin typeface="Inter" panose="020B0604020202020204" charset="0"/>
                <a:ea typeface="Inter" panose="020B0604020202020204" charset="0"/>
                <a:cs typeface="Tahoma"/>
              </a:rPr>
              <a:t>roofs: </a:t>
            </a:r>
            <a:r>
              <a:rPr sz="1400" b="1" spc="-19" dirty="0">
                <a:solidFill>
                  <a:srgbClr val="231F20"/>
                </a:solidFill>
                <a:latin typeface="Inter" panose="020B0604020202020204" charset="0"/>
                <a:ea typeface="Inter" panose="020B0604020202020204" charset="0"/>
                <a:cs typeface="Tahoma"/>
              </a:rPr>
              <a:t>extensive </a:t>
            </a:r>
            <a:r>
              <a:rPr sz="1400" b="1" spc="-14" dirty="0">
                <a:solidFill>
                  <a:srgbClr val="231F20"/>
                </a:solidFill>
                <a:latin typeface="Inter" panose="020B0604020202020204" charset="0"/>
                <a:ea typeface="Inter" panose="020B0604020202020204" charset="0"/>
                <a:cs typeface="Tahoma"/>
              </a:rPr>
              <a:t>and intensive, </a:t>
            </a:r>
            <a:r>
              <a:rPr sz="1400" b="1" dirty="0">
                <a:solidFill>
                  <a:srgbClr val="231F20"/>
                </a:solidFill>
                <a:latin typeface="Inter" panose="020B0604020202020204" charset="0"/>
                <a:ea typeface="Inter" panose="020B0604020202020204" charset="0"/>
                <a:cs typeface="Tahoma"/>
              </a:rPr>
              <a:t>with </a:t>
            </a:r>
            <a:r>
              <a:rPr sz="1400" b="1" spc="-10" dirty="0">
                <a:solidFill>
                  <a:srgbClr val="231F20"/>
                </a:solidFill>
                <a:latin typeface="Inter" panose="020B0604020202020204" charset="0"/>
                <a:ea typeface="Inter" panose="020B0604020202020204" charset="0"/>
                <a:cs typeface="Tahoma"/>
              </a:rPr>
              <a:t>many </a:t>
            </a:r>
            <a:r>
              <a:rPr sz="1400" b="1" spc="-5" dirty="0">
                <a:solidFill>
                  <a:srgbClr val="231F20"/>
                </a:solidFill>
                <a:latin typeface="Inter" panose="020B0604020202020204" charset="0"/>
                <a:ea typeface="Inter" panose="020B0604020202020204" charset="0"/>
                <a:cs typeface="Tahoma"/>
              </a:rPr>
              <a:t>variations </a:t>
            </a:r>
            <a:r>
              <a:rPr sz="1400" b="1" spc="10" dirty="0">
                <a:solidFill>
                  <a:srgbClr val="231F20"/>
                </a:solidFill>
                <a:latin typeface="Inter" panose="020B0604020202020204" charset="0"/>
                <a:ea typeface="Inter" panose="020B0604020202020204" charset="0"/>
                <a:cs typeface="Tahoma"/>
              </a:rPr>
              <a:t>in </a:t>
            </a:r>
            <a:r>
              <a:rPr sz="1400" b="1" dirty="0">
                <a:solidFill>
                  <a:srgbClr val="231F20"/>
                </a:solidFill>
                <a:latin typeface="Inter" panose="020B0604020202020204" charset="0"/>
                <a:ea typeface="Inter" panose="020B0604020202020204" charset="0"/>
                <a:cs typeface="Tahoma"/>
              </a:rPr>
              <a:t>layout </a:t>
            </a:r>
            <a:r>
              <a:rPr sz="1400" b="1" spc="-14" dirty="0">
                <a:solidFill>
                  <a:srgbClr val="231F20"/>
                </a:solidFill>
                <a:latin typeface="Inter" panose="020B0604020202020204" charset="0"/>
                <a:ea typeface="Inter" panose="020B0604020202020204" charset="0"/>
                <a:cs typeface="Tahoma"/>
              </a:rPr>
              <a:t>and </a:t>
            </a:r>
            <a:r>
              <a:rPr sz="1400" b="1" spc="-5" dirty="0">
                <a:solidFill>
                  <a:srgbClr val="231F20"/>
                </a:solidFill>
                <a:latin typeface="Inter" panose="020B0604020202020204" charset="0"/>
                <a:ea typeface="Inter" panose="020B0604020202020204" charset="0"/>
                <a:cs typeface="Tahoma"/>
              </a:rPr>
              <a:t>stratigraphy (</a:t>
            </a:r>
            <a:r>
              <a:rPr sz="1400" b="1" spc="-10" dirty="0">
                <a:solidFill>
                  <a:srgbClr val="231F20"/>
                </a:solidFill>
                <a:latin typeface="Inter" panose="020B0604020202020204" charset="0"/>
                <a:ea typeface="Inter" panose="020B0604020202020204" charset="0"/>
                <a:cs typeface="Tahoma"/>
              </a:rPr>
              <a:t>simple </a:t>
            </a:r>
            <a:r>
              <a:rPr sz="1400" b="1" spc="-14" dirty="0">
                <a:solidFill>
                  <a:srgbClr val="231F20"/>
                </a:solidFill>
                <a:latin typeface="Inter" panose="020B0604020202020204" charset="0"/>
                <a:ea typeface="Inter" panose="020B0604020202020204" charset="0"/>
                <a:cs typeface="Tahoma"/>
              </a:rPr>
              <a:t>intensive </a:t>
            </a:r>
            <a:r>
              <a:rPr sz="1400" b="1" spc="-10" dirty="0">
                <a:solidFill>
                  <a:srgbClr val="231F20"/>
                </a:solidFill>
                <a:latin typeface="Inter" panose="020B0604020202020204" charset="0"/>
                <a:ea typeface="Inter" panose="020B0604020202020204" charset="0"/>
                <a:cs typeface="Tahoma"/>
              </a:rPr>
              <a:t>green </a:t>
            </a:r>
            <a:r>
              <a:rPr sz="1400" b="1" spc="-48" dirty="0">
                <a:solidFill>
                  <a:srgbClr val="231F20"/>
                </a:solidFill>
                <a:latin typeface="Inter" panose="020B0604020202020204" charset="0"/>
                <a:ea typeface="Inter" panose="020B0604020202020204" charset="0"/>
                <a:cs typeface="Tahoma"/>
              </a:rPr>
              <a:t>roofs</a:t>
            </a:r>
            <a:r>
              <a:rPr sz="1400" b="1" spc="-10" dirty="0">
                <a:solidFill>
                  <a:srgbClr val="231F20"/>
                </a:solidFill>
                <a:latin typeface="Inter" panose="020B0604020202020204" charset="0"/>
                <a:ea typeface="Inter" panose="020B0604020202020204" charset="0"/>
                <a:cs typeface="Tahoma"/>
              </a:rPr>
              <a:t>).</a:t>
            </a:r>
            <a:endParaRPr sz="1400" b="1" dirty="0">
              <a:latin typeface="Inter" panose="020B0604020202020204" charset="0"/>
              <a:ea typeface="Inter" panose="020B0604020202020204" charset="0"/>
              <a:cs typeface="Tahoma"/>
            </a:endParaRPr>
          </a:p>
          <a:p>
            <a:pPr>
              <a:lnSpc>
                <a:spcPct val="100000"/>
              </a:lnSpc>
            </a:pPr>
            <a:endParaRPr sz="1058" dirty="0">
              <a:latin typeface="Tahoma"/>
              <a:cs typeface="Tahoma"/>
            </a:endParaRPr>
          </a:p>
          <a:p>
            <a:pPr>
              <a:spcBef>
                <a:spcPts val="43"/>
              </a:spcBef>
            </a:pPr>
            <a:endParaRPr sz="818" dirty="0">
              <a:latin typeface="Tahoma"/>
              <a:cs typeface="Tahoma"/>
            </a:endParaRPr>
          </a:p>
        </p:txBody>
      </p:sp>
      <p:sp>
        <p:nvSpPr>
          <p:cNvPr id="42" name="object 31">
            <a:extLst>
              <a:ext uri="{FF2B5EF4-FFF2-40B4-BE49-F238E27FC236}">
                <a16:creationId xmlns:a16="http://schemas.microsoft.com/office/drawing/2014/main" id="{99C07D21-5CBB-1B04-D59C-4BE7AD7BFD2F}"/>
              </a:ext>
            </a:extLst>
          </p:cNvPr>
          <p:cNvSpPr txBox="1"/>
          <p:nvPr/>
        </p:nvSpPr>
        <p:spPr>
          <a:xfrm>
            <a:off x="9635045" y="6903486"/>
            <a:ext cx="1545566" cy="181613"/>
          </a:xfrm>
          <a:prstGeom prst="rect">
            <a:avLst/>
          </a:prstGeom>
        </p:spPr>
        <p:txBody>
          <a:bodyPr vert="horz" wrap="square" lIns="0" tIns="12217" rIns="0" bIns="0" rtlCol="0">
            <a:spAutoFit/>
          </a:bodyPr>
          <a:lstStyle/>
          <a:p>
            <a:pPr marL="12217">
              <a:spcBef>
                <a:spcPts val="96"/>
              </a:spcBef>
            </a:pPr>
            <a:r>
              <a:rPr sz="1100" i="1" spc="5" dirty="0">
                <a:solidFill>
                  <a:srgbClr val="231F20"/>
                </a:solidFill>
                <a:latin typeface="Inter" panose="020B0604020202020204" charset="0"/>
                <a:ea typeface="Inter" panose="020B0604020202020204" charset="0"/>
                <a:cs typeface="Swis721 Lt BT"/>
              </a:rPr>
              <a:t>Intensive </a:t>
            </a:r>
            <a:r>
              <a:rPr sz="1100" i="1" dirty="0">
                <a:solidFill>
                  <a:srgbClr val="231F20"/>
                </a:solidFill>
                <a:latin typeface="Inter" panose="020B0604020202020204" charset="0"/>
                <a:ea typeface="Inter" panose="020B0604020202020204" charset="0"/>
              </a:rPr>
              <a:t>green </a:t>
            </a:r>
            <a:r>
              <a:rPr sz="1100" i="1" spc="-14" dirty="0">
                <a:solidFill>
                  <a:srgbClr val="231F20"/>
                </a:solidFill>
                <a:latin typeface="Inter" panose="020B0604020202020204" charset="0"/>
                <a:ea typeface="Inter" panose="020B0604020202020204" charset="0"/>
                <a:cs typeface="Swis721 Lt BT"/>
              </a:rPr>
              <a:t>roof</a:t>
            </a:r>
            <a:endParaRPr sz="1100" dirty="0">
              <a:latin typeface="Inter" panose="020B0604020202020204" charset="0"/>
              <a:ea typeface="Inter" panose="020B0604020202020204" charset="0"/>
              <a:cs typeface="Swis721 Lt BT"/>
            </a:endParaRPr>
          </a:p>
        </p:txBody>
      </p:sp>
      <p:sp>
        <p:nvSpPr>
          <p:cNvPr id="43" name="object 32">
            <a:extLst>
              <a:ext uri="{FF2B5EF4-FFF2-40B4-BE49-F238E27FC236}">
                <a16:creationId xmlns:a16="http://schemas.microsoft.com/office/drawing/2014/main" id="{2237CED0-C070-E3F4-47F7-9CCB69E0871B}"/>
              </a:ext>
            </a:extLst>
          </p:cNvPr>
          <p:cNvSpPr/>
          <p:nvPr/>
        </p:nvSpPr>
        <p:spPr>
          <a:xfrm>
            <a:off x="3289205" y="7814582"/>
            <a:ext cx="191828" cy="228600"/>
          </a:xfrm>
          <a:prstGeom prst="rect">
            <a:avLst/>
          </a:prstGeom>
          <a:blipFill>
            <a:blip r:embed="rId5" cstate="print"/>
            <a:stretch>
              <a:fillRect/>
            </a:stretch>
          </a:blipFill>
        </p:spPr>
        <p:txBody>
          <a:bodyPr wrap="square" lIns="0" tIns="0" rIns="0" bIns="0" rtlCol="0"/>
          <a:lstStyle/>
          <a:p>
            <a:endParaRPr sz="1732"/>
          </a:p>
        </p:txBody>
      </p:sp>
      <p:sp>
        <p:nvSpPr>
          <p:cNvPr id="49" name="CasellaDiTesto 48">
            <a:extLst>
              <a:ext uri="{FF2B5EF4-FFF2-40B4-BE49-F238E27FC236}">
                <a16:creationId xmlns:a16="http://schemas.microsoft.com/office/drawing/2014/main" id="{82AC8A40-DF80-5B7B-F4DE-33304F5F2840}"/>
              </a:ext>
            </a:extLst>
          </p:cNvPr>
          <p:cNvSpPr txBox="1"/>
          <p:nvPr/>
        </p:nvSpPr>
        <p:spPr>
          <a:xfrm>
            <a:off x="2575528" y="1523784"/>
            <a:ext cx="6198488" cy="1600438"/>
          </a:xfrm>
          <a:prstGeom prst="rect">
            <a:avLst/>
          </a:prstGeom>
          <a:noFill/>
        </p:spPr>
        <p:txBody>
          <a:bodyPr wrap="square">
            <a:spAutoFit/>
          </a:bodyPr>
          <a:lstStyle/>
          <a:p>
            <a:pPr algn="just"/>
            <a:r>
              <a:rPr lang="it-IT" sz="1400" dirty="0">
                <a:latin typeface="Inter" panose="020B0604020202020204" charset="0"/>
                <a:ea typeface="Inter" panose="020B0604020202020204" charset="0"/>
              </a:rPr>
              <a:t>Extensive green roofs are an environmentally friendly alternative to conventional surface protection such as gravel. They are lightweight and their thickness is reduced. For this type of system, we use proven plant communities adapted to the environmental conditions (sun, wind, humidity, etc.) prevailing on the roof in question. Once implemented, the extensive green roof requires very little care.  As a rule, maintenance is limited to one or two operations per year.</a:t>
            </a:r>
          </a:p>
        </p:txBody>
      </p:sp>
      <p:sp>
        <p:nvSpPr>
          <p:cNvPr id="51" name="object 32">
            <a:extLst>
              <a:ext uri="{FF2B5EF4-FFF2-40B4-BE49-F238E27FC236}">
                <a16:creationId xmlns:a16="http://schemas.microsoft.com/office/drawing/2014/main" id="{460289A9-BE5A-EB72-1357-7A779832F8E6}"/>
              </a:ext>
            </a:extLst>
          </p:cNvPr>
          <p:cNvSpPr/>
          <p:nvPr/>
        </p:nvSpPr>
        <p:spPr>
          <a:xfrm>
            <a:off x="9451584" y="7769381"/>
            <a:ext cx="191828" cy="228600"/>
          </a:xfrm>
          <a:prstGeom prst="rect">
            <a:avLst/>
          </a:prstGeom>
          <a:blipFill>
            <a:blip r:embed="rId5" cstate="print"/>
            <a:stretch>
              <a:fillRect/>
            </a:stretch>
          </a:blipFill>
        </p:spPr>
        <p:txBody>
          <a:bodyPr wrap="square" lIns="0" tIns="0" rIns="0" bIns="0" rtlCol="0"/>
          <a:lstStyle/>
          <a:p>
            <a:endParaRPr sz="1732"/>
          </a:p>
        </p:txBody>
      </p:sp>
      <p:sp>
        <p:nvSpPr>
          <p:cNvPr id="52" name="object 32">
            <a:extLst>
              <a:ext uri="{FF2B5EF4-FFF2-40B4-BE49-F238E27FC236}">
                <a16:creationId xmlns:a16="http://schemas.microsoft.com/office/drawing/2014/main" id="{A21FA58E-5403-8CEC-39D1-8D7D947AD655}"/>
              </a:ext>
            </a:extLst>
          </p:cNvPr>
          <p:cNvSpPr/>
          <p:nvPr/>
        </p:nvSpPr>
        <p:spPr>
          <a:xfrm>
            <a:off x="13248132" y="7769381"/>
            <a:ext cx="191828" cy="228600"/>
          </a:xfrm>
          <a:prstGeom prst="rect">
            <a:avLst/>
          </a:prstGeom>
          <a:blipFill>
            <a:blip r:embed="rId5" cstate="print"/>
            <a:stretch>
              <a:fillRect/>
            </a:stretch>
          </a:blipFill>
        </p:spPr>
        <p:txBody>
          <a:bodyPr wrap="square" lIns="0" tIns="0" rIns="0" bIns="0" rtlCol="0"/>
          <a:lstStyle/>
          <a:p>
            <a:endParaRPr sz="1732"/>
          </a:p>
        </p:txBody>
      </p:sp>
    </p:spTree>
    <p:extLst>
      <p:ext uri="{BB962C8B-B14F-4D97-AF65-F5344CB8AC3E}">
        <p14:creationId xmlns:p14="http://schemas.microsoft.com/office/powerpoint/2010/main" val="36666881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5014226" y="405490"/>
            <a:ext cx="9463774" cy="641603"/>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2</a:t>
            </a:r>
            <a:r>
              <a:rPr lang="en-US" sz="1400" dirty="0">
                <a:solidFill>
                  <a:schemeClr val="bg1"/>
                </a:solidFill>
              </a:rPr>
              <a:t>: Roofing tools &amp; equipment</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10</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5014226" y="368748"/>
            <a:ext cx="9463774"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Types </a:t>
            </a:r>
            <a:r>
              <a:rPr lang="it-IT" sz="4200" b="1" spc="24" dirty="0">
                <a:solidFill>
                  <a:schemeClr val="bg1"/>
                </a:solidFill>
                <a:latin typeface="Inter" panose="020B0604020202020204" charset="0"/>
                <a:ea typeface="Inter" panose="020B0604020202020204" charset="0"/>
              </a:rPr>
              <a:t>of </a:t>
            </a:r>
            <a:r>
              <a:rPr lang="it-IT" sz="4200" b="1" spc="19" dirty="0">
                <a:solidFill>
                  <a:schemeClr val="bg1"/>
                </a:solidFill>
                <a:latin typeface="Inter" panose="020B0604020202020204" charset="0"/>
                <a:ea typeface="Inter" panose="020B0604020202020204" charset="0"/>
              </a:rPr>
              <a:t>green </a:t>
            </a:r>
            <a:r>
              <a:rPr lang="it-IT" sz="4200" b="1" spc="43" dirty="0">
                <a:solidFill>
                  <a:schemeClr val="bg1"/>
                </a:solidFill>
                <a:latin typeface="Inter" panose="020B0604020202020204" charset="0"/>
                <a:ea typeface="Inter" panose="020B0604020202020204" charset="0"/>
              </a:rPr>
              <a:t>roofs</a:t>
            </a:r>
          </a:p>
        </p:txBody>
      </p:sp>
      <p:sp>
        <p:nvSpPr>
          <p:cNvPr id="13" name="object 5">
            <a:extLst>
              <a:ext uri="{FF2B5EF4-FFF2-40B4-BE49-F238E27FC236}">
                <a16:creationId xmlns:a16="http://schemas.microsoft.com/office/drawing/2014/main" id="{6D0615E5-F5DC-1F61-7EDC-A5093CDBC4DD}"/>
              </a:ext>
            </a:extLst>
          </p:cNvPr>
          <p:cNvSpPr txBox="1"/>
          <p:nvPr/>
        </p:nvSpPr>
        <p:spPr>
          <a:xfrm>
            <a:off x="13248024" y="2062716"/>
            <a:ext cx="4600909" cy="7775205"/>
          </a:xfrm>
          <a:prstGeom prst="rect">
            <a:avLst/>
          </a:prstGeom>
        </p:spPr>
        <p:txBody>
          <a:bodyPr vert="horz" wrap="square" lIns="0" tIns="19050" rIns="0" bIns="0" rtlCol="0">
            <a:spAutoFit/>
          </a:bodyPr>
          <a:lstStyle/>
          <a:p>
            <a:pPr marL="38100" marR="31115" algn="just">
              <a:spcBef>
                <a:spcPts val="150"/>
              </a:spcBef>
            </a:pPr>
            <a:r>
              <a:rPr sz="1400" spc="-30" dirty="0">
                <a:latin typeface="Inter" panose="020B0604020202020204" charset="0"/>
                <a:ea typeface="Inter" panose="020B0604020202020204" charset="0"/>
                <a:cs typeface="Arial"/>
              </a:rPr>
              <a:t>On </a:t>
            </a:r>
            <a:r>
              <a:rPr sz="1400" spc="-5" dirty="0">
                <a:latin typeface="Inter" panose="020B0604020202020204" charset="0"/>
                <a:ea typeface="Inter" panose="020B0604020202020204" charset="0"/>
                <a:cs typeface="Arial"/>
              </a:rPr>
              <a:t>the </a:t>
            </a:r>
            <a:r>
              <a:rPr sz="1400" spc="-25" dirty="0">
                <a:latin typeface="Inter" panose="020B0604020202020204" charset="0"/>
                <a:ea typeface="Inter" panose="020B0604020202020204" charset="0"/>
                <a:cs typeface="Arial"/>
              </a:rPr>
              <a:t>adequately </a:t>
            </a:r>
            <a:r>
              <a:rPr sz="1400" spc="-5" dirty="0">
                <a:latin typeface="Inter" panose="020B0604020202020204" charset="0"/>
                <a:ea typeface="Inter" panose="020B0604020202020204" charset="0"/>
                <a:cs typeface="Arial"/>
              </a:rPr>
              <a:t>cleaned </a:t>
            </a:r>
            <a:r>
              <a:rPr sz="1400" spc="-55" dirty="0">
                <a:latin typeface="Inter" panose="020B0604020202020204" charset="0"/>
                <a:ea typeface="Inter" panose="020B0604020202020204" charset="0"/>
                <a:cs typeface="Arial"/>
              </a:rPr>
              <a:t>and </a:t>
            </a:r>
            <a:r>
              <a:rPr sz="1400" spc="-15" dirty="0">
                <a:latin typeface="Inter" panose="020B0604020202020204" charset="0"/>
                <a:ea typeface="Inter" panose="020B0604020202020204" charset="0"/>
                <a:cs typeface="Arial"/>
              </a:rPr>
              <a:t>wet roof slab</a:t>
            </a:r>
            <a:r>
              <a:rPr sz="1400" spc="-5" dirty="0">
                <a:latin typeface="Inter" panose="020B0604020202020204" charset="0"/>
                <a:ea typeface="Inter" panose="020B0604020202020204" charset="0"/>
                <a:cs typeface="Arial"/>
              </a:rPr>
              <a:t>, </a:t>
            </a:r>
            <a:r>
              <a:rPr sz="1400" spc="-35" dirty="0">
                <a:latin typeface="Inter" panose="020B0604020202020204" charset="0"/>
                <a:ea typeface="Inter" panose="020B0604020202020204" charset="0"/>
                <a:cs typeface="Arial"/>
              </a:rPr>
              <a:t>a </a:t>
            </a:r>
            <a:r>
              <a:rPr sz="1400" spc="-25" dirty="0">
                <a:latin typeface="Inter" panose="020B0604020202020204" charset="0"/>
                <a:ea typeface="Inter" panose="020B0604020202020204" charset="0"/>
                <a:cs typeface="Arial"/>
              </a:rPr>
              <a:t>sloping </a:t>
            </a:r>
            <a:r>
              <a:rPr sz="1400" spc="-15" dirty="0">
                <a:latin typeface="Inter" panose="020B0604020202020204" charset="0"/>
                <a:ea typeface="Inter" panose="020B0604020202020204" charset="0"/>
                <a:cs typeface="Arial"/>
              </a:rPr>
              <a:t>screed </a:t>
            </a:r>
            <a:r>
              <a:rPr sz="1400" spc="-25" dirty="0">
                <a:latin typeface="Inter" panose="020B0604020202020204" charset="0"/>
                <a:ea typeface="Inter" panose="020B0604020202020204" charset="0"/>
                <a:cs typeface="Arial"/>
              </a:rPr>
              <a:t>(1÷5%) will be </a:t>
            </a:r>
            <a:r>
              <a:rPr sz="1400" dirty="0">
                <a:latin typeface="Inter" panose="020B0604020202020204" charset="0"/>
                <a:ea typeface="Inter" panose="020B0604020202020204" charset="0"/>
                <a:cs typeface="Arial"/>
              </a:rPr>
              <a:t>made, </a:t>
            </a:r>
            <a:r>
              <a:rPr sz="1400" spc="-25" dirty="0">
                <a:latin typeface="Inter" panose="020B0604020202020204" charset="0"/>
                <a:ea typeface="Inter" panose="020B0604020202020204" charset="0"/>
                <a:cs typeface="Arial"/>
              </a:rPr>
              <a:t>well adhered </a:t>
            </a:r>
            <a:r>
              <a:rPr sz="1400" spc="-55" dirty="0">
                <a:latin typeface="Inter" panose="020B0604020202020204" charset="0"/>
                <a:ea typeface="Inter" panose="020B0604020202020204" charset="0"/>
                <a:cs typeface="Arial"/>
              </a:rPr>
              <a:t>and </a:t>
            </a:r>
            <a:r>
              <a:rPr sz="1400" spc="-10" dirty="0">
                <a:latin typeface="Inter" panose="020B0604020202020204" charset="0"/>
                <a:ea typeface="Inter" panose="020B0604020202020204" charset="0"/>
                <a:cs typeface="Arial"/>
              </a:rPr>
              <a:t>smoothed with a </a:t>
            </a:r>
            <a:r>
              <a:rPr sz="1400" spc="-15" dirty="0">
                <a:latin typeface="Inter" panose="020B0604020202020204" charset="0"/>
                <a:ea typeface="Inter" panose="020B0604020202020204" charset="0"/>
                <a:cs typeface="Arial"/>
              </a:rPr>
              <a:t>trowel, </a:t>
            </a:r>
            <a:r>
              <a:rPr sz="1400" dirty="0">
                <a:latin typeface="Inter" panose="020B0604020202020204" charset="0"/>
                <a:ea typeface="Inter" panose="020B0604020202020204" charset="0"/>
                <a:cs typeface="Arial"/>
              </a:rPr>
              <a:t>consisting </a:t>
            </a:r>
            <a:r>
              <a:rPr sz="1400" spc="-25" dirty="0">
                <a:latin typeface="Inter" panose="020B0604020202020204" charset="0"/>
                <a:ea typeface="Inter" panose="020B0604020202020204" charset="0"/>
                <a:cs typeface="Arial"/>
              </a:rPr>
              <a:t>of </a:t>
            </a:r>
            <a:r>
              <a:rPr sz="1400" spc="-35" dirty="0">
                <a:latin typeface="Inter" panose="020B0604020202020204" charset="0"/>
                <a:ea typeface="Inter" panose="020B0604020202020204" charset="0"/>
                <a:cs typeface="Arial"/>
              </a:rPr>
              <a:t>a </a:t>
            </a:r>
            <a:r>
              <a:rPr sz="1400" spc="-15" dirty="0">
                <a:latin typeface="Inter" panose="020B0604020202020204" charset="0"/>
                <a:ea typeface="Inter" panose="020B0604020202020204" charset="0"/>
                <a:cs typeface="Arial"/>
              </a:rPr>
              <a:t>concrete prepared with </a:t>
            </a:r>
            <a:r>
              <a:rPr sz="1400" spc="-20" dirty="0">
                <a:latin typeface="Inter" panose="020B0604020202020204" charset="0"/>
                <a:ea typeface="Inter" panose="020B0604020202020204" charset="0"/>
                <a:cs typeface="Arial"/>
              </a:rPr>
              <a:t>200÷250 </a:t>
            </a:r>
            <a:r>
              <a:rPr sz="1400" spc="-15" dirty="0">
                <a:latin typeface="Inter" panose="020B0604020202020204" charset="0"/>
                <a:ea typeface="Inter" panose="020B0604020202020204" charset="0"/>
                <a:cs typeface="Arial"/>
              </a:rPr>
              <a:t>kg </a:t>
            </a:r>
            <a:r>
              <a:rPr sz="1400" spc="-5" dirty="0">
                <a:latin typeface="Inter" panose="020B0604020202020204" charset="0"/>
                <a:ea typeface="Inter" panose="020B0604020202020204" charset="0"/>
                <a:cs typeface="Arial"/>
              </a:rPr>
              <a:t>of </a:t>
            </a:r>
            <a:r>
              <a:rPr sz="1400" spc="-20" dirty="0">
                <a:latin typeface="Inter" panose="020B0604020202020204" charset="0"/>
                <a:ea typeface="Inter" panose="020B0604020202020204" charset="0"/>
                <a:cs typeface="Arial"/>
              </a:rPr>
              <a:t>cement </a:t>
            </a:r>
            <a:r>
              <a:rPr sz="1400" spc="-15" dirty="0">
                <a:latin typeface="Inter" panose="020B0604020202020204" charset="0"/>
                <a:ea typeface="Inter" panose="020B0604020202020204" charset="0"/>
                <a:cs typeface="Arial"/>
              </a:rPr>
              <a:t>per </a:t>
            </a:r>
            <a:r>
              <a:rPr sz="1400" spc="-25" dirty="0">
                <a:latin typeface="Inter" panose="020B0604020202020204" charset="0"/>
                <a:ea typeface="Inter" panose="020B0604020202020204" charset="0"/>
                <a:cs typeface="Arial"/>
              </a:rPr>
              <a:t>m</a:t>
            </a:r>
            <a:r>
              <a:rPr sz="1400" spc="-37" baseline="27777" dirty="0">
                <a:latin typeface="Inter" panose="020B0604020202020204" charset="0"/>
                <a:ea typeface="Inter" panose="020B0604020202020204" charset="0"/>
                <a:cs typeface="Arial"/>
              </a:rPr>
              <a:t>3 </a:t>
            </a:r>
            <a:r>
              <a:rPr sz="1400" spc="-5" dirty="0">
                <a:latin typeface="Inter" panose="020B0604020202020204" charset="0"/>
                <a:ea typeface="Inter" panose="020B0604020202020204" charset="0"/>
                <a:cs typeface="Arial"/>
              </a:rPr>
              <a:t> of </a:t>
            </a:r>
            <a:r>
              <a:rPr sz="1400" spc="-10" dirty="0">
                <a:latin typeface="Inter" panose="020B0604020202020204" charset="0"/>
                <a:ea typeface="Inter" panose="020B0604020202020204" charset="0"/>
                <a:cs typeface="Arial"/>
              </a:rPr>
              <a:t>mixture; </a:t>
            </a:r>
            <a:r>
              <a:rPr sz="1400" spc="-20" dirty="0">
                <a:latin typeface="Inter" panose="020B0604020202020204" charset="0"/>
                <a:ea typeface="Inter" panose="020B0604020202020204" charset="0"/>
                <a:cs typeface="Arial"/>
              </a:rPr>
              <a:t>for </a:t>
            </a:r>
            <a:r>
              <a:rPr sz="1400" spc="-30" dirty="0">
                <a:latin typeface="Inter" panose="020B0604020202020204" charset="0"/>
                <a:ea typeface="Inter" panose="020B0604020202020204" charset="0"/>
                <a:cs typeface="Arial"/>
              </a:rPr>
              <a:t>areas </a:t>
            </a:r>
            <a:r>
              <a:rPr sz="1400" spc="-20" dirty="0">
                <a:latin typeface="Inter" panose="020B0604020202020204" charset="0"/>
                <a:ea typeface="Inter" panose="020B0604020202020204" charset="0"/>
                <a:cs typeface="Arial"/>
              </a:rPr>
              <a:t>where </a:t>
            </a:r>
            <a:r>
              <a:rPr sz="1400" spc="-25" dirty="0">
                <a:latin typeface="Inter" panose="020B0604020202020204" charset="0"/>
                <a:ea typeface="Inter" panose="020B0604020202020204" charset="0"/>
                <a:cs typeface="Arial"/>
              </a:rPr>
              <a:t>a thickness of </a:t>
            </a:r>
            <a:r>
              <a:rPr sz="1400" spc="-20" dirty="0">
                <a:latin typeface="Inter" panose="020B0604020202020204" charset="0"/>
                <a:ea typeface="Inter" panose="020B0604020202020204" charset="0"/>
                <a:cs typeface="Arial"/>
              </a:rPr>
              <a:t>less than </a:t>
            </a:r>
            <a:r>
              <a:rPr sz="1400" spc="-40" dirty="0">
                <a:latin typeface="Inter" panose="020B0604020202020204" charset="0"/>
                <a:ea typeface="Inter" panose="020B0604020202020204" charset="0"/>
                <a:cs typeface="Arial"/>
              </a:rPr>
              <a:t>3 </a:t>
            </a:r>
            <a:r>
              <a:rPr sz="1400" spc="-20" dirty="0">
                <a:latin typeface="Inter" panose="020B0604020202020204" charset="0"/>
                <a:ea typeface="Inter" panose="020B0604020202020204" charset="0"/>
                <a:cs typeface="Arial"/>
              </a:rPr>
              <a:t>cm is </a:t>
            </a:r>
            <a:r>
              <a:rPr sz="1400" spc="-25" dirty="0">
                <a:latin typeface="Inter" panose="020B0604020202020204" charset="0"/>
                <a:ea typeface="Inter" panose="020B0604020202020204" charset="0"/>
                <a:cs typeface="Arial"/>
              </a:rPr>
              <a:t>envisaged, </a:t>
            </a:r>
            <a:r>
              <a:rPr sz="1400" spc="-10" dirty="0">
                <a:latin typeface="Inter" panose="020B0604020202020204" charset="0"/>
                <a:ea typeface="Inter" panose="020B0604020202020204" charset="0"/>
                <a:cs typeface="Arial"/>
              </a:rPr>
              <a:t>the </a:t>
            </a:r>
            <a:r>
              <a:rPr sz="1400" spc="-15" dirty="0">
                <a:latin typeface="Inter" panose="020B0604020202020204" charset="0"/>
                <a:ea typeface="Inter" panose="020B0604020202020204" charset="0"/>
                <a:cs typeface="Arial"/>
              </a:rPr>
              <a:t>screed </a:t>
            </a:r>
            <a:r>
              <a:rPr sz="1400" spc="-30" dirty="0">
                <a:latin typeface="Inter" panose="020B0604020202020204" charset="0"/>
                <a:ea typeface="Inter" panose="020B0604020202020204" charset="0"/>
                <a:cs typeface="Arial"/>
              </a:rPr>
              <a:t>will be </a:t>
            </a:r>
            <a:r>
              <a:rPr sz="1400" spc="-25" dirty="0">
                <a:latin typeface="Inter" panose="020B0604020202020204" charset="0"/>
                <a:ea typeface="Inter" panose="020B0604020202020204" charset="0"/>
                <a:cs typeface="Arial"/>
              </a:rPr>
              <a:t>made from </a:t>
            </a:r>
            <a:r>
              <a:rPr sz="1400" spc="-35" dirty="0">
                <a:latin typeface="Inter" panose="020B0604020202020204" charset="0"/>
                <a:ea typeface="Inter" panose="020B0604020202020204" charset="0"/>
                <a:cs typeface="Arial"/>
              </a:rPr>
              <a:t>a </a:t>
            </a:r>
            <a:r>
              <a:rPr sz="1400" spc="-20" dirty="0">
                <a:latin typeface="Inter" panose="020B0604020202020204" charset="0"/>
                <a:ea typeface="Inter" panose="020B0604020202020204" charset="0"/>
                <a:cs typeface="Arial"/>
              </a:rPr>
              <a:t>mortar prepared </a:t>
            </a:r>
            <a:r>
              <a:rPr sz="1400" spc="-15" dirty="0">
                <a:latin typeface="Inter" panose="020B0604020202020204" charset="0"/>
                <a:ea typeface="Inter" panose="020B0604020202020204" charset="0"/>
                <a:cs typeface="Arial"/>
              </a:rPr>
              <a:t>with </a:t>
            </a:r>
            <a:r>
              <a:rPr sz="1400" spc="-30" dirty="0">
                <a:latin typeface="Inter" panose="020B0604020202020204" charset="0"/>
                <a:ea typeface="Inter" panose="020B0604020202020204" charset="0"/>
                <a:cs typeface="Arial"/>
              </a:rPr>
              <a:t>350 </a:t>
            </a:r>
            <a:r>
              <a:rPr sz="1400" spc="-15" dirty="0">
                <a:latin typeface="Inter" panose="020B0604020202020204" charset="0"/>
                <a:ea typeface="Inter" panose="020B0604020202020204" charset="0"/>
                <a:cs typeface="Arial"/>
              </a:rPr>
              <a:t>kg </a:t>
            </a:r>
            <a:r>
              <a:rPr sz="1400" spc="-5" dirty="0">
                <a:latin typeface="Inter" panose="020B0604020202020204" charset="0"/>
                <a:ea typeface="Inter" panose="020B0604020202020204" charset="0"/>
                <a:cs typeface="Arial"/>
              </a:rPr>
              <a:t>of </a:t>
            </a:r>
            <a:r>
              <a:rPr sz="1400" spc="-20" dirty="0">
                <a:latin typeface="Inter" panose="020B0604020202020204" charset="0"/>
                <a:ea typeface="Inter" panose="020B0604020202020204" charset="0"/>
                <a:cs typeface="Arial"/>
              </a:rPr>
              <a:t>cement per </a:t>
            </a:r>
            <a:r>
              <a:rPr sz="1400" spc="-25" dirty="0">
                <a:latin typeface="Inter" panose="020B0604020202020204" charset="0"/>
                <a:ea typeface="Inter" panose="020B0604020202020204" charset="0"/>
                <a:cs typeface="Arial"/>
              </a:rPr>
              <a:t>m</a:t>
            </a:r>
            <a:r>
              <a:rPr sz="1400" spc="-37" baseline="27777" dirty="0">
                <a:latin typeface="Inter" panose="020B0604020202020204" charset="0"/>
                <a:ea typeface="Inter" panose="020B0604020202020204" charset="0"/>
                <a:cs typeface="Arial"/>
              </a:rPr>
              <a:t>3 </a:t>
            </a:r>
            <a:r>
              <a:rPr sz="1400" spc="-5" dirty="0">
                <a:latin typeface="Inter" panose="020B0604020202020204" charset="0"/>
                <a:ea typeface="Inter" panose="020B0604020202020204" charset="0"/>
                <a:cs typeface="Arial"/>
              </a:rPr>
              <a:t> of </a:t>
            </a:r>
            <a:r>
              <a:rPr sz="1400" spc="-15" dirty="0">
                <a:latin typeface="Inter" panose="020B0604020202020204" charset="0"/>
                <a:ea typeface="Inter" panose="020B0604020202020204" charset="0"/>
                <a:cs typeface="Arial"/>
              </a:rPr>
              <a:t>sand.</a:t>
            </a:r>
            <a:endParaRPr sz="1400" dirty="0">
              <a:latin typeface="Inter" panose="020B0604020202020204" charset="0"/>
              <a:ea typeface="Inter" panose="020B0604020202020204" charset="0"/>
              <a:cs typeface="Arial"/>
            </a:endParaRPr>
          </a:p>
          <a:p>
            <a:pPr marL="38100" marR="30480" algn="just"/>
            <a:r>
              <a:rPr sz="1400" spc="-30" dirty="0">
                <a:latin typeface="Inter" panose="020B0604020202020204" charset="0"/>
                <a:ea typeface="Inter" panose="020B0604020202020204" charset="0"/>
                <a:cs typeface="Arial"/>
              </a:rPr>
              <a:t>The </a:t>
            </a:r>
            <a:r>
              <a:rPr sz="1400" spc="-15" dirty="0">
                <a:latin typeface="Inter" panose="020B0604020202020204" charset="0"/>
                <a:ea typeface="Inter" panose="020B0604020202020204" charset="0"/>
                <a:cs typeface="Arial"/>
              </a:rPr>
              <a:t>screed </a:t>
            </a:r>
            <a:r>
              <a:rPr sz="1400" spc="-10" dirty="0">
                <a:latin typeface="Inter" panose="020B0604020202020204" charset="0"/>
                <a:ea typeface="Inter" panose="020B0604020202020204" charset="0"/>
                <a:cs typeface="Arial"/>
              </a:rPr>
              <a:t>may </a:t>
            </a:r>
            <a:r>
              <a:rPr sz="1400" dirty="0">
                <a:latin typeface="Inter" panose="020B0604020202020204" charset="0"/>
                <a:ea typeface="Inter" panose="020B0604020202020204" charset="0"/>
                <a:cs typeface="Arial"/>
              </a:rPr>
              <a:t>consist </a:t>
            </a:r>
            <a:r>
              <a:rPr sz="1400" spc="-25" dirty="0">
                <a:latin typeface="Inter" panose="020B0604020202020204" charset="0"/>
                <a:ea typeface="Inter" panose="020B0604020202020204" charset="0"/>
                <a:cs typeface="Arial"/>
              </a:rPr>
              <a:t>of </a:t>
            </a:r>
            <a:r>
              <a:rPr sz="1400" spc="-15" dirty="0">
                <a:latin typeface="Inter" panose="020B0604020202020204" charset="0"/>
                <a:ea typeface="Inter" panose="020B0604020202020204" charset="0"/>
                <a:cs typeface="Arial"/>
              </a:rPr>
              <a:t>concrete with </a:t>
            </a:r>
            <a:r>
              <a:rPr sz="1400" spc="-20" dirty="0">
                <a:latin typeface="Inter" panose="020B0604020202020204" charset="0"/>
                <a:ea typeface="Inter" panose="020B0604020202020204" charset="0"/>
                <a:cs typeface="Arial"/>
              </a:rPr>
              <a:t>light mineral granules </a:t>
            </a:r>
            <a:r>
              <a:rPr sz="1400" spc="-15" dirty="0">
                <a:latin typeface="Inter" panose="020B0604020202020204" charset="0"/>
                <a:ea typeface="Inter" panose="020B0604020202020204" charset="0"/>
                <a:cs typeface="Arial"/>
              </a:rPr>
              <a:t>prepared with </a:t>
            </a:r>
            <a:r>
              <a:rPr sz="1400" spc="-30" dirty="0">
                <a:latin typeface="Inter" panose="020B0604020202020204" charset="0"/>
                <a:ea typeface="Inter" panose="020B0604020202020204" charset="0"/>
                <a:cs typeface="Arial"/>
              </a:rPr>
              <a:t>250 </a:t>
            </a:r>
            <a:r>
              <a:rPr sz="1400" spc="-15" dirty="0">
                <a:latin typeface="Inter" panose="020B0604020202020204" charset="0"/>
                <a:ea typeface="Inter" panose="020B0604020202020204" charset="0"/>
                <a:cs typeface="Arial"/>
              </a:rPr>
              <a:t>kg </a:t>
            </a:r>
            <a:r>
              <a:rPr sz="1400" spc="-5" dirty="0">
                <a:latin typeface="Inter" panose="020B0604020202020204" charset="0"/>
                <a:ea typeface="Inter" panose="020B0604020202020204" charset="0"/>
                <a:cs typeface="Arial"/>
              </a:rPr>
              <a:t>of </a:t>
            </a:r>
            <a:r>
              <a:rPr sz="1400" spc="-15" dirty="0">
                <a:latin typeface="Inter" panose="020B0604020202020204" charset="0"/>
                <a:ea typeface="Inter" panose="020B0604020202020204" charset="0"/>
                <a:cs typeface="Arial"/>
              </a:rPr>
              <a:t>cement </a:t>
            </a:r>
            <a:r>
              <a:rPr sz="1400" spc="-20" dirty="0">
                <a:latin typeface="Inter" panose="020B0604020202020204" charset="0"/>
                <a:ea typeface="Inter" panose="020B0604020202020204" charset="0"/>
                <a:cs typeface="Arial"/>
              </a:rPr>
              <a:t>per </a:t>
            </a:r>
            <a:r>
              <a:rPr sz="1400" spc="-25" dirty="0">
                <a:latin typeface="Inter" panose="020B0604020202020204" charset="0"/>
                <a:ea typeface="Inter" panose="020B0604020202020204" charset="0"/>
                <a:cs typeface="Arial"/>
              </a:rPr>
              <a:t>m</a:t>
            </a:r>
            <a:r>
              <a:rPr sz="1400" spc="-37" baseline="27777" dirty="0">
                <a:latin typeface="Inter" panose="020B0604020202020204" charset="0"/>
                <a:ea typeface="Inter" panose="020B0604020202020204" charset="0"/>
                <a:cs typeface="Arial"/>
              </a:rPr>
              <a:t>3 </a:t>
            </a:r>
            <a:r>
              <a:rPr sz="1400" spc="-5" dirty="0">
                <a:latin typeface="Inter" panose="020B0604020202020204" charset="0"/>
                <a:ea typeface="Inter" panose="020B0604020202020204" charset="0"/>
                <a:cs typeface="Arial"/>
              </a:rPr>
              <a:t> of </a:t>
            </a:r>
            <a:r>
              <a:rPr sz="1400" spc="-10" dirty="0">
                <a:latin typeface="Inter" panose="020B0604020202020204" charset="0"/>
                <a:ea typeface="Inter" panose="020B0604020202020204" charset="0"/>
                <a:cs typeface="Arial"/>
              </a:rPr>
              <a:t>mixture.</a:t>
            </a:r>
            <a:endParaRPr sz="1400" dirty="0">
              <a:latin typeface="Inter" panose="020B0604020202020204" charset="0"/>
              <a:ea typeface="Inter" panose="020B0604020202020204" charset="0"/>
              <a:cs typeface="Arial"/>
            </a:endParaRPr>
          </a:p>
          <a:p>
            <a:pPr marL="38100" marR="31115" algn="just"/>
            <a:r>
              <a:rPr sz="1400" spc="-30" dirty="0">
                <a:latin typeface="Inter" panose="020B0604020202020204" charset="0"/>
                <a:ea typeface="Inter" panose="020B0604020202020204" charset="0"/>
                <a:cs typeface="Arial"/>
              </a:rPr>
              <a:t>The </a:t>
            </a:r>
            <a:r>
              <a:rPr sz="1400" spc="-25" dirty="0">
                <a:latin typeface="Inter" panose="020B0604020202020204" charset="0"/>
                <a:ea typeface="Inter" panose="020B0604020202020204" charset="0"/>
                <a:cs typeface="Arial"/>
              </a:rPr>
              <a:t>sloping </a:t>
            </a:r>
            <a:r>
              <a:rPr sz="1400" spc="-15" dirty="0">
                <a:latin typeface="Inter" panose="020B0604020202020204" charset="0"/>
                <a:ea typeface="Inter" panose="020B0604020202020204" charset="0"/>
                <a:cs typeface="Arial"/>
              </a:rPr>
              <a:t>screed </a:t>
            </a:r>
            <a:r>
              <a:rPr sz="1400" spc="-35" dirty="0">
                <a:latin typeface="Inter" panose="020B0604020202020204" charset="0"/>
                <a:ea typeface="Inter" panose="020B0604020202020204" charset="0"/>
                <a:cs typeface="Arial"/>
              </a:rPr>
              <a:t>may </a:t>
            </a:r>
            <a:r>
              <a:rPr sz="1400" spc="-30" dirty="0">
                <a:latin typeface="Inter" panose="020B0604020202020204" charset="0"/>
                <a:ea typeface="Inter" panose="020B0604020202020204" charset="0"/>
                <a:cs typeface="Arial"/>
              </a:rPr>
              <a:t>also </a:t>
            </a:r>
            <a:r>
              <a:rPr sz="1400" dirty="0">
                <a:latin typeface="Inter" panose="020B0604020202020204" charset="0"/>
                <a:ea typeface="Inter" panose="020B0604020202020204" charset="0"/>
                <a:cs typeface="Arial"/>
              </a:rPr>
              <a:t>consist </a:t>
            </a:r>
            <a:r>
              <a:rPr sz="1400" spc="-25" dirty="0">
                <a:latin typeface="Inter" panose="020B0604020202020204" charset="0"/>
                <a:ea typeface="Inter" panose="020B0604020202020204" charset="0"/>
                <a:cs typeface="Arial"/>
              </a:rPr>
              <a:t>of </a:t>
            </a:r>
            <a:r>
              <a:rPr sz="1400" spc="-20" dirty="0">
                <a:latin typeface="Inter" panose="020B0604020202020204" charset="0"/>
                <a:ea typeface="Inter" panose="020B0604020202020204" charset="0"/>
                <a:cs typeface="Arial"/>
              </a:rPr>
              <a:t>cellular </a:t>
            </a:r>
            <a:r>
              <a:rPr sz="1400" spc="-25" dirty="0">
                <a:latin typeface="Inter" panose="020B0604020202020204" charset="0"/>
                <a:ea typeface="Inter" panose="020B0604020202020204" charset="0"/>
                <a:cs typeface="Arial"/>
              </a:rPr>
              <a:t>concrete or </a:t>
            </a:r>
            <a:r>
              <a:rPr sz="1400" spc="-15" dirty="0">
                <a:latin typeface="Inter" panose="020B0604020202020204" charset="0"/>
                <a:ea typeface="Inter" panose="020B0604020202020204" charset="0"/>
                <a:cs typeface="Arial"/>
              </a:rPr>
              <a:t>concrete lightened with </a:t>
            </a:r>
            <a:r>
              <a:rPr sz="1400" spc="-20" dirty="0">
                <a:latin typeface="Inter" panose="020B0604020202020204" charset="0"/>
                <a:ea typeface="Inter" panose="020B0604020202020204" charset="0"/>
                <a:cs typeface="Arial"/>
              </a:rPr>
              <a:t>non-mineral granules </a:t>
            </a:r>
            <a:r>
              <a:rPr sz="1400" u="sng" spc="-20" dirty="0">
                <a:uFill>
                  <a:solidFill>
                    <a:srgbClr val="000000"/>
                  </a:solidFill>
                </a:uFill>
                <a:latin typeface="Inter" panose="020B0604020202020204" charset="0"/>
                <a:ea typeface="Inter" panose="020B0604020202020204" charset="0"/>
                <a:cs typeface="Arial"/>
              </a:rPr>
              <a:t>as long as it is </a:t>
            </a:r>
            <a:r>
              <a:rPr sz="1400" u="sng" spc="-15" dirty="0">
                <a:uFill>
                  <a:solidFill>
                    <a:srgbClr val="000000"/>
                  </a:solidFill>
                </a:uFill>
                <a:latin typeface="Inter" panose="020B0604020202020204" charset="0"/>
                <a:ea typeface="Inter" panose="020B0604020202020204" charset="0"/>
                <a:cs typeface="Arial"/>
              </a:rPr>
              <a:t>sufficiently cohesive </a:t>
            </a:r>
            <a:r>
              <a:rPr sz="1400" u="sng" spc="-25" dirty="0">
                <a:uFill>
                  <a:solidFill>
                    <a:srgbClr val="000000"/>
                  </a:solidFill>
                </a:uFill>
                <a:latin typeface="Inter" panose="020B0604020202020204" charset="0"/>
                <a:ea typeface="Inter" panose="020B0604020202020204" charset="0"/>
                <a:cs typeface="Arial"/>
              </a:rPr>
              <a:t>to </a:t>
            </a:r>
            <a:r>
              <a:rPr sz="1400" u="sng" spc="-20" dirty="0">
                <a:uFill>
                  <a:solidFill>
                    <a:srgbClr val="000000"/>
                  </a:solidFill>
                </a:uFill>
                <a:latin typeface="Inter" panose="020B0604020202020204" charset="0"/>
                <a:ea typeface="Inter" panose="020B0604020202020204" charset="0"/>
                <a:cs typeface="Arial"/>
              </a:rPr>
              <a:t>permit </a:t>
            </a:r>
            <a:r>
              <a:rPr sz="1400" u="sng" spc="-25" dirty="0">
                <a:uFill>
                  <a:solidFill>
                    <a:srgbClr val="000000"/>
                  </a:solidFill>
                </a:uFill>
                <a:latin typeface="Inter" panose="020B0604020202020204" charset="0"/>
                <a:ea typeface="Inter" panose="020B0604020202020204" charset="0"/>
                <a:cs typeface="Arial"/>
              </a:rPr>
              <a:t>membrane </a:t>
            </a:r>
            <a:r>
              <a:rPr sz="1400" u="sng" spc="-15" dirty="0">
                <a:uFill>
                  <a:solidFill>
                    <a:srgbClr val="000000"/>
                  </a:solidFill>
                </a:uFill>
                <a:latin typeface="Inter" panose="020B0604020202020204" charset="0"/>
                <a:ea typeface="Inter" panose="020B0604020202020204" charset="0"/>
                <a:cs typeface="Arial"/>
              </a:rPr>
              <a:t>adhesion</a:t>
            </a:r>
            <a:r>
              <a:rPr sz="1400" spc="-25" dirty="0">
                <a:latin typeface="Inter" panose="020B0604020202020204" charset="0"/>
                <a:ea typeface="Inter" panose="020B0604020202020204" charset="0"/>
                <a:cs typeface="Arial"/>
              </a:rPr>
              <a:t>.</a:t>
            </a:r>
            <a:endParaRPr sz="1400" dirty="0">
              <a:latin typeface="Inter" panose="020B0604020202020204" charset="0"/>
              <a:ea typeface="Inter" panose="020B0604020202020204" charset="0"/>
              <a:cs typeface="Arial"/>
            </a:endParaRPr>
          </a:p>
          <a:p>
            <a:pPr marL="38100" marR="30480" algn="just"/>
            <a:r>
              <a:rPr sz="1400" spc="-45" dirty="0">
                <a:latin typeface="Inter" panose="020B0604020202020204" charset="0"/>
                <a:ea typeface="Inter" panose="020B0604020202020204" charset="0"/>
                <a:cs typeface="Arial"/>
              </a:rPr>
              <a:t>On </a:t>
            </a:r>
            <a:r>
              <a:rPr sz="1400" spc="-25" dirty="0">
                <a:latin typeface="Inter" panose="020B0604020202020204" charset="0"/>
                <a:ea typeface="Inter" panose="020B0604020202020204" charset="0"/>
                <a:cs typeface="Arial"/>
              </a:rPr>
              <a:t>roofs consisting of prefabricated reinforced concrete panels, 20 cm wide strips of </a:t>
            </a:r>
            <a:r>
              <a:rPr lang="it-IT" sz="1400" spc="-25" dirty="0">
                <a:latin typeface="Inter" panose="020B0604020202020204" charset="0"/>
                <a:ea typeface="Inter" panose="020B0604020202020204" charset="0"/>
                <a:cs typeface="Arial"/>
              </a:rPr>
              <a:t>waterproofing membrane </a:t>
            </a:r>
            <a:r>
              <a:rPr sz="1400" spc="-25" dirty="0">
                <a:latin typeface="Inter" panose="020B0604020202020204" charset="0"/>
                <a:ea typeface="Inter" panose="020B0604020202020204" charset="0"/>
                <a:cs typeface="Arial"/>
              </a:rPr>
              <a:t>will be torch-bonded across the tile approach lines, either before laying the sloping screed or, in the case of a waterproofing membrane or vapour barrier, laid directly onto the prefabricated panel</a:t>
            </a:r>
            <a:r>
              <a:rPr sz="1400" spc="-10" dirty="0">
                <a:latin typeface="Inter" panose="020B0604020202020204" charset="0"/>
                <a:ea typeface="Inter" panose="020B0604020202020204" charset="0"/>
                <a:cs typeface="Arial"/>
              </a:rPr>
              <a:t>.</a:t>
            </a:r>
            <a:endParaRPr sz="1400" dirty="0">
              <a:latin typeface="Inter" panose="020B0604020202020204" charset="0"/>
              <a:ea typeface="Inter" panose="020B0604020202020204" charset="0"/>
              <a:cs typeface="Arial"/>
            </a:endParaRPr>
          </a:p>
          <a:p>
            <a:pPr marL="38100" algn="just"/>
            <a:r>
              <a:rPr sz="1400" spc="-5" dirty="0">
                <a:latin typeface="Inter" panose="020B0604020202020204" charset="0"/>
                <a:ea typeface="Inter" panose="020B0604020202020204" charset="0"/>
                <a:cs typeface="Arial"/>
              </a:rPr>
              <a:t>The </a:t>
            </a:r>
            <a:r>
              <a:rPr sz="1400" spc="-20" dirty="0">
                <a:latin typeface="Inter" panose="020B0604020202020204" charset="0"/>
                <a:ea typeface="Inter" panose="020B0604020202020204" charset="0"/>
                <a:cs typeface="Arial"/>
              </a:rPr>
              <a:t>laying </a:t>
            </a:r>
            <a:r>
              <a:rPr sz="1400" spc="-15" dirty="0">
                <a:latin typeface="Inter" panose="020B0604020202020204" charset="0"/>
                <a:ea typeface="Inter" panose="020B0604020202020204" charset="0"/>
                <a:cs typeface="Arial"/>
              </a:rPr>
              <a:t>surface </a:t>
            </a:r>
            <a:r>
              <a:rPr sz="1400" spc="-20" dirty="0">
                <a:latin typeface="Inter" panose="020B0604020202020204" charset="0"/>
                <a:ea typeface="Inter" panose="020B0604020202020204" charset="0"/>
                <a:cs typeface="Arial"/>
              </a:rPr>
              <a:t>must </a:t>
            </a:r>
            <a:r>
              <a:rPr sz="1400" spc="-35" dirty="0">
                <a:latin typeface="Inter" panose="020B0604020202020204" charset="0"/>
                <a:ea typeface="Inter" panose="020B0604020202020204" charset="0"/>
                <a:cs typeface="Arial"/>
              </a:rPr>
              <a:t>be </a:t>
            </a:r>
            <a:r>
              <a:rPr sz="1400" spc="-15" dirty="0">
                <a:latin typeface="Inter" panose="020B0604020202020204" charset="0"/>
                <a:ea typeface="Inter" panose="020B0604020202020204" charset="0"/>
                <a:cs typeface="Arial"/>
              </a:rPr>
              <a:t>smooth </a:t>
            </a:r>
            <a:r>
              <a:rPr sz="1400" spc="-55" dirty="0">
                <a:latin typeface="Inter" panose="020B0604020202020204" charset="0"/>
                <a:ea typeface="Inter" panose="020B0604020202020204" charset="0"/>
                <a:cs typeface="Arial"/>
              </a:rPr>
              <a:t>and </a:t>
            </a:r>
            <a:r>
              <a:rPr sz="1400" spc="-20" dirty="0">
                <a:latin typeface="Inter" panose="020B0604020202020204" charset="0"/>
                <a:ea typeface="Inter" panose="020B0604020202020204" charset="0"/>
                <a:cs typeface="Arial"/>
              </a:rPr>
              <a:t>flat.</a:t>
            </a:r>
            <a:endParaRPr sz="1400" dirty="0">
              <a:latin typeface="Inter" panose="020B0604020202020204" charset="0"/>
              <a:ea typeface="Inter" panose="020B0604020202020204" charset="0"/>
              <a:cs typeface="Arial"/>
            </a:endParaRPr>
          </a:p>
          <a:p>
            <a:pPr marL="38100" marR="33020" algn="just">
              <a:spcBef>
                <a:spcPts val="40"/>
              </a:spcBef>
            </a:pPr>
            <a:r>
              <a:rPr sz="1400" spc="-40" dirty="0">
                <a:latin typeface="Inter" panose="020B0604020202020204" charset="0"/>
                <a:ea typeface="Inter" panose="020B0604020202020204" charset="0"/>
                <a:cs typeface="Arial"/>
              </a:rPr>
              <a:t>A </a:t>
            </a:r>
            <a:r>
              <a:rPr sz="1400" spc="-20" dirty="0">
                <a:latin typeface="Inter" panose="020B0604020202020204" charset="0"/>
                <a:ea typeface="Inter" panose="020B0604020202020204" charset="0"/>
                <a:cs typeface="Arial"/>
              </a:rPr>
              <a:t>concrete </a:t>
            </a:r>
            <a:r>
              <a:rPr sz="1400" spc="-15" dirty="0">
                <a:latin typeface="Inter" panose="020B0604020202020204" charset="0"/>
                <a:ea typeface="Inter" panose="020B0604020202020204" charset="0"/>
                <a:cs typeface="Arial"/>
              </a:rPr>
              <a:t>surface is defined as </a:t>
            </a:r>
            <a:r>
              <a:rPr sz="1400" spc="-20" dirty="0">
                <a:latin typeface="Inter" panose="020B0604020202020204" charset="0"/>
                <a:ea typeface="Inter" panose="020B0604020202020204" charset="0"/>
                <a:cs typeface="Arial"/>
              </a:rPr>
              <a:t>such </a:t>
            </a:r>
            <a:r>
              <a:rPr sz="1400" spc="-40" dirty="0">
                <a:latin typeface="Inter" panose="020B0604020202020204" charset="0"/>
                <a:ea typeface="Inter" panose="020B0604020202020204" charset="0"/>
                <a:cs typeface="Arial"/>
              </a:rPr>
              <a:t>if </a:t>
            </a:r>
            <a:r>
              <a:rPr sz="1400" spc="-5" dirty="0">
                <a:latin typeface="Inter" panose="020B0604020202020204" charset="0"/>
                <a:ea typeface="Inter" panose="020B0604020202020204" charset="0"/>
                <a:cs typeface="Arial"/>
              </a:rPr>
              <a:t>under </a:t>
            </a:r>
            <a:r>
              <a:rPr sz="1400" spc="-35" dirty="0">
                <a:latin typeface="Inter" panose="020B0604020202020204" charset="0"/>
                <a:ea typeface="Inter" panose="020B0604020202020204" charset="0"/>
                <a:cs typeface="Arial"/>
              </a:rPr>
              <a:t>a </a:t>
            </a:r>
            <a:r>
              <a:rPr sz="1400" spc="-40" dirty="0">
                <a:latin typeface="Inter" panose="020B0604020202020204" charset="0"/>
                <a:ea typeface="Inter" panose="020B0604020202020204" charset="0"/>
                <a:cs typeface="Arial"/>
              </a:rPr>
              <a:t>2 </a:t>
            </a:r>
            <a:r>
              <a:rPr sz="1400" spc="-15" dirty="0">
                <a:latin typeface="Inter" panose="020B0604020202020204" charset="0"/>
                <a:ea typeface="Inter" panose="020B0604020202020204" charset="0"/>
                <a:cs typeface="Arial"/>
              </a:rPr>
              <a:t>metre </a:t>
            </a:r>
            <a:r>
              <a:rPr sz="1400" spc="-20" dirty="0">
                <a:latin typeface="Inter" panose="020B0604020202020204" charset="0"/>
                <a:ea typeface="Inter" panose="020B0604020202020204" charset="0"/>
                <a:cs typeface="Arial"/>
              </a:rPr>
              <a:t>straightedge </a:t>
            </a:r>
            <a:r>
              <a:rPr sz="1400" spc="-10" dirty="0">
                <a:latin typeface="Inter" panose="020B0604020202020204" charset="0"/>
                <a:ea typeface="Inter" panose="020B0604020202020204" charset="0"/>
                <a:cs typeface="Arial"/>
              </a:rPr>
              <a:t>resting </a:t>
            </a:r>
            <a:r>
              <a:rPr sz="1400" spc="-20" dirty="0">
                <a:latin typeface="Inter" panose="020B0604020202020204" charset="0"/>
                <a:ea typeface="Inter" panose="020B0604020202020204" charset="0"/>
                <a:cs typeface="Arial"/>
              </a:rPr>
              <a:t>in </a:t>
            </a:r>
            <a:r>
              <a:rPr sz="1400" spc="-30" dirty="0">
                <a:latin typeface="Inter" panose="020B0604020202020204" charset="0"/>
                <a:ea typeface="Inter" panose="020B0604020202020204" charset="0"/>
                <a:cs typeface="Arial"/>
              </a:rPr>
              <a:t>all </a:t>
            </a:r>
            <a:r>
              <a:rPr sz="1400" spc="-20" dirty="0">
                <a:latin typeface="Inter" panose="020B0604020202020204" charset="0"/>
                <a:ea typeface="Inter" panose="020B0604020202020204" charset="0"/>
                <a:cs typeface="Arial"/>
              </a:rPr>
              <a:t>directions </a:t>
            </a:r>
            <a:r>
              <a:rPr sz="1400" spc="-25" dirty="0">
                <a:latin typeface="Inter" panose="020B0604020202020204" charset="0"/>
                <a:ea typeface="Inter" panose="020B0604020202020204" charset="0"/>
                <a:cs typeface="Arial"/>
              </a:rPr>
              <a:t>no </a:t>
            </a:r>
            <a:r>
              <a:rPr sz="1400" spc="-10" dirty="0">
                <a:latin typeface="Inter" panose="020B0604020202020204" charset="0"/>
                <a:ea typeface="Inter" panose="020B0604020202020204" charset="0"/>
                <a:cs typeface="Arial"/>
              </a:rPr>
              <a:t>differences in level of </a:t>
            </a:r>
            <a:r>
              <a:rPr sz="1400" spc="-15" dirty="0">
                <a:latin typeface="Inter" panose="020B0604020202020204" charset="0"/>
                <a:ea typeface="Inter" panose="020B0604020202020204" charset="0"/>
                <a:cs typeface="Arial"/>
              </a:rPr>
              <a:t>more than </a:t>
            </a:r>
            <a:r>
              <a:rPr sz="1400" spc="-35" dirty="0">
                <a:latin typeface="Inter" panose="020B0604020202020204" charset="0"/>
                <a:ea typeface="Inter" panose="020B0604020202020204" charset="0"/>
                <a:cs typeface="Arial"/>
              </a:rPr>
              <a:t>10 </a:t>
            </a:r>
            <a:r>
              <a:rPr sz="1400" spc="-25" dirty="0">
                <a:latin typeface="Inter" panose="020B0604020202020204" charset="0"/>
                <a:ea typeface="Inter" panose="020B0604020202020204" charset="0"/>
                <a:cs typeface="Arial"/>
              </a:rPr>
              <a:t>mm appear, </a:t>
            </a:r>
            <a:r>
              <a:rPr sz="1400" spc="-55" dirty="0">
                <a:latin typeface="Inter" panose="020B0604020202020204" charset="0"/>
                <a:ea typeface="Inter" panose="020B0604020202020204" charset="0"/>
                <a:cs typeface="Arial"/>
              </a:rPr>
              <a:t>and </a:t>
            </a:r>
            <a:r>
              <a:rPr sz="1400" spc="-5" dirty="0">
                <a:latin typeface="Inter" panose="020B0604020202020204" charset="0"/>
                <a:ea typeface="Inter" panose="020B0604020202020204" charset="0"/>
                <a:cs typeface="Arial"/>
              </a:rPr>
              <a:t>under </a:t>
            </a:r>
            <a:r>
              <a:rPr sz="1400" spc="-35" dirty="0">
                <a:latin typeface="Inter" panose="020B0604020202020204" charset="0"/>
                <a:ea typeface="Inter" panose="020B0604020202020204" charset="0"/>
                <a:cs typeface="Arial"/>
              </a:rPr>
              <a:t>a </a:t>
            </a:r>
            <a:r>
              <a:rPr sz="1400" spc="-25" dirty="0">
                <a:latin typeface="Inter" panose="020B0604020202020204" charset="0"/>
                <a:ea typeface="Inter" panose="020B0604020202020204" charset="0"/>
                <a:cs typeface="Arial"/>
              </a:rPr>
              <a:t>0.20 </a:t>
            </a:r>
            <a:r>
              <a:rPr sz="1400" spc="-15" dirty="0">
                <a:latin typeface="Inter" panose="020B0604020202020204" charset="0"/>
                <a:ea typeface="Inter" panose="020B0604020202020204" charset="0"/>
                <a:cs typeface="Arial"/>
              </a:rPr>
              <a:t>metre </a:t>
            </a:r>
            <a:r>
              <a:rPr sz="1400" spc="-20" dirty="0">
                <a:latin typeface="Inter" panose="020B0604020202020204" charset="0"/>
                <a:ea typeface="Inter" panose="020B0604020202020204" charset="0"/>
                <a:cs typeface="Arial"/>
              </a:rPr>
              <a:t>straightedge</a:t>
            </a:r>
            <a:r>
              <a:rPr sz="1400" spc="-15" dirty="0">
                <a:latin typeface="Inter" panose="020B0604020202020204" charset="0"/>
                <a:ea typeface="Inter" panose="020B0604020202020204" charset="0"/>
                <a:cs typeface="Arial"/>
              </a:rPr>
              <a:t>, </a:t>
            </a:r>
            <a:r>
              <a:rPr sz="1400" spc="-10" dirty="0">
                <a:latin typeface="Inter" panose="020B0604020202020204" charset="0"/>
                <a:ea typeface="Inter" panose="020B0604020202020204" charset="0"/>
                <a:cs typeface="Arial"/>
              </a:rPr>
              <a:t>differences of </a:t>
            </a:r>
            <a:r>
              <a:rPr sz="1400" spc="-15" dirty="0">
                <a:latin typeface="Inter" panose="020B0604020202020204" charset="0"/>
                <a:ea typeface="Inter" panose="020B0604020202020204" charset="0"/>
                <a:cs typeface="Arial"/>
              </a:rPr>
              <a:t>more than </a:t>
            </a:r>
            <a:r>
              <a:rPr sz="1400" spc="-40" dirty="0">
                <a:latin typeface="Inter" panose="020B0604020202020204" charset="0"/>
                <a:ea typeface="Inter" panose="020B0604020202020204" charset="0"/>
                <a:cs typeface="Arial"/>
              </a:rPr>
              <a:t>3 </a:t>
            </a:r>
            <a:r>
              <a:rPr sz="1400" spc="-20" dirty="0">
                <a:latin typeface="Inter" panose="020B0604020202020204" charset="0"/>
                <a:ea typeface="Inter" panose="020B0604020202020204" charset="0"/>
                <a:cs typeface="Arial"/>
              </a:rPr>
              <a:t>mm </a:t>
            </a:r>
            <a:r>
              <a:rPr sz="1400" spc="-25" dirty="0">
                <a:latin typeface="Inter" panose="020B0604020202020204" charset="0"/>
                <a:ea typeface="Inter" panose="020B0604020202020204" charset="0"/>
                <a:cs typeface="Arial"/>
              </a:rPr>
              <a:t>appear.</a:t>
            </a:r>
            <a:endParaRPr sz="1400" dirty="0">
              <a:latin typeface="Inter" panose="020B0604020202020204" charset="0"/>
              <a:ea typeface="Inter" panose="020B0604020202020204" charset="0"/>
              <a:cs typeface="Arial"/>
            </a:endParaRPr>
          </a:p>
          <a:p>
            <a:pPr marL="38100" algn="just"/>
            <a:r>
              <a:rPr sz="1400" spc="-40" dirty="0">
                <a:latin typeface="Inter" panose="020B0604020202020204" charset="0"/>
                <a:ea typeface="Inter" panose="020B0604020202020204" charset="0"/>
                <a:cs typeface="Arial"/>
              </a:rPr>
              <a:t>The </a:t>
            </a:r>
            <a:r>
              <a:rPr sz="1400" spc="-15" dirty="0">
                <a:latin typeface="Inter" panose="020B0604020202020204" charset="0"/>
                <a:ea typeface="Inter" panose="020B0604020202020204" charset="0"/>
                <a:cs typeface="Arial"/>
              </a:rPr>
              <a:t>surface </a:t>
            </a:r>
            <a:r>
              <a:rPr sz="1400" spc="-20" dirty="0">
                <a:latin typeface="Inter" panose="020B0604020202020204" charset="0"/>
                <a:ea typeface="Inter" panose="020B0604020202020204" charset="0"/>
                <a:cs typeface="Arial"/>
              </a:rPr>
              <a:t>must </a:t>
            </a:r>
            <a:r>
              <a:rPr sz="1400" spc="-35" dirty="0">
                <a:latin typeface="Inter" panose="020B0604020202020204" charset="0"/>
                <a:ea typeface="Inter" panose="020B0604020202020204" charset="0"/>
                <a:cs typeface="Arial"/>
              </a:rPr>
              <a:t>be </a:t>
            </a:r>
            <a:r>
              <a:rPr sz="1400" spc="-15" dirty="0">
                <a:latin typeface="Inter" panose="020B0604020202020204" charset="0"/>
                <a:ea typeface="Inter" panose="020B0604020202020204" charset="0"/>
                <a:cs typeface="Arial"/>
              </a:rPr>
              <a:t>trowelled, free of </a:t>
            </a:r>
            <a:r>
              <a:rPr sz="1400" spc="-20" dirty="0">
                <a:latin typeface="Inter" panose="020B0604020202020204" charset="0"/>
                <a:ea typeface="Inter" panose="020B0604020202020204" charset="0"/>
                <a:cs typeface="Arial"/>
              </a:rPr>
              <a:t>cracks </a:t>
            </a:r>
            <a:r>
              <a:rPr sz="1400" spc="-25" dirty="0">
                <a:latin typeface="Inter" panose="020B0604020202020204" charset="0"/>
                <a:ea typeface="Inter" panose="020B0604020202020204" charset="0"/>
                <a:cs typeface="Arial"/>
              </a:rPr>
              <a:t>or </a:t>
            </a:r>
            <a:r>
              <a:rPr sz="1400" spc="-20" dirty="0">
                <a:latin typeface="Inter" panose="020B0604020202020204" charset="0"/>
                <a:ea typeface="Inter" panose="020B0604020202020204" charset="0"/>
                <a:cs typeface="Arial"/>
              </a:rPr>
              <a:t>depressions</a:t>
            </a:r>
            <a:r>
              <a:rPr sz="1400" spc="-25" dirty="0">
                <a:latin typeface="Inter" panose="020B0604020202020204" charset="0"/>
                <a:ea typeface="Inter" panose="020B0604020202020204" charset="0"/>
                <a:cs typeface="Arial"/>
              </a:rPr>
              <a:t>, which will be </a:t>
            </a:r>
            <a:r>
              <a:rPr sz="1400" spc="-10" dirty="0">
                <a:latin typeface="Inter" panose="020B0604020202020204" charset="0"/>
                <a:ea typeface="Inter" panose="020B0604020202020204" charset="0"/>
                <a:cs typeface="Arial"/>
              </a:rPr>
              <a:t>sealed </a:t>
            </a:r>
            <a:r>
              <a:rPr sz="1400" spc="-15" dirty="0">
                <a:latin typeface="Inter" panose="020B0604020202020204" charset="0"/>
                <a:ea typeface="Inter" panose="020B0604020202020204" charset="0"/>
                <a:cs typeface="Arial"/>
              </a:rPr>
              <a:t>with mortar.</a:t>
            </a:r>
            <a:endParaRPr sz="1400" dirty="0">
              <a:latin typeface="Inter" panose="020B0604020202020204" charset="0"/>
              <a:ea typeface="Inter" panose="020B0604020202020204" charset="0"/>
              <a:cs typeface="Arial"/>
            </a:endParaRPr>
          </a:p>
          <a:p>
            <a:pPr marL="38100" algn="just"/>
            <a:r>
              <a:rPr sz="1400" spc="-20" dirty="0">
                <a:latin typeface="Inter" panose="020B0604020202020204" charset="0"/>
                <a:ea typeface="Inter" panose="020B0604020202020204" charset="0"/>
                <a:cs typeface="Arial"/>
              </a:rPr>
              <a:t>Roughness </a:t>
            </a:r>
            <a:r>
              <a:rPr sz="1400" spc="-55" dirty="0">
                <a:latin typeface="Inter" panose="020B0604020202020204" charset="0"/>
                <a:ea typeface="Inter" panose="020B0604020202020204" charset="0"/>
                <a:cs typeface="Arial"/>
              </a:rPr>
              <a:t>and </a:t>
            </a:r>
            <a:r>
              <a:rPr sz="1400" spc="-20" dirty="0">
                <a:latin typeface="Inter" panose="020B0604020202020204" charset="0"/>
                <a:ea typeface="Inter" panose="020B0604020202020204" charset="0"/>
                <a:cs typeface="Arial"/>
              </a:rPr>
              <a:t>all residues </a:t>
            </a:r>
            <a:r>
              <a:rPr sz="1400" spc="-5" dirty="0">
                <a:latin typeface="Inter" panose="020B0604020202020204" charset="0"/>
                <a:ea typeface="Inter" panose="020B0604020202020204" charset="0"/>
                <a:cs typeface="Arial"/>
              </a:rPr>
              <a:t>from </a:t>
            </a:r>
            <a:r>
              <a:rPr sz="1400" spc="-20" dirty="0">
                <a:latin typeface="Inter" panose="020B0604020202020204" charset="0"/>
                <a:ea typeface="Inter" panose="020B0604020202020204" charset="0"/>
                <a:cs typeface="Arial"/>
              </a:rPr>
              <a:t>site </a:t>
            </a:r>
            <a:r>
              <a:rPr sz="1400" spc="-25" dirty="0">
                <a:latin typeface="Inter" panose="020B0604020202020204" charset="0"/>
                <a:ea typeface="Inter" panose="020B0604020202020204" charset="0"/>
                <a:cs typeface="Arial"/>
              </a:rPr>
              <a:t>work </a:t>
            </a:r>
            <a:r>
              <a:rPr sz="1400" spc="-20" dirty="0">
                <a:latin typeface="Inter" panose="020B0604020202020204" charset="0"/>
                <a:ea typeface="Inter" panose="020B0604020202020204" charset="0"/>
                <a:cs typeface="Arial"/>
              </a:rPr>
              <a:t>such as </a:t>
            </a:r>
            <a:r>
              <a:rPr sz="1400" spc="-5" dirty="0">
                <a:latin typeface="Inter" panose="020B0604020202020204" charset="0"/>
                <a:ea typeface="Inter" panose="020B0604020202020204" charset="0"/>
                <a:cs typeface="Arial"/>
              </a:rPr>
              <a:t>nails, </a:t>
            </a:r>
            <a:r>
              <a:rPr sz="1400" spc="-25" dirty="0">
                <a:latin typeface="Inter" panose="020B0604020202020204" charset="0"/>
                <a:ea typeface="Inter" panose="020B0604020202020204" charset="0"/>
                <a:cs typeface="Arial"/>
              </a:rPr>
              <a:t>sheet metal, </a:t>
            </a:r>
            <a:r>
              <a:rPr sz="1400" spc="-15" dirty="0">
                <a:latin typeface="Inter" panose="020B0604020202020204" charset="0"/>
                <a:ea typeface="Inter" panose="020B0604020202020204" charset="0"/>
                <a:cs typeface="Arial"/>
              </a:rPr>
              <a:t>wood, </a:t>
            </a:r>
            <a:r>
              <a:rPr sz="1400" spc="-10" dirty="0">
                <a:latin typeface="Inter" panose="020B0604020202020204" charset="0"/>
                <a:ea typeface="Inter" panose="020B0604020202020204" charset="0"/>
                <a:cs typeface="Arial"/>
              </a:rPr>
              <a:t>etc. </a:t>
            </a:r>
            <a:r>
              <a:rPr sz="1400" spc="-20" dirty="0">
                <a:latin typeface="Inter" panose="020B0604020202020204" charset="0"/>
                <a:ea typeface="Inter" panose="020B0604020202020204" charset="0"/>
                <a:cs typeface="Arial"/>
              </a:rPr>
              <a:t>must </a:t>
            </a:r>
            <a:r>
              <a:rPr sz="1400" spc="-35" dirty="0">
                <a:latin typeface="Inter" panose="020B0604020202020204" charset="0"/>
                <a:ea typeface="Inter" panose="020B0604020202020204" charset="0"/>
                <a:cs typeface="Arial"/>
              </a:rPr>
              <a:t>be </a:t>
            </a:r>
            <a:r>
              <a:rPr sz="1400" spc="-25" dirty="0">
                <a:latin typeface="Inter" panose="020B0604020202020204" charset="0"/>
                <a:ea typeface="Inter" panose="020B0604020202020204" charset="0"/>
                <a:cs typeface="Arial"/>
              </a:rPr>
              <a:t>removed.</a:t>
            </a:r>
            <a:endParaRPr sz="1400" dirty="0">
              <a:latin typeface="Inter" panose="020B0604020202020204" charset="0"/>
              <a:ea typeface="Inter" panose="020B0604020202020204" charset="0"/>
              <a:cs typeface="Arial"/>
            </a:endParaRPr>
          </a:p>
          <a:p>
            <a:pPr marL="38100" marR="30480" algn="just">
              <a:spcBef>
                <a:spcPts val="40"/>
              </a:spcBef>
            </a:pPr>
            <a:r>
              <a:rPr sz="1400" spc="-30" dirty="0">
                <a:latin typeface="Inter" panose="020B0604020202020204" charset="0"/>
                <a:ea typeface="Inter" panose="020B0604020202020204" charset="0"/>
                <a:cs typeface="Arial"/>
              </a:rPr>
              <a:t>Before </a:t>
            </a:r>
            <a:r>
              <a:rPr sz="1400" spc="-10" dirty="0">
                <a:latin typeface="Inter" panose="020B0604020202020204" charset="0"/>
                <a:ea typeface="Inter" panose="020B0604020202020204" charset="0"/>
                <a:cs typeface="Arial"/>
              </a:rPr>
              <a:t>application, </a:t>
            </a:r>
            <a:r>
              <a:rPr sz="1400" spc="-5" dirty="0">
                <a:latin typeface="Inter" panose="020B0604020202020204" charset="0"/>
                <a:ea typeface="Inter" panose="020B0604020202020204" charset="0"/>
                <a:cs typeface="Arial"/>
              </a:rPr>
              <a:t>the </a:t>
            </a:r>
            <a:r>
              <a:rPr sz="1400" spc="-20" dirty="0">
                <a:latin typeface="Inter" panose="020B0604020202020204" charset="0"/>
                <a:ea typeface="Inter" panose="020B0604020202020204" charset="0"/>
                <a:cs typeface="Arial"/>
              </a:rPr>
              <a:t>laying </a:t>
            </a:r>
            <a:r>
              <a:rPr sz="1400" spc="-15" dirty="0">
                <a:latin typeface="Inter" panose="020B0604020202020204" charset="0"/>
                <a:ea typeface="Inter" panose="020B0604020202020204" charset="0"/>
                <a:cs typeface="Arial"/>
              </a:rPr>
              <a:t>surface </a:t>
            </a:r>
            <a:r>
              <a:rPr sz="1400" spc="-30" dirty="0">
                <a:latin typeface="Inter" panose="020B0604020202020204" charset="0"/>
                <a:ea typeface="Inter" panose="020B0604020202020204" charset="0"/>
                <a:cs typeface="Arial"/>
              </a:rPr>
              <a:t>must </a:t>
            </a:r>
            <a:r>
              <a:rPr sz="1400" spc="-25" dirty="0">
                <a:latin typeface="Inter" panose="020B0604020202020204" charset="0"/>
                <a:ea typeface="Inter" panose="020B0604020202020204" charset="0"/>
                <a:cs typeface="Arial"/>
              </a:rPr>
              <a:t>be </a:t>
            </a:r>
            <a:r>
              <a:rPr sz="1400" spc="-10" dirty="0">
                <a:latin typeface="Inter" panose="020B0604020202020204" charset="0"/>
                <a:ea typeface="Inter" panose="020B0604020202020204" charset="0"/>
                <a:cs typeface="Arial"/>
              </a:rPr>
              <a:t>clean </a:t>
            </a:r>
            <a:r>
              <a:rPr sz="1400" spc="-25" dirty="0">
                <a:latin typeface="Inter" panose="020B0604020202020204" charset="0"/>
                <a:ea typeface="Inter" panose="020B0604020202020204" charset="0"/>
                <a:cs typeface="Arial"/>
              </a:rPr>
              <a:t>and </a:t>
            </a:r>
            <a:r>
              <a:rPr sz="1400" spc="-10" dirty="0">
                <a:latin typeface="Inter" panose="020B0604020202020204" charset="0"/>
                <a:ea typeface="Inter" panose="020B0604020202020204" charset="0"/>
                <a:cs typeface="Arial"/>
              </a:rPr>
              <a:t>dry. </a:t>
            </a:r>
            <a:r>
              <a:rPr sz="1400" spc="-20" dirty="0">
                <a:latin typeface="Inter" panose="020B0604020202020204" charset="0"/>
                <a:ea typeface="Inter" panose="020B0604020202020204" charset="0"/>
                <a:cs typeface="Arial"/>
              </a:rPr>
              <a:t>For cement and </a:t>
            </a:r>
            <a:r>
              <a:rPr sz="1400" spc="-15" dirty="0">
                <a:latin typeface="Inter" panose="020B0604020202020204" charset="0"/>
                <a:ea typeface="Inter" panose="020B0604020202020204" charset="0"/>
                <a:cs typeface="Arial"/>
              </a:rPr>
              <a:t>hollow-core concrete </a:t>
            </a:r>
            <a:r>
              <a:rPr sz="1400" spc="-20" dirty="0">
                <a:latin typeface="Inter" panose="020B0604020202020204" charset="0"/>
                <a:ea typeface="Inter" panose="020B0604020202020204" charset="0"/>
                <a:cs typeface="Arial"/>
              </a:rPr>
              <a:t>laying </a:t>
            </a:r>
            <a:r>
              <a:rPr sz="1400" spc="-5" dirty="0">
                <a:latin typeface="Inter" panose="020B0604020202020204" charset="0"/>
                <a:ea typeface="Inter" panose="020B0604020202020204" charset="0"/>
                <a:cs typeface="Arial"/>
              </a:rPr>
              <a:t>surfaces, </a:t>
            </a:r>
            <a:r>
              <a:rPr sz="1400" spc="-35" dirty="0">
                <a:latin typeface="Inter" panose="020B0604020202020204" charset="0"/>
                <a:ea typeface="Inter" panose="020B0604020202020204" charset="0"/>
                <a:cs typeface="Arial"/>
              </a:rPr>
              <a:t>a </a:t>
            </a:r>
            <a:r>
              <a:rPr sz="1400" spc="-20" dirty="0">
                <a:latin typeface="Inter" panose="020B0604020202020204" charset="0"/>
                <a:ea typeface="Inter" panose="020B0604020202020204" charset="0"/>
                <a:cs typeface="Arial"/>
              </a:rPr>
              <a:t>drying </a:t>
            </a:r>
            <a:r>
              <a:rPr sz="1400" spc="-10" dirty="0">
                <a:latin typeface="Inter" panose="020B0604020202020204" charset="0"/>
                <a:ea typeface="Inter" panose="020B0604020202020204" charset="0"/>
                <a:cs typeface="Arial"/>
              </a:rPr>
              <a:t>period </a:t>
            </a:r>
            <a:r>
              <a:rPr sz="1400" spc="-25" dirty="0">
                <a:latin typeface="Inter" panose="020B0604020202020204" charset="0"/>
                <a:ea typeface="Inter" panose="020B0604020202020204" charset="0"/>
                <a:cs typeface="Arial"/>
              </a:rPr>
              <a:t>of </a:t>
            </a:r>
            <a:r>
              <a:rPr sz="1400" spc="-40" dirty="0">
                <a:latin typeface="Inter" panose="020B0604020202020204" charset="0"/>
                <a:ea typeface="Inter" panose="020B0604020202020204" charset="0"/>
                <a:cs typeface="Arial"/>
              </a:rPr>
              <a:t>8 </a:t>
            </a:r>
            <a:r>
              <a:rPr sz="1400" spc="-10" dirty="0">
                <a:latin typeface="Inter" panose="020B0604020202020204" charset="0"/>
                <a:ea typeface="Inter" panose="020B0604020202020204" charset="0"/>
                <a:cs typeface="Arial"/>
              </a:rPr>
              <a:t>days </a:t>
            </a:r>
            <a:r>
              <a:rPr sz="1400" spc="-55" dirty="0">
                <a:latin typeface="Inter" panose="020B0604020202020204" charset="0"/>
                <a:ea typeface="Inter" panose="020B0604020202020204" charset="0"/>
                <a:cs typeface="Arial"/>
              </a:rPr>
              <a:t>to </a:t>
            </a:r>
            <a:r>
              <a:rPr sz="1400" spc="-40" dirty="0">
                <a:latin typeface="Inter" panose="020B0604020202020204" charset="0"/>
                <a:ea typeface="Inter" panose="020B0604020202020204" charset="0"/>
                <a:cs typeface="Arial"/>
              </a:rPr>
              <a:t>3 </a:t>
            </a:r>
            <a:r>
              <a:rPr sz="1400" spc="-20" dirty="0">
                <a:latin typeface="Inter" panose="020B0604020202020204" charset="0"/>
                <a:ea typeface="Inter" panose="020B0604020202020204" charset="0"/>
                <a:cs typeface="Arial"/>
              </a:rPr>
              <a:t>weeks </a:t>
            </a:r>
            <a:r>
              <a:rPr sz="1400" spc="-30" dirty="0">
                <a:latin typeface="Inter" panose="020B0604020202020204" charset="0"/>
                <a:ea typeface="Inter" panose="020B0604020202020204" charset="0"/>
                <a:cs typeface="Arial"/>
              </a:rPr>
              <a:t>should </a:t>
            </a:r>
            <a:r>
              <a:rPr sz="1400" spc="-55" dirty="0">
                <a:latin typeface="Inter" panose="020B0604020202020204" charset="0"/>
                <a:ea typeface="Inter" panose="020B0604020202020204" charset="0"/>
                <a:cs typeface="Arial"/>
              </a:rPr>
              <a:t>be </a:t>
            </a:r>
            <a:r>
              <a:rPr sz="1400" spc="-5" dirty="0">
                <a:latin typeface="Inter" panose="020B0604020202020204" charset="0"/>
                <a:ea typeface="Inter" panose="020B0604020202020204" charset="0"/>
                <a:cs typeface="Arial"/>
              </a:rPr>
              <a:t>allowed, </a:t>
            </a:r>
            <a:r>
              <a:rPr sz="1400" spc="-55" dirty="0">
                <a:latin typeface="Inter" panose="020B0604020202020204" charset="0"/>
                <a:ea typeface="Inter" panose="020B0604020202020204" charset="0"/>
                <a:cs typeface="Arial"/>
              </a:rPr>
              <a:t>depending on </a:t>
            </a:r>
            <a:r>
              <a:rPr sz="1400" spc="-20" dirty="0">
                <a:latin typeface="Inter" panose="020B0604020202020204" charset="0"/>
                <a:ea typeface="Inter" panose="020B0604020202020204" charset="0"/>
                <a:cs typeface="Arial"/>
              </a:rPr>
              <a:t>the </a:t>
            </a:r>
            <a:r>
              <a:rPr sz="1400" spc="-15" dirty="0">
                <a:latin typeface="Inter" panose="020B0604020202020204" charset="0"/>
                <a:ea typeface="Inter" panose="020B0604020202020204" charset="0"/>
                <a:cs typeface="Arial"/>
              </a:rPr>
              <a:t>season.</a:t>
            </a:r>
            <a:endParaRPr sz="1400" dirty="0">
              <a:latin typeface="Inter" panose="020B0604020202020204" charset="0"/>
              <a:ea typeface="Inter" panose="020B0604020202020204" charset="0"/>
              <a:cs typeface="Arial"/>
            </a:endParaRPr>
          </a:p>
        </p:txBody>
      </p:sp>
      <p:sp>
        <p:nvSpPr>
          <p:cNvPr id="15" name="object 7">
            <a:extLst>
              <a:ext uri="{FF2B5EF4-FFF2-40B4-BE49-F238E27FC236}">
                <a16:creationId xmlns:a16="http://schemas.microsoft.com/office/drawing/2014/main" id="{0B0F693A-E30D-4745-7BEF-9152C494B8D5}"/>
              </a:ext>
            </a:extLst>
          </p:cNvPr>
          <p:cNvSpPr/>
          <p:nvPr/>
        </p:nvSpPr>
        <p:spPr>
          <a:xfrm>
            <a:off x="3594100" y="1782506"/>
            <a:ext cx="3024505" cy="0"/>
          </a:xfrm>
          <a:custGeom>
            <a:avLst/>
            <a:gdLst/>
            <a:ahLst/>
            <a:cxnLst/>
            <a:rect l="l" t="t" r="r" b="b"/>
            <a:pathLst>
              <a:path w="3024504">
                <a:moveTo>
                  <a:pt x="0" y="0"/>
                </a:moveTo>
                <a:lnTo>
                  <a:pt x="3023997" y="0"/>
                </a:lnTo>
              </a:path>
            </a:pathLst>
          </a:custGeom>
          <a:ln w="12700">
            <a:solidFill>
              <a:srgbClr val="007439"/>
            </a:solidFill>
          </a:ln>
        </p:spPr>
        <p:txBody>
          <a:bodyPr wrap="square" lIns="0" tIns="0" rIns="0" bIns="0" rtlCol="0"/>
          <a:lstStyle/>
          <a:p>
            <a:endParaRPr/>
          </a:p>
        </p:txBody>
      </p:sp>
      <p:sp>
        <p:nvSpPr>
          <p:cNvPr id="16" name="object 8">
            <a:extLst>
              <a:ext uri="{FF2B5EF4-FFF2-40B4-BE49-F238E27FC236}">
                <a16:creationId xmlns:a16="http://schemas.microsoft.com/office/drawing/2014/main" id="{C0B5C789-5362-0DEB-49FF-87FE5763208A}"/>
              </a:ext>
            </a:extLst>
          </p:cNvPr>
          <p:cNvSpPr txBox="1"/>
          <p:nvPr/>
        </p:nvSpPr>
        <p:spPr>
          <a:xfrm>
            <a:off x="3581400" y="1553907"/>
            <a:ext cx="2870504" cy="228268"/>
          </a:xfrm>
          <a:prstGeom prst="rect">
            <a:avLst/>
          </a:prstGeom>
        </p:spPr>
        <p:txBody>
          <a:bodyPr vert="horz" wrap="square" lIns="0" tIns="12700" rIns="0" bIns="0" rtlCol="0">
            <a:spAutoFit/>
          </a:bodyPr>
          <a:lstStyle/>
          <a:p>
            <a:pPr marL="12700">
              <a:lnSpc>
                <a:spcPct val="100000"/>
              </a:lnSpc>
              <a:spcBef>
                <a:spcPts val="100"/>
              </a:spcBef>
            </a:pPr>
            <a:r>
              <a:rPr sz="1400" b="1" spc="-80" dirty="0">
                <a:latin typeface="Inter" panose="020B0604020202020204" charset="0"/>
                <a:ea typeface="Inter" panose="020B0604020202020204" charset="0"/>
                <a:cs typeface="Arial"/>
              </a:rPr>
              <a:t>Application </a:t>
            </a:r>
            <a:r>
              <a:rPr sz="1400" b="1" spc="-65" dirty="0">
                <a:latin typeface="Inter" panose="020B0604020202020204" charset="0"/>
                <a:ea typeface="Inter" panose="020B0604020202020204" charset="0"/>
                <a:cs typeface="Arial"/>
              </a:rPr>
              <a:t>in </a:t>
            </a:r>
            <a:r>
              <a:rPr sz="1400" b="1" spc="-60" dirty="0">
                <a:latin typeface="Inter" panose="020B0604020202020204" charset="0"/>
                <a:ea typeface="Inter" panose="020B0604020202020204" charset="0"/>
                <a:cs typeface="Arial"/>
              </a:rPr>
              <a:t>total </a:t>
            </a:r>
            <a:r>
              <a:rPr sz="1400" b="1" spc="-75" dirty="0">
                <a:latin typeface="Inter" panose="020B0604020202020204" charset="0"/>
                <a:ea typeface="Inter" panose="020B0604020202020204" charset="0"/>
                <a:cs typeface="Arial"/>
              </a:rPr>
              <a:t>adherence</a:t>
            </a:r>
            <a:endParaRPr sz="1400" dirty="0">
              <a:latin typeface="Inter" panose="020B0604020202020204" charset="0"/>
              <a:ea typeface="Inter" panose="020B0604020202020204" charset="0"/>
              <a:cs typeface="Arial"/>
            </a:endParaRPr>
          </a:p>
        </p:txBody>
      </p:sp>
      <p:sp>
        <p:nvSpPr>
          <p:cNvPr id="17" name="object 9">
            <a:extLst>
              <a:ext uri="{FF2B5EF4-FFF2-40B4-BE49-F238E27FC236}">
                <a16:creationId xmlns:a16="http://schemas.microsoft.com/office/drawing/2014/main" id="{CA3729A4-5F38-374B-2F8C-88A79F829085}"/>
              </a:ext>
            </a:extLst>
          </p:cNvPr>
          <p:cNvSpPr txBox="1"/>
          <p:nvPr/>
        </p:nvSpPr>
        <p:spPr>
          <a:xfrm>
            <a:off x="3608461" y="1907283"/>
            <a:ext cx="4154697" cy="1311898"/>
          </a:xfrm>
          <a:prstGeom prst="rect">
            <a:avLst/>
          </a:prstGeom>
        </p:spPr>
        <p:txBody>
          <a:bodyPr vert="horz" wrap="square" lIns="0" tIns="19050" rIns="0" bIns="0" rtlCol="0">
            <a:spAutoFit/>
          </a:bodyPr>
          <a:lstStyle/>
          <a:p>
            <a:pPr marL="12700" marR="5080" algn="just">
              <a:spcBef>
                <a:spcPts val="150"/>
              </a:spcBef>
            </a:pPr>
            <a:r>
              <a:rPr sz="1400" spc="-55" dirty="0">
                <a:latin typeface="Inter" panose="020B0604020202020204" charset="0"/>
                <a:ea typeface="Inter" panose="020B0604020202020204" charset="0"/>
                <a:cs typeface="Arial"/>
              </a:rPr>
              <a:t>The </a:t>
            </a:r>
            <a:r>
              <a:rPr sz="1400" spc="-40" dirty="0">
                <a:latin typeface="Inter" panose="020B0604020202020204" charset="0"/>
                <a:ea typeface="Inter" panose="020B0604020202020204" charset="0"/>
                <a:cs typeface="Arial"/>
              </a:rPr>
              <a:t>torching of </a:t>
            </a:r>
            <a:r>
              <a:rPr sz="1400" spc="-35" dirty="0">
                <a:latin typeface="Inter" panose="020B0604020202020204" charset="0"/>
                <a:ea typeface="Inter" panose="020B0604020202020204" charset="0"/>
                <a:cs typeface="Arial"/>
              </a:rPr>
              <a:t>the </a:t>
            </a:r>
            <a:r>
              <a:rPr sz="1400" spc="-25" dirty="0">
                <a:latin typeface="Inter" panose="020B0604020202020204" charset="0"/>
                <a:ea typeface="Inter" panose="020B0604020202020204" charset="0"/>
                <a:cs typeface="Arial"/>
              </a:rPr>
              <a:t>roll </a:t>
            </a:r>
            <a:r>
              <a:rPr sz="1400" spc="-45" dirty="0">
                <a:latin typeface="Inter" panose="020B0604020202020204" charset="0"/>
                <a:ea typeface="Inter" panose="020B0604020202020204" charset="0"/>
                <a:cs typeface="Arial"/>
              </a:rPr>
              <a:t>compound </a:t>
            </a:r>
            <a:r>
              <a:rPr sz="1400" spc="-40" dirty="0">
                <a:latin typeface="Inter" panose="020B0604020202020204" charset="0"/>
                <a:ea typeface="Inter" panose="020B0604020202020204" charset="0"/>
                <a:cs typeface="Arial"/>
              </a:rPr>
              <a:t>must </a:t>
            </a:r>
            <a:r>
              <a:rPr sz="1400" spc="-45" dirty="0">
                <a:latin typeface="Inter" panose="020B0604020202020204" charset="0"/>
                <a:ea typeface="Inter" panose="020B0604020202020204" charset="0"/>
                <a:cs typeface="Arial"/>
              </a:rPr>
              <a:t>affect both the </a:t>
            </a:r>
            <a:r>
              <a:rPr sz="1400" spc="-50" dirty="0">
                <a:latin typeface="Inter" panose="020B0604020202020204" charset="0"/>
                <a:ea typeface="Inter" panose="020B0604020202020204" charset="0"/>
                <a:cs typeface="Arial"/>
              </a:rPr>
              <a:t>membrane </a:t>
            </a:r>
            <a:r>
              <a:rPr sz="1400" spc="-45" dirty="0">
                <a:latin typeface="Inter" panose="020B0604020202020204" charset="0"/>
                <a:ea typeface="Inter" panose="020B0604020202020204" charset="0"/>
                <a:cs typeface="Arial"/>
              </a:rPr>
              <a:t>and </a:t>
            </a:r>
            <a:r>
              <a:rPr sz="1400" spc="-20" dirty="0">
                <a:latin typeface="Inter" panose="020B0604020202020204" charset="0"/>
                <a:ea typeface="Inter" panose="020B0604020202020204" charset="0"/>
                <a:cs typeface="Arial"/>
              </a:rPr>
              <a:t>the </a:t>
            </a:r>
            <a:r>
              <a:rPr sz="1400" spc="-30" dirty="0">
                <a:latin typeface="Inter" panose="020B0604020202020204" charset="0"/>
                <a:ea typeface="Inter" panose="020B0604020202020204" charset="0"/>
                <a:cs typeface="Arial"/>
              </a:rPr>
              <a:t>substrate at the </a:t>
            </a:r>
            <a:r>
              <a:rPr sz="1400" spc="-50" dirty="0">
                <a:latin typeface="Inter" panose="020B0604020202020204" charset="0"/>
                <a:ea typeface="Inter" panose="020B0604020202020204" charset="0"/>
                <a:cs typeface="Arial"/>
              </a:rPr>
              <a:t>same time</a:t>
            </a:r>
            <a:r>
              <a:rPr sz="1400" spc="-30" dirty="0">
                <a:latin typeface="Inter" panose="020B0604020202020204" charset="0"/>
                <a:ea typeface="Inter" panose="020B0604020202020204" charset="0"/>
                <a:cs typeface="Arial"/>
              </a:rPr>
              <a:t>, </a:t>
            </a:r>
            <a:r>
              <a:rPr sz="1400" spc="-35" dirty="0">
                <a:latin typeface="Inter" panose="020B0604020202020204" charset="0"/>
                <a:ea typeface="Inter" panose="020B0604020202020204" charset="0"/>
                <a:cs typeface="Arial"/>
              </a:rPr>
              <a:t>with </a:t>
            </a:r>
            <a:r>
              <a:rPr sz="1400" spc="-40" dirty="0">
                <a:latin typeface="Inter" panose="020B0604020202020204" charset="0"/>
                <a:ea typeface="Inter" panose="020B0604020202020204" charset="0"/>
                <a:cs typeface="Arial"/>
              </a:rPr>
              <a:t>the </a:t>
            </a:r>
            <a:r>
              <a:rPr sz="1400" spc="-30" dirty="0">
                <a:latin typeface="Inter" panose="020B0604020202020204" charset="0"/>
                <a:ea typeface="Inter" panose="020B0604020202020204" charset="0"/>
                <a:cs typeface="Arial"/>
              </a:rPr>
              <a:t>roll </a:t>
            </a:r>
            <a:r>
              <a:rPr sz="1400" spc="-50" dirty="0">
                <a:latin typeface="Inter" panose="020B0604020202020204" charset="0"/>
                <a:ea typeface="Inter" panose="020B0604020202020204" charset="0"/>
                <a:cs typeface="Arial"/>
              </a:rPr>
              <a:t>predominating.  </a:t>
            </a:r>
            <a:r>
              <a:rPr sz="1400" spc="-55" dirty="0">
                <a:latin typeface="Inter" panose="020B0604020202020204" charset="0"/>
                <a:ea typeface="Inter" panose="020B0604020202020204" charset="0"/>
                <a:cs typeface="Arial"/>
              </a:rPr>
              <a:t>The </a:t>
            </a:r>
            <a:r>
              <a:rPr sz="1400" spc="-35" dirty="0">
                <a:latin typeface="Inter" panose="020B0604020202020204" charset="0"/>
                <a:ea typeface="Inter" panose="020B0604020202020204" charset="0"/>
                <a:cs typeface="Arial"/>
              </a:rPr>
              <a:t>burner </a:t>
            </a:r>
            <a:r>
              <a:rPr sz="1400" spc="-45" dirty="0">
                <a:latin typeface="Inter" panose="020B0604020202020204" charset="0"/>
                <a:ea typeface="Inter" panose="020B0604020202020204" charset="0"/>
                <a:cs typeface="Arial"/>
              </a:rPr>
              <a:t>flame </a:t>
            </a:r>
            <a:r>
              <a:rPr sz="1400" spc="-40" dirty="0">
                <a:latin typeface="Inter" panose="020B0604020202020204" charset="0"/>
                <a:ea typeface="Inter" panose="020B0604020202020204" charset="0"/>
                <a:cs typeface="Arial"/>
              </a:rPr>
              <a:t>should </a:t>
            </a:r>
            <a:r>
              <a:rPr sz="1400" spc="-50" dirty="0">
                <a:latin typeface="Inter" panose="020B0604020202020204" charset="0"/>
                <a:ea typeface="Inter" panose="020B0604020202020204" charset="0"/>
                <a:cs typeface="Arial"/>
              </a:rPr>
              <a:t>also </a:t>
            </a:r>
            <a:r>
              <a:rPr sz="1400" spc="-55" dirty="0">
                <a:latin typeface="Inter" panose="020B0604020202020204" charset="0"/>
                <a:ea typeface="Inter" panose="020B0604020202020204" charset="0"/>
                <a:cs typeface="Arial"/>
              </a:rPr>
              <a:t>be </a:t>
            </a:r>
            <a:r>
              <a:rPr sz="1400" spc="-30" dirty="0">
                <a:latin typeface="Inter" panose="020B0604020202020204" charset="0"/>
                <a:ea typeface="Inter" panose="020B0604020202020204" charset="0"/>
                <a:cs typeface="Arial"/>
              </a:rPr>
              <a:t>directed </a:t>
            </a:r>
            <a:r>
              <a:rPr sz="1400" spc="-40" dirty="0">
                <a:latin typeface="Inter" panose="020B0604020202020204" charset="0"/>
                <a:ea typeface="Inter" panose="020B0604020202020204" charset="0"/>
                <a:cs typeface="Arial"/>
              </a:rPr>
              <a:t>at the already </a:t>
            </a:r>
            <a:r>
              <a:rPr sz="1400" spc="-45" dirty="0">
                <a:latin typeface="Inter" panose="020B0604020202020204" charset="0"/>
                <a:ea typeface="Inter" panose="020B0604020202020204" charset="0"/>
                <a:cs typeface="Arial"/>
              </a:rPr>
              <a:t>laid </a:t>
            </a:r>
            <a:r>
              <a:rPr sz="1400" spc="-50" dirty="0">
                <a:latin typeface="Inter" panose="020B0604020202020204" charset="0"/>
                <a:ea typeface="Inter" panose="020B0604020202020204" charset="0"/>
                <a:cs typeface="Arial"/>
              </a:rPr>
              <a:t>membrane</a:t>
            </a:r>
            <a:r>
              <a:rPr sz="1400" spc="-45" dirty="0">
                <a:latin typeface="Inter" panose="020B0604020202020204" charset="0"/>
                <a:ea typeface="Inter" panose="020B0604020202020204" charset="0"/>
                <a:cs typeface="Arial"/>
              </a:rPr>
              <a:t>, which </a:t>
            </a:r>
            <a:r>
              <a:rPr sz="1400" spc="-50" dirty="0">
                <a:latin typeface="Inter" panose="020B0604020202020204" charset="0"/>
                <a:ea typeface="Inter" panose="020B0604020202020204" charset="0"/>
                <a:cs typeface="Arial"/>
              </a:rPr>
              <a:t>will be </a:t>
            </a:r>
            <a:r>
              <a:rPr sz="1400" spc="-40" dirty="0">
                <a:latin typeface="Inter" panose="020B0604020202020204" charset="0"/>
                <a:ea typeface="Inter" panose="020B0604020202020204" charset="0"/>
                <a:cs typeface="Arial"/>
              </a:rPr>
              <a:t>affected by the overlapping</a:t>
            </a:r>
            <a:r>
              <a:rPr sz="850" spc="-40" dirty="0">
                <a:latin typeface="Arial"/>
                <a:cs typeface="Arial"/>
              </a:rPr>
              <a:t>.</a:t>
            </a:r>
            <a:endParaRPr sz="850" dirty="0">
              <a:latin typeface="Arial"/>
              <a:cs typeface="Arial"/>
            </a:endParaRPr>
          </a:p>
        </p:txBody>
      </p:sp>
      <p:sp>
        <p:nvSpPr>
          <p:cNvPr id="19" name="object 11">
            <a:extLst>
              <a:ext uri="{FF2B5EF4-FFF2-40B4-BE49-F238E27FC236}">
                <a16:creationId xmlns:a16="http://schemas.microsoft.com/office/drawing/2014/main" id="{92A75557-B83C-682C-25CF-E85F3EE530C9}"/>
              </a:ext>
            </a:extLst>
          </p:cNvPr>
          <p:cNvSpPr/>
          <p:nvPr/>
        </p:nvSpPr>
        <p:spPr>
          <a:xfrm>
            <a:off x="8794192" y="1596674"/>
            <a:ext cx="2468050" cy="2504969"/>
          </a:xfrm>
          <a:prstGeom prst="rect">
            <a:avLst/>
          </a:prstGeom>
          <a:blipFill>
            <a:blip r:embed="rId3" cstate="print"/>
            <a:stretch>
              <a:fillRect/>
            </a:stretch>
          </a:blipFill>
        </p:spPr>
        <p:txBody>
          <a:bodyPr wrap="square" lIns="0" tIns="0" rIns="0" bIns="0" rtlCol="0"/>
          <a:lstStyle/>
          <a:p>
            <a:endParaRPr/>
          </a:p>
        </p:txBody>
      </p:sp>
      <p:sp>
        <p:nvSpPr>
          <p:cNvPr id="23" name="object 12">
            <a:extLst>
              <a:ext uri="{FF2B5EF4-FFF2-40B4-BE49-F238E27FC236}">
                <a16:creationId xmlns:a16="http://schemas.microsoft.com/office/drawing/2014/main" id="{67A108CE-4A3D-0BF5-4E82-91C958B6F754}"/>
              </a:ext>
            </a:extLst>
          </p:cNvPr>
          <p:cNvSpPr/>
          <p:nvPr/>
        </p:nvSpPr>
        <p:spPr>
          <a:xfrm>
            <a:off x="8877847" y="1649875"/>
            <a:ext cx="444500" cy="182880"/>
          </a:xfrm>
          <a:custGeom>
            <a:avLst/>
            <a:gdLst/>
            <a:ahLst/>
            <a:cxnLst/>
            <a:rect l="l" t="t" r="r" b="b"/>
            <a:pathLst>
              <a:path w="444500" h="182880">
                <a:moveTo>
                  <a:pt x="0" y="182752"/>
                </a:moveTo>
                <a:lnTo>
                  <a:pt x="444004" y="182752"/>
                </a:lnTo>
                <a:lnTo>
                  <a:pt x="444004" y="0"/>
                </a:lnTo>
                <a:lnTo>
                  <a:pt x="0" y="0"/>
                </a:lnTo>
                <a:lnTo>
                  <a:pt x="0" y="182752"/>
                </a:lnTo>
                <a:close/>
              </a:path>
            </a:pathLst>
          </a:custGeom>
          <a:solidFill>
            <a:srgbClr val="E3E3E3"/>
          </a:solidFill>
        </p:spPr>
        <p:txBody>
          <a:bodyPr wrap="square" lIns="0" tIns="0" rIns="0" bIns="0" rtlCol="0"/>
          <a:lstStyle/>
          <a:p>
            <a:endParaRPr/>
          </a:p>
        </p:txBody>
      </p:sp>
      <p:sp>
        <p:nvSpPr>
          <p:cNvPr id="30" name="object 14">
            <a:extLst>
              <a:ext uri="{FF2B5EF4-FFF2-40B4-BE49-F238E27FC236}">
                <a16:creationId xmlns:a16="http://schemas.microsoft.com/office/drawing/2014/main" id="{D6F24969-88F7-F04E-CB67-10243723C2E8}"/>
              </a:ext>
            </a:extLst>
          </p:cNvPr>
          <p:cNvSpPr txBox="1"/>
          <p:nvPr/>
        </p:nvSpPr>
        <p:spPr>
          <a:xfrm>
            <a:off x="9227679" y="3882390"/>
            <a:ext cx="980332" cy="169277"/>
          </a:xfrm>
          <a:prstGeom prst="rect">
            <a:avLst/>
          </a:prstGeom>
          <a:solidFill>
            <a:srgbClr val="F6F6F6"/>
          </a:solidFill>
        </p:spPr>
        <p:txBody>
          <a:bodyPr vert="horz" wrap="square" lIns="0" tIns="0" rIns="0" bIns="0" rtlCol="0">
            <a:spAutoFit/>
          </a:bodyPr>
          <a:lstStyle/>
          <a:p>
            <a:r>
              <a:rPr sz="1100" b="1" spc="-145" dirty="0">
                <a:latin typeface="Inter" panose="020B0604020202020204" charset="0"/>
                <a:ea typeface="Inter" panose="020B0604020202020204" charset="0"/>
                <a:cs typeface="Arial"/>
              </a:rPr>
              <a:t>LAYING </a:t>
            </a:r>
            <a:r>
              <a:rPr sz="1100" b="1" spc="-120" dirty="0">
                <a:latin typeface="Inter" panose="020B0604020202020204" charset="0"/>
                <a:ea typeface="Inter" panose="020B0604020202020204" charset="0"/>
                <a:cs typeface="Arial"/>
              </a:rPr>
              <a:t>PLAN</a:t>
            </a:r>
            <a:endParaRPr sz="1100" dirty="0">
              <a:latin typeface="Inter" panose="020B0604020202020204" charset="0"/>
              <a:ea typeface="Inter" panose="020B0604020202020204" charset="0"/>
              <a:cs typeface="Arial"/>
            </a:endParaRPr>
          </a:p>
        </p:txBody>
      </p:sp>
      <p:sp>
        <p:nvSpPr>
          <p:cNvPr id="40" name="object 15">
            <a:extLst>
              <a:ext uri="{FF2B5EF4-FFF2-40B4-BE49-F238E27FC236}">
                <a16:creationId xmlns:a16="http://schemas.microsoft.com/office/drawing/2014/main" id="{732D3502-7FF9-CF84-9F38-14DC49E12EEE}"/>
              </a:ext>
            </a:extLst>
          </p:cNvPr>
          <p:cNvSpPr/>
          <p:nvPr/>
        </p:nvSpPr>
        <p:spPr>
          <a:xfrm>
            <a:off x="1993502" y="4305300"/>
            <a:ext cx="6588125" cy="0"/>
          </a:xfrm>
          <a:custGeom>
            <a:avLst/>
            <a:gdLst/>
            <a:ahLst/>
            <a:cxnLst/>
            <a:rect l="l" t="t" r="r" b="b"/>
            <a:pathLst>
              <a:path w="6588125">
                <a:moveTo>
                  <a:pt x="0" y="0"/>
                </a:moveTo>
                <a:lnTo>
                  <a:pt x="6587998" y="0"/>
                </a:lnTo>
              </a:path>
            </a:pathLst>
          </a:custGeom>
          <a:ln w="12700">
            <a:solidFill>
              <a:srgbClr val="007439"/>
            </a:solidFill>
          </a:ln>
        </p:spPr>
        <p:txBody>
          <a:bodyPr wrap="square" lIns="0" tIns="0" rIns="0" bIns="0" rtlCol="0"/>
          <a:lstStyle/>
          <a:p>
            <a:endParaRPr/>
          </a:p>
        </p:txBody>
      </p:sp>
      <p:sp>
        <p:nvSpPr>
          <p:cNvPr id="44" name="object 17">
            <a:extLst>
              <a:ext uri="{FF2B5EF4-FFF2-40B4-BE49-F238E27FC236}">
                <a16:creationId xmlns:a16="http://schemas.microsoft.com/office/drawing/2014/main" id="{93B20238-4E27-287E-18CB-D30F91FA8DAD}"/>
              </a:ext>
            </a:extLst>
          </p:cNvPr>
          <p:cNvSpPr txBox="1"/>
          <p:nvPr/>
        </p:nvSpPr>
        <p:spPr>
          <a:xfrm>
            <a:off x="3610588" y="4582723"/>
            <a:ext cx="4192831" cy="5000087"/>
          </a:xfrm>
          <a:prstGeom prst="rect">
            <a:avLst/>
          </a:prstGeom>
        </p:spPr>
        <p:txBody>
          <a:bodyPr vert="horz" wrap="square" lIns="0" tIns="19050" rIns="0" bIns="0" rtlCol="0">
            <a:spAutoFit/>
          </a:bodyPr>
          <a:lstStyle/>
          <a:p>
            <a:pPr marL="12700" marR="6350" algn="just">
              <a:spcBef>
                <a:spcPts val="150"/>
              </a:spcBef>
            </a:pPr>
            <a:r>
              <a:rPr sz="1400" spc="-30" dirty="0">
                <a:latin typeface="Inter" panose="020B0604020202020204" charset="0"/>
                <a:ea typeface="Inter" panose="020B0604020202020204" charset="0"/>
                <a:cs typeface="Arial"/>
              </a:rPr>
              <a:t>The </a:t>
            </a:r>
            <a:r>
              <a:rPr sz="1400" spc="-10" dirty="0">
                <a:latin typeface="Inter" panose="020B0604020202020204" charset="0"/>
                <a:ea typeface="Inter" panose="020B0604020202020204" charset="0"/>
                <a:cs typeface="Arial"/>
              </a:rPr>
              <a:t>vertical parts of </a:t>
            </a:r>
            <a:r>
              <a:rPr sz="1400" spc="-20" dirty="0">
                <a:latin typeface="Inter" panose="020B0604020202020204" charset="0"/>
                <a:ea typeface="Inter" panose="020B0604020202020204" charset="0"/>
                <a:cs typeface="Arial"/>
              </a:rPr>
              <a:t>the roof </a:t>
            </a:r>
            <a:r>
              <a:rPr sz="1400" spc="-15" dirty="0">
                <a:latin typeface="Inter" panose="020B0604020202020204" charset="0"/>
                <a:ea typeface="Inter" panose="020B0604020202020204" charset="0"/>
                <a:cs typeface="Arial"/>
              </a:rPr>
              <a:t>garden </a:t>
            </a:r>
            <a:r>
              <a:rPr sz="1400" spc="-20" dirty="0">
                <a:latin typeface="Inter" panose="020B0604020202020204" charset="0"/>
                <a:ea typeface="Inter" panose="020B0604020202020204" charset="0"/>
                <a:cs typeface="Arial"/>
              </a:rPr>
              <a:t>must </a:t>
            </a:r>
            <a:r>
              <a:rPr sz="1400" spc="-30" dirty="0">
                <a:latin typeface="Inter" panose="020B0604020202020204" charset="0"/>
                <a:ea typeface="Inter" panose="020B0604020202020204" charset="0"/>
                <a:cs typeface="Arial"/>
              </a:rPr>
              <a:t>also </a:t>
            </a:r>
            <a:r>
              <a:rPr sz="1400" spc="-35" dirty="0" err="1">
                <a:latin typeface="Inter" panose="020B0604020202020204" charset="0"/>
                <a:ea typeface="Inter" panose="020B0604020202020204" charset="0"/>
                <a:cs typeface="Arial"/>
              </a:rPr>
              <a:t>be </a:t>
            </a:r>
            <a:r>
              <a:rPr sz="1400" spc="-20" dirty="0" err="1">
                <a:latin typeface="Inter" panose="020B0604020202020204" charset="0"/>
                <a:ea typeface="Inter" panose="020B0604020202020204" charset="0"/>
                <a:cs typeface="Arial"/>
              </a:rPr>
              <a:t>waterproofed</a:t>
            </a:r>
            <a:r>
              <a:rPr lang="it-IT" sz="1400" spc="-20" dirty="0">
                <a:latin typeface="Inter" panose="020B0604020202020204" charset="0"/>
                <a:ea typeface="Inter" panose="020B0604020202020204" charset="0"/>
                <a:cs typeface="Arial"/>
              </a:rPr>
              <a:t>.</a:t>
            </a:r>
          </a:p>
          <a:p>
            <a:pPr marL="12700" marR="6350" algn="just">
              <a:spcBef>
                <a:spcPts val="150"/>
              </a:spcBef>
            </a:pPr>
            <a:r>
              <a:rPr sz="1400" spc="-15" dirty="0" err="1">
                <a:latin typeface="Inter" panose="020B0604020202020204" charset="0"/>
                <a:ea typeface="Inter" panose="020B0604020202020204" charset="0"/>
                <a:cs typeface="Arial"/>
              </a:rPr>
              <a:t>First, </a:t>
            </a:r>
            <a:r>
              <a:rPr sz="1400" spc="5" dirty="0">
                <a:latin typeface="Inter" panose="020B0604020202020204" charset="0"/>
                <a:ea typeface="Inter" panose="020B0604020202020204" charset="0"/>
                <a:cs typeface="Arial"/>
              </a:rPr>
              <a:t>all </a:t>
            </a:r>
            <a:r>
              <a:rPr sz="1400" spc="-15" dirty="0">
                <a:latin typeface="Inter" panose="020B0604020202020204" charset="0"/>
                <a:ea typeface="Inter" panose="020B0604020202020204" charset="0"/>
                <a:cs typeface="Arial"/>
              </a:rPr>
              <a:t>reliefs </a:t>
            </a:r>
            <a:r>
              <a:rPr sz="1400" spc="-20" dirty="0">
                <a:latin typeface="Inter" panose="020B0604020202020204" charset="0"/>
                <a:ea typeface="Inter" panose="020B0604020202020204" charset="0"/>
                <a:cs typeface="Arial"/>
              </a:rPr>
              <a:t>must be painted </a:t>
            </a:r>
            <a:r>
              <a:rPr sz="1400" spc="-10" dirty="0">
                <a:latin typeface="Inter" panose="020B0604020202020204" charset="0"/>
                <a:ea typeface="Inter" panose="020B0604020202020204" charset="0"/>
                <a:cs typeface="Arial"/>
              </a:rPr>
              <a:t>with </a:t>
            </a:r>
            <a:r>
              <a:rPr sz="1400" spc="-25" dirty="0">
                <a:latin typeface="Inter" panose="020B0604020202020204" charset="0"/>
                <a:ea typeface="Inter" panose="020B0604020202020204" charset="0"/>
                <a:cs typeface="Arial"/>
              </a:rPr>
              <a:t>bituminous </a:t>
            </a:r>
            <a:r>
              <a:rPr sz="1400" spc="-25" dirty="0" err="1">
                <a:latin typeface="Inter" panose="020B0604020202020204" charset="0"/>
                <a:ea typeface="Inter" panose="020B0604020202020204" charset="0"/>
                <a:cs typeface="Arial"/>
              </a:rPr>
              <a:t>adhesion </a:t>
            </a:r>
            <a:r>
              <a:rPr sz="1400" spc="-25" dirty="0">
                <a:latin typeface="Inter" panose="020B0604020202020204" charset="0"/>
                <a:ea typeface="Inter" panose="020B0604020202020204" charset="0"/>
                <a:cs typeface="Arial"/>
              </a:rPr>
              <a:t>primer.</a:t>
            </a:r>
          </a:p>
          <a:p>
            <a:pPr marL="12700" marR="6350" algn="just">
              <a:spcBef>
                <a:spcPts val="40"/>
              </a:spcBef>
            </a:pPr>
            <a:r>
              <a:rPr sz="1400" spc="-25" dirty="0">
                <a:latin typeface="Inter" panose="020B0604020202020204" charset="0"/>
                <a:ea typeface="Inter" panose="020B0604020202020204" charset="0"/>
                <a:cs typeface="Arial"/>
              </a:rPr>
              <a:t>The perimeter wall will be covered with a layer of </a:t>
            </a:r>
            <a:r>
              <a:rPr lang="it-IT" sz="1400" spc="-25" dirty="0">
                <a:latin typeface="Inter" panose="020B0604020202020204" charset="0"/>
                <a:ea typeface="Inter" panose="020B0604020202020204" charset="0"/>
                <a:cs typeface="Arial"/>
              </a:rPr>
              <a:t>waterproofing membrane </a:t>
            </a:r>
            <a:r>
              <a:rPr sz="1400" spc="-25" dirty="0" err="1">
                <a:latin typeface="Inter" panose="020B0604020202020204" charset="0"/>
                <a:ea typeface="Inter" panose="020B0604020202020204" charset="0"/>
                <a:cs typeface="Arial"/>
              </a:rPr>
              <a:t>that will be turned up </a:t>
            </a:r>
            <a:r>
              <a:rPr sz="1400" spc="-25" dirty="0">
                <a:latin typeface="Inter" panose="020B0604020202020204" charset="0"/>
                <a:ea typeface="Inter" panose="020B0604020202020204" charset="0"/>
                <a:cs typeface="Arial"/>
              </a:rPr>
              <a:t>at least 10 cm on the flat side.</a:t>
            </a:r>
          </a:p>
          <a:p>
            <a:pPr marL="12700" marR="6350" algn="just">
              <a:spcBef>
                <a:spcPts val="40"/>
              </a:spcBef>
            </a:pPr>
            <a:r>
              <a:rPr sz="1400" spc="-25" dirty="0">
                <a:latin typeface="Inter" panose="020B0604020202020204" charset="0"/>
                <a:ea typeface="Inter" panose="020B0604020202020204" charset="0"/>
                <a:cs typeface="Arial"/>
              </a:rPr>
              <a:t>The waterproof covering </a:t>
            </a:r>
            <a:r>
              <a:rPr sz="1400" spc="-30" dirty="0">
                <a:latin typeface="Inter" panose="020B0604020202020204" charset="0"/>
                <a:ea typeface="Inter" panose="020B0604020202020204" charset="0"/>
                <a:cs typeface="Arial"/>
              </a:rPr>
              <a:t>will be </a:t>
            </a:r>
            <a:r>
              <a:rPr sz="1400" dirty="0">
                <a:latin typeface="Inter" panose="020B0604020202020204" charset="0"/>
                <a:ea typeface="Inter" panose="020B0604020202020204" charset="0"/>
                <a:cs typeface="Arial"/>
              </a:rPr>
              <a:t>made </a:t>
            </a:r>
            <a:r>
              <a:rPr sz="1400" spc="-15" dirty="0">
                <a:latin typeface="Inter" panose="020B0604020202020204" charset="0"/>
                <a:ea typeface="Inter" panose="020B0604020202020204" charset="0"/>
                <a:cs typeface="Arial"/>
              </a:rPr>
              <a:t>of </a:t>
            </a:r>
            <a:r>
              <a:rPr sz="1400" spc="-30" dirty="0">
                <a:latin typeface="Inter" panose="020B0604020202020204" charset="0"/>
                <a:ea typeface="Inter" panose="020B0604020202020204" charset="0"/>
                <a:cs typeface="Arial"/>
              </a:rPr>
              <a:t>the </a:t>
            </a:r>
            <a:r>
              <a:rPr sz="1400" spc="-25" dirty="0">
                <a:latin typeface="Inter" panose="020B0604020202020204" charset="0"/>
                <a:ea typeface="Inter" panose="020B0604020202020204" charset="0"/>
                <a:cs typeface="Arial"/>
              </a:rPr>
              <a:t>same </a:t>
            </a:r>
            <a:r>
              <a:rPr sz="1400" spc="-30" dirty="0">
                <a:latin typeface="Inter" panose="020B0604020202020204" charset="0"/>
                <a:ea typeface="Inter" panose="020B0604020202020204" charset="0"/>
                <a:cs typeface="Arial"/>
              </a:rPr>
              <a:t>membrane </a:t>
            </a:r>
            <a:r>
              <a:rPr sz="1400" spc="-25" dirty="0">
                <a:latin typeface="Inter" panose="020B0604020202020204" charset="0"/>
                <a:ea typeface="Inter" panose="020B0604020202020204" charset="0"/>
                <a:cs typeface="Arial"/>
              </a:rPr>
              <a:t>that will </a:t>
            </a:r>
            <a:r>
              <a:rPr sz="1400" spc="-20" dirty="0">
                <a:latin typeface="Inter" panose="020B0604020202020204" charset="0"/>
                <a:ea typeface="Inter" panose="020B0604020202020204" charset="0"/>
                <a:cs typeface="Arial"/>
              </a:rPr>
              <a:t>later </a:t>
            </a:r>
            <a:r>
              <a:rPr sz="1400" spc="-25" dirty="0">
                <a:latin typeface="Inter" panose="020B0604020202020204" charset="0"/>
                <a:ea typeface="Inter" panose="020B0604020202020204" charset="0"/>
                <a:cs typeface="Arial"/>
              </a:rPr>
              <a:t>be </a:t>
            </a:r>
            <a:r>
              <a:rPr sz="1400" spc="-10" dirty="0">
                <a:latin typeface="Inter" panose="020B0604020202020204" charset="0"/>
                <a:ea typeface="Inter" panose="020B0604020202020204" charset="0"/>
                <a:cs typeface="Arial"/>
              </a:rPr>
              <a:t>applied </a:t>
            </a:r>
            <a:r>
              <a:rPr sz="1400" spc="-20" dirty="0">
                <a:latin typeface="Inter" panose="020B0604020202020204" charset="0"/>
                <a:ea typeface="Inter" panose="020B0604020202020204" charset="0"/>
                <a:cs typeface="Arial"/>
              </a:rPr>
              <a:t>as the </a:t>
            </a:r>
            <a:r>
              <a:rPr sz="1400" spc="-15" dirty="0">
                <a:latin typeface="Inter" panose="020B0604020202020204" charset="0"/>
                <a:ea typeface="Inter" panose="020B0604020202020204" charset="0"/>
                <a:cs typeface="Arial"/>
              </a:rPr>
              <a:t>first </a:t>
            </a:r>
            <a:r>
              <a:rPr sz="1400" spc="-10" dirty="0">
                <a:latin typeface="Inter" panose="020B0604020202020204" charset="0"/>
                <a:ea typeface="Inter" panose="020B0604020202020204" charset="0"/>
                <a:cs typeface="Arial"/>
              </a:rPr>
              <a:t>layer, </a:t>
            </a:r>
            <a:r>
              <a:rPr sz="1400" spc="-25" dirty="0">
                <a:latin typeface="Inter" panose="020B0604020202020204" charset="0"/>
                <a:ea typeface="Inter" panose="020B0604020202020204" charset="0"/>
                <a:cs typeface="Arial"/>
              </a:rPr>
              <a:t>taking </a:t>
            </a:r>
            <a:r>
              <a:rPr sz="1400" spc="-20" dirty="0">
                <a:latin typeface="Inter" panose="020B0604020202020204" charset="0"/>
                <a:ea typeface="Inter" panose="020B0604020202020204" charset="0"/>
                <a:cs typeface="Arial"/>
              </a:rPr>
              <a:t>care </a:t>
            </a:r>
            <a:r>
              <a:rPr sz="1400" spc="-5" dirty="0">
                <a:latin typeface="Inter" panose="020B0604020202020204" charset="0"/>
                <a:ea typeface="Inter" panose="020B0604020202020204" charset="0"/>
                <a:cs typeface="Arial"/>
              </a:rPr>
              <a:t>to </a:t>
            </a:r>
            <a:r>
              <a:rPr sz="1400" spc="-15" dirty="0">
                <a:latin typeface="Inter" panose="020B0604020202020204" charset="0"/>
                <a:ea typeface="Inter" panose="020B0604020202020204" charset="0"/>
                <a:cs typeface="Arial"/>
              </a:rPr>
              <a:t>match </a:t>
            </a:r>
            <a:r>
              <a:rPr sz="1400" spc="-30" dirty="0">
                <a:latin typeface="Inter" panose="020B0604020202020204" charset="0"/>
                <a:ea typeface="Inter" panose="020B0604020202020204" charset="0"/>
                <a:cs typeface="Arial"/>
              </a:rPr>
              <a:t>the </a:t>
            </a:r>
            <a:r>
              <a:rPr sz="1400" spc="-15" dirty="0">
                <a:latin typeface="Inter" panose="020B0604020202020204" charset="0"/>
                <a:ea typeface="Inter" panose="020B0604020202020204" charset="0"/>
                <a:cs typeface="Arial"/>
              </a:rPr>
              <a:t>heads of </a:t>
            </a:r>
            <a:r>
              <a:rPr sz="1400" spc="-20" dirty="0">
                <a:latin typeface="Inter" panose="020B0604020202020204" charset="0"/>
                <a:ea typeface="Inter" panose="020B0604020202020204" charset="0"/>
                <a:cs typeface="Arial"/>
              </a:rPr>
              <a:t>the </a:t>
            </a:r>
            <a:r>
              <a:rPr sz="1400" spc="-5" dirty="0">
                <a:latin typeface="Inter" panose="020B0604020202020204" charset="0"/>
                <a:ea typeface="Inter" panose="020B0604020202020204" charset="0"/>
                <a:cs typeface="Arial"/>
              </a:rPr>
              <a:t>sheets </a:t>
            </a:r>
            <a:r>
              <a:rPr sz="1400" spc="-30" dirty="0">
                <a:latin typeface="Inter" panose="020B0604020202020204" charset="0"/>
                <a:ea typeface="Inter" panose="020B0604020202020204" charset="0"/>
                <a:cs typeface="Arial"/>
              </a:rPr>
              <a:t>to the </a:t>
            </a:r>
            <a:r>
              <a:rPr sz="1400" spc="-20" dirty="0">
                <a:latin typeface="Inter" panose="020B0604020202020204" charset="0"/>
                <a:ea typeface="Inter" panose="020B0604020202020204" charset="0"/>
                <a:cs typeface="Arial"/>
              </a:rPr>
              <a:t>previous </a:t>
            </a:r>
            <a:r>
              <a:rPr sz="1400" spc="-10" dirty="0">
                <a:latin typeface="Inter" panose="020B0604020202020204" charset="0"/>
                <a:ea typeface="Inter" panose="020B0604020202020204" charset="0"/>
                <a:cs typeface="Arial"/>
              </a:rPr>
              <a:t>flap </a:t>
            </a:r>
            <a:r>
              <a:rPr sz="1400" spc="-20" dirty="0">
                <a:latin typeface="Inter" panose="020B0604020202020204" charset="0"/>
                <a:ea typeface="Inter" panose="020B0604020202020204" charset="0"/>
                <a:cs typeface="Arial"/>
              </a:rPr>
              <a:t>made.</a:t>
            </a:r>
            <a:endParaRPr sz="1400" dirty="0">
              <a:latin typeface="Inter" panose="020B0604020202020204" charset="0"/>
              <a:ea typeface="Inter" panose="020B0604020202020204" charset="0"/>
              <a:cs typeface="Arial"/>
            </a:endParaRPr>
          </a:p>
          <a:p>
            <a:pPr marL="12700" algn="just"/>
            <a:r>
              <a:rPr sz="1400" spc="-20" dirty="0">
                <a:latin typeface="Inter" panose="020B0604020202020204" charset="0"/>
                <a:ea typeface="Inter" panose="020B0604020202020204" charset="0"/>
                <a:cs typeface="Arial"/>
              </a:rPr>
              <a:t>The </a:t>
            </a:r>
            <a:r>
              <a:rPr sz="1400" spc="-15" dirty="0">
                <a:latin typeface="Inter" panose="020B0604020202020204" charset="0"/>
                <a:ea typeface="Inter" panose="020B0604020202020204" charset="0"/>
                <a:cs typeface="Arial"/>
              </a:rPr>
              <a:t>second </a:t>
            </a:r>
            <a:r>
              <a:rPr sz="1400" spc="-10" dirty="0">
                <a:latin typeface="Inter" panose="020B0604020202020204" charset="0"/>
                <a:ea typeface="Inter" panose="020B0604020202020204" charset="0"/>
                <a:cs typeface="Arial"/>
              </a:rPr>
              <a:t>layer will be </a:t>
            </a:r>
            <a:r>
              <a:rPr sz="1400" spc="-25" dirty="0">
                <a:latin typeface="Inter" panose="020B0604020202020204" charset="0"/>
                <a:ea typeface="Inter" panose="020B0604020202020204" charset="0"/>
                <a:cs typeface="Arial"/>
              </a:rPr>
              <a:t>made </a:t>
            </a:r>
            <a:r>
              <a:rPr sz="1400" spc="-15" dirty="0">
                <a:latin typeface="Inter" panose="020B0604020202020204" charset="0"/>
                <a:ea typeface="Inter" panose="020B0604020202020204" charset="0"/>
                <a:cs typeface="Arial"/>
              </a:rPr>
              <a:t>of </a:t>
            </a:r>
            <a:r>
              <a:rPr sz="1400" spc="-30" dirty="0">
                <a:latin typeface="Inter" panose="020B0604020202020204" charset="0"/>
                <a:ea typeface="Inter" panose="020B0604020202020204" charset="0"/>
                <a:cs typeface="Arial"/>
              </a:rPr>
              <a:t>a </a:t>
            </a:r>
            <a:r>
              <a:rPr sz="1400" spc="-15" dirty="0" err="1">
                <a:latin typeface="Inter" panose="020B0604020202020204" charset="0"/>
                <a:ea typeface="Inter" panose="020B0604020202020204" charset="0"/>
                <a:cs typeface="Arial"/>
              </a:rPr>
              <a:t>root-resistant </a:t>
            </a:r>
            <a:r>
              <a:rPr sz="1400" spc="-20" dirty="0" err="1">
                <a:latin typeface="Inter" panose="020B0604020202020204" charset="0"/>
                <a:ea typeface="Inter" panose="020B0604020202020204" charset="0"/>
                <a:cs typeface="Arial"/>
              </a:rPr>
              <a:t>waterproofing </a:t>
            </a:r>
            <a:r>
              <a:rPr sz="1400" spc="-25" dirty="0" err="1">
                <a:latin typeface="Inter" panose="020B0604020202020204" charset="0"/>
                <a:ea typeface="Inter" panose="020B0604020202020204" charset="0"/>
                <a:cs typeface="Arial"/>
              </a:rPr>
              <a:t>membrane</a:t>
            </a:r>
            <a:r>
              <a:rPr lang="it-IT" sz="1400" spc="-15" dirty="0">
                <a:latin typeface="Inter" panose="020B0604020202020204" charset="0"/>
                <a:ea typeface="Inter" panose="020B0604020202020204" charset="0"/>
                <a:cs typeface="Arial"/>
              </a:rPr>
              <a:t>, </a:t>
            </a:r>
            <a:r>
              <a:rPr sz="1400" spc="-20" dirty="0" err="1">
                <a:latin typeface="Inter" panose="020B0604020202020204" charset="0"/>
                <a:ea typeface="Inter" panose="020B0604020202020204" charset="0"/>
                <a:cs typeface="Arial"/>
              </a:rPr>
              <a:t>the </a:t>
            </a:r>
            <a:r>
              <a:rPr sz="1400" spc="-10" dirty="0">
                <a:latin typeface="Inter" panose="020B0604020202020204" charset="0"/>
                <a:ea typeface="Inter" panose="020B0604020202020204" charset="0"/>
                <a:cs typeface="Arial"/>
              </a:rPr>
              <a:t>sheets </a:t>
            </a:r>
            <a:r>
              <a:rPr sz="1400" spc="-25" dirty="0">
                <a:latin typeface="Inter" panose="020B0604020202020204" charset="0"/>
                <a:ea typeface="Inter" panose="020B0604020202020204" charset="0"/>
                <a:cs typeface="Arial"/>
              </a:rPr>
              <a:t>will be </a:t>
            </a:r>
            <a:r>
              <a:rPr sz="1400" spc="-10" dirty="0">
                <a:latin typeface="Inter" panose="020B0604020202020204" charset="0"/>
                <a:ea typeface="Inter" panose="020B0604020202020204" charset="0"/>
                <a:cs typeface="Arial"/>
              </a:rPr>
              <a:t>unrolled </a:t>
            </a:r>
            <a:r>
              <a:rPr sz="1400" spc="-20" dirty="0">
                <a:latin typeface="Inter" panose="020B0604020202020204" charset="0"/>
                <a:ea typeface="Inter" panose="020B0604020202020204" charset="0"/>
                <a:cs typeface="Arial"/>
              </a:rPr>
              <a:t>parallel to the </a:t>
            </a:r>
            <a:r>
              <a:rPr sz="1400" spc="-15" dirty="0">
                <a:latin typeface="Inter" panose="020B0604020202020204" charset="0"/>
                <a:ea typeface="Inter" panose="020B0604020202020204" charset="0"/>
                <a:cs typeface="Arial"/>
              </a:rPr>
              <a:t>first </a:t>
            </a:r>
            <a:r>
              <a:rPr sz="1400" spc="-20" dirty="0">
                <a:latin typeface="Inter" panose="020B0604020202020204" charset="0"/>
                <a:ea typeface="Inter" panose="020B0604020202020204" charset="0"/>
                <a:cs typeface="Arial"/>
              </a:rPr>
              <a:t>one </a:t>
            </a:r>
            <a:r>
              <a:rPr sz="1400" spc="-55" dirty="0">
                <a:latin typeface="Inter" panose="020B0604020202020204" charset="0"/>
                <a:ea typeface="Inter" panose="020B0604020202020204" charset="0"/>
                <a:cs typeface="Arial"/>
              </a:rPr>
              <a:t>and </a:t>
            </a:r>
            <a:r>
              <a:rPr sz="1400" spc="-20" dirty="0">
                <a:latin typeface="Inter" panose="020B0604020202020204" charset="0"/>
                <a:ea typeface="Inter" panose="020B0604020202020204" charset="0"/>
                <a:cs typeface="Arial"/>
              </a:rPr>
              <a:t>straddle </a:t>
            </a:r>
            <a:r>
              <a:rPr sz="1400" spc="-15" dirty="0">
                <a:latin typeface="Inter" panose="020B0604020202020204" charset="0"/>
                <a:ea typeface="Inter" panose="020B0604020202020204" charset="0"/>
                <a:cs typeface="Arial"/>
              </a:rPr>
              <a:t>its overlaps </a:t>
            </a:r>
            <a:r>
              <a:rPr sz="1400" spc="-55" dirty="0">
                <a:latin typeface="Inter" panose="020B0604020202020204" charset="0"/>
                <a:ea typeface="Inter" panose="020B0604020202020204" charset="0"/>
                <a:cs typeface="Arial"/>
              </a:rPr>
              <a:t>and </a:t>
            </a:r>
            <a:r>
              <a:rPr sz="1400" spc="-25" dirty="0" err="1">
                <a:latin typeface="Inter" panose="020B0604020202020204" charset="0"/>
                <a:ea typeface="Inter" panose="020B0604020202020204" charset="0"/>
                <a:cs typeface="Arial"/>
              </a:rPr>
              <a:t>will be </a:t>
            </a:r>
            <a:r>
              <a:rPr sz="1400" spc="-20" dirty="0">
                <a:latin typeface="Inter" panose="020B0604020202020204" charset="0"/>
                <a:ea typeface="Inter" panose="020B0604020202020204" charset="0"/>
                <a:cs typeface="Arial"/>
              </a:rPr>
              <a:t>torch-bonded </a:t>
            </a:r>
            <a:r>
              <a:rPr sz="1400" spc="-55" dirty="0">
                <a:latin typeface="Inter" panose="020B0604020202020204" charset="0"/>
                <a:ea typeface="Inter" panose="020B0604020202020204" charset="0"/>
                <a:cs typeface="Arial"/>
              </a:rPr>
              <a:t>to</a:t>
            </a:r>
            <a:r>
              <a:rPr sz="1400" spc="-20" dirty="0">
                <a:latin typeface="Inter" panose="020B0604020202020204" charset="0"/>
                <a:ea typeface="Inter" panose="020B0604020202020204" charset="0"/>
                <a:cs typeface="Arial"/>
              </a:rPr>
              <a:t> it.</a:t>
            </a:r>
            <a:endParaRPr sz="1400" dirty="0">
              <a:latin typeface="Inter" panose="020B0604020202020204" charset="0"/>
              <a:ea typeface="Inter" panose="020B0604020202020204" charset="0"/>
              <a:cs typeface="Arial"/>
            </a:endParaRPr>
          </a:p>
          <a:p>
            <a:pPr marL="12700" marR="6350" algn="just">
              <a:spcBef>
                <a:spcPts val="30"/>
              </a:spcBef>
            </a:pPr>
            <a:r>
              <a:rPr sz="1400" spc="-35" dirty="0">
                <a:latin typeface="Inter" panose="020B0604020202020204" charset="0"/>
                <a:ea typeface="Inter" panose="020B0604020202020204" charset="0"/>
                <a:cs typeface="Arial"/>
              </a:rPr>
              <a:t>The </a:t>
            </a:r>
            <a:r>
              <a:rPr sz="1400" spc="-10" dirty="0">
                <a:latin typeface="Inter" panose="020B0604020202020204" charset="0"/>
                <a:ea typeface="Inter" panose="020B0604020202020204" charset="0"/>
                <a:cs typeface="Arial"/>
              </a:rPr>
              <a:t>sheets </a:t>
            </a:r>
            <a:r>
              <a:rPr sz="1400" spc="-25" dirty="0">
                <a:latin typeface="Inter" panose="020B0604020202020204" charset="0"/>
                <a:ea typeface="Inter" panose="020B0604020202020204" charset="0"/>
                <a:cs typeface="Arial"/>
              </a:rPr>
              <a:t>will </a:t>
            </a:r>
            <a:r>
              <a:rPr sz="1400" spc="-30" dirty="0">
                <a:latin typeface="Inter" panose="020B0604020202020204" charset="0"/>
                <a:ea typeface="Inter" panose="020B0604020202020204" charset="0"/>
                <a:cs typeface="Arial"/>
              </a:rPr>
              <a:t>be </a:t>
            </a:r>
            <a:r>
              <a:rPr sz="1400" spc="-10" dirty="0">
                <a:latin typeface="Inter" panose="020B0604020202020204" charset="0"/>
                <a:ea typeface="Inter" panose="020B0604020202020204" charset="0"/>
                <a:cs typeface="Arial"/>
              </a:rPr>
              <a:t>laid up to </a:t>
            </a:r>
            <a:r>
              <a:rPr sz="1400" spc="-30" dirty="0">
                <a:latin typeface="Inter" panose="020B0604020202020204" charset="0"/>
                <a:ea typeface="Inter" panose="020B0604020202020204" charset="0"/>
                <a:cs typeface="Arial"/>
              </a:rPr>
              <a:t>the </a:t>
            </a:r>
            <a:r>
              <a:rPr sz="1400" spc="-20" dirty="0">
                <a:latin typeface="Inter" panose="020B0604020202020204" charset="0"/>
                <a:ea typeface="Inter" panose="020B0604020202020204" charset="0"/>
                <a:cs typeface="Arial"/>
              </a:rPr>
              <a:t>foot of the </a:t>
            </a:r>
            <a:r>
              <a:rPr sz="1400" spc="-15" dirty="0">
                <a:latin typeface="Inter" panose="020B0604020202020204" charset="0"/>
                <a:ea typeface="Inter" panose="020B0604020202020204" charset="0"/>
                <a:cs typeface="Arial"/>
              </a:rPr>
              <a:t>relief, </a:t>
            </a:r>
            <a:r>
              <a:rPr sz="1400" spc="-25" dirty="0">
                <a:latin typeface="Inter" panose="020B0604020202020204" charset="0"/>
                <a:ea typeface="Inter" panose="020B0604020202020204" charset="0"/>
                <a:cs typeface="Arial"/>
              </a:rPr>
              <a:t>which will </a:t>
            </a:r>
            <a:r>
              <a:rPr sz="1400" spc="-10" dirty="0">
                <a:latin typeface="Inter" panose="020B0604020202020204" charset="0"/>
                <a:ea typeface="Inter" panose="020B0604020202020204" charset="0"/>
                <a:cs typeface="Arial"/>
              </a:rPr>
              <a:t>then be </a:t>
            </a:r>
            <a:r>
              <a:rPr sz="1400" spc="-5" dirty="0">
                <a:latin typeface="Inter" panose="020B0604020202020204" charset="0"/>
                <a:ea typeface="Inter" panose="020B0604020202020204" charset="0"/>
                <a:cs typeface="Arial"/>
              </a:rPr>
              <a:t>covered by </a:t>
            </a:r>
            <a:r>
              <a:rPr sz="1400" spc="-20" dirty="0">
                <a:latin typeface="Inter" panose="020B0604020202020204" charset="0"/>
                <a:ea typeface="Inter" panose="020B0604020202020204" charset="0"/>
                <a:cs typeface="Arial"/>
              </a:rPr>
              <a:t>the </a:t>
            </a:r>
            <a:r>
              <a:rPr sz="1400" spc="-10" dirty="0">
                <a:latin typeface="Inter" panose="020B0604020202020204" charset="0"/>
                <a:ea typeface="Inter" panose="020B0604020202020204" charset="0"/>
                <a:cs typeface="Arial"/>
              </a:rPr>
              <a:t>sheet of </a:t>
            </a:r>
            <a:r>
              <a:rPr sz="1400" spc="-20" dirty="0">
                <a:latin typeface="Inter" panose="020B0604020202020204" charset="0"/>
                <a:ea typeface="Inter" panose="020B0604020202020204" charset="0"/>
                <a:cs typeface="Arial"/>
              </a:rPr>
              <a:t>the </a:t>
            </a:r>
            <a:r>
              <a:rPr sz="1400" spc="-25" dirty="0">
                <a:latin typeface="Inter" panose="020B0604020202020204" charset="0"/>
                <a:ea typeface="Inter" panose="020B0604020202020204" charset="0"/>
                <a:cs typeface="Arial"/>
              </a:rPr>
              <a:t>same </a:t>
            </a:r>
            <a:r>
              <a:rPr sz="1400" spc="-20" dirty="0">
                <a:latin typeface="Inter" panose="020B0604020202020204" charset="0"/>
                <a:ea typeface="Inter" panose="020B0604020202020204" charset="0"/>
                <a:cs typeface="Arial"/>
              </a:rPr>
              <a:t>nature </a:t>
            </a:r>
            <a:r>
              <a:rPr sz="1400" spc="-25" dirty="0">
                <a:latin typeface="Inter" panose="020B0604020202020204" charset="0"/>
                <a:ea typeface="Inter" panose="020B0604020202020204" charset="0"/>
                <a:cs typeface="Arial"/>
              </a:rPr>
              <a:t>that will be </a:t>
            </a:r>
            <a:r>
              <a:rPr sz="1400" spc="-10" dirty="0">
                <a:latin typeface="Inter" panose="020B0604020202020204" charset="0"/>
                <a:ea typeface="Inter" panose="020B0604020202020204" charset="0"/>
                <a:cs typeface="Arial"/>
              </a:rPr>
              <a:t>turned up to </a:t>
            </a:r>
            <a:r>
              <a:rPr sz="1400" spc="-20" dirty="0">
                <a:latin typeface="Inter" panose="020B0604020202020204" charset="0"/>
                <a:ea typeface="Inter" panose="020B0604020202020204" charset="0"/>
                <a:cs typeface="Arial"/>
              </a:rPr>
              <a:t>the surface by </a:t>
            </a:r>
            <a:r>
              <a:rPr sz="1400" spc="-25" dirty="0">
                <a:latin typeface="Inter" panose="020B0604020202020204" charset="0"/>
                <a:ea typeface="Inter" panose="020B0604020202020204" charset="0"/>
                <a:cs typeface="Arial"/>
              </a:rPr>
              <a:t>at least </a:t>
            </a:r>
            <a:r>
              <a:rPr sz="1400" spc="-35" dirty="0">
                <a:latin typeface="Inter" panose="020B0604020202020204" charset="0"/>
                <a:ea typeface="Inter" panose="020B0604020202020204" charset="0"/>
                <a:cs typeface="Arial"/>
              </a:rPr>
              <a:t>20 </a:t>
            </a:r>
            <a:r>
              <a:rPr sz="1400" spc="-10" dirty="0">
                <a:latin typeface="Inter" panose="020B0604020202020204" charset="0"/>
                <a:ea typeface="Inter" panose="020B0604020202020204" charset="0"/>
                <a:cs typeface="Arial"/>
              </a:rPr>
              <a:t>cm.</a:t>
            </a:r>
            <a:endParaRPr sz="1400" dirty="0">
              <a:latin typeface="Inter" panose="020B0604020202020204" charset="0"/>
              <a:ea typeface="Inter" panose="020B0604020202020204" charset="0"/>
              <a:cs typeface="Arial"/>
            </a:endParaRPr>
          </a:p>
          <a:p>
            <a:pPr marL="12700" algn="just"/>
            <a:r>
              <a:rPr sz="1400" spc="-15" dirty="0">
                <a:latin typeface="Inter" panose="020B0604020202020204" charset="0"/>
                <a:ea typeface="Inter" panose="020B0604020202020204" charset="0"/>
                <a:cs typeface="Arial"/>
              </a:rPr>
              <a:t>Vertical </a:t>
            </a:r>
            <a:r>
              <a:rPr sz="1400" spc="-20" dirty="0">
                <a:latin typeface="Inter" panose="020B0604020202020204" charset="0"/>
                <a:ea typeface="Inter" panose="020B0604020202020204" charset="0"/>
                <a:cs typeface="Arial"/>
              </a:rPr>
              <a:t>waterproofing shall </a:t>
            </a:r>
            <a:r>
              <a:rPr sz="1400" dirty="0">
                <a:latin typeface="Inter" panose="020B0604020202020204" charset="0"/>
                <a:ea typeface="Inter" panose="020B0604020202020204" charset="0"/>
                <a:cs typeface="Arial"/>
              </a:rPr>
              <a:t>exceed</a:t>
            </a:r>
          </a:p>
          <a:p>
            <a:pPr marL="12700" marR="6350" algn="just">
              <a:spcBef>
                <a:spcPts val="40"/>
              </a:spcBef>
            </a:pPr>
            <a:r>
              <a:rPr sz="1400" spc="-15" dirty="0">
                <a:latin typeface="Inter" panose="020B0604020202020204" charset="0"/>
                <a:ea typeface="Inter" panose="020B0604020202020204" charset="0"/>
                <a:cs typeface="Arial"/>
              </a:rPr>
              <a:t>15 to 20 </a:t>
            </a:r>
            <a:r>
              <a:rPr sz="1400" spc="-20" dirty="0">
                <a:latin typeface="Inter" panose="020B0604020202020204" charset="0"/>
                <a:ea typeface="Inter" panose="020B0604020202020204" charset="0"/>
                <a:cs typeface="Arial"/>
              </a:rPr>
              <a:t>cm </a:t>
            </a:r>
            <a:r>
              <a:rPr sz="1400" spc="-30" dirty="0">
                <a:latin typeface="Inter" panose="020B0604020202020204" charset="0"/>
                <a:ea typeface="Inter" panose="020B0604020202020204" charset="0"/>
                <a:cs typeface="Arial"/>
              </a:rPr>
              <a:t>above </a:t>
            </a:r>
            <a:r>
              <a:rPr sz="1400" spc="-20" dirty="0">
                <a:latin typeface="Inter" panose="020B0604020202020204" charset="0"/>
                <a:ea typeface="Inter" panose="020B0604020202020204" charset="0"/>
                <a:cs typeface="Arial"/>
              </a:rPr>
              <a:t>ground </a:t>
            </a:r>
            <a:r>
              <a:rPr sz="1400" spc="-15" dirty="0">
                <a:latin typeface="Inter" panose="020B0604020202020204" charset="0"/>
                <a:ea typeface="Inter" panose="020B0604020202020204" charset="0"/>
                <a:cs typeface="Arial"/>
              </a:rPr>
              <a:t>level </a:t>
            </a:r>
            <a:r>
              <a:rPr sz="1400" spc="-55" dirty="0">
                <a:latin typeface="Inter" panose="020B0604020202020204" charset="0"/>
                <a:ea typeface="Inter" panose="020B0604020202020204" charset="0"/>
                <a:cs typeface="Arial"/>
              </a:rPr>
              <a:t>and </a:t>
            </a:r>
            <a:r>
              <a:rPr sz="1400" spc="-20" dirty="0">
                <a:latin typeface="Inter" panose="020B0604020202020204" charset="0"/>
                <a:ea typeface="Inter" panose="020B0604020202020204" charset="0"/>
                <a:cs typeface="Arial"/>
              </a:rPr>
              <a:t>must </a:t>
            </a:r>
            <a:r>
              <a:rPr sz="1400" spc="-35" dirty="0">
                <a:latin typeface="Inter" panose="020B0604020202020204" charset="0"/>
                <a:ea typeface="Inter" panose="020B0604020202020204" charset="0"/>
                <a:cs typeface="Arial"/>
              </a:rPr>
              <a:t>be </a:t>
            </a:r>
            <a:r>
              <a:rPr sz="1400" spc="-5" dirty="0">
                <a:latin typeface="Inter" panose="020B0604020202020204" charset="0"/>
                <a:ea typeface="Inter" panose="020B0604020202020204" charset="0"/>
                <a:cs typeface="Arial"/>
              </a:rPr>
              <a:t>protected </a:t>
            </a:r>
            <a:r>
              <a:rPr sz="1400" spc="-20" dirty="0">
                <a:latin typeface="Inter" panose="020B0604020202020204" charset="0"/>
                <a:ea typeface="Inter" panose="020B0604020202020204" charset="0"/>
                <a:cs typeface="Arial"/>
              </a:rPr>
              <a:t>as </a:t>
            </a:r>
            <a:r>
              <a:rPr sz="1400" spc="-10" dirty="0">
                <a:latin typeface="Inter" panose="020B0604020202020204" charset="0"/>
                <a:ea typeface="Inter" panose="020B0604020202020204" charset="0"/>
                <a:cs typeface="Arial"/>
              </a:rPr>
              <a:t>indicated below.</a:t>
            </a:r>
            <a:endParaRPr sz="1400" dirty="0">
              <a:latin typeface="Inter" panose="020B0604020202020204" charset="0"/>
              <a:ea typeface="Inter" panose="020B0604020202020204" charset="0"/>
              <a:cs typeface="Arial"/>
            </a:endParaRPr>
          </a:p>
        </p:txBody>
      </p:sp>
      <p:sp>
        <p:nvSpPr>
          <p:cNvPr id="75" name="object 44">
            <a:extLst>
              <a:ext uri="{FF2B5EF4-FFF2-40B4-BE49-F238E27FC236}">
                <a16:creationId xmlns:a16="http://schemas.microsoft.com/office/drawing/2014/main" id="{D100D000-DBA5-BD59-1622-262B4FA73AC7}"/>
              </a:ext>
            </a:extLst>
          </p:cNvPr>
          <p:cNvSpPr txBox="1"/>
          <p:nvPr/>
        </p:nvSpPr>
        <p:spPr>
          <a:xfrm>
            <a:off x="4972685" y="1116675"/>
            <a:ext cx="6609715" cy="228268"/>
          </a:xfrm>
          <a:prstGeom prst="rect">
            <a:avLst/>
          </a:prstGeom>
        </p:spPr>
        <p:txBody>
          <a:bodyPr vert="horz" wrap="square" lIns="0" tIns="12700" rIns="0" bIns="0" rtlCol="0">
            <a:spAutoFit/>
          </a:bodyPr>
          <a:lstStyle/>
          <a:p>
            <a:pPr marL="12700">
              <a:lnSpc>
                <a:spcPct val="100000"/>
              </a:lnSpc>
              <a:spcBef>
                <a:spcPts val="100"/>
              </a:spcBef>
              <a:tabLst>
                <a:tab pos="6596380" algn="l"/>
              </a:tabLst>
            </a:pPr>
            <a:r>
              <a:rPr sz="1400" b="1" spc="-15" dirty="0">
                <a:latin typeface="Inter" panose="020B0604020202020204" charset="0"/>
                <a:ea typeface="Inter" panose="020B0604020202020204" charset="0"/>
                <a:cs typeface="Arial"/>
              </a:rPr>
              <a:t>INTENSIVE GREEN ROOF</a:t>
            </a:r>
            <a:endParaRPr sz="1500" dirty="0">
              <a:latin typeface="Inter" panose="020B0604020202020204" charset="0"/>
              <a:ea typeface="Inter" panose="020B0604020202020204" charset="0"/>
              <a:cs typeface="Arial"/>
            </a:endParaRPr>
          </a:p>
        </p:txBody>
      </p:sp>
      <p:pic>
        <p:nvPicPr>
          <p:cNvPr id="77" name="Immagine 76">
            <a:extLst>
              <a:ext uri="{FF2B5EF4-FFF2-40B4-BE49-F238E27FC236}">
                <a16:creationId xmlns:a16="http://schemas.microsoft.com/office/drawing/2014/main" id="{2EFDCDB4-A739-A758-F0AC-92803493D3DE}"/>
              </a:ext>
            </a:extLst>
          </p:cNvPr>
          <p:cNvPicPr>
            <a:picLocks noChangeAspect="1"/>
          </p:cNvPicPr>
          <p:nvPr/>
        </p:nvPicPr>
        <p:blipFill>
          <a:blip r:embed="rId4"/>
          <a:stretch>
            <a:fillRect/>
          </a:stretch>
        </p:blipFill>
        <p:spPr>
          <a:xfrm>
            <a:off x="8342806" y="4805662"/>
            <a:ext cx="3020989" cy="3291350"/>
          </a:xfrm>
          <a:prstGeom prst="rect">
            <a:avLst/>
          </a:prstGeom>
        </p:spPr>
      </p:pic>
      <p:sp>
        <p:nvSpPr>
          <p:cNvPr id="79" name="CasellaDiTesto 78">
            <a:extLst>
              <a:ext uri="{FF2B5EF4-FFF2-40B4-BE49-F238E27FC236}">
                <a16:creationId xmlns:a16="http://schemas.microsoft.com/office/drawing/2014/main" id="{8902D356-6BC2-F270-65FC-B8DC2E8C6C26}"/>
              </a:ext>
            </a:extLst>
          </p:cNvPr>
          <p:cNvSpPr txBox="1"/>
          <p:nvPr/>
        </p:nvSpPr>
        <p:spPr>
          <a:xfrm>
            <a:off x="10288481" y="5212975"/>
            <a:ext cx="1222797" cy="430887"/>
          </a:xfrm>
          <a:prstGeom prst="rect">
            <a:avLst/>
          </a:prstGeom>
          <a:noFill/>
        </p:spPr>
        <p:txBody>
          <a:bodyPr wrap="square">
            <a:spAutoFit/>
          </a:bodyPr>
          <a:lstStyle/>
          <a:p>
            <a:r>
              <a:rPr lang="it-IT" sz="1100" b="1" i="0" dirty="0">
                <a:solidFill>
                  <a:schemeClr val="bg1"/>
                </a:solidFill>
                <a:effectLst/>
                <a:latin typeface="Inter" panose="020B0604020202020204" charset="0"/>
                <a:ea typeface="Inter" panose="020B0604020202020204" charset="0"/>
              </a:rPr>
              <a:t>Protective plastic film </a:t>
            </a:r>
            <a:endParaRPr lang="it-IT" sz="1100" b="1" dirty="0">
              <a:solidFill>
                <a:schemeClr val="bg1"/>
              </a:solidFill>
              <a:latin typeface="Inter" panose="020B0604020202020204" charset="0"/>
              <a:ea typeface="Inter" panose="020B0604020202020204" charset="0"/>
            </a:endParaRPr>
          </a:p>
        </p:txBody>
      </p:sp>
      <p:sp>
        <p:nvSpPr>
          <p:cNvPr id="81" name="CasellaDiTesto 80">
            <a:extLst>
              <a:ext uri="{FF2B5EF4-FFF2-40B4-BE49-F238E27FC236}">
                <a16:creationId xmlns:a16="http://schemas.microsoft.com/office/drawing/2014/main" id="{ACD15361-8A20-1791-41B8-6A9478F8BC89}"/>
              </a:ext>
            </a:extLst>
          </p:cNvPr>
          <p:cNvSpPr txBox="1"/>
          <p:nvPr/>
        </p:nvSpPr>
        <p:spPr>
          <a:xfrm>
            <a:off x="8669822" y="1583695"/>
            <a:ext cx="3175704" cy="261610"/>
          </a:xfrm>
          <a:prstGeom prst="rect">
            <a:avLst/>
          </a:prstGeom>
          <a:noFill/>
        </p:spPr>
        <p:txBody>
          <a:bodyPr wrap="square">
            <a:spAutoFit/>
          </a:bodyPr>
          <a:lstStyle/>
          <a:p>
            <a:pPr marL="83185" marR="1512570">
              <a:spcBef>
                <a:spcPts val="315"/>
              </a:spcBef>
            </a:pPr>
            <a:r>
              <a:rPr lang="it-IT" sz="1100" b="1" spc="-125" dirty="0">
                <a:latin typeface="Inter" panose="020B0604020202020204" charset="0"/>
                <a:ea typeface="Inter" panose="020B0604020202020204" charset="0"/>
                <a:cs typeface="Arial"/>
              </a:rPr>
              <a:t>AREAS </a:t>
            </a:r>
            <a:r>
              <a:rPr lang="it-IT" sz="1100" b="1" spc="-145" dirty="0">
                <a:latin typeface="Inter" panose="020B0604020202020204" charset="0"/>
                <a:ea typeface="Inter" panose="020B0604020202020204" charset="0"/>
                <a:cs typeface="Arial"/>
              </a:rPr>
              <a:t>TO BE </a:t>
            </a:r>
            <a:r>
              <a:rPr lang="it-IT" sz="1100" b="1" spc="-125" dirty="0">
                <a:latin typeface="Inter" panose="020B0604020202020204" charset="0"/>
                <a:ea typeface="Inter" panose="020B0604020202020204" charset="0"/>
                <a:cs typeface="Arial"/>
              </a:rPr>
              <a:t>FLAMED</a:t>
            </a:r>
            <a:endParaRPr lang="it-IT" sz="1100" dirty="0">
              <a:latin typeface="Inter" panose="020B0604020202020204" charset="0"/>
              <a:ea typeface="Inter" panose="020B0604020202020204" charset="0"/>
              <a:cs typeface="Arial"/>
            </a:endParaRPr>
          </a:p>
        </p:txBody>
      </p:sp>
      <p:sp>
        <p:nvSpPr>
          <p:cNvPr id="83" name="CasellaDiTesto 82">
            <a:extLst>
              <a:ext uri="{FF2B5EF4-FFF2-40B4-BE49-F238E27FC236}">
                <a16:creationId xmlns:a16="http://schemas.microsoft.com/office/drawing/2014/main" id="{0577E3EE-5DAD-CF09-4057-7ABB10D6B088}"/>
              </a:ext>
            </a:extLst>
          </p:cNvPr>
          <p:cNvSpPr txBox="1"/>
          <p:nvPr/>
        </p:nvSpPr>
        <p:spPr>
          <a:xfrm>
            <a:off x="8055999" y="7739653"/>
            <a:ext cx="1080135" cy="600161"/>
          </a:xfrm>
          <a:prstGeom prst="rect">
            <a:avLst/>
          </a:prstGeom>
          <a:noFill/>
        </p:spPr>
        <p:txBody>
          <a:bodyPr wrap="square">
            <a:spAutoFit/>
          </a:bodyPr>
          <a:lstStyle/>
          <a:p>
            <a:r>
              <a:rPr lang="it-IT" sz="1100" b="0" i="0" dirty="0">
                <a:solidFill>
                  <a:srgbClr val="040C28"/>
                </a:solidFill>
                <a:effectLst/>
                <a:latin typeface="Inter" panose="020B0604020202020204" charset="0"/>
                <a:ea typeface="Inter" panose="020B0604020202020204" charset="0"/>
              </a:rPr>
              <a:t> bitumen waterproofing membranes</a:t>
            </a:r>
            <a:endParaRPr lang="it-IT" sz="1100" dirty="0">
              <a:latin typeface="Inter" panose="020B0604020202020204" charset="0"/>
              <a:ea typeface="Inter" panose="020B0604020202020204" charset="0"/>
            </a:endParaRPr>
          </a:p>
        </p:txBody>
      </p:sp>
      <p:sp>
        <p:nvSpPr>
          <p:cNvPr id="84" name="Rettangolo 83">
            <a:extLst>
              <a:ext uri="{FF2B5EF4-FFF2-40B4-BE49-F238E27FC236}">
                <a16:creationId xmlns:a16="http://schemas.microsoft.com/office/drawing/2014/main" id="{DF23852C-4B89-5B54-DE7F-1C52558B9853}"/>
              </a:ext>
            </a:extLst>
          </p:cNvPr>
          <p:cNvSpPr/>
          <p:nvPr/>
        </p:nvSpPr>
        <p:spPr>
          <a:xfrm>
            <a:off x="11705604" y="2062716"/>
            <a:ext cx="1345942" cy="7855536"/>
          </a:xfrm>
          <a:prstGeom prst="rect">
            <a:avLst/>
          </a:prstGeom>
          <a:solidFill>
            <a:srgbClr val="AEC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5560"/>
            <a:r>
              <a:rPr lang="it-IT" sz="1400" b="1" spc="-25" dirty="0">
                <a:solidFill>
                  <a:schemeClr val="tx1"/>
                </a:solidFill>
                <a:latin typeface="Inter" panose="020B0604020202020204" charset="0"/>
                <a:ea typeface="Inter" panose="020B0604020202020204" charset="0"/>
                <a:cs typeface="Arial"/>
              </a:rPr>
              <a:t>Preparation</a:t>
            </a:r>
          </a:p>
          <a:p>
            <a:pPr marL="35560"/>
            <a:r>
              <a:rPr lang="it-IT" sz="1400" b="1" spc="-25" dirty="0">
                <a:solidFill>
                  <a:schemeClr val="tx1"/>
                </a:solidFill>
                <a:latin typeface="Inter" panose="020B0604020202020204" charset="0"/>
                <a:ea typeface="Inter" panose="020B0604020202020204" charset="0"/>
                <a:cs typeface="Arial"/>
              </a:rPr>
              <a:t>of the laying surface</a:t>
            </a:r>
          </a:p>
          <a:p>
            <a:pPr algn="ctr"/>
            <a:endParaRPr lang="it-IT" dirty="0">
              <a:solidFill>
                <a:srgbClr val="92D050"/>
              </a:solidFill>
            </a:endParaRPr>
          </a:p>
        </p:txBody>
      </p:sp>
      <p:sp>
        <p:nvSpPr>
          <p:cNvPr id="85" name="Rettangolo 84">
            <a:extLst>
              <a:ext uri="{FF2B5EF4-FFF2-40B4-BE49-F238E27FC236}">
                <a16:creationId xmlns:a16="http://schemas.microsoft.com/office/drawing/2014/main" id="{DF7B647D-1228-288D-CAFA-68BAEAE86D2B}"/>
              </a:ext>
            </a:extLst>
          </p:cNvPr>
          <p:cNvSpPr/>
          <p:nvPr/>
        </p:nvSpPr>
        <p:spPr>
          <a:xfrm>
            <a:off x="1964780" y="4589622"/>
            <a:ext cx="1345942" cy="4897276"/>
          </a:xfrm>
          <a:prstGeom prst="rect">
            <a:avLst/>
          </a:prstGeom>
          <a:solidFill>
            <a:srgbClr val="AEC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5560"/>
            <a:r>
              <a:rPr lang="it-IT" sz="1400" b="1" spc="-25" dirty="0">
                <a:solidFill>
                  <a:schemeClr val="tx1"/>
                </a:solidFill>
                <a:latin typeface="Inter" panose="020B0604020202020204" charset="0"/>
                <a:ea typeface="Inter" panose="020B0604020202020204" charset="0"/>
                <a:cs typeface="Arial"/>
              </a:rPr>
              <a:t>Vertical parts</a:t>
            </a:r>
          </a:p>
          <a:p>
            <a:pPr algn="ctr"/>
            <a:endParaRPr lang="it-IT" dirty="0">
              <a:solidFill>
                <a:srgbClr val="92D050"/>
              </a:solidFill>
            </a:endParaRPr>
          </a:p>
        </p:txBody>
      </p:sp>
      <p:sp>
        <p:nvSpPr>
          <p:cNvPr id="86" name="Rettangolo 85">
            <a:extLst>
              <a:ext uri="{FF2B5EF4-FFF2-40B4-BE49-F238E27FC236}">
                <a16:creationId xmlns:a16="http://schemas.microsoft.com/office/drawing/2014/main" id="{32241DB7-A5B2-0771-7EBE-0C357EEA0E43}"/>
              </a:ext>
            </a:extLst>
          </p:cNvPr>
          <p:cNvSpPr/>
          <p:nvPr/>
        </p:nvSpPr>
        <p:spPr>
          <a:xfrm>
            <a:off x="2036394" y="1991139"/>
            <a:ext cx="1345942" cy="1665273"/>
          </a:xfrm>
          <a:prstGeom prst="rect">
            <a:avLst/>
          </a:prstGeom>
          <a:solidFill>
            <a:srgbClr val="AEC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5560"/>
            <a:endParaRPr lang="it-IT" sz="1400" b="1" spc="-25" dirty="0">
              <a:solidFill>
                <a:schemeClr val="tx1"/>
              </a:solidFill>
              <a:latin typeface="Inter" panose="020B0604020202020204" charset="0"/>
              <a:ea typeface="Inter" panose="020B0604020202020204" charset="0"/>
              <a:cs typeface="Arial"/>
            </a:endParaRPr>
          </a:p>
          <a:p>
            <a:pPr marL="35560"/>
            <a:r>
              <a:rPr lang="it-IT" sz="1400" b="1" spc="-25" dirty="0">
                <a:solidFill>
                  <a:schemeClr val="tx1"/>
                </a:solidFill>
                <a:latin typeface="Inter" panose="020B0604020202020204" charset="0"/>
                <a:ea typeface="Inter" panose="020B0604020202020204" charset="0"/>
                <a:cs typeface="Arial"/>
              </a:rPr>
              <a:t>Methods for connecting the membrane to the laying surface</a:t>
            </a:r>
          </a:p>
          <a:p>
            <a:pPr algn="ctr"/>
            <a:endParaRPr lang="it-IT" dirty="0">
              <a:solidFill>
                <a:srgbClr val="92D050"/>
              </a:solidFill>
            </a:endParaRPr>
          </a:p>
        </p:txBody>
      </p:sp>
      <p:sp>
        <p:nvSpPr>
          <p:cNvPr id="2" name="TextBox 7">
            <a:extLst>
              <a:ext uri="{FF2B5EF4-FFF2-40B4-BE49-F238E27FC236}">
                <a16:creationId xmlns:a16="http://schemas.microsoft.com/office/drawing/2014/main" id="{0E08E47E-1E21-4ABB-77A6-800D662217EC}"/>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09-15</a:t>
            </a:r>
          </a:p>
        </p:txBody>
      </p:sp>
    </p:spTree>
    <p:extLst>
      <p:ext uri="{BB962C8B-B14F-4D97-AF65-F5344CB8AC3E}">
        <p14:creationId xmlns:p14="http://schemas.microsoft.com/office/powerpoint/2010/main" val="3461878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bject 87">
            <a:extLst>
              <a:ext uri="{FF2B5EF4-FFF2-40B4-BE49-F238E27FC236}">
                <a16:creationId xmlns:a16="http://schemas.microsoft.com/office/drawing/2014/main" id="{C372CB80-2D62-C03D-8182-ABD6802973FF}"/>
              </a:ext>
            </a:extLst>
          </p:cNvPr>
          <p:cNvSpPr/>
          <p:nvPr/>
        </p:nvSpPr>
        <p:spPr>
          <a:xfrm>
            <a:off x="3124200" y="405490"/>
            <a:ext cx="11353800" cy="641603"/>
          </a:xfrm>
          <a:prstGeom prst="rec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p:spPr>
        <p:txBody>
          <a:bodyPr wrap="square" lIns="0" tIns="0" rIns="0" bIns="0" rtlCol="0"/>
          <a:lstStyle/>
          <a:p>
            <a:endParaRPr dirty="0"/>
          </a:p>
        </p:txBody>
      </p:sp>
      <p:sp>
        <p:nvSpPr>
          <p:cNvPr id="3" name="AutoShape 3"/>
          <p:cNvSpPr/>
          <p:nvPr/>
        </p:nvSpPr>
        <p:spPr>
          <a:xfrm>
            <a:off x="0" y="0"/>
            <a:ext cx="1714500" cy="10287000"/>
          </a:xfrm>
          <a:prstGeom prst="rect">
            <a:avLst/>
          </a:prstGeom>
          <a:solidFill>
            <a:srgbClr val="242424"/>
          </a:solidFill>
        </p:spPr>
        <p:txBody>
          <a:bodyPr/>
          <a:lstStyle/>
          <a:p>
            <a:endParaRPr lang="it-IT"/>
          </a:p>
        </p:txBody>
      </p:sp>
      <p:sp>
        <p:nvSpPr>
          <p:cNvPr id="4" name="TextBox 4"/>
          <p:cNvSpPr txBox="1"/>
          <p:nvPr/>
        </p:nvSpPr>
        <p:spPr>
          <a:xfrm rot="5400000">
            <a:off x="-2827868" y="4223243"/>
            <a:ext cx="7002110" cy="590418"/>
          </a:xfrm>
          <a:prstGeom prst="rect">
            <a:avLst/>
          </a:prstGeom>
        </p:spPr>
        <p:txBody>
          <a:bodyPr lIns="0" tIns="0" rIns="0" bIns="0" rtlCol="0" anchor="t">
            <a:spAutoFit/>
          </a:bodyPr>
          <a:lstStyle/>
          <a:p>
            <a:pPr marL="0" lvl="1">
              <a:lnSpc>
                <a:spcPts val="1680"/>
              </a:lnSpc>
              <a:spcBef>
                <a:spcPts val="1260"/>
              </a:spcBef>
            </a:pPr>
            <a:r>
              <a:rPr lang="en-US" sz="1400" spc="210" dirty="0">
                <a:solidFill>
                  <a:schemeClr val="bg1"/>
                </a:solidFill>
                <a:latin typeface="Inter"/>
              </a:rPr>
              <a:t> Learning Unit 2</a:t>
            </a:r>
            <a:r>
              <a:rPr lang="en-US" sz="1400" dirty="0">
                <a:solidFill>
                  <a:schemeClr val="bg1"/>
                </a:solidFill>
              </a:rPr>
              <a:t>: Roofing tools &amp; equipment</a:t>
            </a:r>
          </a:p>
          <a:p>
            <a:pPr marL="0" lvl="1">
              <a:lnSpc>
                <a:spcPts val="1680"/>
              </a:lnSpc>
              <a:spcBef>
                <a:spcPts val="1260"/>
              </a:spcBef>
            </a:pPr>
            <a:r>
              <a:rPr lang="en-US" sz="1400" spc="210" dirty="0">
                <a:solidFill>
                  <a:schemeClr val="bg1"/>
                </a:solidFill>
                <a:latin typeface="Inter"/>
              </a:rPr>
              <a:t> </a:t>
            </a:r>
          </a:p>
        </p:txBody>
      </p:sp>
      <p:grpSp>
        <p:nvGrpSpPr>
          <p:cNvPr id="5" name="Group 5"/>
          <p:cNvGrpSpPr/>
          <p:nvPr/>
        </p:nvGrpSpPr>
        <p:grpSpPr>
          <a:xfrm>
            <a:off x="0" y="8572500"/>
            <a:ext cx="1714500" cy="1714500"/>
            <a:chOff x="0" y="0"/>
            <a:chExt cx="1913890" cy="1913890"/>
          </a:xfrm>
        </p:grpSpPr>
        <p:sp>
          <p:nvSpPr>
            <p:cNvPr id="6" name="Freeform 6"/>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grpSp>
        <p:nvGrpSpPr>
          <p:cNvPr id="20" name="Group 20"/>
          <p:cNvGrpSpPr/>
          <p:nvPr/>
        </p:nvGrpSpPr>
        <p:grpSpPr>
          <a:xfrm>
            <a:off x="16573500" y="0"/>
            <a:ext cx="1714500" cy="1714500"/>
            <a:chOff x="0" y="0"/>
            <a:chExt cx="1913890" cy="1913890"/>
          </a:xfrm>
        </p:grpSpPr>
        <p:sp>
          <p:nvSpPr>
            <p:cNvPr id="21" name="Freeform 21"/>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008E97"/>
            </a:solidFill>
          </p:spPr>
          <p:txBody>
            <a:bodyPr/>
            <a:lstStyle/>
            <a:p>
              <a:endParaRPr lang="it-IT"/>
            </a:p>
          </p:txBody>
        </p:sp>
      </p:grpSp>
      <p:sp>
        <p:nvSpPr>
          <p:cNvPr id="22" name="TextBox 22"/>
          <p:cNvSpPr txBox="1"/>
          <p:nvPr/>
        </p:nvSpPr>
        <p:spPr>
          <a:xfrm>
            <a:off x="16951479" y="726292"/>
            <a:ext cx="958543" cy="291105"/>
          </a:xfrm>
          <a:prstGeom prst="rect">
            <a:avLst/>
          </a:prstGeom>
        </p:spPr>
        <p:txBody>
          <a:bodyPr lIns="0" tIns="0" rIns="0" bIns="0" rtlCol="0" anchor="t">
            <a:spAutoFit/>
          </a:bodyPr>
          <a:lstStyle/>
          <a:p>
            <a:pPr algn="ctr">
              <a:lnSpc>
                <a:spcPts val="2399"/>
              </a:lnSpc>
              <a:spcBef>
                <a:spcPts val="1799"/>
              </a:spcBef>
            </a:pPr>
            <a:r>
              <a:rPr lang="en-US" sz="1999" spc="119" dirty="0">
                <a:solidFill>
                  <a:srgbClr val="FFFFFF"/>
                </a:solidFill>
                <a:latin typeface="Inter Bold"/>
              </a:rPr>
              <a:t>11</a:t>
            </a:r>
          </a:p>
        </p:txBody>
      </p:sp>
      <p:sp>
        <p:nvSpPr>
          <p:cNvPr id="32" name="object 21">
            <a:extLst>
              <a:ext uri="{FF2B5EF4-FFF2-40B4-BE49-F238E27FC236}">
                <a16:creationId xmlns:a16="http://schemas.microsoft.com/office/drawing/2014/main" id="{95EB4072-21CF-8E8A-D2BA-1540D2485306}"/>
              </a:ext>
            </a:extLst>
          </p:cNvPr>
          <p:cNvSpPr txBox="1">
            <a:spLocks/>
          </p:cNvSpPr>
          <p:nvPr/>
        </p:nvSpPr>
        <p:spPr>
          <a:xfrm>
            <a:off x="3641180" y="388426"/>
            <a:ext cx="10668000" cy="658667"/>
          </a:xfrm>
          <a:prstGeom prst="rect">
            <a:avLst/>
          </a:prstGeom>
        </p:spPr>
        <p:txBody>
          <a:bodyPr vert="horz" wrap="square" lIns="0" tIns="12217" rIns="0" bIns="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2217">
              <a:spcBef>
                <a:spcPts val="96"/>
              </a:spcBef>
            </a:pPr>
            <a:r>
              <a:rPr lang="it-IT" sz="4200" b="1" dirty="0">
                <a:solidFill>
                  <a:schemeClr val="bg1"/>
                </a:solidFill>
                <a:latin typeface="Inter" panose="020B0604020202020204" charset="0"/>
                <a:ea typeface="Inter" panose="020B0604020202020204" charset="0"/>
              </a:rPr>
              <a:t>INSTALLATION DETAILS AND WARNINGS</a:t>
            </a:r>
            <a:endParaRPr lang="it-IT" sz="4200" b="1" spc="19" dirty="0">
              <a:solidFill>
                <a:schemeClr val="bg1"/>
              </a:solidFill>
              <a:latin typeface="Inter" panose="020B0604020202020204" charset="0"/>
              <a:ea typeface="Inter" panose="020B0604020202020204" charset="0"/>
            </a:endParaRPr>
          </a:p>
        </p:txBody>
      </p:sp>
      <p:sp>
        <p:nvSpPr>
          <p:cNvPr id="75" name="object 44">
            <a:extLst>
              <a:ext uri="{FF2B5EF4-FFF2-40B4-BE49-F238E27FC236}">
                <a16:creationId xmlns:a16="http://schemas.microsoft.com/office/drawing/2014/main" id="{D100D000-DBA5-BD59-1622-262B4FA73AC7}"/>
              </a:ext>
            </a:extLst>
          </p:cNvPr>
          <p:cNvSpPr txBox="1"/>
          <p:nvPr/>
        </p:nvSpPr>
        <p:spPr>
          <a:xfrm>
            <a:off x="3147046" y="1133618"/>
            <a:ext cx="6609715" cy="228268"/>
          </a:xfrm>
          <a:prstGeom prst="rect">
            <a:avLst/>
          </a:prstGeom>
        </p:spPr>
        <p:txBody>
          <a:bodyPr vert="horz" wrap="square" lIns="0" tIns="12700" rIns="0" bIns="0" rtlCol="0">
            <a:spAutoFit/>
          </a:bodyPr>
          <a:lstStyle/>
          <a:p>
            <a:pPr marL="12700">
              <a:lnSpc>
                <a:spcPct val="100000"/>
              </a:lnSpc>
              <a:spcBef>
                <a:spcPts val="100"/>
              </a:spcBef>
              <a:tabLst>
                <a:tab pos="6596380" algn="l"/>
              </a:tabLst>
            </a:pPr>
            <a:r>
              <a:rPr sz="1400" b="1" spc="-15" dirty="0">
                <a:latin typeface="Inter" panose="020B0604020202020204" charset="0"/>
                <a:ea typeface="Inter" panose="020B0604020202020204" charset="0"/>
                <a:cs typeface="Arial"/>
              </a:rPr>
              <a:t>INTENSIVE GREEN ROOF</a:t>
            </a:r>
            <a:endParaRPr sz="1500" dirty="0">
              <a:latin typeface="Inter" panose="020B0604020202020204" charset="0"/>
              <a:ea typeface="Inter" panose="020B0604020202020204" charset="0"/>
              <a:cs typeface="Arial"/>
            </a:endParaRPr>
          </a:p>
        </p:txBody>
      </p:sp>
      <p:sp>
        <p:nvSpPr>
          <p:cNvPr id="85" name="Rettangolo 84">
            <a:extLst>
              <a:ext uri="{FF2B5EF4-FFF2-40B4-BE49-F238E27FC236}">
                <a16:creationId xmlns:a16="http://schemas.microsoft.com/office/drawing/2014/main" id="{DF7B647D-1228-288D-CAFA-68BAEAE86D2B}"/>
              </a:ext>
            </a:extLst>
          </p:cNvPr>
          <p:cNvSpPr/>
          <p:nvPr/>
        </p:nvSpPr>
        <p:spPr>
          <a:xfrm>
            <a:off x="1964780" y="1448411"/>
            <a:ext cx="1345942" cy="8553534"/>
          </a:xfrm>
          <a:prstGeom prst="rect">
            <a:avLst/>
          </a:prstGeom>
          <a:solidFill>
            <a:srgbClr val="AECC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5560"/>
            <a:r>
              <a:rPr lang="it-IT" sz="1400" b="1" spc="-25" dirty="0">
                <a:solidFill>
                  <a:schemeClr val="tx1"/>
                </a:solidFill>
                <a:latin typeface="Inter" panose="020B0604020202020204" charset="0"/>
                <a:ea typeface="Inter" panose="020B0604020202020204" charset="0"/>
                <a:cs typeface="Arial"/>
              </a:rPr>
              <a:t>Vertical parts</a:t>
            </a:r>
          </a:p>
          <a:p>
            <a:pPr algn="ctr"/>
            <a:endParaRPr lang="it-IT" dirty="0">
              <a:solidFill>
                <a:srgbClr val="92D050"/>
              </a:solidFill>
            </a:endParaRPr>
          </a:p>
        </p:txBody>
      </p:sp>
      <p:sp>
        <p:nvSpPr>
          <p:cNvPr id="8" name="object 6">
            <a:extLst>
              <a:ext uri="{FF2B5EF4-FFF2-40B4-BE49-F238E27FC236}">
                <a16:creationId xmlns:a16="http://schemas.microsoft.com/office/drawing/2014/main" id="{7D5BCE37-95C8-BB60-C5B4-73EC0466B26A}"/>
              </a:ext>
            </a:extLst>
          </p:cNvPr>
          <p:cNvSpPr/>
          <p:nvPr/>
        </p:nvSpPr>
        <p:spPr>
          <a:xfrm>
            <a:off x="3703345" y="1689016"/>
            <a:ext cx="1892300" cy="0"/>
          </a:xfrm>
          <a:custGeom>
            <a:avLst/>
            <a:gdLst/>
            <a:ahLst/>
            <a:cxnLst/>
            <a:rect l="l" t="t" r="r" b="b"/>
            <a:pathLst>
              <a:path w="1892300">
                <a:moveTo>
                  <a:pt x="0" y="0"/>
                </a:moveTo>
                <a:lnTo>
                  <a:pt x="1892223" y="0"/>
                </a:lnTo>
              </a:path>
            </a:pathLst>
          </a:custGeom>
          <a:ln w="12700">
            <a:solidFill>
              <a:srgbClr val="007439"/>
            </a:solidFill>
          </a:ln>
        </p:spPr>
        <p:txBody>
          <a:bodyPr wrap="square" lIns="0" tIns="0" rIns="0" bIns="0" rtlCol="0"/>
          <a:lstStyle/>
          <a:p>
            <a:endParaRPr/>
          </a:p>
        </p:txBody>
      </p:sp>
      <p:sp>
        <p:nvSpPr>
          <p:cNvPr id="9" name="object 7">
            <a:extLst>
              <a:ext uri="{FF2B5EF4-FFF2-40B4-BE49-F238E27FC236}">
                <a16:creationId xmlns:a16="http://schemas.microsoft.com/office/drawing/2014/main" id="{E7057F8B-72B6-253D-C2AA-5789C1A32060}"/>
              </a:ext>
            </a:extLst>
          </p:cNvPr>
          <p:cNvSpPr txBox="1"/>
          <p:nvPr/>
        </p:nvSpPr>
        <p:spPr>
          <a:xfrm>
            <a:off x="3690645" y="1460417"/>
            <a:ext cx="6436816" cy="228268"/>
          </a:xfrm>
          <a:prstGeom prst="rect">
            <a:avLst/>
          </a:prstGeom>
        </p:spPr>
        <p:txBody>
          <a:bodyPr vert="horz" wrap="square" lIns="0" tIns="12700" rIns="0" bIns="0" rtlCol="0">
            <a:spAutoFit/>
          </a:bodyPr>
          <a:lstStyle/>
          <a:p>
            <a:pPr marL="12700">
              <a:lnSpc>
                <a:spcPct val="100000"/>
              </a:lnSpc>
              <a:spcBef>
                <a:spcPts val="100"/>
              </a:spcBef>
            </a:pPr>
            <a:r>
              <a:rPr sz="1400" b="1" spc="-15" dirty="0">
                <a:latin typeface="Inter" panose="020B0604020202020204" charset="0"/>
                <a:ea typeface="Inter" panose="020B0604020202020204" charset="0"/>
                <a:cs typeface="Arial"/>
              </a:rPr>
              <a:t>Conformation of the roof garden near vertical parts</a:t>
            </a:r>
          </a:p>
        </p:txBody>
      </p:sp>
      <p:sp>
        <p:nvSpPr>
          <p:cNvPr id="10" name="object 8">
            <a:extLst>
              <a:ext uri="{FF2B5EF4-FFF2-40B4-BE49-F238E27FC236}">
                <a16:creationId xmlns:a16="http://schemas.microsoft.com/office/drawing/2014/main" id="{EC15A867-4BEA-95BB-034D-A86A9DFF1448}"/>
              </a:ext>
            </a:extLst>
          </p:cNvPr>
          <p:cNvSpPr txBox="1"/>
          <p:nvPr/>
        </p:nvSpPr>
        <p:spPr>
          <a:xfrm>
            <a:off x="3665243" y="1843517"/>
            <a:ext cx="3174623" cy="1742785"/>
          </a:xfrm>
          <a:prstGeom prst="rect">
            <a:avLst/>
          </a:prstGeom>
        </p:spPr>
        <p:txBody>
          <a:bodyPr vert="horz" wrap="square" lIns="0" tIns="19050" rIns="0" bIns="0" rtlCol="0">
            <a:spAutoFit/>
          </a:bodyPr>
          <a:lstStyle/>
          <a:p>
            <a:pPr marL="38100" marR="30480" algn="just">
              <a:spcBef>
                <a:spcPts val="150"/>
              </a:spcBef>
            </a:pPr>
            <a:r>
              <a:rPr sz="1400" b="1" spc="-15" dirty="0">
                <a:latin typeface="Inter" panose="020B0604020202020204" charset="0"/>
                <a:ea typeface="Inter" panose="020B0604020202020204" charset="0"/>
                <a:cs typeface="Arial"/>
              </a:rPr>
              <a:t>Gardens larger than 100 m2</a:t>
            </a:r>
            <a:r>
              <a:rPr sz="1400" spc="-15" dirty="0">
                <a:latin typeface="Inter" panose="020B0604020202020204" charset="0"/>
                <a:ea typeface="Inter" panose="020B0604020202020204" charset="0"/>
                <a:cs typeface="Arial"/>
              </a:rPr>
              <a:t>.  A sterile area at least 40 cm wide will be provided near the vertical parts of the roof at the flap of the waterproof covering, which can be created in accordance with the two examples shown below.</a:t>
            </a:r>
          </a:p>
        </p:txBody>
      </p:sp>
      <p:sp>
        <p:nvSpPr>
          <p:cNvPr id="11" name="object 9">
            <a:extLst>
              <a:ext uri="{FF2B5EF4-FFF2-40B4-BE49-F238E27FC236}">
                <a16:creationId xmlns:a16="http://schemas.microsoft.com/office/drawing/2014/main" id="{990724F1-6337-F6A8-A8E5-18C009D40D66}"/>
              </a:ext>
            </a:extLst>
          </p:cNvPr>
          <p:cNvSpPr txBox="1"/>
          <p:nvPr/>
        </p:nvSpPr>
        <p:spPr>
          <a:xfrm>
            <a:off x="3665243" y="3842690"/>
            <a:ext cx="3151760" cy="881010"/>
          </a:xfrm>
          <a:prstGeom prst="rect">
            <a:avLst/>
          </a:prstGeom>
        </p:spPr>
        <p:txBody>
          <a:bodyPr vert="horz" wrap="square" lIns="0" tIns="19050" rIns="0" bIns="0" rtlCol="0">
            <a:spAutoFit/>
          </a:bodyPr>
          <a:lstStyle/>
          <a:p>
            <a:pPr marL="12700" marR="5080">
              <a:spcBef>
                <a:spcPts val="150"/>
              </a:spcBef>
            </a:pPr>
            <a:r>
              <a:rPr sz="1400" spc="-15" dirty="0">
                <a:latin typeface="Inter" panose="020B0604020202020204" charset="0"/>
                <a:ea typeface="Inter" panose="020B0604020202020204" charset="0"/>
                <a:cs typeface="Arial"/>
              </a:rPr>
              <a:t>In the first example, the height reached by the lap of the waterproof covering on the vertical parts will be at least 15 cm higher than the ground level.</a:t>
            </a:r>
          </a:p>
        </p:txBody>
      </p:sp>
      <p:sp>
        <p:nvSpPr>
          <p:cNvPr id="12" name="object 10">
            <a:extLst>
              <a:ext uri="{FF2B5EF4-FFF2-40B4-BE49-F238E27FC236}">
                <a16:creationId xmlns:a16="http://schemas.microsoft.com/office/drawing/2014/main" id="{6025549F-D4A6-93A1-EBEE-15687D454C4F}"/>
              </a:ext>
            </a:extLst>
          </p:cNvPr>
          <p:cNvSpPr txBox="1"/>
          <p:nvPr/>
        </p:nvSpPr>
        <p:spPr>
          <a:xfrm>
            <a:off x="4037331" y="6444310"/>
            <a:ext cx="5106669" cy="1954381"/>
          </a:xfrm>
          <a:prstGeom prst="rect">
            <a:avLst/>
          </a:prstGeom>
        </p:spPr>
        <p:txBody>
          <a:bodyPr vert="horz" wrap="square" lIns="0" tIns="15240" rIns="0" bIns="0" rtlCol="0">
            <a:spAutoFit/>
          </a:bodyPr>
          <a:lstStyle/>
          <a:p>
            <a:pPr marL="38100" marR="30480" algn="just">
              <a:spcBef>
                <a:spcPts val="120"/>
              </a:spcBef>
            </a:pPr>
            <a:r>
              <a:rPr sz="1400" b="1" spc="-45" dirty="0">
                <a:latin typeface="Inter" panose="020B0604020202020204" charset="0"/>
                <a:ea typeface="Inter" panose="020B0604020202020204" charset="0"/>
                <a:cs typeface="Arial"/>
              </a:rPr>
              <a:t>Gardens </a:t>
            </a:r>
            <a:r>
              <a:rPr sz="1400" b="1" spc="-40" dirty="0">
                <a:latin typeface="Inter" panose="020B0604020202020204" charset="0"/>
                <a:ea typeface="Inter" panose="020B0604020202020204" charset="0"/>
                <a:cs typeface="Arial"/>
              </a:rPr>
              <a:t>with a </a:t>
            </a:r>
            <a:r>
              <a:rPr sz="1400" b="1" spc="-35" dirty="0">
                <a:latin typeface="Inter" panose="020B0604020202020204" charset="0"/>
                <a:ea typeface="Inter" panose="020B0604020202020204" charset="0"/>
                <a:cs typeface="Arial"/>
              </a:rPr>
              <a:t>surface area of less than </a:t>
            </a:r>
            <a:r>
              <a:rPr sz="1400" b="1" spc="-40" dirty="0">
                <a:latin typeface="Inter" panose="020B0604020202020204" charset="0"/>
                <a:ea typeface="Inter" panose="020B0604020202020204" charset="0"/>
                <a:cs typeface="Arial"/>
              </a:rPr>
              <a:t>100 </a:t>
            </a:r>
            <a:r>
              <a:rPr sz="1400" b="1" spc="-30" dirty="0">
                <a:latin typeface="Inter" panose="020B0604020202020204" charset="0"/>
                <a:ea typeface="Inter" panose="020B0604020202020204" charset="0"/>
                <a:cs typeface="Arial"/>
              </a:rPr>
              <a:t>m</a:t>
            </a:r>
            <a:r>
              <a:rPr sz="1400" b="1" spc="-44" baseline="27777" dirty="0">
                <a:latin typeface="Inter" panose="020B0604020202020204" charset="0"/>
                <a:ea typeface="Inter" panose="020B0604020202020204" charset="0"/>
                <a:cs typeface="Arial"/>
              </a:rPr>
              <a:t>2</a:t>
            </a:r>
            <a:r>
              <a:rPr sz="1400" b="1" spc="-30" dirty="0">
                <a:latin typeface="Inter" panose="020B0604020202020204" charset="0"/>
                <a:ea typeface="Inter" panose="020B0604020202020204" charset="0"/>
                <a:cs typeface="Arial"/>
              </a:rPr>
              <a:t> .  </a:t>
            </a:r>
            <a:r>
              <a:rPr sz="1400" spc="-30" dirty="0">
                <a:latin typeface="Inter" panose="020B0604020202020204" charset="0"/>
                <a:ea typeface="Inter" panose="020B0604020202020204" charset="0"/>
                <a:cs typeface="Arial"/>
              </a:rPr>
              <a:t>In the </a:t>
            </a:r>
            <a:r>
              <a:rPr sz="1400" spc="-15" dirty="0">
                <a:latin typeface="Inter" panose="020B0604020202020204" charset="0"/>
                <a:ea typeface="Inter" panose="020B0604020202020204" charset="0"/>
                <a:cs typeface="Arial"/>
              </a:rPr>
              <a:t>vicinity of </a:t>
            </a:r>
            <a:r>
              <a:rPr sz="1400" spc="-20" dirty="0">
                <a:latin typeface="Inter" panose="020B0604020202020204" charset="0"/>
                <a:ea typeface="Inter" panose="020B0604020202020204" charset="0"/>
                <a:cs typeface="Arial"/>
              </a:rPr>
              <a:t>the </a:t>
            </a:r>
            <a:r>
              <a:rPr sz="1400" spc="-10" dirty="0">
                <a:latin typeface="Inter" panose="020B0604020202020204" charset="0"/>
                <a:ea typeface="Inter" panose="020B0604020202020204" charset="0"/>
                <a:cs typeface="Arial"/>
              </a:rPr>
              <a:t>vertical parts of the </a:t>
            </a:r>
            <a:r>
              <a:rPr sz="1400" spc="-15" dirty="0">
                <a:latin typeface="Inter" panose="020B0604020202020204" charset="0"/>
                <a:ea typeface="Inter" panose="020B0604020202020204" charset="0"/>
                <a:cs typeface="Arial"/>
              </a:rPr>
              <a:t>roof </a:t>
            </a:r>
            <a:r>
              <a:rPr sz="1400" spc="-20" dirty="0">
                <a:latin typeface="Inter" panose="020B0604020202020204" charset="0"/>
                <a:ea typeface="Inter" panose="020B0604020202020204" charset="0"/>
                <a:cs typeface="Arial"/>
              </a:rPr>
              <a:t>in </a:t>
            </a:r>
            <a:r>
              <a:rPr sz="1400" spc="-15" dirty="0">
                <a:latin typeface="Inter" panose="020B0604020202020204" charset="0"/>
                <a:ea typeface="Inter" panose="020B0604020202020204" charset="0"/>
                <a:cs typeface="Arial"/>
              </a:rPr>
              <a:t>correspondence with the </a:t>
            </a:r>
            <a:r>
              <a:rPr sz="1400" spc="-5" dirty="0">
                <a:latin typeface="Inter" panose="020B0604020202020204" charset="0"/>
                <a:ea typeface="Inter" panose="020B0604020202020204" charset="0"/>
                <a:cs typeface="Arial"/>
              </a:rPr>
              <a:t>turn-up of </a:t>
            </a:r>
            <a:r>
              <a:rPr sz="1400" spc="-20" dirty="0">
                <a:latin typeface="Inter" panose="020B0604020202020204" charset="0"/>
                <a:ea typeface="Inter" panose="020B0604020202020204" charset="0"/>
                <a:cs typeface="Arial"/>
              </a:rPr>
              <a:t>the waterproof covering, </a:t>
            </a:r>
            <a:r>
              <a:rPr sz="1400" spc="-30" dirty="0">
                <a:latin typeface="Inter" panose="020B0604020202020204" charset="0"/>
                <a:ea typeface="Inter" panose="020B0604020202020204" charset="0"/>
                <a:cs typeface="Arial"/>
              </a:rPr>
              <a:t>the </a:t>
            </a:r>
            <a:r>
              <a:rPr sz="1400" spc="-15" dirty="0">
                <a:latin typeface="Inter" panose="020B0604020202020204" charset="0"/>
                <a:ea typeface="Inter" panose="020B0604020202020204" charset="0"/>
                <a:cs typeface="Arial"/>
              </a:rPr>
              <a:t>sterile </a:t>
            </a:r>
            <a:r>
              <a:rPr sz="1400" spc="-30" dirty="0">
                <a:latin typeface="Inter" panose="020B0604020202020204" charset="0"/>
                <a:ea typeface="Inter" panose="020B0604020202020204" charset="0"/>
                <a:cs typeface="Arial"/>
              </a:rPr>
              <a:t>zone </a:t>
            </a:r>
            <a:r>
              <a:rPr sz="1400" spc="-15" dirty="0">
                <a:latin typeface="Inter" panose="020B0604020202020204" charset="0"/>
                <a:ea typeface="Inter" panose="020B0604020202020204" charset="0"/>
                <a:cs typeface="Arial"/>
              </a:rPr>
              <a:t>can </a:t>
            </a:r>
            <a:r>
              <a:rPr sz="1400" spc="-35" dirty="0">
                <a:latin typeface="Inter" panose="020B0604020202020204" charset="0"/>
                <a:ea typeface="Inter" panose="020B0604020202020204" charset="0"/>
                <a:cs typeface="Arial"/>
              </a:rPr>
              <a:t>be </a:t>
            </a:r>
            <a:r>
              <a:rPr sz="1400" spc="-25" dirty="0">
                <a:latin typeface="Inter" panose="020B0604020202020204" charset="0"/>
                <a:ea typeface="Inter" panose="020B0604020202020204" charset="0"/>
                <a:cs typeface="Arial"/>
              </a:rPr>
              <a:t>created </a:t>
            </a:r>
            <a:r>
              <a:rPr sz="1400" spc="-15" dirty="0">
                <a:latin typeface="Inter" panose="020B0604020202020204" charset="0"/>
                <a:ea typeface="Inter" panose="020B0604020202020204" charset="0"/>
                <a:cs typeface="Arial"/>
              </a:rPr>
              <a:t>by </a:t>
            </a:r>
            <a:r>
              <a:rPr sz="1400" spc="-20" dirty="0">
                <a:latin typeface="Inter" panose="020B0604020202020204" charset="0"/>
                <a:ea typeface="Inter" panose="020B0604020202020204" charset="0"/>
                <a:cs typeface="Arial"/>
              </a:rPr>
              <a:t>draining </a:t>
            </a:r>
            <a:r>
              <a:rPr sz="1400" spc="-5" dirty="0">
                <a:latin typeface="Inter" panose="020B0604020202020204" charset="0"/>
                <a:ea typeface="Inter" panose="020B0604020202020204" charset="0"/>
                <a:cs typeface="Arial"/>
              </a:rPr>
              <a:t>polystyrene </a:t>
            </a:r>
            <a:r>
              <a:rPr sz="1400" spc="-20" dirty="0">
                <a:latin typeface="Inter" panose="020B0604020202020204" charset="0"/>
                <a:ea typeface="Inter" panose="020B0604020202020204" charset="0"/>
                <a:cs typeface="Arial"/>
              </a:rPr>
              <a:t>panels </a:t>
            </a:r>
            <a:r>
              <a:rPr sz="1400" spc="-25" dirty="0">
                <a:latin typeface="Inter" panose="020B0604020202020204" charset="0"/>
                <a:ea typeface="Inter" panose="020B0604020202020204" charset="0"/>
                <a:cs typeface="Arial"/>
              </a:rPr>
              <a:t>at least 3.5 </a:t>
            </a:r>
            <a:r>
              <a:rPr sz="1400" spc="-20" dirty="0">
                <a:latin typeface="Inter" panose="020B0604020202020204" charset="0"/>
                <a:ea typeface="Inter" panose="020B0604020202020204" charset="0"/>
                <a:cs typeface="Arial"/>
              </a:rPr>
              <a:t>cm </a:t>
            </a:r>
            <a:r>
              <a:rPr sz="1400" spc="-25" dirty="0">
                <a:latin typeface="Inter" panose="020B0604020202020204" charset="0"/>
                <a:ea typeface="Inter" panose="020B0604020202020204" charset="0"/>
                <a:cs typeface="Arial"/>
              </a:rPr>
              <a:t>thick </a:t>
            </a:r>
            <a:r>
              <a:rPr sz="1400" spc="-20" dirty="0">
                <a:latin typeface="Inter" panose="020B0604020202020204" charset="0"/>
                <a:ea typeface="Inter" panose="020B0604020202020204" charset="0"/>
                <a:cs typeface="Arial"/>
              </a:rPr>
              <a:t>or </a:t>
            </a:r>
            <a:r>
              <a:rPr sz="1400" spc="-25" dirty="0">
                <a:latin typeface="Inter" panose="020B0604020202020204" charset="0"/>
                <a:ea typeface="Inter" panose="020B0604020202020204" charset="0"/>
                <a:cs typeface="Arial"/>
              </a:rPr>
              <a:t>by </a:t>
            </a:r>
            <a:r>
              <a:rPr sz="1400" spc="-35" dirty="0">
                <a:latin typeface="Inter" panose="020B0604020202020204" charset="0"/>
                <a:ea typeface="Inter" panose="020B0604020202020204" charset="0"/>
                <a:cs typeface="Arial"/>
              </a:rPr>
              <a:t>a </a:t>
            </a:r>
            <a:r>
              <a:rPr sz="1400" spc="-5" dirty="0" err="1">
                <a:latin typeface="Inter" panose="020B0604020202020204" charset="0"/>
                <a:ea typeface="Inter" panose="020B0604020202020204" charset="0"/>
                <a:cs typeface="Arial"/>
              </a:rPr>
              <a:t>composite </a:t>
            </a:r>
            <a:r>
              <a:rPr sz="1400" spc="-25" dirty="0">
                <a:latin typeface="Inter" panose="020B0604020202020204" charset="0"/>
                <a:ea typeface="Inter" panose="020B0604020202020204" charset="0"/>
                <a:cs typeface="Arial"/>
              </a:rPr>
              <a:t>draining </a:t>
            </a:r>
            <a:r>
              <a:rPr sz="1400" spc="-55" dirty="0">
                <a:latin typeface="Inter" panose="020B0604020202020204" charset="0"/>
                <a:ea typeface="Inter" panose="020B0604020202020204" charset="0"/>
                <a:cs typeface="Arial"/>
              </a:rPr>
              <a:t>and </a:t>
            </a:r>
            <a:r>
              <a:rPr sz="1400" spc="-10" dirty="0">
                <a:latin typeface="Inter" panose="020B0604020202020204" charset="0"/>
                <a:ea typeface="Inter" panose="020B0604020202020204" charset="0"/>
                <a:cs typeface="Arial"/>
              </a:rPr>
              <a:t>filtering </a:t>
            </a:r>
            <a:r>
              <a:rPr sz="1400" spc="-20" dirty="0" err="1">
                <a:latin typeface="Inter" panose="020B0604020202020204" charset="0"/>
                <a:ea typeface="Inter" panose="020B0604020202020204" charset="0"/>
                <a:cs typeface="Arial"/>
              </a:rPr>
              <a:t>geotextile </a:t>
            </a:r>
            <a:r>
              <a:rPr sz="1400" spc="-5" dirty="0">
                <a:latin typeface="Inter" panose="020B0604020202020204" charset="0"/>
                <a:ea typeface="Inter" panose="020B0604020202020204" charset="0"/>
                <a:cs typeface="Arial"/>
              </a:rPr>
              <a:t>at</a:t>
            </a:r>
            <a:r>
              <a:rPr sz="1400" spc="-25" dirty="0">
                <a:latin typeface="Inter" panose="020B0604020202020204" charset="0"/>
                <a:ea typeface="Inter" panose="020B0604020202020204" charset="0"/>
                <a:cs typeface="Arial"/>
              </a:rPr>
              <a:t> least </a:t>
            </a:r>
            <a:r>
              <a:rPr sz="1400" spc="-40" dirty="0">
                <a:latin typeface="Inter" panose="020B0604020202020204" charset="0"/>
                <a:ea typeface="Inter" panose="020B0604020202020204" charset="0"/>
                <a:cs typeface="Arial"/>
              </a:rPr>
              <a:t>2 </a:t>
            </a:r>
            <a:r>
              <a:rPr sz="1400" spc="-20" dirty="0">
                <a:latin typeface="Inter" panose="020B0604020202020204" charset="0"/>
                <a:ea typeface="Inter" panose="020B0604020202020204" charset="0"/>
                <a:cs typeface="Arial"/>
              </a:rPr>
              <a:t>cm </a:t>
            </a:r>
            <a:r>
              <a:rPr sz="1400" spc="-25" dirty="0">
                <a:latin typeface="Inter" panose="020B0604020202020204" charset="0"/>
                <a:ea typeface="Inter" panose="020B0604020202020204" charset="0"/>
                <a:cs typeface="Arial"/>
              </a:rPr>
              <a:t>thick </a:t>
            </a:r>
            <a:r>
              <a:rPr sz="1400" spc="-5" dirty="0">
                <a:latin typeface="Inter" panose="020B0604020202020204" charset="0"/>
                <a:ea typeface="Inter" panose="020B0604020202020204" charset="0"/>
                <a:cs typeface="Arial"/>
              </a:rPr>
              <a:t>under </a:t>
            </a:r>
            <a:r>
              <a:rPr sz="1400" spc="-10" dirty="0">
                <a:latin typeface="Inter" panose="020B0604020202020204" charset="0"/>
                <a:ea typeface="Inter" panose="020B0604020202020204" charset="0"/>
                <a:cs typeface="Arial"/>
              </a:rPr>
              <a:t>load.</a:t>
            </a:r>
            <a:endParaRPr sz="1400" dirty="0">
              <a:latin typeface="Inter" panose="020B0604020202020204" charset="0"/>
              <a:ea typeface="Inter" panose="020B0604020202020204" charset="0"/>
              <a:cs typeface="Arial"/>
            </a:endParaRPr>
          </a:p>
          <a:p>
            <a:pPr marL="38100" marR="30480" algn="just">
              <a:spcBef>
                <a:spcPts val="30"/>
              </a:spcBef>
            </a:pPr>
            <a:r>
              <a:rPr sz="1400" spc="-30" dirty="0">
                <a:latin typeface="Inter" panose="020B0604020202020204" charset="0"/>
                <a:ea typeface="Inter" panose="020B0604020202020204" charset="0"/>
                <a:cs typeface="Arial"/>
              </a:rPr>
              <a:t>Also </a:t>
            </a:r>
            <a:r>
              <a:rPr sz="1400" spc="-20" dirty="0">
                <a:latin typeface="Inter" panose="020B0604020202020204" charset="0"/>
                <a:ea typeface="Inter" panose="020B0604020202020204" charset="0"/>
                <a:cs typeface="Arial"/>
              </a:rPr>
              <a:t>in </a:t>
            </a:r>
            <a:r>
              <a:rPr sz="1400" spc="-15" dirty="0">
                <a:latin typeface="Inter" panose="020B0604020202020204" charset="0"/>
                <a:ea typeface="Inter" panose="020B0604020202020204" charset="0"/>
                <a:cs typeface="Arial"/>
              </a:rPr>
              <a:t>this </a:t>
            </a:r>
            <a:r>
              <a:rPr sz="1400" spc="-20" dirty="0">
                <a:latin typeface="Inter" panose="020B0604020202020204" charset="0"/>
                <a:ea typeface="Inter" panose="020B0604020202020204" charset="0"/>
                <a:cs typeface="Arial"/>
              </a:rPr>
              <a:t>case, </a:t>
            </a:r>
            <a:r>
              <a:rPr sz="1400" spc="-30" dirty="0">
                <a:latin typeface="Inter" panose="020B0604020202020204" charset="0"/>
                <a:ea typeface="Inter" panose="020B0604020202020204" charset="0"/>
                <a:cs typeface="Arial"/>
              </a:rPr>
              <a:t>the </a:t>
            </a:r>
            <a:r>
              <a:rPr sz="1400" spc="-15" dirty="0">
                <a:latin typeface="Inter" panose="020B0604020202020204" charset="0"/>
                <a:ea typeface="Inter" panose="020B0604020202020204" charset="0"/>
                <a:cs typeface="Arial"/>
              </a:rPr>
              <a:t>height reached </a:t>
            </a:r>
            <a:r>
              <a:rPr sz="1400" spc="-20" dirty="0">
                <a:latin typeface="Inter" panose="020B0604020202020204" charset="0"/>
                <a:ea typeface="Inter" panose="020B0604020202020204" charset="0"/>
                <a:cs typeface="Arial"/>
              </a:rPr>
              <a:t>by the </a:t>
            </a:r>
            <a:r>
              <a:rPr sz="1400" spc="-10" dirty="0">
                <a:latin typeface="Inter" panose="020B0604020202020204" charset="0"/>
                <a:ea typeface="Inter" panose="020B0604020202020204" charset="0"/>
                <a:cs typeface="Arial"/>
              </a:rPr>
              <a:t>lap of the </a:t>
            </a:r>
            <a:r>
              <a:rPr sz="1400" spc="-20" dirty="0">
                <a:latin typeface="Inter" panose="020B0604020202020204" charset="0"/>
                <a:ea typeface="Inter" panose="020B0604020202020204" charset="0"/>
                <a:cs typeface="Arial"/>
              </a:rPr>
              <a:t>waterproof covering on the </a:t>
            </a:r>
            <a:r>
              <a:rPr sz="1400" spc="-10" dirty="0">
                <a:latin typeface="Inter" panose="020B0604020202020204" charset="0"/>
                <a:ea typeface="Inter" panose="020B0604020202020204" charset="0"/>
                <a:cs typeface="Arial"/>
              </a:rPr>
              <a:t>vertical parts </a:t>
            </a:r>
            <a:r>
              <a:rPr sz="1400" spc="-30" dirty="0">
                <a:latin typeface="Inter" panose="020B0604020202020204" charset="0"/>
                <a:ea typeface="Inter" panose="020B0604020202020204" charset="0"/>
                <a:cs typeface="Arial"/>
              </a:rPr>
              <a:t>will be </a:t>
            </a:r>
            <a:r>
              <a:rPr sz="1400" spc="-25" dirty="0">
                <a:latin typeface="Inter" panose="020B0604020202020204" charset="0"/>
                <a:ea typeface="Inter" panose="020B0604020202020204" charset="0"/>
                <a:cs typeface="Arial"/>
              </a:rPr>
              <a:t>at least </a:t>
            </a:r>
            <a:r>
              <a:rPr sz="1400" spc="-35" dirty="0">
                <a:latin typeface="Inter" panose="020B0604020202020204" charset="0"/>
                <a:ea typeface="Inter" panose="020B0604020202020204" charset="0"/>
                <a:cs typeface="Arial"/>
              </a:rPr>
              <a:t>15 </a:t>
            </a:r>
            <a:r>
              <a:rPr sz="1400" spc="-20" dirty="0">
                <a:latin typeface="Inter" panose="020B0604020202020204" charset="0"/>
                <a:ea typeface="Inter" panose="020B0604020202020204" charset="0"/>
                <a:cs typeface="Arial"/>
              </a:rPr>
              <a:t>cm higher than the </a:t>
            </a:r>
            <a:r>
              <a:rPr sz="1400" spc="-15" dirty="0">
                <a:latin typeface="Inter" panose="020B0604020202020204" charset="0"/>
                <a:ea typeface="Inter" panose="020B0604020202020204" charset="0"/>
                <a:cs typeface="Arial"/>
              </a:rPr>
              <a:t>ground level.</a:t>
            </a:r>
            <a:endParaRPr sz="1400" dirty="0">
              <a:latin typeface="Inter" panose="020B0604020202020204" charset="0"/>
              <a:ea typeface="Inter" panose="020B0604020202020204" charset="0"/>
              <a:cs typeface="Arial"/>
            </a:endParaRPr>
          </a:p>
        </p:txBody>
      </p:sp>
      <p:grpSp>
        <p:nvGrpSpPr>
          <p:cNvPr id="184" name="Gruppo 183">
            <a:extLst>
              <a:ext uri="{FF2B5EF4-FFF2-40B4-BE49-F238E27FC236}">
                <a16:creationId xmlns:a16="http://schemas.microsoft.com/office/drawing/2014/main" id="{0512BDC8-928D-E8CB-7EC0-B4F8E86CA649}"/>
              </a:ext>
            </a:extLst>
          </p:cNvPr>
          <p:cNvGrpSpPr/>
          <p:nvPr/>
        </p:nvGrpSpPr>
        <p:grpSpPr>
          <a:xfrm>
            <a:off x="7326219" y="1843517"/>
            <a:ext cx="5211890" cy="4140188"/>
            <a:chOff x="5895285" y="1918136"/>
            <a:chExt cx="3598547" cy="2647950"/>
          </a:xfrm>
        </p:grpSpPr>
        <p:pic>
          <p:nvPicPr>
            <p:cNvPr id="176" name="Immagine 175">
              <a:extLst>
                <a:ext uri="{FF2B5EF4-FFF2-40B4-BE49-F238E27FC236}">
                  <a16:creationId xmlns:a16="http://schemas.microsoft.com/office/drawing/2014/main" id="{9606E655-C0F6-F9D9-7BB4-E0AFC231BE01}"/>
                </a:ext>
              </a:extLst>
            </p:cNvPr>
            <p:cNvPicPr>
              <a:picLocks noChangeAspect="1"/>
            </p:cNvPicPr>
            <p:nvPr/>
          </p:nvPicPr>
          <p:blipFill>
            <a:blip r:embed="rId3"/>
            <a:stretch>
              <a:fillRect/>
            </a:stretch>
          </p:blipFill>
          <p:spPr>
            <a:xfrm>
              <a:off x="5895285" y="1918136"/>
              <a:ext cx="3219450" cy="2647950"/>
            </a:xfrm>
            <a:prstGeom prst="rect">
              <a:avLst/>
            </a:prstGeom>
          </p:spPr>
        </p:pic>
        <p:sp>
          <p:nvSpPr>
            <p:cNvPr id="180" name="CasellaDiTesto 179">
              <a:extLst>
                <a:ext uri="{FF2B5EF4-FFF2-40B4-BE49-F238E27FC236}">
                  <a16:creationId xmlns:a16="http://schemas.microsoft.com/office/drawing/2014/main" id="{6A3FB054-C923-AA36-C580-F4B0161F8071}"/>
                </a:ext>
              </a:extLst>
            </p:cNvPr>
            <p:cNvSpPr txBox="1"/>
            <p:nvPr/>
          </p:nvSpPr>
          <p:spPr>
            <a:xfrm>
              <a:off x="8125188" y="2246630"/>
              <a:ext cx="989547" cy="430887"/>
            </a:xfrm>
            <a:prstGeom prst="rect">
              <a:avLst/>
            </a:prstGeom>
            <a:noFill/>
          </p:spPr>
          <p:txBody>
            <a:bodyPr wrap="square">
              <a:spAutoFit/>
            </a:bodyPr>
            <a:lstStyle/>
            <a:p>
              <a:r>
                <a:rPr lang="it-IT" sz="1100" dirty="0">
                  <a:latin typeface="Inter" panose="020B0604020202020204" charset="0"/>
                  <a:ea typeface="Inter" panose="020B0604020202020204" charset="0"/>
                </a:rPr>
                <a:t>Cultivated land</a:t>
              </a:r>
            </a:p>
          </p:txBody>
        </p:sp>
        <p:sp>
          <p:nvSpPr>
            <p:cNvPr id="181" name="CasellaDiTesto 180">
              <a:extLst>
                <a:ext uri="{FF2B5EF4-FFF2-40B4-BE49-F238E27FC236}">
                  <a16:creationId xmlns:a16="http://schemas.microsoft.com/office/drawing/2014/main" id="{B5D9D36B-9251-336B-312F-A7F1D9F6D320}"/>
                </a:ext>
              </a:extLst>
            </p:cNvPr>
            <p:cNvSpPr txBox="1"/>
            <p:nvPr/>
          </p:nvSpPr>
          <p:spPr>
            <a:xfrm>
              <a:off x="7379450" y="2126626"/>
              <a:ext cx="989547" cy="430887"/>
            </a:xfrm>
            <a:prstGeom prst="rect">
              <a:avLst/>
            </a:prstGeom>
            <a:noFill/>
          </p:spPr>
          <p:txBody>
            <a:bodyPr wrap="square">
              <a:spAutoFit/>
            </a:bodyPr>
            <a:lstStyle/>
            <a:p>
              <a:r>
                <a:rPr lang="it-IT" sz="1100" dirty="0">
                  <a:latin typeface="Inter" panose="020B0604020202020204" charset="0"/>
                  <a:ea typeface="Inter" panose="020B0604020202020204" charset="0"/>
                </a:rPr>
                <a:t>0.15 m min</a:t>
              </a:r>
            </a:p>
          </p:txBody>
        </p:sp>
        <p:sp>
          <p:nvSpPr>
            <p:cNvPr id="182" name="CasellaDiTesto 181">
              <a:extLst>
                <a:ext uri="{FF2B5EF4-FFF2-40B4-BE49-F238E27FC236}">
                  <a16:creationId xmlns:a16="http://schemas.microsoft.com/office/drawing/2014/main" id="{0004B64C-6B73-0B83-9007-543BF436A387}"/>
                </a:ext>
              </a:extLst>
            </p:cNvPr>
            <p:cNvSpPr txBox="1"/>
            <p:nvPr/>
          </p:nvSpPr>
          <p:spPr>
            <a:xfrm>
              <a:off x="6193805" y="4083813"/>
              <a:ext cx="3006728" cy="261610"/>
            </a:xfrm>
            <a:prstGeom prst="rect">
              <a:avLst/>
            </a:prstGeom>
            <a:noFill/>
          </p:spPr>
          <p:txBody>
            <a:bodyPr wrap="square">
              <a:spAutoFit/>
            </a:bodyPr>
            <a:lstStyle/>
            <a:p>
              <a:r>
                <a:rPr lang="it-IT" sz="1100" dirty="0" err="1">
                  <a:latin typeface="Inter" panose="020B0604020202020204" charset="0"/>
                  <a:ea typeface="Inter" panose="020B0604020202020204" charset="0"/>
                </a:rPr>
                <a:t>Root-proofing</a:t>
              </a:r>
              <a:r>
                <a:rPr lang="it-IT" sz="1100" dirty="0">
                  <a:latin typeface="Inter" panose="020B0604020202020204" charset="0"/>
                  <a:ea typeface="Inter" panose="020B0604020202020204" charset="0"/>
                </a:rPr>
                <a:t> system</a:t>
              </a:r>
            </a:p>
          </p:txBody>
        </p:sp>
        <p:sp>
          <p:nvSpPr>
            <p:cNvPr id="183" name="CasellaDiTesto 182">
              <a:extLst>
                <a:ext uri="{FF2B5EF4-FFF2-40B4-BE49-F238E27FC236}">
                  <a16:creationId xmlns:a16="http://schemas.microsoft.com/office/drawing/2014/main" id="{E7ABCE88-8B7F-FBEA-4B7E-DDBBB83B5E97}"/>
                </a:ext>
              </a:extLst>
            </p:cNvPr>
            <p:cNvSpPr txBox="1"/>
            <p:nvPr/>
          </p:nvSpPr>
          <p:spPr>
            <a:xfrm>
              <a:off x="8504285" y="2756480"/>
              <a:ext cx="989547" cy="283400"/>
            </a:xfrm>
            <a:prstGeom prst="rect">
              <a:avLst/>
            </a:prstGeom>
            <a:noFill/>
          </p:spPr>
          <p:txBody>
            <a:bodyPr wrap="square">
              <a:spAutoFit/>
            </a:bodyPr>
            <a:lstStyle/>
            <a:p>
              <a:r>
                <a:rPr lang="it-IT" sz="1100" dirty="0">
                  <a:latin typeface="Inter" panose="020B0604020202020204" charset="0"/>
                  <a:ea typeface="Inter" panose="020B0604020202020204" charset="0"/>
                </a:rPr>
                <a:t>Layer </a:t>
              </a:r>
            </a:p>
            <a:p>
              <a:r>
                <a:rPr lang="it-IT" sz="1100" dirty="0">
                  <a:latin typeface="Inter" panose="020B0604020202020204" charset="0"/>
                  <a:ea typeface="Inter" panose="020B0604020202020204" charset="0"/>
                </a:rPr>
                <a:t>filter</a:t>
              </a:r>
            </a:p>
          </p:txBody>
        </p:sp>
      </p:grpSp>
      <p:grpSp>
        <p:nvGrpSpPr>
          <p:cNvPr id="195" name="Gruppo 194">
            <a:extLst>
              <a:ext uri="{FF2B5EF4-FFF2-40B4-BE49-F238E27FC236}">
                <a16:creationId xmlns:a16="http://schemas.microsoft.com/office/drawing/2014/main" id="{27CE0C86-B63A-42CC-68C7-4C4ACB7DA26A}"/>
              </a:ext>
            </a:extLst>
          </p:cNvPr>
          <p:cNvGrpSpPr/>
          <p:nvPr/>
        </p:nvGrpSpPr>
        <p:grpSpPr>
          <a:xfrm>
            <a:off x="12179911" y="1817450"/>
            <a:ext cx="5117490" cy="4022362"/>
            <a:chOff x="4990282" y="5220432"/>
            <a:chExt cx="3526175" cy="3003996"/>
          </a:xfrm>
        </p:grpSpPr>
        <p:grpSp>
          <p:nvGrpSpPr>
            <p:cNvPr id="192" name="Gruppo 191">
              <a:extLst>
                <a:ext uri="{FF2B5EF4-FFF2-40B4-BE49-F238E27FC236}">
                  <a16:creationId xmlns:a16="http://schemas.microsoft.com/office/drawing/2014/main" id="{9EE2A713-9FE2-9381-9F14-354F0B9CB3E3}"/>
                </a:ext>
              </a:extLst>
            </p:cNvPr>
            <p:cNvGrpSpPr/>
            <p:nvPr/>
          </p:nvGrpSpPr>
          <p:grpSpPr>
            <a:xfrm>
              <a:off x="4990282" y="5220432"/>
              <a:ext cx="3526175" cy="3003996"/>
              <a:chOff x="5873065" y="5315834"/>
              <a:chExt cx="3526175" cy="2739302"/>
            </a:xfrm>
          </p:grpSpPr>
          <p:pic>
            <p:nvPicPr>
              <p:cNvPr id="187" name="Immagine 186">
                <a:extLst>
                  <a:ext uri="{FF2B5EF4-FFF2-40B4-BE49-F238E27FC236}">
                    <a16:creationId xmlns:a16="http://schemas.microsoft.com/office/drawing/2014/main" id="{280AF667-F445-D7FE-B489-E8D50ED805E4}"/>
                  </a:ext>
                </a:extLst>
              </p:cNvPr>
              <p:cNvPicPr>
                <a:picLocks noChangeAspect="1"/>
              </p:cNvPicPr>
              <p:nvPr/>
            </p:nvPicPr>
            <p:blipFill>
              <a:blip r:embed="rId4"/>
              <a:stretch>
                <a:fillRect/>
              </a:stretch>
            </p:blipFill>
            <p:spPr>
              <a:xfrm>
                <a:off x="5873065" y="5315834"/>
                <a:ext cx="3426655" cy="2739302"/>
              </a:xfrm>
              <a:prstGeom prst="rect">
                <a:avLst/>
              </a:prstGeom>
            </p:spPr>
          </p:pic>
          <p:sp>
            <p:nvSpPr>
              <p:cNvPr id="188" name="CasellaDiTesto 187">
                <a:extLst>
                  <a:ext uri="{FF2B5EF4-FFF2-40B4-BE49-F238E27FC236}">
                    <a16:creationId xmlns:a16="http://schemas.microsoft.com/office/drawing/2014/main" id="{7BECD033-0E32-D29B-E22C-42C2C198A412}"/>
                  </a:ext>
                </a:extLst>
              </p:cNvPr>
              <p:cNvSpPr txBox="1"/>
              <p:nvPr/>
            </p:nvSpPr>
            <p:spPr>
              <a:xfrm>
                <a:off x="8388878" y="5403092"/>
                <a:ext cx="1010362" cy="452457"/>
              </a:xfrm>
              <a:prstGeom prst="rect">
                <a:avLst/>
              </a:prstGeom>
              <a:noFill/>
            </p:spPr>
            <p:txBody>
              <a:bodyPr wrap="square">
                <a:spAutoFit/>
              </a:bodyPr>
              <a:lstStyle/>
              <a:p>
                <a:r>
                  <a:rPr lang="it-IT" sz="1100" dirty="0">
                    <a:latin typeface="Inter" panose="020B0604020202020204" charset="0"/>
                    <a:ea typeface="Inter" panose="020B0604020202020204" charset="0"/>
                  </a:rPr>
                  <a:t>Cultivated land</a:t>
                </a:r>
              </a:p>
            </p:txBody>
          </p:sp>
          <p:sp>
            <p:nvSpPr>
              <p:cNvPr id="189" name="CasellaDiTesto 188">
                <a:extLst>
                  <a:ext uri="{FF2B5EF4-FFF2-40B4-BE49-F238E27FC236}">
                    <a16:creationId xmlns:a16="http://schemas.microsoft.com/office/drawing/2014/main" id="{59129545-3818-7DE4-CD40-0D81FB852CD3}"/>
                  </a:ext>
                </a:extLst>
              </p:cNvPr>
              <p:cNvSpPr txBox="1"/>
              <p:nvPr/>
            </p:nvSpPr>
            <p:spPr>
              <a:xfrm>
                <a:off x="6221668" y="7609698"/>
                <a:ext cx="3069974" cy="274706"/>
              </a:xfrm>
              <a:prstGeom prst="rect">
                <a:avLst/>
              </a:prstGeom>
              <a:noFill/>
            </p:spPr>
            <p:txBody>
              <a:bodyPr wrap="square">
                <a:spAutoFit/>
              </a:bodyPr>
              <a:lstStyle/>
              <a:p>
                <a:r>
                  <a:rPr lang="it-IT" sz="1100" dirty="0" err="1">
                    <a:latin typeface="Inter" panose="020B0604020202020204" charset="0"/>
                    <a:ea typeface="Inter" panose="020B0604020202020204" charset="0"/>
                  </a:rPr>
                  <a:t>Root-proofing</a:t>
                </a:r>
                <a:r>
                  <a:rPr lang="it-IT" sz="1100" dirty="0">
                    <a:latin typeface="Inter" panose="020B0604020202020204" charset="0"/>
                    <a:ea typeface="Inter" panose="020B0604020202020204" charset="0"/>
                  </a:rPr>
                  <a:t> system</a:t>
                </a:r>
              </a:p>
            </p:txBody>
          </p:sp>
          <p:sp>
            <p:nvSpPr>
              <p:cNvPr id="191" name="CasellaDiTesto 190">
                <a:extLst>
                  <a:ext uri="{FF2B5EF4-FFF2-40B4-BE49-F238E27FC236}">
                    <a16:creationId xmlns:a16="http://schemas.microsoft.com/office/drawing/2014/main" id="{04D97994-EA2E-2CF8-4F04-694ECE29E103}"/>
                  </a:ext>
                </a:extLst>
              </p:cNvPr>
              <p:cNvSpPr txBox="1"/>
              <p:nvPr/>
            </p:nvSpPr>
            <p:spPr>
              <a:xfrm>
                <a:off x="6020750" y="5459163"/>
                <a:ext cx="1419581" cy="261610"/>
              </a:xfrm>
              <a:prstGeom prst="rect">
                <a:avLst/>
              </a:prstGeom>
              <a:noFill/>
            </p:spPr>
            <p:txBody>
              <a:bodyPr wrap="square">
                <a:spAutoFit/>
              </a:bodyPr>
              <a:lstStyle/>
              <a:p>
                <a:r>
                  <a:rPr lang="it-IT" sz="1100" dirty="0">
                    <a:latin typeface="Inter" panose="020B0604020202020204" charset="0"/>
                    <a:ea typeface="Inter" panose="020B0604020202020204" charset="0"/>
                  </a:rPr>
                  <a:t>Removable plate</a:t>
                </a:r>
              </a:p>
            </p:txBody>
          </p:sp>
        </p:grpSp>
        <p:sp>
          <p:nvSpPr>
            <p:cNvPr id="190" name="CasellaDiTesto 189">
              <a:extLst>
                <a:ext uri="{FF2B5EF4-FFF2-40B4-BE49-F238E27FC236}">
                  <a16:creationId xmlns:a16="http://schemas.microsoft.com/office/drawing/2014/main" id="{3E96C9D0-40CF-B5F2-90E1-B70746818C6E}"/>
                </a:ext>
              </a:extLst>
            </p:cNvPr>
            <p:cNvSpPr txBox="1"/>
            <p:nvPr/>
          </p:nvSpPr>
          <p:spPr>
            <a:xfrm>
              <a:off x="7680982" y="6238634"/>
              <a:ext cx="727877" cy="430887"/>
            </a:xfrm>
            <a:prstGeom prst="rect">
              <a:avLst/>
            </a:prstGeom>
            <a:noFill/>
          </p:spPr>
          <p:txBody>
            <a:bodyPr wrap="square">
              <a:spAutoFit/>
            </a:bodyPr>
            <a:lstStyle/>
            <a:p>
              <a:r>
                <a:rPr lang="it-IT" sz="1100" dirty="0">
                  <a:latin typeface="Inter" panose="020B0604020202020204" charset="0"/>
                  <a:ea typeface="Inter" panose="020B0604020202020204" charset="0"/>
                </a:rPr>
                <a:t>Filter layer</a:t>
              </a:r>
            </a:p>
          </p:txBody>
        </p:sp>
      </p:grpSp>
      <p:grpSp>
        <p:nvGrpSpPr>
          <p:cNvPr id="202" name="Gruppo 201">
            <a:extLst>
              <a:ext uri="{FF2B5EF4-FFF2-40B4-BE49-F238E27FC236}">
                <a16:creationId xmlns:a16="http://schemas.microsoft.com/office/drawing/2014/main" id="{EF674C82-8863-C148-E124-CF0A12C21ECA}"/>
              </a:ext>
            </a:extLst>
          </p:cNvPr>
          <p:cNvGrpSpPr/>
          <p:nvPr/>
        </p:nvGrpSpPr>
        <p:grpSpPr>
          <a:xfrm>
            <a:off x="9261268" y="6079970"/>
            <a:ext cx="5054308" cy="3943077"/>
            <a:chOff x="9261268" y="6079970"/>
            <a:chExt cx="5054308" cy="3943077"/>
          </a:xfrm>
        </p:grpSpPr>
        <p:pic>
          <p:nvPicPr>
            <p:cNvPr id="194" name="Immagine 193">
              <a:extLst>
                <a:ext uri="{FF2B5EF4-FFF2-40B4-BE49-F238E27FC236}">
                  <a16:creationId xmlns:a16="http://schemas.microsoft.com/office/drawing/2014/main" id="{EEA68601-D7F7-AC03-4814-8C6BD797E32E}"/>
                </a:ext>
              </a:extLst>
            </p:cNvPr>
            <p:cNvPicPr>
              <a:picLocks noChangeAspect="1"/>
            </p:cNvPicPr>
            <p:nvPr/>
          </p:nvPicPr>
          <p:blipFill>
            <a:blip r:embed="rId5"/>
            <a:stretch>
              <a:fillRect/>
            </a:stretch>
          </p:blipFill>
          <p:spPr>
            <a:xfrm>
              <a:off x="9475782" y="6079970"/>
              <a:ext cx="4662831" cy="3943077"/>
            </a:xfrm>
            <a:prstGeom prst="rect">
              <a:avLst/>
            </a:prstGeom>
          </p:spPr>
        </p:pic>
        <p:grpSp>
          <p:nvGrpSpPr>
            <p:cNvPr id="201" name="Gruppo 200">
              <a:extLst>
                <a:ext uri="{FF2B5EF4-FFF2-40B4-BE49-F238E27FC236}">
                  <a16:creationId xmlns:a16="http://schemas.microsoft.com/office/drawing/2014/main" id="{98BBB874-DCF9-ADDA-340D-E8DA1027A710}"/>
                </a:ext>
              </a:extLst>
            </p:cNvPr>
            <p:cNvGrpSpPr/>
            <p:nvPr/>
          </p:nvGrpSpPr>
          <p:grpSpPr>
            <a:xfrm>
              <a:off x="9261268" y="6444310"/>
              <a:ext cx="5054308" cy="3557636"/>
              <a:chOff x="9261268" y="6444310"/>
              <a:chExt cx="5054308" cy="3557636"/>
            </a:xfrm>
          </p:grpSpPr>
          <p:sp>
            <p:nvSpPr>
              <p:cNvPr id="196" name="CasellaDiTesto 195">
                <a:extLst>
                  <a:ext uri="{FF2B5EF4-FFF2-40B4-BE49-F238E27FC236}">
                    <a16:creationId xmlns:a16="http://schemas.microsoft.com/office/drawing/2014/main" id="{98300071-8015-AD4E-71FB-45AA340525B3}"/>
                  </a:ext>
                </a:extLst>
              </p:cNvPr>
              <p:cNvSpPr txBox="1"/>
              <p:nvPr/>
            </p:nvSpPr>
            <p:spPr>
              <a:xfrm>
                <a:off x="12849251" y="6444310"/>
                <a:ext cx="1466325" cy="664383"/>
              </a:xfrm>
              <a:prstGeom prst="rect">
                <a:avLst/>
              </a:prstGeom>
              <a:noFill/>
            </p:spPr>
            <p:txBody>
              <a:bodyPr wrap="square">
                <a:spAutoFit/>
              </a:bodyPr>
              <a:lstStyle/>
              <a:p>
                <a:r>
                  <a:rPr lang="it-IT" sz="1100" dirty="0">
                    <a:latin typeface="Inter" panose="020B0604020202020204" charset="0"/>
                    <a:ea typeface="Inter" panose="020B0604020202020204" charset="0"/>
                  </a:rPr>
                  <a:t>Cultivated land</a:t>
                </a:r>
              </a:p>
            </p:txBody>
          </p:sp>
          <p:sp>
            <p:nvSpPr>
              <p:cNvPr id="197" name="CasellaDiTesto 196">
                <a:extLst>
                  <a:ext uri="{FF2B5EF4-FFF2-40B4-BE49-F238E27FC236}">
                    <a16:creationId xmlns:a16="http://schemas.microsoft.com/office/drawing/2014/main" id="{DF8AB9DD-7FBA-F2B1-6C35-4FDC852D6A4E}"/>
                  </a:ext>
                </a:extLst>
              </p:cNvPr>
              <p:cNvSpPr txBox="1"/>
              <p:nvPr/>
            </p:nvSpPr>
            <p:spPr>
              <a:xfrm>
                <a:off x="13259218" y="7319156"/>
                <a:ext cx="1056358" cy="576959"/>
              </a:xfrm>
              <a:prstGeom prst="rect">
                <a:avLst/>
              </a:prstGeom>
              <a:noFill/>
            </p:spPr>
            <p:txBody>
              <a:bodyPr wrap="square">
                <a:spAutoFit/>
              </a:bodyPr>
              <a:lstStyle/>
              <a:p>
                <a:r>
                  <a:rPr lang="it-IT" sz="1100" dirty="0">
                    <a:latin typeface="Inter" panose="020B0604020202020204" charset="0"/>
                    <a:ea typeface="Inter" panose="020B0604020202020204" charset="0"/>
                  </a:rPr>
                  <a:t>Filter layer</a:t>
                </a:r>
              </a:p>
            </p:txBody>
          </p:sp>
          <p:sp>
            <p:nvSpPr>
              <p:cNvPr id="198" name="CasellaDiTesto 197">
                <a:extLst>
                  <a:ext uri="{FF2B5EF4-FFF2-40B4-BE49-F238E27FC236}">
                    <a16:creationId xmlns:a16="http://schemas.microsoft.com/office/drawing/2014/main" id="{FFA282FD-F258-C540-97F5-811DABBDCFE5}"/>
                  </a:ext>
                </a:extLst>
              </p:cNvPr>
              <p:cNvSpPr txBox="1"/>
              <p:nvPr/>
            </p:nvSpPr>
            <p:spPr>
              <a:xfrm>
                <a:off x="12394244" y="9281346"/>
                <a:ext cx="1699527" cy="600164"/>
              </a:xfrm>
              <a:prstGeom prst="rect">
                <a:avLst/>
              </a:prstGeom>
              <a:noFill/>
            </p:spPr>
            <p:txBody>
              <a:bodyPr wrap="square">
                <a:spAutoFit/>
              </a:bodyPr>
              <a:lstStyle/>
              <a:p>
                <a:pPr algn="ctr"/>
                <a:r>
                  <a:rPr lang="it-IT" sz="1100" dirty="0" err="1">
                    <a:latin typeface="Inter" panose="020B0604020202020204" charset="0"/>
                    <a:ea typeface="Inter" panose="020B0604020202020204" charset="0"/>
                  </a:rPr>
                  <a:t>Root-proofing</a:t>
                </a:r>
                <a:r>
                  <a:rPr lang="it-IT" sz="1100" dirty="0">
                    <a:latin typeface="Inter" panose="020B0604020202020204" charset="0"/>
                    <a:ea typeface="Inter" panose="020B0604020202020204" charset="0"/>
                  </a:rPr>
                  <a:t> system</a:t>
                </a:r>
              </a:p>
            </p:txBody>
          </p:sp>
          <p:sp>
            <p:nvSpPr>
              <p:cNvPr id="199" name="CasellaDiTesto 198">
                <a:extLst>
                  <a:ext uri="{FF2B5EF4-FFF2-40B4-BE49-F238E27FC236}">
                    <a16:creationId xmlns:a16="http://schemas.microsoft.com/office/drawing/2014/main" id="{4738EED4-A16B-8B8E-31D8-9197B6C628CF}"/>
                  </a:ext>
                </a:extLst>
              </p:cNvPr>
              <p:cNvSpPr txBox="1"/>
              <p:nvPr/>
            </p:nvSpPr>
            <p:spPr>
              <a:xfrm>
                <a:off x="9261268" y="9571059"/>
                <a:ext cx="2011186" cy="430887"/>
              </a:xfrm>
              <a:prstGeom prst="rect">
                <a:avLst/>
              </a:prstGeom>
              <a:noFill/>
            </p:spPr>
            <p:txBody>
              <a:bodyPr wrap="square">
                <a:spAutoFit/>
              </a:bodyPr>
              <a:lstStyle/>
              <a:p>
                <a:pPr algn="ctr"/>
                <a:r>
                  <a:rPr lang="it-IT" sz="1100" dirty="0">
                    <a:latin typeface="Inter" panose="020B0604020202020204" charset="0"/>
                    <a:ea typeface="Inter" panose="020B0604020202020204" charset="0"/>
                  </a:rPr>
                  <a:t>Draining polystyrene panels</a:t>
                </a:r>
              </a:p>
            </p:txBody>
          </p:sp>
        </p:grpSp>
      </p:grpSp>
      <p:sp>
        <p:nvSpPr>
          <p:cNvPr id="2" name="TextBox 7">
            <a:extLst>
              <a:ext uri="{FF2B5EF4-FFF2-40B4-BE49-F238E27FC236}">
                <a16:creationId xmlns:a16="http://schemas.microsoft.com/office/drawing/2014/main" id="{6FC74686-DF0C-3066-CF37-BDE7CD27C76A}"/>
              </a:ext>
            </a:extLst>
          </p:cNvPr>
          <p:cNvSpPr txBox="1"/>
          <p:nvPr/>
        </p:nvSpPr>
        <p:spPr>
          <a:xfrm>
            <a:off x="349053" y="9311327"/>
            <a:ext cx="958543" cy="271483"/>
          </a:xfrm>
          <a:prstGeom prst="rect">
            <a:avLst/>
          </a:prstGeom>
        </p:spPr>
        <p:txBody>
          <a:bodyPr lIns="0" tIns="0" rIns="0" bIns="0" rtlCol="0" anchor="t">
            <a:spAutoFit/>
          </a:bodyPr>
          <a:lstStyle/>
          <a:p>
            <a:pPr algn="ctr">
              <a:lnSpc>
                <a:spcPts val="2159"/>
              </a:lnSpc>
              <a:spcBef>
                <a:spcPts val="1619"/>
              </a:spcBef>
            </a:pPr>
            <a:r>
              <a:rPr lang="en-US" sz="1799" spc="107" dirty="0">
                <a:solidFill>
                  <a:srgbClr val="FFFFFF"/>
                </a:solidFill>
                <a:latin typeface="Inter Bold"/>
              </a:rPr>
              <a:t>09-15</a:t>
            </a:r>
          </a:p>
        </p:txBody>
      </p:sp>
    </p:spTree>
    <p:extLst>
      <p:ext uri="{BB962C8B-B14F-4D97-AF65-F5344CB8AC3E}">
        <p14:creationId xmlns:p14="http://schemas.microsoft.com/office/powerpoint/2010/main" val="31599936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B07DC469C549464CBAF24E320663ABE7" ma:contentTypeVersion="13" ma:contentTypeDescription="Crear nuevo documento." ma:contentTypeScope="" ma:versionID="3a7edfca74b841db6f81b231b061c835">
  <xsd:schema xmlns:xsd="http://www.w3.org/2001/XMLSchema" xmlns:xs="http://www.w3.org/2001/XMLSchema" xmlns:p="http://schemas.microsoft.com/office/2006/metadata/properties" xmlns:ns2="852bcd7c-ecf9-4fe7-a043-1ce34af21266" xmlns:ns3="62673456-57e9-4e4e-84cb-07285f82b438" targetNamespace="http://schemas.microsoft.com/office/2006/metadata/properties" ma:root="true" ma:fieldsID="64b4fb2aabc2f9517299844be7758047" ns2:_="" ns3:_="">
    <xsd:import namespace="852bcd7c-ecf9-4fe7-a043-1ce34af21266"/>
    <xsd:import namespace="62673456-57e9-4e4e-84cb-07285f82b43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2bcd7c-ecf9-4fe7-a043-1ce34af2126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Etiquetas de imagen" ma:readOnly="false" ma:fieldId="{5cf76f15-5ced-4ddc-b409-7134ff3c332f}" ma:taxonomyMulti="true" ma:sspId="02575e52-3e5f-4a4c-9122-9f0195bc6a0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673456-57e9-4e4e-84cb-07285f82b438"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d1b26185-3e19-4f0d-8c6e-c5742faa7c88}" ma:internalName="TaxCatchAll" ma:showField="CatchAllData" ma:web="62673456-57e9-4e4e-84cb-07285f82b43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2673456-57e9-4e4e-84cb-07285f82b438" xsi:nil="true"/>
    <lcf76f155ced4ddcb4097134ff3c332f xmlns="852bcd7c-ecf9-4fe7-a043-1ce34af2126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57D529D-013D-4123-A5D2-19492E10CAF9}">
  <ds:schemaRefs>
    <ds:schemaRef ds:uri="http://schemas.microsoft.com/sharepoint/v3/contenttype/forms"/>
  </ds:schemaRefs>
</ds:datastoreItem>
</file>

<file path=customXml/itemProps2.xml><?xml version="1.0" encoding="utf-8"?>
<ds:datastoreItem xmlns:ds="http://schemas.openxmlformats.org/officeDocument/2006/customXml" ds:itemID="{51AAA8ED-EA19-469B-83D3-A57787A23D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2bcd7c-ecf9-4fe7-a043-1ce34af21266"/>
    <ds:schemaRef ds:uri="62673456-57e9-4e4e-84cb-07285f82b43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C9BFE8D-9366-4747-B8ED-39F4C1532F24}">
  <ds:schemaRefs>
    <ds:schemaRef ds:uri="852bcd7c-ecf9-4fe7-a043-1ce34af21266"/>
    <ds:schemaRef ds:uri="http://purl.org/dc/terms/"/>
    <ds:schemaRef ds:uri="http://schemas.microsoft.com/office/2006/metadata/properties"/>
    <ds:schemaRef ds:uri="62673456-57e9-4e4e-84cb-07285f82b438"/>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4294</TotalTime>
  <Words>4287</Words>
  <Application>Microsoft Office PowerPoint</Application>
  <PresentationFormat>Custom</PresentationFormat>
  <Paragraphs>644</Paragraphs>
  <Slides>47</Slides>
  <Notes>36</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3</vt:i4>
      </vt:variant>
      <vt:variant>
        <vt:lpstr>Slide Titles</vt:lpstr>
      </vt:variant>
      <vt:variant>
        <vt:i4>47</vt:i4>
      </vt:variant>
    </vt:vector>
  </HeadingPairs>
  <TitlesOfParts>
    <vt:vector size="61" baseType="lpstr">
      <vt:lpstr>Arial</vt:lpstr>
      <vt:lpstr>Swis721 BT</vt:lpstr>
      <vt:lpstr>Times New Roman</vt:lpstr>
      <vt:lpstr>Inter Bold</vt:lpstr>
      <vt:lpstr>Calibri</vt:lpstr>
      <vt:lpstr>Inter</vt:lpstr>
      <vt:lpstr>Arial</vt:lpstr>
      <vt:lpstr>Tahoma</vt:lpstr>
      <vt:lpstr>Century Gothic</vt:lpstr>
      <vt:lpstr>Wingdings</vt:lpstr>
      <vt:lpstr>Office Theme</vt:lpstr>
      <vt:lpstr>CorelDRAW</vt:lpstr>
      <vt:lpstr>Photo Editor Photo</vt:lpstr>
      <vt:lpstr>Scanned Photo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docId:887B648BB4B4C4A2DC25D12269FA1C94</cp:keywords>
  <cp:lastModifiedBy>Fountas Vagelis</cp:lastModifiedBy>
  <cp:revision>106</cp:revision>
  <dcterms:created xsi:type="dcterms:W3CDTF">2006-08-16T00:00:00Z</dcterms:created>
  <dcterms:modified xsi:type="dcterms:W3CDTF">2025-10-27T13:53:04Z</dcterms:modified>
  <dc:identifier>DAEgCd7Yx1k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0x010100B07DC469C549464CBAF24E320663ABE7</vt:lpwstr>
  </property>
  <property fmtid="{D5CDD505-2E9C-101B-9397-08002B2CF9AE}" pid="3" name="MediaServiceImageTags">
    <vt:lpwstr/>
  </property>
</Properties>
</file>